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0E8D7-8A1E-41BB-91DB-4DC89A245DD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F0827-0401-4B3F-A7D8-64124575B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36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0827-0401-4B3F-A7D8-64124575BD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2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4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47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9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13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19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105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9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3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7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4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3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5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1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6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5F7E-29B5-4D3E-B328-B07FE558197E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83F94B-7610-4367-9D6B-328F7A767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30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LaTeX/Mathematics" TargetMode="External"/><Relationship Id="rId5" Type="http://schemas.openxmlformats.org/officeDocument/2006/relationships/hyperlink" Target="https://www.markdownguide.org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78ED6-5D13-49B8-AD11-7DBE5A24C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python </a:t>
            </a:r>
            <a:r>
              <a:rPr lang="ru-RU" dirty="0"/>
              <a:t>в задачах статистической гидрологии</a:t>
            </a:r>
            <a:r>
              <a:rPr lang="en-US" dirty="0"/>
              <a:t>. </a:t>
            </a:r>
            <a:r>
              <a:rPr lang="ru-RU" dirty="0"/>
              <a:t>Занятие 1:</a:t>
            </a:r>
            <a:r>
              <a:rPr lang="en-US" dirty="0"/>
              <a:t> </a:t>
            </a:r>
            <a:r>
              <a:rPr lang="ru-RU" dirty="0"/>
              <a:t>подготовка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5183A3-02E8-448E-A592-B1A32426E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477" y="5166805"/>
            <a:ext cx="9431045" cy="41059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Кафедра гидрологии суши географического факультета МГУ 2021</a:t>
            </a:r>
          </a:p>
        </p:txBody>
      </p:sp>
    </p:spTree>
    <p:extLst>
      <p:ext uri="{BB962C8B-B14F-4D97-AF65-F5344CB8AC3E}">
        <p14:creationId xmlns:p14="http://schemas.microsoft.com/office/powerpoint/2010/main" val="381836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02048-B32C-43D4-9C2C-F0083B2A5682}"/>
              </a:ext>
            </a:extLst>
          </p:cNvPr>
          <p:cNvSpPr txBox="1"/>
          <p:nvPr/>
        </p:nvSpPr>
        <p:spPr>
          <a:xfrm>
            <a:off x="190870" y="902848"/>
            <a:ext cx="91661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Python – </a:t>
            </a:r>
            <a:r>
              <a:rPr lang="ru-RU" dirty="0">
                <a:solidFill>
                  <a:srgbClr val="002060"/>
                </a:solidFill>
              </a:rPr>
              <a:t>язык программирования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Anaconda – </a:t>
            </a:r>
            <a:r>
              <a:rPr lang="ru-RU" dirty="0">
                <a:solidFill>
                  <a:srgbClr val="002060"/>
                </a:solidFill>
              </a:rPr>
              <a:t>сборка (набор библиотек) </a:t>
            </a:r>
            <a:r>
              <a:rPr lang="en-US" dirty="0">
                <a:solidFill>
                  <a:srgbClr val="002060"/>
                </a:solidFill>
              </a:rPr>
              <a:t>python </a:t>
            </a:r>
            <a:r>
              <a:rPr lang="ru-RU" dirty="0">
                <a:solidFill>
                  <a:srgbClr val="002060"/>
                </a:solidFill>
              </a:rPr>
              <a:t>+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система управления ими, подобранный под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data science</a:t>
            </a:r>
            <a:endParaRPr lang="ru-RU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Jupyter</a:t>
            </a:r>
            <a:r>
              <a:rPr lang="en-US" dirty="0">
                <a:solidFill>
                  <a:srgbClr val="002060"/>
                </a:solidFill>
              </a:rPr>
              <a:t> notebook – </a:t>
            </a:r>
            <a:r>
              <a:rPr lang="ru-RU" dirty="0">
                <a:solidFill>
                  <a:srgbClr val="002060"/>
                </a:solidFill>
              </a:rPr>
              <a:t>инструмент/среда написания программы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r>
              <a:rPr lang="ru-RU" dirty="0">
                <a:solidFill>
                  <a:srgbClr val="002060"/>
                </a:solidFill>
              </a:rPr>
              <a:t>Входит в </a:t>
            </a:r>
            <a:r>
              <a:rPr lang="en-US" dirty="0">
                <a:solidFill>
                  <a:srgbClr val="002060"/>
                </a:solidFill>
              </a:rPr>
              <a:t>anaconda </a:t>
            </a:r>
            <a:r>
              <a:rPr lang="ru-RU" dirty="0">
                <a:solidFill>
                  <a:srgbClr val="002060"/>
                </a:solidFill>
              </a:rPr>
              <a:t>как предустановленная библиотека (</a:t>
            </a:r>
            <a:r>
              <a:rPr lang="en-US" dirty="0">
                <a:solidFill>
                  <a:srgbClr val="002060"/>
                </a:solidFill>
              </a:rPr>
              <a:t>package)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Виртуальная среда (</a:t>
            </a:r>
            <a:r>
              <a:rPr lang="en-US" dirty="0">
                <a:solidFill>
                  <a:srgbClr val="002060"/>
                </a:solidFill>
              </a:rPr>
              <a:t>Virtual Environments</a:t>
            </a:r>
            <a:r>
              <a:rPr lang="ru-RU" dirty="0">
                <a:solidFill>
                  <a:srgbClr val="002060"/>
                </a:solidFill>
              </a:rPr>
              <a:t>) – среда, набор библиотек, в которой вы работаете. Позволяет избежать конфликта между библиотеками, версиями </a:t>
            </a:r>
            <a:r>
              <a:rPr lang="en-US" dirty="0">
                <a:solidFill>
                  <a:srgbClr val="002060"/>
                </a:solidFill>
              </a:rPr>
              <a:t>python (</a:t>
            </a:r>
            <a:r>
              <a:rPr lang="ru-RU" dirty="0">
                <a:solidFill>
                  <a:srgbClr val="002060"/>
                </a:solidFill>
              </a:rPr>
              <a:t>установлена библиотека А в версии 2, требуется установить библиотеку В1, для корректной работы которой нужна библиотека А в версии 1. Поэтому создается отдельное окружение/среда куда устанавливается библиотека В1).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14486-3D48-48B8-A5FF-7F174CFB60BB}"/>
              </a:ext>
            </a:extLst>
          </p:cNvPr>
          <p:cNvSpPr txBox="1"/>
          <p:nvPr/>
        </p:nvSpPr>
        <p:spPr>
          <a:xfrm>
            <a:off x="2200923" y="2204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B050"/>
                </a:solidFill>
              </a:rPr>
              <a:t>Основные понятия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A19CE3-E509-47C4-8983-674270764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85" y="2555963"/>
            <a:ext cx="1137673" cy="13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6C2173-F598-442D-A1E8-43DDD26C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674" y="516722"/>
            <a:ext cx="1309456" cy="130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9D244A-BB00-4B85-AECE-BE75143E1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76" y="1492084"/>
            <a:ext cx="1756992" cy="13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5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53494-94A3-4D78-8B7D-82FB19BCD951}"/>
              </a:ext>
            </a:extLst>
          </p:cNvPr>
          <p:cNvSpPr txBox="1"/>
          <p:nvPr/>
        </p:nvSpPr>
        <p:spPr>
          <a:xfrm>
            <a:off x="3046521" y="110508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B050"/>
                </a:solidFill>
              </a:rPr>
              <a:t>Выбор папки для сохранения программ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1E36B-5EE1-4E70-B67A-E2097A23F44D}"/>
              </a:ext>
            </a:extLst>
          </p:cNvPr>
          <p:cNvSpPr txBox="1"/>
          <p:nvPr/>
        </p:nvSpPr>
        <p:spPr>
          <a:xfrm>
            <a:off x="315157" y="743050"/>
            <a:ext cx="92993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По умолчанию созданные в </a:t>
            </a:r>
            <a:r>
              <a:rPr lang="en-US" dirty="0" err="1">
                <a:solidFill>
                  <a:srgbClr val="002060"/>
                </a:solidFill>
              </a:rPr>
              <a:t>jupyter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программы будут сохраняться в папке </a:t>
            </a:r>
            <a:r>
              <a:rPr lang="en-US" dirty="0">
                <a:solidFill>
                  <a:srgbClr val="002060"/>
                </a:solidFill>
              </a:rPr>
              <a:t>C:\Users\user_name\documents</a:t>
            </a:r>
          </a:p>
          <a:p>
            <a:r>
              <a:rPr lang="ru-RU" dirty="0">
                <a:solidFill>
                  <a:srgbClr val="002060"/>
                </a:solidFill>
              </a:rPr>
              <a:t>Чтобы поменять папку нужно в папке </a:t>
            </a:r>
            <a:r>
              <a:rPr lang="en-US" dirty="0">
                <a:solidFill>
                  <a:srgbClr val="002060"/>
                </a:solidFill>
              </a:rPr>
              <a:t>C:\Users\user_name\.jupyter</a:t>
            </a:r>
            <a:r>
              <a:rPr lang="ru-RU" dirty="0">
                <a:solidFill>
                  <a:srgbClr val="002060"/>
                </a:solidFill>
              </a:rPr>
              <a:t> открыть файл</a:t>
            </a:r>
          </a:p>
          <a:p>
            <a:r>
              <a:rPr lang="en-US" dirty="0">
                <a:solidFill>
                  <a:srgbClr val="002060"/>
                </a:solidFill>
              </a:rPr>
              <a:t>jupyter_notebook_config.py</a:t>
            </a:r>
            <a:r>
              <a:rPr lang="ru-RU" dirty="0">
                <a:solidFill>
                  <a:srgbClr val="002060"/>
                </a:solidFill>
              </a:rPr>
              <a:t>, что можно сделать с помощью блокнота, но лучше установить что-то вроде </a:t>
            </a:r>
            <a:r>
              <a:rPr lang="en-US" dirty="0">
                <a:solidFill>
                  <a:srgbClr val="002060"/>
                </a:solidFill>
              </a:rPr>
              <a:t>Notepad++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r>
              <a:rPr lang="ru-RU" dirty="0">
                <a:solidFill>
                  <a:srgbClr val="002060"/>
                </a:solidFill>
              </a:rPr>
              <a:t>Ищем строчку </a:t>
            </a:r>
            <a:r>
              <a:rPr lang="en-US" b="1" i="1" dirty="0">
                <a:solidFill>
                  <a:srgbClr val="333333"/>
                </a:solidFill>
                <a:effectLst/>
                <a:latin typeface="inherit"/>
              </a:rPr>
              <a:t>#c.NotebookApp.notebook_dir</a:t>
            </a:r>
            <a:r>
              <a:rPr lang="ru-RU" b="1" i="1" dirty="0">
                <a:solidFill>
                  <a:srgbClr val="333333"/>
                </a:solidFill>
                <a:effectLst/>
                <a:latin typeface="inherit"/>
              </a:rPr>
              <a:t> = </a:t>
            </a:r>
            <a:r>
              <a:rPr lang="en-US" b="1" i="1" dirty="0">
                <a:solidFill>
                  <a:srgbClr val="333333"/>
                </a:solidFill>
                <a:effectLst/>
                <a:latin typeface="inherit"/>
              </a:rPr>
              <a:t>‘ ‘</a:t>
            </a:r>
            <a:r>
              <a:rPr lang="ru-RU" b="1" i="1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en-US" b="1" i="1" dirty="0"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lang="ru-RU" dirty="0">
                <a:solidFill>
                  <a:srgbClr val="002060"/>
                </a:solidFill>
              </a:rPr>
              <a:t>вставляем в кавычки директорию в которую мы хотим сохранять наши программы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4A11E-25D2-4E23-AE1F-F79841F84F53}"/>
              </a:ext>
            </a:extLst>
          </p:cNvPr>
          <p:cNvSpPr txBox="1"/>
          <p:nvPr/>
        </p:nvSpPr>
        <p:spPr>
          <a:xfrm>
            <a:off x="315157" y="3128594"/>
            <a:ext cx="8963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В поиске ищем </a:t>
            </a:r>
            <a:r>
              <a:rPr lang="en-US" dirty="0">
                <a:solidFill>
                  <a:srgbClr val="002060"/>
                </a:solidFill>
              </a:rPr>
              <a:t>Anaconda prompt</a:t>
            </a:r>
            <a:r>
              <a:rPr lang="ru-RU" dirty="0">
                <a:solidFill>
                  <a:srgbClr val="002060"/>
                </a:solidFill>
              </a:rPr>
              <a:t>, пишем </a:t>
            </a:r>
            <a:r>
              <a:rPr lang="en-US" dirty="0" err="1">
                <a:solidFill>
                  <a:srgbClr val="002060"/>
                </a:solidFill>
              </a:rPr>
              <a:t>jupyter</a:t>
            </a:r>
            <a:r>
              <a:rPr lang="en-US" dirty="0">
                <a:solidFill>
                  <a:srgbClr val="002060"/>
                </a:solidFill>
              </a:rPr>
              <a:t> notebook </a:t>
            </a:r>
            <a:r>
              <a:rPr lang="ru-RU" dirty="0">
                <a:solidFill>
                  <a:srgbClr val="002060"/>
                </a:solidFill>
              </a:rPr>
              <a:t>и жмем </a:t>
            </a:r>
            <a:r>
              <a:rPr lang="en-US" dirty="0">
                <a:solidFill>
                  <a:srgbClr val="002060"/>
                </a:solidFill>
              </a:rPr>
              <a:t>Enter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D4199-0822-4C9C-8AF1-F89B3FFE8205}"/>
              </a:ext>
            </a:extLst>
          </p:cNvPr>
          <p:cNvSpPr txBox="1"/>
          <p:nvPr/>
        </p:nvSpPr>
        <p:spPr>
          <a:xfrm>
            <a:off x="4260288" y="2702569"/>
            <a:ext cx="3671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B050"/>
                </a:solidFill>
              </a:rPr>
              <a:t>Открытие </a:t>
            </a:r>
            <a:r>
              <a:rPr lang="en-US" sz="2000" dirty="0" err="1">
                <a:solidFill>
                  <a:srgbClr val="00B050"/>
                </a:solidFill>
              </a:rPr>
              <a:t>jupyter</a:t>
            </a:r>
            <a:r>
              <a:rPr lang="en-US" sz="2000" dirty="0">
                <a:solidFill>
                  <a:srgbClr val="00B050"/>
                </a:solidFill>
              </a:rPr>
              <a:t> notebook</a:t>
            </a:r>
            <a:endParaRPr lang="ru-RU" sz="2000" dirty="0">
              <a:solidFill>
                <a:srgbClr val="00B05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5CDC22-8180-403D-9F61-7A05905A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9" y="3541046"/>
            <a:ext cx="8963025" cy="131445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BE4C2C4-1F0C-4ABC-BD33-B121D263A538}"/>
              </a:ext>
            </a:extLst>
          </p:cNvPr>
          <p:cNvCxnSpPr>
            <a:cxnSpLocks/>
          </p:cNvCxnSpPr>
          <p:nvPr/>
        </p:nvCxnSpPr>
        <p:spPr>
          <a:xfrm flipH="1">
            <a:off x="2514602" y="3728481"/>
            <a:ext cx="229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E56B94-4C44-4716-998C-1C5A9212E152}"/>
              </a:ext>
            </a:extLst>
          </p:cNvPr>
          <p:cNvSpPr txBox="1"/>
          <p:nvPr/>
        </p:nvSpPr>
        <p:spPr>
          <a:xfrm>
            <a:off x="2743940" y="3597904"/>
            <a:ext cx="651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solidFill>
                  <a:schemeClr val="bg1"/>
                </a:solidFill>
              </a:rPr>
              <a:t>Если директория не совпадает с той куда установлена </a:t>
            </a:r>
            <a:r>
              <a:rPr lang="en-US" sz="1400" dirty="0">
                <a:solidFill>
                  <a:schemeClr val="bg1"/>
                </a:solidFill>
              </a:rPr>
              <a:t>anaconda</a:t>
            </a:r>
            <a:r>
              <a:rPr lang="ru-RU" sz="1400" dirty="0">
                <a:solidFill>
                  <a:schemeClr val="bg1"/>
                </a:solidFill>
              </a:rPr>
              <a:t>, меняем ее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48E90-B43E-48E6-A79E-E87B24CA9917}"/>
              </a:ext>
            </a:extLst>
          </p:cNvPr>
          <p:cNvSpPr txBox="1"/>
          <p:nvPr/>
        </p:nvSpPr>
        <p:spPr>
          <a:xfrm>
            <a:off x="4260288" y="4674202"/>
            <a:ext cx="6517227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Если браузер не открылся, копируем </a:t>
            </a:r>
            <a:r>
              <a:rPr lang="en-US" sz="1400" dirty="0">
                <a:hlinkClick r:id="rId3"/>
              </a:rPr>
              <a:t>http://localhost:8888</a:t>
            </a:r>
            <a:r>
              <a:rPr lang="ru-RU" sz="1400" dirty="0"/>
              <a:t> вручную, открываем браузер и открываем эту страницу. Чтобы скопировать </a:t>
            </a:r>
            <a:r>
              <a:rPr lang="en-US" sz="1400" dirty="0"/>
              <a:t>right click </a:t>
            </a:r>
            <a:r>
              <a:rPr lang="ru-RU" sz="1400" dirty="0"/>
              <a:t>мышкой, выбираем пометить, выделяем нужный кусок текста и, чтобы его скопировать, жмем </a:t>
            </a:r>
            <a:r>
              <a:rPr lang="en-US" sz="1400" dirty="0"/>
              <a:t>enter</a:t>
            </a:r>
            <a:endParaRPr lang="ru-RU" sz="1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06F090C-B9D9-4115-AFAD-12D8CA11D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9" y="5711696"/>
            <a:ext cx="7368466" cy="10357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1E5188-122D-4340-95CD-A926DF83F119}"/>
              </a:ext>
            </a:extLst>
          </p:cNvPr>
          <p:cNvSpPr txBox="1"/>
          <p:nvPr/>
        </p:nvSpPr>
        <p:spPr>
          <a:xfrm>
            <a:off x="9315545" y="5864953"/>
            <a:ext cx="27676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Если в первый раз предложит создать пароль – есть возможность работать с нескольких устройств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065AD95-C98C-4B09-B20F-E79C10163A64}"/>
              </a:ext>
            </a:extLst>
          </p:cNvPr>
          <p:cNvCxnSpPr>
            <a:cxnSpLocks/>
          </p:cNvCxnSpPr>
          <p:nvPr/>
        </p:nvCxnSpPr>
        <p:spPr>
          <a:xfrm flipH="1">
            <a:off x="8096897" y="6473300"/>
            <a:ext cx="10485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3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8F926-8401-4A5E-9E77-59B8078222F4}"/>
              </a:ext>
            </a:extLst>
          </p:cNvPr>
          <p:cNvSpPr txBox="1"/>
          <p:nvPr/>
        </p:nvSpPr>
        <p:spPr>
          <a:xfrm>
            <a:off x="155360" y="483985"/>
            <a:ext cx="11083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Подробно: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https://jupyter.brynmawr.edu/services/public/dblank/Jupyter%20Notebook%20Users%20Manual.ipynb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8FF6B-3C25-4D6C-99A5-1041CAC3C21B}"/>
              </a:ext>
            </a:extLst>
          </p:cNvPr>
          <p:cNvSpPr txBox="1"/>
          <p:nvPr/>
        </p:nvSpPr>
        <p:spPr>
          <a:xfrm>
            <a:off x="3608773" y="17249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B050"/>
                </a:solidFill>
              </a:rPr>
              <a:t>Работа в </a:t>
            </a:r>
            <a:r>
              <a:rPr lang="en-US" sz="2000" dirty="0" err="1">
                <a:solidFill>
                  <a:srgbClr val="00B050"/>
                </a:solidFill>
              </a:rPr>
              <a:t>jupyter</a:t>
            </a:r>
            <a:r>
              <a:rPr lang="en-US" sz="2000" dirty="0">
                <a:solidFill>
                  <a:srgbClr val="00B050"/>
                </a:solidFill>
              </a:rPr>
              <a:t> notebook</a:t>
            </a:r>
            <a:endParaRPr lang="ru-RU" sz="2000" dirty="0">
              <a:solidFill>
                <a:srgbClr val="00B05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FF24A4-C477-4D38-9963-4603EE51B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0966"/>
            <a:ext cx="12192000" cy="201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E4E9571-FE99-40C7-A2CA-0C5392BF7213}"/>
              </a:ext>
            </a:extLst>
          </p:cNvPr>
          <p:cNvCxnSpPr>
            <a:cxnSpLocks/>
          </p:cNvCxnSpPr>
          <p:nvPr/>
        </p:nvCxnSpPr>
        <p:spPr>
          <a:xfrm flipH="1">
            <a:off x="4864964" y="1675133"/>
            <a:ext cx="257451" cy="33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834E60-CAAC-4BD6-8BE6-057C09408F46}"/>
              </a:ext>
            </a:extLst>
          </p:cNvPr>
          <p:cNvSpPr txBox="1"/>
          <p:nvPr/>
        </p:nvSpPr>
        <p:spPr>
          <a:xfrm>
            <a:off x="6658252" y="1960863"/>
            <a:ext cx="5378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В такие ячейки пишем код/тест, вставляем рисунки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DF9BA7-87B9-40BF-B937-25457FBDACFA}"/>
              </a:ext>
            </a:extLst>
          </p:cNvPr>
          <p:cNvSpPr txBox="1"/>
          <p:nvPr/>
        </p:nvSpPr>
        <p:spPr>
          <a:xfrm>
            <a:off x="5122415" y="1472934"/>
            <a:ext cx="250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Выбираем тип ячейки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7706469-1988-48A4-A525-E17DC6D13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30" y="2740420"/>
            <a:ext cx="4124325" cy="933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D4EE5-370E-4F8E-8DFC-F6C5FC5363E7}"/>
              </a:ext>
            </a:extLst>
          </p:cNvPr>
          <p:cNvSpPr txBox="1"/>
          <p:nvPr/>
        </p:nvSpPr>
        <p:spPr>
          <a:xfrm>
            <a:off x="155360" y="3147091"/>
            <a:ext cx="92017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Code – </a:t>
            </a:r>
            <a:r>
              <a:rPr lang="ru-RU" dirty="0">
                <a:solidFill>
                  <a:srgbClr val="002060"/>
                </a:solidFill>
              </a:rPr>
              <a:t>текст программы, который будет исполняться </a:t>
            </a:r>
            <a:r>
              <a:rPr lang="en-US" dirty="0">
                <a:solidFill>
                  <a:srgbClr val="002060"/>
                </a:solidFill>
              </a:rPr>
              <a:t>python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Raw cell – </a:t>
            </a:r>
            <a:r>
              <a:rPr lang="ru-RU" dirty="0">
                <a:solidFill>
                  <a:srgbClr val="002060"/>
                </a:solidFill>
              </a:rPr>
              <a:t>неизменяемый текст. Он будет воспроизводится также как написан.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Markdown cell – </a:t>
            </a:r>
            <a:r>
              <a:rPr lang="ru-RU" dirty="0">
                <a:solidFill>
                  <a:srgbClr val="002060"/>
                </a:solidFill>
              </a:rPr>
              <a:t>допускает различное редактирование текста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ru-RU" dirty="0">
                <a:solidFill>
                  <a:srgbClr val="002060"/>
                </a:solidFill>
              </a:rPr>
              <a:t>в т.ч. формулы и вставку рисунков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>
                <a:solidFill>
                  <a:srgbClr val="002060"/>
                </a:solidFill>
                <a:hlinkClick r:id="rId5"/>
              </a:rPr>
              <a:t>https://www.markdownguide.org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  <a:hlinkClick r:id="rId6"/>
              </a:rPr>
              <a:t>https://en.wikibooks.org/wiki/LaTeX/Mathematics</a:t>
            </a:r>
            <a:r>
              <a:rPr lang="en-US" dirty="0">
                <a:solidFill>
                  <a:srgbClr val="002060"/>
                </a:solidFill>
              </a:rPr>
              <a:t>, https://pypi.org/project/chempy/#installation )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BF67E43-79B6-4094-90B5-2A6635DE6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121" y="3577247"/>
            <a:ext cx="2924175" cy="181927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5363BF0-0BD1-4C44-B55F-58D7061994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360" y="5507256"/>
            <a:ext cx="7067550" cy="10858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A196241-C49A-469F-9D65-984B24AB36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7426" y="5438444"/>
            <a:ext cx="1085850" cy="7239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7363E32-9459-406E-9DA1-C35918AC84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2055" y="5353014"/>
            <a:ext cx="4011274" cy="1504986"/>
          </a:xfrm>
          <a:prstGeom prst="rect">
            <a:avLst/>
          </a:prstGeom>
        </p:spPr>
      </p:pic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41EED37-CF39-4D35-A201-A1F5A92FB179}"/>
              </a:ext>
            </a:extLst>
          </p:cNvPr>
          <p:cNvCxnSpPr>
            <a:cxnSpLocks/>
          </p:cNvCxnSpPr>
          <p:nvPr/>
        </p:nvCxnSpPr>
        <p:spPr>
          <a:xfrm flipH="1">
            <a:off x="6374166" y="2480623"/>
            <a:ext cx="257451" cy="33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1217-9EF1-41B4-A99A-5382755BF6DB}"/>
              </a:ext>
            </a:extLst>
          </p:cNvPr>
          <p:cNvSpPr txBox="1"/>
          <p:nvPr/>
        </p:nvSpPr>
        <p:spPr>
          <a:xfrm>
            <a:off x="137603" y="675573"/>
            <a:ext cx="913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https://ipython.readthedocs.io/en/stable/interactive/magics.html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25A7D-BDA6-4DFE-87C3-B56B2066F22B}"/>
              </a:ext>
            </a:extLst>
          </p:cNvPr>
          <p:cNvSpPr txBox="1"/>
          <p:nvPr/>
        </p:nvSpPr>
        <p:spPr>
          <a:xfrm>
            <a:off x="3046521" y="139369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B050"/>
                </a:solidFill>
              </a:rPr>
              <a:t>Магические команды </a:t>
            </a:r>
            <a:r>
              <a:rPr lang="en-US" sz="1800" dirty="0" err="1">
                <a:solidFill>
                  <a:srgbClr val="00B050"/>
                </a:solidFill>
              </a:rPr>
              <a:t>jupyter</a:t>
            </a:r>
            <a:r>
              <a:rPr lang="en-US" sz="1800" dirty="0">
                <a:solidFill>
                  <a:srgbClr val="00B050"/>
                </a:solidFill>
              </a:rPr>
              <a:t> notebook</a:t>
            </a:r>
            <a:endParaRPr lang="ru-RU" sz="18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279D3-95D9-4F8A-B448-A043147A6334}"/>
              </a:ext>
            </a:extLst>
          </p:cNvPr>
          <p:cNvSpPr txBox="1"/>
          <p:nvPr/>
        </p:nvSpPr>
        <p:spPr>
          <a:xfrm>
            <a:off x="137603" y="1044905"/>
            <a:ext cx="9139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% - </a:t>
            </a:r>
            <a:r>
              <a:rPr lang="ru-RU" dirty="0">
                <a:solidFill>
                  <a:srgbClr val="002060"/>
                </a:solidFill>
              </a:rPr>
              <a:t>команда будет применена к одной строке</a:t>
            </a:r>
          </a:p>
          <a:p>
            <a:r>
              <a:rPr lang="ru-RU" dirty="0">
                <a:solidFill>
                  <a:srgbClr val="002060"/>
                </a:solidFill>
              </a:rPr>
              <a:t>%% - команда будет применена ко всей ячейке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108C11-7FB9-4F58-BBBD-0509A601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5" y="2060568"/>
            <a:ext cx="3438525" cy="201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4090AE-9A92-47AE-AED9-7E7CD0C28BD8}"/>
              </a:ext>
            </a:extLst>
          </p:cNvPr>
          <p:cNvSpPr txBox="1"/>
          <p:nvPr/>
        </p:nvSpPr>
        <p:spPr>
          <a:xfrm>
            <a:off x="204185" y="1679685"/>
            <a:ext cx="330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История текущей сессии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19A630-D1B2-4C1D-AD81-41AAC04F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876" y="2060568"/>
            <a:ext cx="5962650" cy="2390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989A6D-05B7-4712-9CE5-EC0E8B3C424F}"/>
              </a:ext>
            </a:extLst>
          </p:cNvPr>
          <p:cNvSpPr txBox="1"/>
          <p:nvPr/>
        </p:nvSpPr>
        <p:spPr>
          <a:xfrm>
            <a:off x="3775876" y="1808371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История пяти сессий назад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7802A6C-E1AF-4115-B69B-FDCDC5EA6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69" y="4449200"/>
            <a:ext cx="2628900" cy="2143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CC3F11-53CD-4E0E-A627-A395DFB4A7A1}"/>
              </a:ext>
            </a:extLst>
          </p:cNvPr>
          <p:cNvSpPr txBox="1"/>
          <p:nvPr/>
        </p:nvSpPr>
        <p:spPr>
          <a:xfrm>
            <a:off x="113834" y="4079868"/>
            <a:ext cx="278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Время выполнения</a:t>
            </a:r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F937D69-03B1-4536-920A-8CB8DB1D6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521" y="4938689"/>
            <a:ext cx="8956089" cy="17799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22B5C9-8CDE-42C1-897F-8D056574D375}"/>
              </a:ext>
            </a:extLst>
          </p:cNvPr>
          <p:cNvSpPr txBox="1"/>
          <p:nvPr/>
        </p:nvSpPr>
        <p:spPr>
          <a:xfrm>
            <a:off x="3775876" y="4495632"/>
            <a:ext cx="7620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Время выполнения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точнее, после нескольких итераций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60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DD2E2C-5513-4A0F-8679-C192129B5D8B}"/>
              </a:ext>
            </a:extLst>
          </p:cNvPr>
          <p:cNvSpPr txBox="1"/>
          <p:nvPr/>
        </p:nvSpPr>
        <p:spPr>
          <a:xfrm>
            <a:off x="2540494" y="67841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B050"/>
                </a:solidFill>
              </a:rPr>
              <a:t>Ошибки во временных рядах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C56D8-D395-4581-A06F-3F331BB25CC8}"/>
              </a:ext>
            </a:extLst>
          </p:cNvPr>
          <p:cNvSpPr txBox="1"/>
          <p:nvPr/>
        </p:nvSpPr>
        <p:spPr>
          <a:xfrm>
            <a:off x="217504" y="1164390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Даты которых не существует (1900.02.29)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Дубликаты в датах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Перепутанные дни и месяцы в датах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5658B-ECFB-4525-88A7-707046336D7E}"/>
              </a:ext>
            </a:extLst>
          </p:cNvPr>
          <p:cNvSpPr txBox="1"/>
          <p:nvPr/>
        </p:nvSpPr>
        <p:spPr>
          <a:xfrm>
            <a:off x="2540494" y="2204362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B050"/>
                </a:solidFill>
              </a:rPr>
              <a:t>Подготовка файлов с помощью </a:t>
            </a:r>
            <a:r>
              <a:rPr lang="en-US" sz="1800" dirty="0">
                <a:solidFill>
                  <a:srgbClr val="00B050"/>
                </a:solidFill>
              </a:rPr>
              <a:t>pandas</a:t>
            </a:r>
            <a:r>
              <a:rPr lang="ru-RU" sz="1800" dirty="0">
                <a:solidFill>
                  <a:srgbClr val="00B050"/>
                </a:solidFill>
              </a:rPr>
              <a:t>, на примере файла суточных расходов с АИС ГМВО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F7550-ED22-495C-B913-E9F13F73EEED}"/>
              </a:ext>
            </a:extLst>
          </p:cNvPr>
          <p:cNvSpPr txBox="1"/>
          <p:nvPr/>
        </p:nvSpPr>
        <p:spPr>
          <a:xfrm>
            <a:off x="2540494" y="100109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50"/>
                </a:solidFill>
              </a:rPr>
              <a:t>Подготовка файла данных </a:t>
            </a:r>
            <a:r>
              <a:rPr lang="en-US" sz="2400" dirty="0">
                <a:solidFill>
                  <a:srgbClr val="00B050"/>
                </a:solidFill>
              </a:rPr>
              <a:t>csv/xlsx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09BF9-C49A-42FF-9AE7-F51961043E24}"/>
              </a:ext>
            </a:extLst>
          </p:cNvPr>
          <p:cNvSpPr txBox="1"/>
          <p:nvPr/>
        </p:nvSpPr>
        <p:spPr>
          <a:xfrm>
            <a:off x="217504" y="2850693"/>
            <a:ext cx="8722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Нет необходимости рассматривать содержимое ячейки чтобы знать какие операции над ней нужно произвести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A6A0A-0947-4261-A8C8-3E5AE58FC171}"/>
              </a:ext>
            </a:extLst>
          </p:cNvPr>
          <p:cNvSpPr txBox="1"/>
          <p:nvPr/>
        </p:nvSpPr>
        <p:spPr>
          <a:xfrm>
            <a:off x="2268022" y="3684141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B050"/>
                </a:solidFill>
              </a:rPr>
              <a:t>«Чистка» распознанного скана ежегодника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C8A28-C483-4691-BFDA-90F4D39BC55C}"/>
              </a:ext>
            </a:extLst>
          </p:cNvPr>
          <p:cNvSpPr txBox="1"/>
          <p:nvPr/>
        </p:nvSpPr>
        <p:spPr>
          <a:xfrm>
            <a:off x="217504" y="4277302"/>
            <a:ext cx="8722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В ячейках может быть все что угодно, но мы знаем что расходы округлены до 3 значащих цифр и набор символов.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7665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</TotalTime>
  <Words>543</Words>
  <Application>Microsoft Office PowerPoint</Application>
  <PresentationFormat>Широкоэкранный</PresentationFormat>
  <Paragraphs>55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inherit</vt:lpstr>
      <vt:lpstr>Trebuchet MS</vt:lpstr>
      <vt:lpstr>Wingdings 3</vt:lpstr>
      <vt:lpstr>Аспект</vt:lpstr>
      <vt:lpstr>Использование python в задачах статистической гидрологии. Занятие 1: подготовка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python в задачах статистической гидрологии. Занятие 1: подготовка данных</dc:title>
  <dc:creator> </dc:creator>
  <cp:lastModifiedBy> </cp:lastModifiedBy>
  <cp:revision>21</cp:revision>
  <dcterms:created xsi:type="dcterms:W3CDTF">2021-08-15T15:00:43Z</dcterms:created>
  <dcterms:modified xsi:type="dcterms:W3CDTF">2021-10-05T16:11:16Z</dcterms:modified>
</cp:coreProperties>
</file>