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67" r:id="rId3"/>
    <p:sldId id="271" r:id="rId4"/>
    <p:sldId id="273" r:id="rId5"/>
    <p:sldId id="272" r:id="rId6"/>
    <p:sldId id="284" r:id="rId7"/>
    <p:sldId id="274" r:id="rId8"/>
    <p:sldId id="282" r:id="rId9"/>
    <p:sldId id="275" r:id="rId10"/>
    <p:sldId id="283" r:id="rId11"/>
    <p:sldId id="280" r:id="rId12"/>
    <p:sldId id="281" r:id="rId13"/>
    <p:sldId id="277" r:id="rId14"/>
    <p:sldId id="278" r:id="rId15"/>
    <p:sldId id="279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2" autoAdjust="0"/>
    <p:restoredTop sz="94660"/>
  </p:normalViewPr>
  <p:slideViewPr>
    <p:cSldViewPr>
      <p:cViewPr varScale="1">
        <p:scale>
          <a:sx n="78" d="100"/>
          <a:sy n="78" d="100"/>
        </p:scale>
        <p:origin x="1613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5BB0C6-8FC1-47C0-B737-D54E21B5B868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ransition advTm="4000">
    <p:cut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1268760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Black" pitchFamily="34" charset="0"/>
              </a:rPr>
              <a:t>Front End Engineering-I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596CC0-0544-9FD2-7AFD-B23ECB7AE8F4}"/>
              </a:ext>
            </a:extLst>
          </p:cNvPr>
          <p:cNvSpPr txBox="1"/>
          <p:nvPr/>
        </p:nvSpPr>
        <p:spPr>
          <a:xfrm>
            <a:off x="1979712" y="2780928"/>
            <a:ext cx="5112568" cy="22159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Team Details: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Aaradhya Srivastava (Leader)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Vinay Prakash Singh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Faculty Coordinator: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Ratan Lal Gupta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3608" y="5517232"/>
            <a:ext cx="6947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 Institute of Engineering and Technology, </a:t>
            </a:r>
          </a:p>
          <a:p>
            <a:pPr algn="ctr"/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University, Punjab</a:t>
            </a:r>
          </a:p>
        </p:txBody>
      </p:sp>
    </p:spTree>
  </p:cSld>
  <p:clrMapOvr>
    <a:masterClrMapping/>
  </p:clrMapOvr>
  <p:transition advTm="4000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6DAE1-2653-B7A9-F077-DEFE8DE03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7B2F11-77AC-A22D-5F68-BACE7E0D09D1}"/>
              </a:ext>
            </a:extLst>
          </p:cNvPr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5C9770-5254-4F3C-5842-D7D71CA0BAAD}"/>
              </a:ext>
            </a:extLst>
          </p:cNvPr>
          <p:cNvSpPr txBox="1"/>
          <p:nvPr/>
        </p:nvSpPr>
        <p:spPr>
          <a:xfrm>
            <a:off x="2915816" y="5807005"/>
            <a:ext cx="297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>
                <a:latin typeface="Arial Rounded MT Bold" panose="020F0704030504030204" pitchFamily="34" charset="0"/>
              </a:rPr>
              <a:t>This is how our main site looks.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3ED4BD-DAEA-5ABC-B2FE-88076D452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68760"/>
            <a:ext cx="8346034" cy="398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99996"/>
      </p:ext>
    </p:extLst>
  </p:cSld>
  <p:clrMapOvr>
    <a:masterClrMapping/>
  </p:clrMapOvr>
  <p:transition advTm="4000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9002B9-9FB3-6C05-EA2F-D395D5887659}"/>
              </a:ext>
            </a:extLst>
          </p:cNvPr>
          <p:cNvSpPr txBox="1"/>
          <p:nvPr/>
        </p:nvSpPr>
        <p:spPr>
          <a:xfrm>
            <a:off x="2828800" y="5589240"/>
            <a:ext cx="36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latin typeface="Arial Rounded MT Bold" panose="020F0704030504030204" pitchFamily="34" charset="0"/>
              </a:rPr>
              <a:t>This is how we can add income.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0C6837-B2B8-3D7E-FD83-EFEE35127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68760"/>
            <a:ext cx="8323076" cy="399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98936"/>
      </p:ext>
    </p:extLst>
  </p:cSld>
  <p:clrMapOvr>
    <a:masterClrMapping/>
  </p:clrMapOvr>
  <p:transition advTm="4000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BF962-82EF-076B-A8D3-3D144751A0C6}"/>
              </a:ext>
            </a:extLst>
          </p:cNvPr>
          <p:cNvSpPr txBox="1"/>
          <p:nvPr/>
        </p:nvSpPr>
        <p:spPr>
          <a:xfrm>
            <a:off x="2643813" y="5350443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latin typeface="Arial Rounded MT Bold" panose="020F0704030504030204" pitchFamily="34" charset="0"/>
              </a:rPr>
              <a:t>By using a ‘-’ minus sign before the amount, we can add the figure to the expense category.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9E480D-1511-E4B1-A2B9-7EFC8E34E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68760"/>
            <a:ext cx="8172400" cy="390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71924"/>
      </p:ext>
    </p:extLst>
  </p:cSld>
  <p:clrMapOvr>
    <a:masterClrMapping/>
  </p:clrMapOvr>
  <p:transition advTm="4000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Bonus Feature(optional)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Data Persistence: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We used ‘</a:t>
            </a:r>
            <a:r>
              <a:rPr lang="en-US" sz="3200" u="sng" dirty="0">
                <a:latin typeface="Times New Roman" pitchFamily="18" charset="0"/>
                <a:cs typeface="Times New Roman" pitchFamily="18" charset="0"/>
              </a:rPr>
              <a:t>local storage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’ to save the user’s expense history.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ADE55D-C833-4953-A27A-D3ECFC4FF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256" y="2492896"/>
            <a:ext cx="4191463" cy="3891334"/>
          </a:xfrm>
          <a:prstGeom prst="rect">
            <a:avLst/>
          </a:prstGeom>
        </p:spPr>
      </p:pic>
    </p:spTree>
  </p:cSld>
  <p:clrMapOvr>
    <a:masterClrMapping/>
  </p:clrMapOvr>
  <p:transition advTm="4000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The </a:t>
            </a:r>
            <a:r>
              <a:rPr lang="en-US" sz="3200" b="1" dirty="0"/>
              <a:t>Expense Tracker project </a:t>
            </a:r>
            <a:r>
              <a:rPr lang="en-US" sz="3200" dirty="0"/>
              <a:t>was a practical learning experience in building a functional web application using </a:t>
            </a:r>
            <a:r>
              <a:rPr lang="en-US" sz="3200" b="1" dirty="0"/>
              <a:t>HTML, CSS, and JavaScript</a:t>
            </a:r>
            <a:r>
              <a:rPr lang="en-US" sz="3200" dirty="0"/>
              <a:t>. It helped us understand the importance of structuring </a:t>
            </a:r>
            <a:r>
              <a:rPr lang="en-US" sz="3200" b="1" dirty="0"/>
              <a:t>user input</a:t>
            </a:r>
            <a:r>
              <a:rPr lang="en-US" sz="3200" dirty="0"/>
              <a:t>, handling </a:t>
            </a:r>
            <a:r>
              <a:rPr lang="en-US" sz="3200" b="1" dirty="0"/>
              <a:t>real-time </a:t>
            </a:r>
            <a:r>
              <a:rPr lang="en-US" sz="3200" dirty="0"/>
              <a:t>data processing, and ensuring a </a:t>
            </a:r>
            <a:r>
              <a:rPr lang="en-US" sz="3200" b="1" dirty="0"/>
              <a:t>seamless </a:t>
            </a:r>
            <a:r>
              <a:rPr lang="en-US" sz="3200" dirty="0"/>
              <a:t>user experience. We gained valuable experience in </a:t>
            </a:r>
            <a:r>
              <a:rPr lang="en-US" sz="3200" u="sng" dirty="0"/>
              <a:t>front-end engineering </a:t>
            </a:r>
            <a:r>
              <a:rPr lang="en-US" sz="3200" dirty="0"/>
              <a:t>and how small web applications can have significant real-world use cases.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496973"/>
            <a:ext cx="81369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We used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ChatGPT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for our main reference. The styling and the site building was done by us, and the backend technicalities were referenced by ChatGPT.</a:t>
            </a:r>
          </a:p>
          <a:p>
            <a:pPr>
              <a:buFont typeface="Arial" pitchFamily="34" charset="0"/>
              <a:buChar char="•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We used </a:t>
            </a:r>
            <a:r>
              <a:rPr lang="en-US" sz="3200" dirty="0"/>
              <a:t>MDN Web Docs, CSS-Tricks, JavaScript event handling resources, and some online forums like </a:t>
            </a:r>
            <a:r>
              <a:rPr lang="en-US" sz="3200" b="1" dirty="0"/>
              <a:t>W3Schools </a:t>
            </a:r>
            <a:r>
              <a:rPr lang="en-US" sz="3200" dirty="0"/>
              <a:t>and </a:t>
            </a:r>
            <a:r>
              <a:rPr lang="en-US" sz="3200" b="1" dirty="0" err="1"/>
              <a:t>GeeksforGeeks</a:t>
            </a:r>
            <a:r>
              <a:rPr lang="en-US" sz="3200" b="1" dirty="0"/>
              <a:t> </a:t>
            </a:r>
            <a:r>
              <a:rPr lang="en-US" sz="3200" dirty="0"/>
              <a:t>to take an idea for our project.</a:t>
            </a:r>
          </a:p>
        </p:txBody>
      </p:sp>
    </p:spTree>
  </p:cSld>
  <p:clrMapOvr>
    <a:masterClrMapping/>
  </p:clrMapOvr>
  <p:transition advTm="4000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Thank you cards Images | Free Vectors, Stock Photos &amp; PS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9144000" cy="5786478"/>
          </a:xfrm>
          <a:prstGeom prst="rect">
            <a:avLst/>
          </a:prstGeom>
          <a:noFill/>
        </p:spPr>
      </p:pic>
    </p:spTree>
  </p:cSld>
  <p:clrMapOvr>
    <a:masterClrMapping/>
  </p:clrMapOvr>
  <p:transition advTm="40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Table of Contents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772816"/>
            <a:ext cx="69127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ntroduction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roblem Statement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echnical Details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ey Features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roject Highlights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onus Feature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onclusion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eferences/Links used</a:t>
            </a: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8" y="1087733"/>
            <a:ext cx="813690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Sitka Small Semibold" pitchFamily="2" charset="0"/>
                <a:cs typeface="Times New Roman" pitchFamily="18" charset="0"/>
              </a:rPr>
              <a:t>Expense Tracker: Simplifying Personal Finance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Team members: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Aaradhya Srivastava (2410993246)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Vinay Prakash Singh (2410993326)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Overview:</a:t>
            </a:r>
          </a:p>
          <a:p>
            <a:r>
              <a:rPr lang="en-US" sz="2400" dirty="0"/>
              <a:t>This project is a </a:t>
            </a:r>
            <a:r>
              <a:rPr lang="en-US" sz="2400" b="1" dirty="0"/>
              <a:t>web-based </a:t>
            </a:r>
            <a:r>
              <a:rPr lang="en-US" sz="2400" dirty="0"/>
              <a:t>application designed to help users track their income and expenses. By inputting financial data and categorizing it as income or expenses, users can </a:t>
            </a:r>
            <a:r>
              <a:rPr lang="en-US" sz="2400" b="1" dirty="0"/>
              <a:t>easily monitor </a:t>
            </a:r>
            <a:r>
              <a:rPr lang="en-US" sz="2400" dirty="0"/>
              <a:t>their personal budget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404059"/>
            <a:ext cx="813690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Many people struggle to </a:t>
            </a:r>
            <a:r>
              <a:rPr lang="en-US" sz="2800" b="1" dirty="0"/>
              <a:t>keep track </a:t>
            </a:r>
            <a:r>
              <a:rPr lang="en-US" sz="2800" dirty="0"/>
              <a:t>of their daily expenses, leading to </a:t>
            </a:r>
            <a:r>
              <a:rPr lang="en-US" sz="2800" b="1" dirty="0"/>
              <a:t>overspending</a:t>
            </a:r>
            <a:r>
              <a:rPr lang="en-US" sz="2800" dirty="0"/>
              <a:t> and </a:t>
            </a:r>
            <a:r>
              <a:rPr lang="en-US" sz="2800" b="1" dirty="0"/>
              <a:t>poor financial planning</a:t>
            </a:r>
            <a:r>
              <a:rPr lang="en-US" sz="2800" dirty="0"/>
              <a:t>. Our expense tracker aims to solve this by providing a simple, </a:t>
            </a:r>
            <a:r>
              <a:rPr lang="en-US" sz="2800" b="1" dirty="0"/>
              <a:t>user-friendly </a:t>
            </a:r>
            <a:r>
              <a:rPr lang="en-US" sz="2800" dirty="0"/>
              <a:t>interface that categorizes and sums up expenses and income, giving users </a:t>
            </a:r>
            <a:r>
              <a:rPr lang="en-US" sz="2800" b="1" dirty="0"/>
              <a:t>clear visibility</a:t>
            </a:r>
            <a:r>
              <a:rPr lang="en-US" sz="2800" dirty="0"/>
              <a:t> over their finances.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/>
              <a:t>With the increasing importance of </a:t>
            </a:r>
            <a:r>
              <a:rPr lang="en-US" sz="2800" b="1" dirty="0"/>
              <a:t>financial literacy</a:t>
            </a:r>
            <a:r>
              <a:rPr lang="en-US" sz="2800" dirty="0"/>
              <a:t>, a personal expense tracker can be an essential tool for </a:t>
            </a:r>
            <a:r>
              <a:rPr lang="en-US" sz="2800" b="1" dirty="0"/>
              <a:t>budgeting</a:t>
            </a:r>
            <a:r>
              <a:rPr lang="en-US" sz="2800" dirty="0"/>
              <a:t> and </a:t>
            </a:r>
            <a:r>
              <a:rPr lang="en-US" sz="2800" b="1" dirty="0"/>
              <a:t>avoiding financial pitfalls</a:t>
            </a:r>
            <a:r>
              <a:rPr lang="en-US" sz="2800" dirty="0"/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836712"/>
            <a:ext cx="8136904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Technologies used:</a:t>
            </a:r>
          </a:p>
          <a:p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HTML</a:t>
            </a:r>
            <a:r>
              <a:rPr lang="en-US" sz="2400" dirty="0"/>
              <a:t> for </a:t>
            </a:r>
            <a:r>
              <a:rPr lang="en-US" sz="2400" u="sng" dirty="0"/>
              <a:t>structuring </a:t>
            </a:r>
            <a:r>
              <a:rPr lang="en-US" sz="2400" dirty="0"/>
              <a:t>the webpage.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CSS</a:t>
            </a:r>
            <a:r>
              <a:rPr lang="en-US" sz="2400" dirty="0"/>
              <a:t> for styling and making the interface </a:t>
            </a:r>
            <a:r>
              <a:rPr lang="en-US" sz="2400" u="sng" dirty="0"/>
              <a:t>visually appealing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JavaScript</a:t>
            </a:r>
            <a:r>
              <a:rPr lang="en-US" sz="2400" dirty="0"/>
              <a:t> for functionality, sign-in and sign-up, and for user input handling, </a:t>
            </a:r>
            <a:r>
              <a:rPr lang="en-US" sz="2400" u="sng" dirty="0"/>
              <a:t>income/expense categorization</a:t>
            </a:r>
            <a:r>
              <a:rPr lang="en-US" sz="2400" dirty="0"/>
              <a:t>, and total calculations.</a:t>
            </a:r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/>
              <a:t>Methods</a:t>
            </a:r>
            <a:r>
              <a:rPr lang="en-US" sz="2400" dirty="0"/>
              <a:t>: Basic </a:t>
            </a:r>
            <a:r>
              <a:rPr lang="en-US" sz="2400" i="1" dirty="0"/>
              <a:t>DOM manipulation</a:t>
            </a:r>
            <a:r>
              <a:rPr lang="en-US" sz="2400" dirty="0"/>
              <a:t>, event handling, and conditional logic were implemented to differentiate between income and expenses based on the symbols "+" and "-".</a:t>
            </a:r>
          </a:p>
          <a:p>
            <a:endParaRPr lang="en-US" sz="2400" dirty="0"/>
          </a:p>
          <a:p>
            <a:r>
              <a:rPr lang="en-US" sz="2400" dirty="0"/>
              <a:t>We have also integrated </a:t>
            </a:r>
            <a:r>
              <a:rPr lang="en-US" sz="2400" b="1" dirty="0"/>
              <a:t>Bootstrap </a:t>
            </a:r>
            <a:r>
              <a:rPr lang="en-US" sz="2400" dirty="0"/>
              <a:t>and animations from </a:t>
            </a:r>
            <a:r>
              <a:rPr lang="en-US" sz="2400" b="1" dirty="0"/>
              <a:t>animate.css</a:t>
            </a:r>
            <a:r>
              <a:rPr lang="en-US" sz="2400" dirty="0"/>
              <a:t> in our project.</a:t>
            </a:r>
          </a:p>
        </p:txBody>
      </p:sp>
    </p:spTree>
  </p:cSld>
  <p:clrMapOvr>
    <a:masterClrMapping/>
  </p:clrMapOvr>
  <p:transition advTm="400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59830-C50F-11BE-ACDE-00F20832A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EEA576-6337-0714-51E4-629B33026D6F}"/>
              </a:ext>
            </a:extLst>
          </p:cNvPr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48659-94BE-47C6-B637-CF11E24A49A8}"/>
              </a:ext>
            </a:extLst>
          </p:cNvPr>
          <p:cNvSpPr txBox="1"/>
          <p:nvPr/>
        </p:nvSpPr>
        <p:spPr>
          <a:xfrm>
            <a:off x="467544" y="1496973"/>
            <a:ext cx="8280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We have added </a:t>
            </a:r>
            <a:r>
              <a:rPr lang="en-IN" sz="2400" b="1" u="sng" dirty="0"/>
              <a:t>JavaScript</a:t>
            </a:r>
            <a:r>
              <a:rPr lang="en-IN" sz="2400" b="1" dirty="0"/>
              <a:t> in our Sign-In and Sign-Up pages as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Now, a user can register themselves, </a:t>
            </a:r>
            <a:r>
              <a:rPr lang="en-IN" sz="2400" b="1" u="sng" dirty="0"/>
              <a:t>one per email</a:t>
            </a:r>
            <a:r>
              <a:rPr lang="en-IN" sz="24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If they try to register again with the </a:t>
            </a:r>
            <a:r>
              <a:rPr lang="en-IN" sz="2400" b="1" u="sng" dirty="0"/>
              <a:t>same email</a:t>
            </a:r>
            <a:r>
              <a:rPr lang="en-IN" sz="2400" b="1" dirty="0"/>
              <a:t>, we can inform them about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We have used </a:t>
            </a:r>
            <a:r>
              <a:rPr lang="en-IN" sz="2400" b="1" u="sng" dirty="0"/>
              <a:t>local storage</a:t>
            </a:r>
            <a:r>
              <a:rPr lang="en-IN" sz="2400" b="1" dirty="0"/>
              <a:t> to store the users’ information, and it will </a:t>
            </a:r>
            <a:r>
              <a:rPr lang="en-IN" sz="2400" b="1" u="sng" dirty="0"/>
              <a:t>confirm</a:t>
            </a:r>
            <a:r>
              <a:rPr lang="en-IN" sz="2400" b="1" dirty="0"/>
              <a:t> the credentials when they try to sign in as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427410723"/>
      </p:ext>
    </p:extLst>
  </p:cSld>
  <p:clrMapOvr>
    <a:masterClrMapping/>
  </p:clrMapOvr>
  <p:transition advTm="400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Key Features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3490CD-1463-2C68-45D7-FDA92CD393AE}"/>
              </a:ext>
            </a:extLst>
          </p:cNvPr>
          <p:cNvSpPr txBox="1"/>
          <p:nvPr/>
        </p:nvSpPr>
        <p:spPr>
          <a:xfrm>
            <a:off x="942389" y="1037049"/>
            <a:ext cx="756084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Simple Input Mechanism:</a:t>
            </a:r>
            <a:r>
              <a:rPr lang="en-US" sz="2400" dirty="0"/>
              <a:t> Users can input amounts with a "+" sign for income and a "-" sign for expenses.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Dynamic Total Calculation:</a:t>
            </a:r>
            <a:r>
              <a:rPr lang="en-US" sz="2400" dirty="0"/>
              <a:t> The app instantly updates the total balance as users add new income or expenses.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Clear Categorization:</a:t>
            </a:r>
            <a:r>
              <a:rPr lang="en-US" sz="2400" dirty="0"/>
              <a:t> Separate display of total income and expenses for better visibility.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User-Friendly Design:</a:t>
            </a:r>
            <a:r>
              <a:rPr lang="en-US" sz="2400" dirty="0"/>
              <a:t> The interface is designed for ease of use, even for people with minimal technical skills.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Sign-In and Sign-Up: </a:t>
            </a:r>
            <a:r>
              <a:rPr lang="en-US" sz="2400" dirty="0"/>
              <a:t>We have created optional sign-in and sign-up pages to provide extra security to the users’ data.</a:t>
            </a:r>
            <a:endParaRPr lang="en-IN" sz="2400" b="1" dirty="0"/>
          </a:p>
        </p:txBody>
      </p:sp>
    </p:spTree>
  </p:cSld>
  <p:clrMapOvr>
    <a:masterClrMapping/>
  </p:clrMapOvr>
  <p:transition advTm="400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65D94-363F-9A42-C8E3-7DFCAB4E0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B27A6F-5379-C661-F2C7-A2588669D659}"/>
              </a:ext>
            </a:extLst>
          </p:cNvPr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691131-19C6-6F4E-9F33-76B8AFC60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96752"/>
            <a:ext cx="7740352" cy="40149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39C038-E1BC-F1AE-E833-749C52750070}"/>
              </a:ext>
            </a:extLst>
          </p:cNvPr>
          <p:cNvSpPr txBox="1"/>
          <p:nvPr/>
        </p:nvSpPr>
        <p:spPr>
          <a:xfrm>
            <a:off x="2915816" y="5517232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This is our landing page.</a:t>
            </a:r>
          </a:p>
        </p:txBody>
      </p:sp>
    </p:spTree>
    <p:extLst>
      <p:ext uri="{BB962C8B-B14F-4D97-AF65-F5344CB8AC3E}">
        <p14:creationId xmlns:p14="http://schemas.microsoft.com/office/powerpoint/2010/main" val="1717646528"/>
      </p:ext>
    </p:extLst>
  </p:cSld>
  <p:clrMapOvr>
    <a:masterClrMapping/>
  </p:clrMapOvr>
  <p:transition advTm="400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3F9F82-0F4D-12F1-E934-3630A8AEEA15}"/>
              </a:ext>
            </a:extLst>
          </p:cNvPr>
          <p:cNvSpPr txBox="1"/>
          <p:nvPr/>
        </p:nvSpPr>
        <p:spPr>
          <a:xfrm>
            <a:off x="1907704" y="5157192"/>
            <a:ext cx="6048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We have made the site free to use, with optional sign-in or sign-up process.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EF7E82-04D2-5FC5-D964-531574800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419" y="997077"/>
            <a:ext cx="4369298" cy="37444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FDEF62-256C-6E10-BC09-D41BDAF45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977565"/>
            <a:ext cx="4020818" cy="3934106"/>
          </a:xfrm>
          <a:prstGeom prst="rect">
            <a:avLst/>
          </a:prstGeom>
        </p:spPr>
      </p:pic>
    </p:spTree>
  </p:cSld>
  <p:clrMapOvr>
    <a:masterClrMapping/>
  </p:clrMapOvr>
  <p:transition advTm="4000">
    <p:cut/>
  </p:transition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1035</TotalTime>
  <Words>671</Words>
  <Application>Microsoft Office PowerPoint</Application>
  <PresentationFormat>On-screen Show (4:3)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Arial Rounded MT Bold</vt:lpstr>
      <vt:lpstr>Calibri</vt:lpstr>
      <vt:lpstr>Sitka Small Semibold</vt:lpstr>
      <vt:lpstr>Times New Roman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Daz `</cp:lastModifiedBy>
  <cp:revision>44</cp:revision>
  <dcterms:created xsi:type="dcterms:W3CDTF">2022-12-12T14:14:34Z</dcterms:created>
  <dcterms:modified xsi:type="dcterms:W3CDTF">2024-11-25T14:39:11Z</dcterms:modified>
</cp:coreProperties>
</file>