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1" r:id="rId4"/>
  </p:sldMasterIdLst>
  <p:notesMasterIdLst>
    <p:notesMasterId r:id="rId12"/>
  </p:notesMasterIdLst>
  <p:handoutMasterIdLst>
    <p:handoutMasterId r:id="rId13"/>
  </p:handoutMasterIdLst>
  <p:sldIdLst>
    <p:sldId id="268" r:id="rId5"/>
    <p:sldId id="273" r:id="rId6"/>
    <p:sldId id="271" r:id="rId7"/>
    <p:sldId id="272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5"/>
    <a:srgbClr val="A4804A"/>
    <a:srgbClr val="7BEBD8"/>
    <a:srgbClr val="8335E5"/>
    <a:srgbClr val="6B8DE1"/>
    <a:srgbClr val="6C92E1"/>
    <a:srgbClr val="6313DC"/>
    <a:srgbClr val="1E3ADA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004F9-8040-40CE-9693-C1F7DFF87D03}" v="16" dt="2022-02-04T22:57:16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498" y="6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E7B543-5A3E-473C-961E-B87265D14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A2BB4-2A1A-403D-AA0F-A498F00AA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9521" y="5356296"/>
            <a:ext cx="4466197" cy="7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0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p" descr="Map of North America">
            <a:extLst>
              <a:ext uri="{FF2B5EF4-FFF2-40B4-BE49-F238E27FC236}">
                <a16:creationId xmlns:a16="http://schemas.microsoft.com/office/drawing/2014/main" id="{0B992891-D8F4-4D2F-A296-17A253B7E65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967550" y="0"/>
            <a:ext cx="7224450" cy="6420062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E7B543-5A3E-473C-961E-B87265D14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8A8F2-DE46-4A58-9B3B-9CFB4B13F6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7703" y="181841"/>
            <a:ext cx="4466197" cy="7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3B76E0-F320-4543-A314-043E2CBBCBF6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571C2A6-2E5D-4330-9203-8585931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5FD26-196B-4143-8D68-41A3B563CB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8294"/>
            <a:ext cx="10515599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639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4D0D-3F69-4094-9417-DA26D5E0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9369D-3BD5-4B2E-8728-D2E162FEE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1651759-299E-4F87-9EAB-F631D86F080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177935"/>
            <a:ext cx="10515599" cy="41491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372F20-D52C-4BFA-900C-8DD82E4353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690688"/>
            <a:ext cx="10515598" cy="46086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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138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3B76E0-F320-4543-A314-043E2CBBCBF6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571C2A6-2E5D-4330-9203-8585931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5FD26-196B-4143-8D68-41A3B563CB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858294"/>
            <a:ext cx="5120148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23D6864-9D57-44B2-9E9D-D42172C557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3159" y="1858294"/>
            <a:ext cx="5120640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3DD7A-DC0B-43BB-A7E2-30E832B4B3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8055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0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38D4CEB-FD69-4396-A6BA-C655570DDF1E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63FC83-D40D-4EB3-BCAB-23F670C2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001"/>
            <a:ext cx="10515600" cy="553998"/>
          </a:xfrm>
        </p:spPr>
        <p:txBody>
          <a:bodyPr wrap="square" lIns="0" tIns="0" rIns="0" bIns="0" anchor="t">
            <a:spAutoFit/>
          </a:bodyPr>
          <a:lstStyle>
            <a:lvl1pPr algn="ctr">
              <a:defRPr sz="4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5F5D-0DC5-4475-8E1F-94C145F9F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0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F493024-C769-4FDF-A059-D11C858CBE67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03A7E-2049-4512-8649-E632C5246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32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3-E8F9-441E-8283-E42B7C26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3B8B8-1924-4C24-A8B1-6C4B5136D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8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p" descr="Map of North America">
            <a:extLst>
              <a:ext uri="{FF2B5EF4-FFF2-40B4-BE49-F238E27FC236}">
                <a16:creationId xmlns:a16="http://schemas.microsoft.com/office/drawing/2014/main" id="{3B5B12E9-B8CD-4B3E-A443-837BA35F9D1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967550" y="0"/>
            <a:ext cx="7224450" cy="6420062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F493024-C769-4FDF-A059-D11C858CBE67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78E25-5C11-4D46-889E-36342A4B7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0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6CC24-39C6-458F-BD13-EA8A32E4EADF}"/>
              </a:ext>
            </a:extLst>
          </p:cNvPr>
          <p:cNvSpPr/>
          <p:nvPr/>
        </p:nvSpPr>
        <p:spPr>
          <a:xfrm>
            <a:off x="0" y="6419800"/>
            <a:ext cx="10263189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D13D02-DAEA-4A5E-9C44-6EAB87B6B344}"/>
              </a:ext>
            </a:extLst>
          </p:cNvPr>
          <p:cNvSpPr/>
          <p:nvPr/>
        </p:nvSpPr>
        <p:spPr>
          <a:xfrm>
            <a:off x="11824884" y="6419800"/>
            <a:ext cx="367116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4325B3D1-6483-4097-B51A-50E2B95CDB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486" y="6328360"/>
            <a:ext cx="549100" cy="54864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CBA16ED7-719D-4676-887A-57FEB640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85D0F-4ABD-4469-A80E-51B057EA058C}"/>
              </a:ext>
            </a:extLst>
          </p:cNvPr>
          <p:cNvSpPr/>
          <p:nvPr userDrawn="1"/>
        </p:nvSpPr>
        <p:spPr>
          <a:xfrm>
            <a:off x="0" y="6455666"/>
            <a:ext cx="2771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</a:rPr>
              <a:t>Big Data Architecture &amp; Governance  - 2022</a:t>
            </a:r>
          </a:p>
        </p:txBody>
      </p:sp>
    </p:spTree>
    <p:extLst>
      <p:ext uri="{BB962C8B-B14F-4D97-AF65-F5344CB8AC3E}">
        <p14:creationId xmlns:p14="http://schemas.microsoft.com/office/powerpoint/2010/main" val="7613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0" r:id="rId2"/>
    <p:sldLayoutId id="2147483686" r:id="rId3"/>
    <p:sldLayoutId id="2147483701" r:id="rId4"/>
    <p:sldLayoutId id="2147483683" r:id="rId5"/>
    <p:sldLayoutId id="2147483684" r:id="rId6"/>
    <p:sldLayoutId id="2147483685" r:id="rId7"/>
    <p:sldLayoutId id="2147483702" r:id="rId8"/>
    <p:sldLayoutId id="2147483699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Rockwell" panose="02060603020205020403" pitchFamily="18" charset="0"/>
          <a:ea typeface="Roboto" panose="02000000000000000000" pitchFamily="2" charset="0"/>
          <a:cs typeface="Raav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F55D-047D-45DE-BBFC-7EC44D2B6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Architecture and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C01F6-07D4-4756-B831-8EDF485A9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Individual Project |Tesla</a:t>
            </a:r>
          </a:p>
          <a:p>
            <a:r>
              <a:rPr lang="en-US" sz="2000" dirty="0"/>
              <a:t>Aaradhy Sharma</a:t>
            </a:r>
          </a:p>
        </p:txBody>
      </p:sp>
    </p:spTree>
    <p:extLst>
      <p:ext uri="{BB962C8B-B14F-4D97-AF65-F5344CB8AC3E}">
        <p14:creationId xmlns:p14="http://schemas.microsoft.com/office/powerpoint/2010/main" val="375104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7678C5-C44B-43F3-B5F8-02A4EDCA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Selection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3326363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DAEB1-817B-477B-A002-DCAC9890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5"/>
            <a:ext cx="10998200" cy="1325563"/>
          </a:xfrm>
        </p:spPr>
        <p:txBody>
          <a:bodyPr/>
          <a:lstStyle/>
          <a:p>
            <a:r>
              <a:rPr lang="en-US" dirty="0"/>
              <a:t>Tesla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D9B67-0001-4CE8-9E2A-EF590A3D4E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600" y="1544906"/>
            <a:ext cx="8890001" cy="4614543"/>
          </a:xfrm>
        </p:spPr>
        <p:txBody>
          <a:bodyPr>
            <a:normAutofit/>
          </a:bodyPr>
          <a:lstStyle/>
          <a:p>
            <a:r>
              <a:rPr lang="en-US" dirty="0"/>
              <a:t>Industry: Automotive, and energy generation and Storage </a:t>
            </a:r>
          </a:p>
          <a:p>
            <a:r>
              <a:rPr lang="en-US" dirty="0"/>
              <a:t>History/Background:</a:t>
            </a:r>
          </a:p>
          <a:p>
            <a:pPr lvl="1"/>
            <a:r>
              <a:rPr lang="en-US" dirty="0"/>
              <a:t>Tesla initially known as Tesla Motors was founded in 2003 by Martin Eberhard and Marc Trepanning in San Carlos.</a:t>
            </a:r>
          </a:p>
          <a:p>
            <a:pPr lvl="1"/>
            <a:r>
              <a:rPr lang="en-US" dirty="0"/>
              <a:t>The name tesla comes after a Genius Inventor Nikola Tesla who is known for his discoveries and invention in the field of electricity </a:t>
            </a:r>
          </a:p>
          <a:p>
            <a:pPr lvl="1"/>
            <a:r>
              <a:rPr lang="en-US" dirty="0"/>
              <a:t>Elon Musk join Tesla in 2004 and has become head of the chairman.</a:t>
            </a:r>
          </a:p>
          <a:p>
            <a:pPr lvl="1"/>
            <a:r>
              <a:rPr lang="en-US" dirty="0"/>
              <a:t>Tesla currently has the highest market cap of all car manufacturer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F74A-6B1B-465D-B480-48926222B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1" y="1690688"/>
            <a:ext cx="2946399" cy="46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70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BFEB-88C5-43BD-88F6-79FA85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Name: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Supply Chain and Manufacturing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FD37-D35D-49A7-AAF3-5B52F61B9C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Tesla Currently facing supply chain issues with the production of its cars such as model 3, Model X, Model Y, and new Model S Plaid </a:t>
            </a:r>
          </a:p>
          <a:p>
            <a:r>
              <a:rPr lang="en-US" dirty="0"/>
              <a:t>With the Help of Big data several issues such as Sourcing, Production, and consumer feedback</a:t>
            </a:r>
          </a:p>
          <a:p>
            <a:r>
              <a:rPr lang="en-US" dirty="0"/>
              <a:t>For example, With the help of existing big data tesla can analyze that at which point it would be Beneficial to open a new plant in countries like India by understanding existing Indian car user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4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5056-8B0C-4EF2-880F-0EF043BE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Statement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BF74-25DE-4FA4-9D73-9FC874ADEF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9087-E28B-48E4-9BF3-31FB4BCF06F3}"/>
              </a:ext>
            </a:extLst>
          </p:cNvPr>
          <p:cNvSpPr/>
          <p:nvPr/>
        </p:nvSpPr>
        <p:spPr>
          <a:xfrm>
            <a:off x="1485899" y="3351244"/>
            <a:ext cx="9220200" cy="1295400"/>
          </a:xfrm>
          <a:prstGeom prst="rect">
            <a:avLst/>
          </a:prstGeom>
          <a:solidFill>
            <a:srgbClr val="E3DED1"/>
          </a:solidFill>
          <a:ln w="25400" cap="flat" cmpd="sng" algn="ctr">
            <a:solidFill>
              <a:srgbClr val="F07F0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 purpose of this project is to improve Tesla Supply chain and help in keeping up with future demand  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85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BFEB-88C5-43BD-88F6-79FA85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Name: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Battery Storage and Charging Issue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FD37-D35D-49A7-AAF3-5B52F61B9C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Along with Car manufacturing Tesla is also Dealing with Battery manufacturing and energy Storge as well Installing there Charging plant In the US, Eu, and China</a:t>
            </a:r>
          </a:p>
          <a:p>
            <a:r>
              <a:rPr lang="en-US" dirty="0"/>
              <a:t>Currently there is a big issue with battery storage and charging time and with increasing demand, this issue will grow even further </a:t>
            </a:r>
          </a:p>
          <a:p>
            <a:r>
              <a:rPr lang="en-US" dirty="0"/>
              <a:t>Using Big Data we can predict future  power consumption at the grid and prepare accordingly such as having more storage and better allocation of existing resource </a:t>
            </a:r>
          </a:p>
          <a:p>
            <a:r>
              <a:rPr lang="en-US" dirty="0"/>
              <a:t>along with this using big data we can forecast user charging behavior so more plants can be installed effectively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23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5056-8B0C-4EF2-880F-0EF043BE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Statement Guide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9087-E28B-48E4-9BF3-31FB4BCF06F3}"/>
              </a:ext>
            </a:extLst>
          </p:cNvPr>
          <p:cNvSpPr/>
          <p:nvPr/>
        </p:nvSpPr>
        <p:spPr>
          <a:xfrm>
            <a:off x="1050470" y="1809826"/>
            <a:ext cx="9373690" cy="1847773"/>
          </a:xfrm>
          <a:prstGeom prst="rect">
            <a:avLst/>
          </a:prstGeom>
          <a:solidFill>
            <a:srgbClr val="E3DED1"/>
          </a:solidFill>
          <a:ln w="25400" cap="flat" cmpd="sng" algn="ctr">
            <a:solidFill>
              <a:srgbClr val="F07F0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 purpose of this project  is to better allocate existing battery storage resources and install future projects accordingly to user demand to prevent outages and improve customer experience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56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U SIA Theme">
  <a:themeElements>
    <a:clrScheme name="NEU SIA">
      <a:dk1>
        <a:srgbClr val="385775"/>
      </a:dk1>
      <a:lt1>
        <a:srgbClr val="FFFFFF"/>
      </a:lt1>
      <a:dk2>
        <a:srgbClr val="99A3B0"/>
      </a:dk2>
      <a:lt2>
        <a:srgbClr val="CFC7BF"/>
      </a:lt2>
      <a:accent1>
        <a:srgbClr val="385775"/>
      </a:accent1>
      <a:accent2>
        <a:srgbClr val="FFBF3D"/>
      </a:accent2>
      <a:accent3>
        <a:srgbClr val="00CFB5"/>
      </a:accent3>
      <a:accent4>
        <a:srgbClr val="52CFE5"/>
      </a:accent4>
      <a:accent5>
        <a:srgbClr val="D41B2C"/>
      </a:accent5>
      <a:accent6>
        <a:srgbClr val="FF854F"/>
      </a:accent6>
      <a:hlink>
        <a:srgbClr val="006EB5"/>
      </a:hlink>
      <a:folHlink>
        <a:srgbClr val="006EB5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 SIA Theme" id="{0CE0C9D4-1794-4ABF-AF23-B01EFC2229C5}" vid="{617CFAFB-DA3C-4C0B-A63E-E2B71598AE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a3b528c-09ce-48bd-b8c1-d6a0eadb7b7a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682941D4AAE44A98FD03DF83D74DE" ma:contentTypeVersion="15" ma:contentTypeDescription="Create a new document." ma:contentTypeScope="" ma:versionID="e56cd10e64d85c92e0e4fa68058af6c4">
  <xsd:schema xmlns:xsd="http://www.w3.org/2001/XMLSchema" xmlns:xs="http://www.w3.org/2001/XMLSchema" xmlns:p="http://schemas.microsoft.com/office/2006/metadata/properties" xmlns:ns1="http://schemas.microsoft.com/sharepoint/v3" xmlns:ns3="eaf98381-32fb-4cda-97ae-f60537231569" xmlns:ns4="ba3b528c-09ce-48bd-b8c1-d6a0eadb7b7a" targetNamespace="http://schemas.microsoft.com/office/2006/metadata/properties" ma:root="true" ma:fieldsID="453d712bca8b4dd1bc4ea70ce297c189" ns1:_="" ns3:_="" ns4:_="">
    <xsd:import namespace="http://schemas.microsoft.com/sharepoint/v3"/>
    <xsd:import namespace="eaf98381-32fb-4cda-97ae-f60537231569"/>
    <xsd:import namespace="ba3b528c-09ce-48bd-b8c1-d6a0eadb7b7a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98381-32fb-4cda-97ae-f605372315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b528c-09ce-48bd-b8c1-d6a0eadb7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43F418-8757-4A9C-9AAF-2EFD75A2BEFB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ba3b528c-09ce-48bd-b8c1-d6a0eadb7b7a"/>
    <ds:schemaRef ds:uri="eaf98381-32fb-4cda-97ae-f6053723156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1F969A-FEB8-4EC1-8BEC-DE5408784E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af98381-32fb-4cda-97ae-f60537231569"/>
    <ds:schemaRef ds:uri="ba3b528c-09ce-48bd-b8c1-d6a0eadb7b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</vt:lpstr>
      <vt:lpstr>Rockwell</vt:lpstr>
      <vt:lpstr>Segoe UI Light</vt:lpstr>
      <vt:lpstr>Wingdings</vt:lpstr>
      <vt:lpstr>NEU SIA Theme</vt:lpstr>
      <vt:lpstr>Big Data Architecture and Governance</vt:lpstr>
      <vt:lpstr>1. Selection Assignment</vt:lpstr>
      <vt:lpstr>Tesla</vt:lpstr>
      <vt:lpstr>Issue Name: Supply Chain and Manufacturing </vt:lpstr>
      <vt:lpstr>Impact Statement Guide</vt:lpstr>
      <vt:lpstr>Issue Name: Battery Storage and Charging Issue</vt:lpstr>
      <vt:lpstr>Impact Statement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2019-08-06T17:38:00Z</dcterms:created>
  <dcterms:modified xsi:type="dcterms:W3CDTF">2022-02-05T00:28:35Z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0x0101005F0682941D4AAE44A98FD03DF83D74DE</vt:lpwstr>
  </property>
</Properties>
</file>