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81" r:id="rId4"/>
  </p:sldMasterIdLst>
  <p:notesMasterIdLst>
    <p:notesMasterId r:id="rId13"/>
  </p:notesMasterIdLst>
  <p:handoutMasterIdLst>
    <p:handoutMasterId r:id="rId14"/>
  </p:handoutMasterIdLst>
  <p:sldIdLst>
    <p:sldId id="268" r:id="rId5"/>
    <p:sldId id="273" r:id="rId6"/>
    <p:sldId id="271" r:id="rId7"/>
    <p:sldId id="274" r:id="rId8"/>
    <p:sldId id="278" r:id="rId9"/>
    <p:sldId id="279" r:id="rId10"/>
    <p:sldId id="280"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B5"/>
    <a:srgbClr val="A4804A"/>
    <a:srgbClr val="7BEBD8"/>
    <a:srgbClr val="8335E5"/>
    <a:srgbClr val="6B8DE1"/>
    <a:srgbClr val="6C92E1"/>
    <a:srgbClr val="6313DC"/>
    <a:srgbClr val="1E3ADA"/>
    <a:srgbClr val="030553"/>
    <a:srgbClr val="7D4B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BC50D6-275A-45A5-8175-90FCF2338760}" v="3" dt="2022-02-19T01:48:38.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varScale="1">
        <p:scale>
          <a:sx n="75" d="100"/>
          <a:sy n="75" d="100"/>
        </p:scale>
        <p:origin x="498" y="66"/>
      </p:cViewPr>
      <p:guideLst>
        <p:guide orient="horz" pos="2064"/>
        <p:guide pos="3840"/>
        <p:guide pos="456"/>
        <p:guide pos="7200"/>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2/18/2022</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2/18/2022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atin typeface="Rockwell" panose="02060603020205020403" pitchFamily="18"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4">
            <a:extLst>
              <a:ext uri="{FF2B5EF4-FFF2-40B4-BE49-F238E27FC236}">
                <a16:creationId xmlns:a16="http://schemas.microsoft.com/office/drawing/2014/main" id="{B2E7B543-5A3E-473C-961E-B87265D14049}"/>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pic>
        <p:nvPicPr>
          <p:cNvPr id="7" name="Picture 6">
            <a:extLst>
              <a:ext uri="{FF2B5EF4-FFF2-40B4-BE49-F238E27FC236}">
                <a16:creationId xmlns:a16="http://schemas.microsoft.com/office/drawing/2014/main" id="{AD6A2BB4-2A1A-403D-AA0F-A498F00AA857}"/>
              </a:ext>
            </a:extLst>
          </p:cNvPr>
          <p:cNvPicPr>
            <a:picLocks noChangeAspect="1"/>
          </p:cNvPicPr>
          <p:nvPr userDrawn="1"/>
        </p:nvPicPr>
        <p:blipFill>
          <a:blip r:embed="rId2"/>
          <a:stretch>
            <a:fillRect/>
          </a:stretch>
        </p:blipFill>
        <p:spPr>
          <a:xfrm>
            <a:off x="4192721" y="5356296"/>
            <a:ext cx="4466197" cy="758681"/>
          </a:xfrm>
          <a:prstGeom prst="rect">
            <a:avLst/>
          </a:prstGeom>
        </p:spPr>
      </p:pic>
    </p:spTree>
    <p:extLst>
      <p:ext uri="{BB962C8B-B14F-4D97-AF65-F5344CB8AC3E}">
        <p14:creationId xmlns:p14="http://schemas.microsoft.com/office/powerpoint/2010/main" val="3423020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map" descr="Map of North America">
            <a:extLst>
              <a:ext uri="{FF2B5EF4-FFF2-40B4-BE49-F238E27FC236}">
                <a16:creationId xmlns:a16="http://schemas.microsoft.com/office/drawing/2014/main" id="{0B992891-D8F4-4D2F-A296-17A253B7E656}"/>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atin typeface="Rockwell" panose="02060603020205020403" pitchFamily="18"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4">
            <a:extLst>
              <a:ext uri="{FF2B5EF4-FFF2-40B4-BE49-F238E27FC236}">
                <a16:creationId xmlns:a16="http://schemas.microsoft.com/office/drawing/2014/main" id="{B2E7B543-5A3E-473C-961E-B87265D14049}"/>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pic>
        <p:nvPicPr>
          <p:cNvPr id="4" name="Picture 3">
            <a:extLst>
              <a:ext uri="{FF2B5EF4-FFF2-40B4-BE49-F238E27FC236}">
                <a16:creationId xmlns:a16="http://schemas.microsoft.com/office/drawing/2014/main" id="{5828A8F2-DE46-4A58-9B3B-9CFB4B13F60D}"/>
              </a:ext>
            </a:extLst>
          </p:cNvPr>
          <p:cNvPicPr>
            <a:picLocks noChangeAspect="1"/>
          </p:cNvPicPr>
          <p:nvPr userDrawn="1"/>
        </p:nvPicPr>
        <p:blipFill>
          <a:blip r:embed="rId2"/>
          <a:stretch>
            <a:fillRect/>
          </a:stretch>
        </p:blipFill>
        <p:spPr>
          <a:xfrm>
            <a:off x="3989521" y="5459590"/>
            <a:ext cx="4466197" cy="758681"/>
          </a:xfrm>
          <a:prstGeom prst="rect">
            <a:avLst/>
          </a:prstGeom>
        </p:spPr>
      </p:pic>
    </p:spTree>
    <p:extLst>
      <p:ext uri="{BB962C8B-B14F-4D97-AF65-F5344CB8AC3E}">
        <p14:creationId xmlns:p14="http://schemas.microsoft.com/office/powerpoint/2010/main" val="128920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C3B76E0-F320-4543-A314-043E2CBBCBF6}"/>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5" name="Title Placeholder 1">
            <a:extLst>
              <a:ext uri="{FF2B5EF4-FFF2-40B4-BE49-F238E27FC236}">
                <a16:creationId xmlns:a16="http://schemas.microsoft.com/office/drawing/2014/main" id="{4571C2A6-2E5D-4330-9203-85859318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Content Placeholder 7">
            <a:extLst>
              <a:ext uri="{FF2B5EF4-FFF2-40B4-BE49-F238E27FC236}">
                <a16:creationId xmlns:a16="http://schemas.microsoft.com/office/drawing/2014/main" id="{6305FD26-196B-4143-8D68-41A3B563CB1A}"/>
              </a:ext>
            </a:extLst>
          </p:cNvPr>
          <p:cNvSpPr>
            <a:spLocks noGrp="1"/>
          </p:cNvSpPr>
          <p:nvPr>
            <p:ph sz="quarter" idx="10"/>
          </p:nvPr>
        </p:nvSpPr>
        <p:spPr>
          <a:xfrm>
            <a:off x="838200" y="1858294"/>
            <a:ext cx="10515599"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4639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4D0D-3F69-4094-9417-DA26D5E05B2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A19369D-3BD5-4B2E-8728-D2E162FEE8C5}"/>
              </a:ext>
            </a:extLst>
          </p:cNvPr>
          <p:cNvSpPr>
            <a:spLocks noGrp="1"/>
          </p:cNvSpPr>
          <p:nvPr>
            <p:ph type="sldNum" sz="quarter" idx="10"/>
          </p:nvPr>
        </p:nvSpPr>
        <p:spPr/>
        <p:txBody>
          <a:bodyPr/>
          <a:lstStyle/>
          <a:p>
            <a:fld id="{ED6580AB-5C3C-4B4F-8E2A-8B7A0A8CE695}" type="slidenum">
              <a:rPr lang="en-US" smtClean="0"/>
              <a:t>‹#›</a:t>
            </a:fld>
            <a:endParaRPr lang="en-US" dirty="0"/>
          </a:p>
        </p:txBody>
      </p:sp>
      <p:sp>
        <p:nvSpPr>
          <p:cNvPr id="6" name="Content Placeholder 7">
            <a:extLst>
              <a:ext uri="{FF2B5EF4-FFF2-40B4-BE49-F238E27FC236}">
                <a16:creationId xmlns:a16="http://schemas.microsoft.com/office/drawing/2014/main" id="{61651759-299E-4F87-9EAB-F631D86F0800}"/>
              </a:ext>
            </a:extLst>
          </p:cNvPr>
          <p:cNvSpPr>
            <a:spLocks noGrp="1"/>
          </p:cNvSpPr>
          <p:nvPr>
            <p:ph sz="quarter" idx="11"/>
          </p:nvPr>
        </p:nvSpPr>
        <p:spPr>
          <a:xfrm>
            <a:off x="838200" y="2177935"/>
            <a:ext cx="10515599" cy="414912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5A372F20-D52C-4BFA-900C-8DD82E435308}"/>
              </a:ext>
            </a:extLst>
          </p:cNvPr>
          <p:cNvSpPr>
            <a:spLocks noGrp="1"/>
          </p:cNvSpPr>
          <p:nvPr>
            <p:ph type="body" sz="quarter" idx="12"/>
          </p:nvPr>
        </p:nvSpPr>
        <p:spPr>
          <a:xfrm>
            <a:off x="838200" y="1690688"/>
            <a:ext cx="10515598" cy="460866"/>
          </a:xfrm>
        </p:spPr>
        <p:txBody>
          <a:bodyPr>
            <a:noAutofit/>
          </a:bodyPr>
          <a:lstStyle>
            <a:lvl1pPr marL="228600" indent="-228600">
              <a:buFont typeface="Wingdings" panose="05000000000000000000" pitchFamily="2" charset="2"/>
              <a:buChar char=""/>
              <a:defRPr sz="1800"/>
            </a:lvl1pPr>
            <a:lvl2pPr>
              <a:defRPr sz="1800"/>
            </a:lvl2pPr>
            <a:lvl3pPr>
              <a:defRPr sz="1600"/>
            </a:lvl3pPr>
            <a:lvl4pPr>
              <a:defRPr sz="1400"/>
            </a:lvl4pPr>
            <a:lvl5pPr>
              <a:defRPr sz="1400"/>
            </a:lvl5pPr>
          </a:lstStyle>
          <a:p>
            <a:pPr lvl="0"/>
            <a:r>
              <a:rPr lang="en-US" dirty="0"/>
              <a:t>Click to edit Master text styles</a:t>
            </a:r>
          </a:p>
        </p:txBody>
      </p:sp>
    </p:spTree>
    <p:extLst>
      <p:ext uri="{BB962C8B-B14F-4D97-AF65-F5344CB8AC3E}">
        <p14:creationId xmlns:p14="http://schemas.microsoft.com/office/powerpoint/2010/main" val="3402138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C3B76E0-F320-4543-A314-043E2CBBCBF6}"/>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5" name="Title Placeholder 1">
            <a:extLst>
              <a:ext uri="{FF2B5EF4-FFF2-40B4-BE49-F238E27FC236}">
                <a16:creationId xmlns:a16="http://schemas.microsoft.com/office/drawing/2014/main" id="{4571C2A6-2E5D-4330-9203-85859318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Content Placeholder 7">
            <a:extLst>
              <a:ext uri="{FF2B5EF4-FFF2-40B4-BE49-F238E27FC236}">
                <a16:creationId xmlns:a16="http://schemas.microsoft.com/office/drawing/2014/main" id="{6305FD26-196B-4143-8D68-41A3B563CB1A}"/>
              </a:ext>
            </a:extLst>
          </p:cNvPr>
          <p:cNvSpPr>
            <a:spLocks noGrp="1"/>
          </p:cNvSpPr>
          <p:nvPr>
            <p:ph sz="quarter" idx="10"/>
          </p:nvPr>
        </p:nvSpPr>
        <p:spPr>
          <a:xfrm>
            <a:off x="838201" y="1858294"/>
            <a:ext cx="5120148"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7">
            <a:extLst>
              <a:ext uri="{FF2B5EF4-FFF2-40B4-BE49-F238E27FC236}">
                <a16:creationId xmlns:a16="http://schemas.microsoft.com/office/drawing/2014/main" id="{423D6864-9D57-44B2-9E9D-D42172C5576C}"/>
              </a:ext>
            </a:extLst>
          </p:cNvPr>
          <p:cNvSpPr>
            <a:spLocks noGrp="1"/>
          </p:cNvSpPr>
          <p:nvPr>
            <p:ph sz="quarter" idx="11"/>
          </p:nvPr>
        </p:nvSpPr>
        <p:spPr>
          <a:xfrm>
            <a:off x="6233159" y="1858294"/>
            <a:ext cx="5120640"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F753DD7A-DC0B-43BB-A7E2-30E832B4B323}"/>
              </a:ext>
            </a:extLst>
          </p:cNvPr>
          <p:cNvPicPr>
            <a:picLocks noChangeAspect="1"/>
          </p:cNvPicPr>
          <p:nvPr userDrawn="1"/>
        </p:nvPicPr>
        <p:blipFill>
          <a:blip r:embed="rId2"/>
          <a:stretch>
            <a:fillRect/>
          </a:stretch>
        </p:blipFill>
        <p:spPr>
          <a:xfrm>
            <a:off x="9265920" y="805520"/>
            <a:ext cx="2743200" cy="465993"/>
          </a:xfrm>
          <a:prstGeom prst="rect">
            <a:avLst/>
          </a:prstGeom>
        </p:spPr>
      </p:pic>
    </p:spTree>
    <p:extLst>
      <p:ext uri="{BB962C8B-B14F-4D97-AF65-F5344CB8AC3E}">
        <p14:creationId xmlns:p14="http://schemas.microsoft.com/office/powerpoint/2010/main" val="3616940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638D4CEB-FD69-4396-A6BA-C655570DDF1E}"/>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3" name="Title 1">
            <a:extLst>
              <a:ext uri="{FF2B5EF4-FFF2-40B4-BE49-F238E27FC236}">
                <a16:creationId xmlns:a16="http://schemas.microsoft.com/office/drawing/2014/main" id="{3B63FC83-D40D-4EB3-BCAB-23F670C2C66E}"/>
              </a:ext>
            </a:extLst>
          </p:cNvPr>
          <p:cNvSpPr>
            <a:spLocks noGrp="1"/>
          </p:cNvSpPr>
          <p:nvPr>
            <p:ph type="title"/>
          </p:nvPr>
        </p:nvSpPr>
        <p:spPr>
          <a:xfrm>
            <a:off x="838200" y="3152001"/>
            <a:ext cx="10515600" cy="553998"/>
          </a:xfrm>
        </p:spPr>
        <p:txBody>
          <a:bodyPr wrap="square" lIns="0" tIns="0" rIns="0" bIns="0" anchor="t">
            <a:spAutoFit/>
          </a:bodyPr>
          <a:lstStyle>
            <a:lvl1pPr algn="ctr">
              <a:defRPr sz="4000" cap="all" baseline="0">
                <a:solidFill>
                  <a:schemeClr val="tx1">
                    <a:lumMod val="75000"/>
                    <a:lumOff val="25000"/>
                  </a:schemeClr>
                </a:solidFill>
              </a:defRPr>
            </a:lvl1pPr>
          </a:lstStyle>
          <a:p>
            <a:r>
              <a:rPr lang="en-US" dirty="0"/>
              <a:t>Click to edit Master title style</a:t>
            </a:r>
          </a:p>
        </p:txBody>
      </p:sp>
      <p:pic>
        <p:nvPicPr>
          <p:cNvPr id="5" name="Picture 4">
            <a:extLst>
              <a:ext uri="{FF2B5EF4-FFF2-40B4-BE49-F238E27FC236}">
                <a16:creationId xmlns:a16="http://schemas.microsoft.com/office/drawing/2014/main" id="{8FE55F5D-0DC5-4475-8E1F-94C145F9F710}"/>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3119130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AF493024-C769-4FDF-A059-D11C858CBE67}"/>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pic>
        <p:nvPicPr>
          <p:cNvPr id="4" name="Picture 3">
            <a:extLst>
              <a:ext uri="{FF2B5EF4-FFF2-40B4-BE49-F238E27FC236}">
                <a16:creationId xmlns:a16="http://schemas.microsoft.com/office/drawing/2014/main" id="{3A403A7E-2049-4512-8649-E632C5246A65}"/>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1063432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6353-E8F9-441E-8283-E42B7C260EE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AE3B8B8-1924-4C24-A8B1-6C4B5136D15C}"/>
              </a:ext>
            </a:extLst>
          </p:cNvPr>
          <p:cNvSpPr>
            <a:spLocks noGrp="1"/>
          </p:cNvSpPr>
          <p:nvPr>
            <p:ph type="sldNum" sz="quarter" idx="10"/>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997398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6" name="map" descr="Map of North America">
            <a:extLst>
              <a:ext uri="{FF2B5EF4-FFF2-40B4-BE49-F238E27FC236}">
                <a16:creationId xmlns:a16="http://schemas.microsoft.com/office/drawing/2014/main" id="{3B5B12E9-B8CD-4B3E-A443-837BA35F9D1D}"/>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3" name="Slide Number Placeholder 4">
            <a:extLst>
              <a:ext uri="{FF2B5EF4-FFF2-40B4-BE49-F238E27FC236}">
                <a16:creationId xmlns:a16="http://schemas.microsoft.com/office/drawing/2014/main" id="{AF493024-C769-4FDF-A059-D11C858CBE67}"/>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pic>
        <p:nvPicPr>
          <p:cNvPr id="7" name="Picture 6">
            <a:extLst>
              <a:ext uri="{FF2B5EF4-FFF2-40B4-BE49-F238E27FC236}">
                <a16:creationId xmlns:a16="http://schemas.microsoft.com/office/drawing/2014/main" id="{CC778E25-5C11-4D46-889E-36342A4B784C}"/>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3149640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6E36CC24-39C6-458F-BD13-EA8A32E4EADF}"/>
              </a:ext>
            </a:extLst>
          </p:cNvPr>
          <p:cNvSpPr/>
          <p:nvPr/>
        </p:nvSpPr>
        <p:spPr>
          <a:xfrm>
            <a:off x="0" y="6419800"/>
            <a:ext cx="10263189"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D13D02-DAEA-4A5E-9C44-6EAB87B6B344}"/>
              </a:ext>
            </a:extLst>
          </p:cNvPr>
          <p:cNvSpPr/>
          <p:nvPr/>
        </p:nvSpPr>
        <p:spPr>
          <a:xfrm>
            <a:off x="11824884" y="6419800"/>
            <a:ext cx="367116"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sign&#10;&#10;Description generated with high confidence">
            <a:extLst>
              <a:ext uri="{FF2B5EF4-FFF2-40B4-BE49-F238E27FC236}">
                <a16:creationId xmlns:a16="http://schemas.microsoft.com/office/drawing/2014/main" id="{4325B3D1-6483-4097-B51A-50E2B95CDB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69486" y="6328360"/>
            <a:ext cx="549100" cy="548640"/>
          </a:xfrm>
          <a:prstGeom prst="rect">
            <a:avLst/>
          </a:prstGeom>
        </p:spPr>
      </p:pic>
      <p:sp>
        <p:nvSpPr>
          <p:cNvPr id="13" name="Slide Number Placeholder 4">
            <a:extLst>
              <a:ext uri="{FF2B5EF4-FFF2-40B4-BE49-F238E27FC236}">
                <a16:creationId xmlns:a16="http://schemas.microsoft.com/office/drawing/2014/main" id="{CBA16ED7-719D-4676-887A-57FEB640698F}"/>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sp>
        <p:nvSpPr>
          <p:cNvPr id="4" name="Rectangle 3">
            <a:extLst>
              <a:ext uri="{FF2B5EF4-FFF2-40B4-BE49-F238E27FC236}">
                <a16:creationId xmlns:a16="http://schemas.microsoft.com/office/drawing/2014/main" id="{6E685D0F-4ABD-4469-A80E-51B057EA058C}"/>
              </a:ext>
            </a:extLst>
          </p:cNvPr>
          <p:cNvSpPr/>
          <p:nvPr userDrawn="1"/>
        </p:nvSpPr>
        <p:spPr>
          <a:xfrm>
            <a:off x="0" y="6455666"/>
            <a:ext cx="2747868" cy="261610"/>
          </a:xfrm>
          <a:prstGeom prst="rect">
            <a:avLst/>
          </a:prstGeom>
        </p:spPr>
        <p:txBody>
          <a:bodyPr wrap="none">
            <a:spAutoFit/>
          </a:bodyPr>
          <a:lstStyle/>
          <a:p>
            <a:pPr>
              <a:defRPr/>
            </a:pPr>
            <a:r>
              <a:rPr lang="en-US" sz="1100" dirty="0">
                <a:solidFill>
                  <a:schemeClr val="bg1"/>
                </a:solidFill>
              </a:rPr>
              <a:t>Big Data Architecture &amp; Governance – 2022</a:t>
            </a:r>
          </a:p>
        </p:txBody>
      </p:sp>
    </p:spTree>
    <p:extLst>
      <p:ext uri="{BB962C8B-B14F-4D97-AF65-F5344CB8AC3E}">
        <p14:creationId xmlns:p14="http://schemas.microsoft.com/office/powerpoint/2010/main" val="761353922"/>
      </p:ext>
    </p:extLst>
  </p:cSld>
  <p:clrMap bg1="lt1" tx1="dk1" bg2="lt2" tx2="dk2" accent1="accent1" accent2="accent2" accent3="accent3" accent4="accent4" accent5="accent5" accent6="accent6" hlink="hlink" folHlink="folHlink"/>
  <p:sldLayoutIdLst>
    <p:sldLayoutId id="2147483682" r:id="rId1"/>
    <p:sldLayoutId id="2147483700" r:id="rId2"/>
    <p:sldLayoutId id="2147483686" r:id="rId3"/>
    <p:sldLayoutId id="2147483701" r:id="rId4"/>
    <p:sldLayoutId id="2147483683" r:id="rId5"/>
    <p:sldLayoutId id="2147483684" r:id="rId6"/>
    <p:sldLayoutId id="2147483685" r:id="rId7"/>
    <p:sldLayoutId id="2147483702" r:id="rId8"/>
    <p:sldLayoutId id="2147483699" r:id="rId9"/>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000" b="0" kern="1200">
          <a:solidFill>
            <a:schemeClr val="tx1"/>
          </a:solidFill>
          <a:latin typeface="Rockwell" panose="02060603020205020403" pitchFamily="18" charset="0"/>
          <a:ea typeface="Roboto" panose="02000000000000000000" pitchFamily="2" charset="0"/>
          <a:cs typeface="Raav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F55D-047D-45DE-BBFC-7EC44D2B6AF0}"/>
              </a:ext>
            </a:extLst>
          </p:cNvPr>
          <p:cNvSpPr>
            <a:spLocks noGrp="1"/>
          </p:cNvSpPr>
          <p:nvPr>
            <p:ph type="ctrTitle"/>
          </p:nvPr>
        </p:nvSpPr>
        <p:spPr/>
        <p:txBody>
          <a:bodyPr/>
          <a:lstStyle/>
          <a:p>
            <a:r>
              <a:rPr lang="en-US" dirty="0"/>
              <a:t>Big Data Architecture and Governance</a:t>
            </a:r>
          </a:p>
        </p:txBody>
      </p:sp>
      <p:sp>
        <p:nvSpPr>
          <p:cNvPr id="3" name="Subtitle 2">
            <a:extLst>
              <a:ext uri="{FF2B5EF4-FFF2-40B4-BE49-F238E27FC236}">
                <a16:creationId xmlns:a16="http://schemas.microsoft.com/office/drawing/2014/main" id="{0C5C01F6-07D4-4756-B831-8EDF485A9AF9}"/>
              </a:ext>
            </a:extLst>
          </p:cNvPr>
          <p:cNvSpPr>
            <a:spLocks noGrp="1"/>
          </p:cNvSpPr>
          <p:nvPr>
            <p:ph type="subTitle" idx="1"/>
          </p:nvPr>
        </p:nvSpPr>
        <p:spPr/>
        <p:txBody>
          <a:bodyPr>
            <a:normAutofit/>
          </a:bodyPr>
          <a:lstStyle/>
          <a:p>
            <a:endParaRPr lang="en-US" dirty="0"/>
          </a:p>
          <a:p>
            <a:r>
              <a:rPr lang="en-US" dirty="0"/>
              <a:t>Individual Project | Tesla </a:t>
            </a:r>
          </a:p>
          <a:p>
            <a:r>
              <a:rPr lang="en-US" sz="2000" dirty="0"/>
              <a:t>Aaradhy Sharma</a:t>
            </a:r>
          </a:p>
        </p:txBody>
      </p:sp>
    </p:spTree>
    <p:extLst>
      <p:ext uri="{BB962C8B-B14F-4D97-AF65-F5344CB8AC3E}">
        <p14:creationId xmlns:p14="http://schemas.microsoft.com/office/powerpoint/2010/main" val="3751046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87678C5-C44B-43F3-B5F8-02A4EDCA26F8}"/>
              </a:ext>
            </a:extLst>
          </p:cNvPr>
          <p:cNvSpPr>
            <a:spLocks noGrp="1"/>
          </p:cNvSpPr>
          <p:nvPr>
            <p:ph type="title"/>
          </p:nvPr>
        </p:nvSpPr>
        <p:spPr/>
        <p:txBody>
          <a:bodyPr/>
          <a:lstStyle/>
          <a:p>
            <a:r>
              <a:rPr lang="en-US" dirty="0"/>
              <a:t>1. Selection Assignment</a:t>
            </a:r>
          </a:p>
        </p:txBody>
      </p:sp>
    </p:spTree>
    <p:extLst>
      <p:ext uri="{BB962C8B-B14F-4D97-AF65-F5344CB8AC3E}">
        <p14:creationId xmlns:p14="http://schemas.microsoft.com/office/powerpoint/2010/main" val="3326363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ADAEB1-817B-477B-A002-DCAC9890F2C4}"/>
              </a:ext>
            </a:extLst>
          </p:cNvPr>
          <p:cNvSpPr>
            <a:spLocks noGrp="1"/>
          </p:cNvSpPr>
          <p:nvPr>
            <p:ph type="title"/>
          </p:nvPr>
        </p:nvSpPr>
        <p:spPr>
          <a:xfrm>
            <a:off x="355600" y="365125"/>
            <a:ext cx="10998200" cy="1325563"/>
          </a:xfrm>
        </p:spPr>
        <p:txBody>
          <a:bodyPr/>
          <a:lstStyle/>
          <a:p>
            <a:r>
              <a:rPr lang="en-US" dirty="0"/>
              <a:t>Tesla</a:t>
            </a:r>
          </a:p>
        </p:txBody>
      </p:sp>
      <p:sp>
        <p:nvSpPr>
          <p:cNvPr id="5" name="Content Placeholder 4">
            <a:extLst>
              <a:ext uri="{FF2B5EF4-FFF2-40B4-BE49-F238E27FC236}">
                <a16:creationId xmlns:a16="http://schemas.microsoft.com/office/drawing/2014/main" id="{5BCD9B67-0001-4CE8-9E2A-EF590A3D4EBF}"/>
              </a:ext>
            </a:extLst>
          </p:cNvPr>
          <p:cNvSpPr>
            <a:spLocks noGrp="1"/>
          </p:cNvSpPr>
          <p:nvPr>
            <p:ph sz="quarter" idx="10"/>
          </p:nvPr>
        </p:nvSpPr>
        <p:spPr>
          <a:xfrm>
            <a:off x="355600" y="1544906"/>
            <a:ext cx="8890001" cy="4614543"/>
          </a:xfrm>
        </p:spPr>
        <p:txBody>
          <a:bodyPr>
            <a:normAutofit/>
          </a:bodyPr>
          <a:lstStyle/>
          <a:p>
            <a:r>
              <a:rPr lang="en-US" dirty="0"/>
              <a:t>Industry: Automotive, and energy generation and Storage </a:t>
            </a:r>
          </a:p>
          <a:p>
            <a:r>
              <a:rPr lang="en-US" dirty="0"/>
              <a:t>History/Background:</a:t>
            </a:r>
          </a:p>
          <a:p>
            <a:pPr lvl="1"/>
            <a:r>
              <a:rPr lang="en-US" dirty="0"/>
              <a:t>Tesla initially known as Tesla Motors was founded in 2003 by Martin Eberhard and Marc Trepanning in San Carlos.</a:t>
            </a:r>
          </a:p>
          <a:p>
            <a:pPr lvl="1"/>
            <a:r>
              <a:rPr lang="en-US" dirty="0"/>
              <a:t>The name tesla comes after a Genius Inventor Nikola Tesla who is known for his discoveries and invention in the field of electricity </a:t>
            </a:r>
          </a:p>
          <a:p>
            <a:pPr lvl="1"/>
            <a:r>
              <a:rPr lang="en-US" dirty="0"/>
              <a:t>Elon Musk join Tesla in 2004 and has become head of the chairman.</a:t>
            </a:r>
          </a:p>
          <a:p>
            <a:pPr lvl="1"/>
            <a:r>
              <a:rPr lang="en-US" dirty="0"/>
              <a:t>Tesla currently has the highest market cap of all car manufacturer </a:t>
            </a:r>
          </a:p>
        </p:txBody>
      </p:sp>
      <p:pic>
        <p:nvPicPr>
          <p:cNvPr id="1026" name="Picture 2">
            <a:extLst>
              <a:ext uri="{FF2B5EF4-FFF2-40B4-BE49-F238E27FC236}">
                <a16:creationId xmlns:a16="http://schemas.microsoft.com/office/drawing/2014/main" id="{3501F74A-6B1B-465D-B480-48926222B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601" y="1690688"/>
            <a:ext cx="2946399" cy="461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770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F3AE-1278-4EE5-B194-CD1713434771}"/>
              </a:ext>
            </a:extLst>
          </p:cNvPr>
          <p:cNvSpPr>
            <a:spLocks noGrp="1"/>
          </p:cNvSpPr>
          <p:nvPr>
            <p:ph type="title"/>
          </p:nvPr>
        </p:nvSpPr>
        <p:spPr/>
        <p:txBody>
          <a:bodyPr/>
          <a:lstStyle/>
          <a:p>
            <a:r>
              <a:rPr lang="en-US" dirty="0"/>
              <a:t>2. Project Mandate</a:t>
            </a:r>
          </a:p>
        </p:txBody>
      </p:sp>
      <p:sp>
        <p:nvSpPr>
          <p:cNvPr id="3" name="TextBox 2">
            <a:extLst>
              <a:ext uri="{FF2B5EF4-FFF2-40B4-BE49-F238E27FC236}">
                <a16:creationId xmlns:a16="http://schemas.microsoft.com/office/drawing/2014/main" id="{C31ED017-D84E-449D-97B1-45D0A4BD4E17}"/>
              </a:ext>
            </a:extLst>
          </p:cNvPr>
          <p:cNvSpPr txBox="1"/>
          <p:nvPr/>
        </p:nvSpPr>
        <p:spPr>
          <a:xfrm>
            <a:off x="1677497" y="4404220"/>
            <a:ext cx="9790116" cy="923330"/>
          </a:xfrm>
          <a:prstGeom prst="rect">
            <a:avLst/>
          </a:prstGeom>
          <a:noFill/>
        </p:spPr>
        <p:txBody>
          <a:bodyPr wrap="none" rtlCol="0">
            <a:spAutoFit/>
          </a:bodyPr>
          <a:lstStyle/>
          <a:p>
            <a:r>
              <a:rPr lang="en-US" dirty="0"/>
              <a:t>Complete the required mandate information for each of your projects using the provided template. </a:t>
            </a:r>
          </a:p>
          <a:p>
            <a:r>
              <a:rPr lang="en-US" dirty="0"/>
              <a:t>Read the instructions carefully.</a:t>
            </a:r>
          </a:p>
          <a:p>
            <a:endParaRPr lang="en-US" dirty="0"/>
          </a:p>
        </p:txBody>
      </p:sp>
    </p:spTree>
    <p:extLst>
      <p:ext uri="{BB962C8B-B14F-4D97-AF65-F5344CB8AC3E}">
        <p14:creationId xmlns:p14="http://schemas.microsoft.com/office/powerpoint/2010/main" val="759393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3DA5D0-B532-4E02-9D60-90F3274A3F6E}"/>
              </a:ext>
            </a:extLst>
          </p:cNvPr>
          <p:cNvSpPr>
            <a:spLocks noGrp="1"/>
          </p:cNvSpPr>
          <p:nvPr>
            <p:ph type="title"/>
          </p:nvPr>
        </p:nvSpPr>
        <p:spPr/>
        <p:txBody>
          <a:bodyPr/>
          <a:lstStyle/>
          <a:p>
            <a:r>
              <a:rPr lang="en-US" dirty="0"/>
              <a:t>Project Mandate </a:t>
            </a:r>
          </a:p>
        </p:txBody>
      </p:sp>
      <p:sp>
        <p:nvSpPr>
          <p:cNvPr id="4" name="Content Placeholder 3">
            <a:extLst>
              <a:ext uri="{FF2B5EF4-FFF2-40B4-BE49-F238E27FC236}">
                <a16:creationId xmlns:a16="http://schemas.microsoft.com/office/drawing/2014/main" id="{2BC1FC80-9899-4D3B-B4B4-F43AC35DAD0B}"/>
              </a:ext>
            </a:extLst>
          </p:cNvPr>
          <p:cNvSpPr>
            <a:spLocks noGrp="1"/>
          </p:cNvSpPr>
          <p:nvPr>
            <p:ph sz="quarter" idx="11"/>
          </p:nvPr>
        </p:nvSpPr>
        <p:spPr/>
        <p:txBody>
          <a:bodyPr>
            <a:normAutofit fontScale="92500" lnSpcReduction="20000"/>
          </a:bodyPr>
          <a:lstStyle/>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Project Overview</a:t>
            </a:r>
          </a:p>
          <a:p>
            <a:pPr marL="0" lvl="0" indent="0" eaLnBrk="0" fontAlgn="base" hangingPunct="0">
              <a:lnSpc>
                <a:spcPct val="100000"/>
              </a:lnSpc>
              <a:spcBef>
                <a:spcPct val="20000"/>
              </a:spcBef>
              <a:spcAft>
                <a:spcPct val="0"/>
              </a:spcAft>
              <a:buClr>
                <a:srgbClr val="005483"/>
              </a:buClr>
              <a:buNone/>
            </a:pP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Tesla Currently facing Quality Assurance issues with the production of its cars such as model 3, Model X, Model Y, and new Model S Plaid  With the help of Big data Net time required in quality assurance can be decreased on callbacks of cars for minor faults can be reduced or several other faults can be detected in existing cars.</a:t>
            </a: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Business Issues/ Opportunities</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Current customer has issue with quality of newest of model </a:t>
            </a:r>
          </a:p>
          <a:p>
            <a:pPr eaLnBrk="0" fontAlgn="base" hangingPunct="0">
              <a:lnSpc>
                <a:spcPct val="100000"/>
              </a:lnSpc>
              <a:spcBef>
                <a:spcPct val="20000"/>
              </a:spcBef>
              <a:spcAft>
                <a:spcPct val="0"/>
              </a:spcAft>
              <a:buClr>
                <a:srgbClr val="005483"/>
              </a:buClr>
            </a:pPr>
            <a:endParaRPr lang="en-US" sz="1600" kern="0" dirty="0">
              <a:solidFill>
                <a:prstClr val="white">
                  <a:lumMod val="65000"/>
                </a:prstClr>
              </a:solidFill>
            </a:endParaRP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Vehicle manufacturing time </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20000"/>
              </a:lnSpc>
              <a:spcBef>
                <a:spcPct val="20000"/>
              </a:spcBef>
              <a:spcAft>
                <a:spcPct val="0"/>
              </a:spcAft>
              <a:buClr>
                <a:srgbClr val="005483"/>
              </a:buClr>
              <a:buNone/>
            </a:pPr>
            <a:r>
              <a:rPr lang="en-US" sz="1600" b="1" kern="0" dirty="0">
                <a:solidFill>
                  <a:prstClr val="black"/>
                </a:solidFill>
              </a:rPr>
              <a:t>Project Objectives</a:t>
            </a:r>
          </a:p>
          <a:p>
            <a:pPr eaLnBrk="0" fontAlgn="base" hangingPunct="0">
              <a:lnSpc>
                <a:spcPct val="120000"/>
              </a:lnSpc>
              <a:spcBef>
                <a:spcPct val="20000"/>
              </a:spcBef>
              <a:spcAft>
                <a:spcPct val="0"/>
              </a:spcAft>
              <a:buClr>
                <a:srgbClr val="005483"/>
              </a:buClr>
            </a:pPr>
            <a:r>
              <a:rPr lang="en-US" sz="1600" kern="0" dirty="0">
                <a:solidFill>
                  <a:prstClr val="white">
                    <a:lumMod val="65000"/>
                  </a:prstClr>
                </a:solidFill>
              </a:rPr>
              <a:t> Decrease the time used in Quality assurance for Tesla Cars </a:t>
            </a: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Reduce Number of callbacks for car due to minor issue </a:t>
            </a: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Develop a robust data network system to monitor vehicle performance so early callbacks or batch callbacks can be performed</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514350" indent="-514350">
              <a:buFont typeface="+mj-lt"/>
              <a:buAutoNum type="arabicPeriod"/>
            </a:pPr>
            <a:endParaRPr lang="en-US" dirty="0"/>
          </a:p>
        </p:txBody>
      </p:sp>
      <p:sp>
        <p:nvSpPr>
          <p:cNvPr id="5" name="Text Placeholder 4">
            <a:extLst>
              <a:ext uri="{FF2B5EF4-FFF2-40B4-BE49-F238E27FC236}">
                <a16:creationId xmlns:a16="http://schemas.microsoft.com/office/drawing/2014/main" id="{E4F475B2-F27E-4369-9D17-1D510FE22D3D}"/>
              </a:ext>
            </a:extLst>
          </p:cNvPr>
          <p:cNvSpPr>
            <a:spLocks noGrp="1"/>
          </p:cNvSpPr>
          <p:nvPr>
            <p:ph type="body" sz="quarter" idx="12"/>
          </p:nvPr>
        </p:nvSpPr>
        <p:spPr/>
        <p:txBody>
          <a:bodyPr/>
          <a:lstStyle/>
          <a:p>
            <a:r>
              <a:rPr lang="en-US" dirty="0"/>
              <a:t> Project Name: 	</a:t>
            </a:r>
            <a:r>
              <a:rPr lang="en-US" sz="1800" dirty="0">
                <a:solidFill>
                  <a:schemeClr val="bg1">
                    <a:lumMod val="65000"/>
                  </a:schemeClr>
                </a:solidFill>
              </a:rPr>
              <a:t> Improving Quality Assurance </a:t>
            </a:r>
            <a:r>
              <a:rPr lang="en-US" dirty="0"/>
              <a:t>					Page 1/2</a:t>
            </a:r>
          </a:p>
        </p:txBody>
      </p:sp>
    </p:spTree>
    <p:extLst>
      <p:ext uri="{BB962C8B-B14F-4D97-AF65-F5344CB8AC3E}">
        <p14:creationId xmlns:p14="http://schemas.microsoft.com/office/powerpoint/2010/main" val="3469005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ED9D-6D2C-451F-B3FE-7FAF88D98FBC}"/>
              </a:ext>
            </a:extLst>
          </p:cNvPr>
          <p:cNvSpPr>
            <a:spLocks noGrp="1"/>
          </p:cNvSpPr>
          <p:nvPr>
            <p:ph type="title"/>
          </p:nvPr>
        </p:nvSpPr>
        <p:spPr/>
        <p:txBody>
          <a:bodyPr/>
          <a:lstStyle/>
          <a:p>
            <a:r>
              <a:rPr lang="en-US" dirty="0"/>
              <a:t>Project Mandate</a:t>
            </a:r>
          </a:p>
        </p:txBody>
      </p:sp>
      <p:sp>
        <p:nvSpPr>
          <p:cNvPr id="3" name="Content Placeholder 2">
            <a:extLst>
              <a:ext uri="{FF2B5EF4-FFF2-40B4-BE49-F238E27FC236}">
                <a16:creationId xmlns:a16="http://schemas.microsoft.com/office/drawing/2014/main" id="{F60E2076-4C22-4212-BED7-247D01EE8AD2}"/>
              </a:ext>
            </a:extLst>
          </p:cNvPr>
          <p:cNvSpPr>
            <a:spLocks noGrp="1"/>
          </p:cNvSpPr>
          <p:nvPr>
            <p:ph sz="quarter" idx="11"/>
          </p:nvPr>
        </p:nvSpPr>
        <p:spPr>
          <a:xfrm>
            <a:off x="838200" y="2151554"/>
            <a:ext cx="10515599" cy="4149120"/>
          </a:xfrm>
        </p:spPr>
        <p:txBody>
          <a:bodyPr>
            <a:normAutofit lnSpcReduction="10000"/>
          </a:bodyPr>
          <a:lstStyle/>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Scope</a:t>
            </a: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The project will improve Quality assurance and improve the overall product lifecycle of Tesla cars. The dependencies would be to gather data points and The current manufacturing process.</a:t>
            </a: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Constraints</a:t>
            </a: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Some of the constraints that can happen to a project are time demands. Initial lack of data points cost to benefit ratio</a:t>
            </a:r>
          </a:p>
          <a:p>
            <a:pPr marL="0" lvl="0" indent="0" eaLnBrk="0" fontAlgn="base" hangingPunct="0">
              <a:lnSpc>
                <a:spcPct val="100000"/>
              </a:lnSpc>
              <a:spcBef>
                <a:spcPct val="20000"/>
              </a:spcBef>
              <a:spcAft>
                <a:spcPct val="0"/>
              </a:spcAft>
              <a:buClr>
                <a:srgbClr val="005483"/>
              </a:buClr>
              <a:buNone/>
            </a:pP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Interfaces</a:t>
            </a: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The project will interface with several other projects such as the Tesla customer feedback network, manufacturing department Research and development team, Service department, </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Customers And Users</a:t>
            </a: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The main Beneficiary of this Projects would be Quality Assurance Team, CTO, Chief Manufacturing Officer, Manufacturing Team, New Customer, Pre-Existing customer</a:t>
            </a:r>
            <a:endParaRPr lang="en-US" sz="1800" kern="0" dirty="0">
              <a:solidFill>
                <a:prstClr val="white">
                  <a:lumMod val="65000"/>
                </a:prstClr>
              </a:solidFill>
            </a:endParaRPr>
          </a:p>
        </p:txBody>
      </p:sp>
      <p:sp>
        <p:nvSpPr>
          <p:cNvPr id="4" name="Text Placeholder 3">
            <a:extLst>
              <a:ext uri="{FF2B5EF4-FFF2-40B4-BE49-F238E27FC236}">
                <a16:creationId xmlns:a16="http://schemas.microsoft.com/office/drawing/2014/main" id="{C0F1DF95-8F9B-4603-AF96-A861D4800917}"/>
              </a:ext>
            </a:extLst>
          </p:cNvPr>
          <p:cNvSpPr>
            <a:spLocks noGrp="1"/>
          </p:cNvSpPr>
          <p:nvPr>
            <p:ph type="body" sz="quarter" idx="12"/>
          </p:nvPr>
        </p:nvSpPr>
        <p:spPr/>
        <p:txBody>
          <a:bodyPr/>
          <a:lstStyle/>
          <a:p>
            <a:r>
              <a:rPr lang="en-US" dirty="0"/>
              <a:t>Project Name: 	</a:t>
            </a:r>
            <a:r>
              <a:rPr lang="en-US" sz="1800" dirty="0">
                <a:solidFill>
                  <a:schemeClr val="bg1">
                    <a:lumMod val="65000"/>
                  </a:schemeClr>
                </a:solidFill>
              </a:rPr>
              <a:t> Improving Quality Assurance </a:t>
            </a:r>
            <a:r>
              <a:rPr lang="en-US" dirty="0"/>
              <a:t>					Page 2/2</a:t>
            </a:r>
          </a:p>
        </p:txBody>
      </p:sp>
    </p:spTree>
    <p:extLst>
      <p:ext uri="{BB962C8B-B14F-4D97-AF65-F5344CB8AC3E}">
        <p14:creationId xmlns:p14="http://schemas.microsoft.com/office/powerpoint/2010/main" val="3130771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3DA5D0-B532-4E02-9D60-90F3274A3F6E}"/>
              </a:ext>
            </a:extLst>
          </p:cNvPr>
          <p:cNvSpPr>
            <a:spLocks noGrp="1"/>
          </p:cNvSpPr>
          <p:nvPr>
            <p:ph type="title"/>
          </p:nvPr>
        </p:nvSpPr>
        <p:spPr/>
        <p:txBody>
          <a:bodyPr/>
          <a:lstStyle/>
          <a:p>
            <a:r>
              <a:rPr lang="en-US" dirty="0"/>
              <a:t>Project Mandate </a:t>
            </a:r>
          </a:p>
        </p:txBody>
      </p:sp>
      <p:sp>
        <p:nvSpPr>
          <p:cNvPr id="4" name="Content Placeholder 3">
            <a:extLst>
              <a:ext uri="{FF2B5EF4-FFF2-40B4-BE49-F238E27FC236}">
                <a16:creationId xmlns:a16="http://schemas.microsoft.com/office/drawing/2014/main" id="{2BC1FC80-9899-4D3B-B4B4-F43AC35DAD0B}"/>
              </a:ext>
            </a:extLst>
          </p:cNvPr>
          <p:cNvSpPr>
            <a:spLocks noGrp="1"/>
          </p:cNvSpPr>
          <p:nvPr>
            <p:ph sz="quarter" idx="11"/>
          </p:nvPr>
        </p:nvSpPr>
        <p:spPr/>
        <p:txBody>
          <a:bodyPr>
            <a:normAutofit fontScale="85000" lnSpcReduction="20000"/>
          </a:bodyPr>
          <a:lstStyle/>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Project Overview</a:t>
            </a:r>
          </a:p>
          <a:p>
            <a:pPr marL="0" lvl="0" indent="0" eaLnBrk="0" fontAlgn="base" hangingPunct="0">
              <a:lnSpc>
                <a:spcPct val="100000"/>
              </a:lnSpc>
              <a:spcBef>
                <a:spcPct val="20000"/>
              </a:spcBef>
              <a:spcAft>
                <a:spcPct val="0"/>
              </a:spcAft>
              <a:buClr>
                <a:srgbClr val="005483"/>
              </a:buClr>
              <a:buNone/>
            </a:pP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Tesla is in the business of  Battery manufacturing and energy Storge as well Installing their Charging plant In the US, Eu, and China. Currently, there is a big issue with battery Life as over a long period of time battery life is said to deteriorate  Using Big Data, we can predict battery deterioration get data from users on its usage. And improve the overall Battery lifecycle.</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Business Issues/ Opportunities</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Battery Drainage issue </a:t>
            </a: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Optimal Battery charging issue </a:t>
            </a: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Improving current charging infrastructure according to data </a:t>
            </a: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Extending  overall battery life </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20000"/>
              </a:lnSpc>
              <a:spcBef>
                <a:spcPct val="20000"/>
              </a:spcBef>
              <a:spcAft>
                <a:spcPct val="0"/>
              </a:spcAft>
              <a:buClr>
                <a:srgbClr val="005483"/>
              </a:buClr>
              <a:buNone/>
            </a:pPr>
            <a:r>
              <a:rPr lang="en-US" sz="1600" b="1" kern="0" dirty="0">
                <a:solidFill>
                  <a:prstClr val="black"/>
                </a:solidFill>
              </a:rPr>
              <a:t>Project Objectives</a:t>
            </a:r>
          </a:p>
          <a:p>
            <a:pPr marL="0" lvl="0" indent="0" eaLnBrk="0" fontAlgn="base" hangingPunct="0">
              <a:lnSpc>
                <a:spcPct val="120000"/>
              </a:lnSpc>
              <a:spcBef>
                <a:spcPct val="20000"/>
              </a:spcBef>
              <a:spcAft>
                <a:spcPct val="0"/>
              </a:spcAft>
              <a:buClr>
                <a:srgbClr val="005483"/>
              </a:buClr>
              <a:buNone/>
            </a:pPr>
            <a:endParaRPr lang="en-US" sz="1600" b="1" kern="0" dirty="0">
              <a:solidFill>
                <a:prstClr val="black"/>
              </a:solidFill>
            </a:endParaRPr>
          </a:p>
          <a:p>
            <a:pPr eaLnBrk="0" fontAlgn="base" hangingPunct="0">
              <a:lnSpc>
                <a:spcPct val="120000"/>
              </a:lnSpc>
              <a:spcBef>
                <a:spcPct val="20000"/>
              </a:spcBef>
              <a:spcAft>
                <a:spcPct val="0"/>
              </a:spcAft>
              <a:buClr>
                <a:srgbClr val="005483"/>
              </a:buClr>
            </a:pPr>
            <a:r>
              <a:rPr lang="en-US" sz="1600" kern="0" dirty="0">
                <a:solidFill>
                  <a:prstClr val="white">
                    <a:lumMod val="65000"/>
                  </a:prstClr>
                </a:solidFill>
              </a:rPr>
              <a:t>Gather data from  users on there battery usage</a:t>
            </a: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Get estimate on when battery quality Deteriorate </a:t>
            </a: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Using big data to fin ideal charging way </a:t>
            </a:r>
          </a:p>
          <a:p>
            <a:pPr eaLnBrk="0" fontAlgn="base" hangingPunct="0">
              <a:lnSpc>
                <a:spcPct val="100000"/>
              </a:lnSpc>
              <a:spcBef>
                <a:spcPct val="20000"/>
              </a:spcBef>
              <a:spcAft>
                <a:spcPct val="0"/>
              </a:spcAft>
              <a:buClr>
                <a:srgbClr val="005483"/>
              </a:buClr>
            </a:pPr>
            <a:endParaRPr lang="en-US" sz="1600" kern="0" dirty="0">
              <a:solidFill>
                <a:prstClr val="white">
                  <a:lumMod val="65000"/>
                </a:prstClr>
              </a:solidFill>
            </a:endParaRPr>
          </a:p>
          <a:p>
            <a:pPr marL="514350" indent="-514350">
              <a:buFont typeface="+mj-lt"/>
              <a:buAutoNum type="arabicPeriod"/>
            </a:pPr>
            <a:endParaRPr lang="en-US" dirty="0"/>
          </a:p>
        </p:txBody>
      </p:sp>
      <p:sp>
        <p:nvSpPr>
          <p:cNvPr id="5" name="Text Placeholder 4">
            <a:extLst>
              <a:ext uri="{FF2B5EF4-FFF2-40B4-BE49-F238E27FC236}">
                <a16:creationId xmlns:a16="http://schemas.microsoft.com/office/drawing/2014/main" id="{E4F475B2-F27E-4369-9D17-1D510FE22D3D}"/>
              </a:ext>
            </a:extLst>
          </p:cNvPr>
          <p:cNvSpPr>
            <a:spLocks noGrp="1"/>
          </p:cNvSpPr>
          <p:nvPr>
            <p:ph type="body" sz="quarter" idx="12"/>
          </p:nvPr>
        </p:nvSpPr>
        <p:spPr/>
        <p:txBody>
          <a:bodyPr/>
          <a:lstStyle/>
          <a:p>
            <a:r>
              <a:rPr lang="en-US" dirty="0"/>
              <a:t> Project Name: </a:t>
            </a:r>
            <a:r>
              <a:rPr lang="en-US" dirty="0">
                <a:solidFill>
                  <a:schemeClr val="bg1">
                    <a:lumMod val="50000"/>
                  </a:schemeClr>
                </a:solidFill>
              </a:rPr>
              <a:t>Improving Battery Life Cycle</a:t>
            </a:r>
            <a:r>
              <a:rPr lang="en-US" dirty="0"/>
              <a:t>					Page 1/2</a:t>
            </a:r>
          </a:p>
        </p:txBody>
      </p:sp>
    </p:spTree>
    <p:extLst>
      <p:ext uri="{BB962C8B-B14F-4D97-AF65-F5344CB8AC3E}">
        <p14:creationId xmlns:p14="http://schemas.microsoft.com/office/powerpoint/2010/main" val="1306270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ED9D-6D2C-451F-B3FE-7FAF88D98FBC}"/>
              </a:ext>
            </a:extLst>
          </p:cNvPr>
          <p:cNvSpPr>
            <a:spLocks noGrp="1"/>
          </p:cNvSpPr>
          <p:nvPr>
            <p:ph type="title"/>
          </p:nvPr>
        </p:nvSpPr>
        <p:spPr/>
        <p:txBody>
          <a:bodyPr/>
          <a:lstStyle/>
          <a:p>
            <a:r>
              <a:rPr lang="en-US" dirty="0"/>
              <a:t>Project Mandate</a:t>
            </a:r>
          </a:p>
        </p:txBody>
      </p:sp>
      <p:sp>
        <p:nvSpPr>
          <p:cNvPr id="3" name="Content Placeholder 2">
            <a:extLst>
              <a:ext uri="{FF2B5EF4-FFF2-40B4-BE49-F238E27FC236}">
                <a16:creationId xmlns:a16="http://schemas.microsoft.com/office/drawing/2014/main" id="{F60E2076-4C22-4212-BED7-247D01EE8AD2}"/>
              </a:ext>
            </a:extLst>
          </p:cNvPr>
          <p:cNvSpPr>
            <a:spLocks noGrp="1"/>
          </p:cNvSpPr>
          <p:nvPr>
            <p:ph sz="quarter" idx="11"/>
          </p:nvPr>
        </p:nvSpPr>
        <p:spPr>
          <a:xfrm>
            <a:off x="838200" y="2151554"/>
            <a:ext cx="10515599" cy="4149120"/>
          </a:xfrm>
        </p:spPr>
        <p:txBody>
          <a:bodyPr>
            <a:normAutofit lnSpcReduction="10000"/>
          </a:bodyPr>
          <a:lstStyle/>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Scope</a:t>
            </a: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The scope of this project would be a Deliver project that can accurately predict based on battery life. And its deterioration time is based on usage by data such as its charging time. </a:t>
            </a:r>
          </a:p>
          <a:p>
            <a:pPr marL="0" lvl="0" indent="0" eaLnBrk="0" fontAlgn="base" hangingPunct="0">
              <a:lnSpc>
                <a:spcPct val="100000"/>
              </a:lnSpc>
              <a:spcBef>
                <a:spcPct val="20000"/>
              </a:spcBef>
              <a:spcAft>
                <a:spcPct val="0"/>
              </a:spcAft>
              <a:buClr>
                <a:srgbClr val="005483"/>
              </a:buClr>
              <a:buNone/>
            </a:pP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Constraints</a:t>
            </a: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The product can have constraints such as cost to benefit ratio. The innovation in battery tech such as sodium ion could be a constrain for this project.</a:t>
            </a:r>
          </a:p>
          <a:p>
            <a:pPr marL="0" lvl="0" indent="0" eaLnBrk="0" fontAlgn="base" hangingPunct="0">
              <a:lnSpc>
                <a:spcPct val="100000"/>
              </a:lnSpc>
              <a:spcBef>
                <a:spcPct val="20000"/>
              </a:spcBef>
              <a:spcAft>
                <a:spcPct val="0"/>
              </a:spcAft>
              <a:buClr>
                <a:srgbClr val="005483"/>
              </a:buClr>
              <a:buNone/>
            </a:pP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Interfaces</a:t>
            </a: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The project will interact with other products such as the customer feedback department, Research, and Development and Onboard software, and Sensors</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Customers And Users</a:t>
            </a:r>
          </a:p>
          <a:p>
            <a:pPr marL="0" lvl="0" indent="0" eaLnBrk="0" fontAlgn="base" hangingPunct="0">
              <a:lnSpc>
                <a:spcPct val="100000"/>
              </a:lnSpc>
              <a:spcBef>
                <a:spcPct val="20000"/>
              </a:spcBef>
              <a:spcAft>
                <a:spcPct val="0"/>
              </a:spcAft>
              <a:buClr>
                <a:srgbClr val="005483"/>
              </a:buClr>
              <a:buNone/>
            </a:pPr>
            <a:r>
              <a:rPr lang="en-US" sz="1800" kern="0" dirty="0">
                <a:solidFill>
                  <a:prstClr val="white">
                    <a:lumMod val="65000"/>
                  </a:prstClr>
                </a:solidFill>
              </a:rPr>
              <a:t>The current tesla owner would be existing customer, as well as charging station owner.</a:t>
            </a:r>
          </a:p>
        </p:txBody>
      </p:sp>
      <p:sp>
        <p:nvSpPr>
          <p:cNvPr id="4" name="Text Placeholder 3">
            <a:extLst>
              <a:ext uri="{FF2B5EF4-FFF2-40B4-BE49-F238E27FC236}">
                <a16:creationId xmlns:a16="http://schemas.microsoft.com/office/drawing/2014/main" id="{C0F1DF95-8F9B-4603-AF96-A861D4800917}"/>
              </a:ext>
            </a:extLst>
          </p:cNvPr>
          <p:cNvSpPr>
            <a:spLocks noGrp="1"/>
          </p:cNvSpPr>
          <p:nvPr>
            <p:ph type="body" sz="quarter" idx="12"/>
          </p:nvPr>
        </p:nvSpPr>
        <p:spPr/>
        <p:txBody>
          <a:bodyPr/>
          <a:lstStyle/>
          <a:p>
            <a:r>
              <a:rPr lang="en-US" dirty="0"/>
              <a:t>Project Name: 	</a:t>
            </a:r>
            <a:r>
              <a:rPr lang="en-US" dirty="0">
                <a:solidFill>
                  <a:schemeClr val="bg1">
                    <a:lumMod val="50000"/>
                  </a:schemeClr>
                </a:solidFill>
              </a:rPr>
              <a:t> Improving Battery Life Cycle </a:t>
            </a:r>
            <a:r>
              <a:rPr lang="en-US" dirty="0"/>
              <a:t>					Page 2/2</a:t>
            </a:r>
          </a:p>
        </p:txBody>
      </p:sp>
    </p:spTree>
    <p:extLst>
      <p:ext uri="{BB962C8B-B14F-4D97-AF65-F5344CB8AC3E}">
        <p14:creationId xmlns:p14="http://schemas.microsoft.com/office/powerpoint/2010/main" val="4280774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NEU SIA Theme">
  <a:themeElements>
    <a:clrScheme name="NEU SIA">
      <a:dk1>
        <a:srgbClr val="385775"/>
      </a:dk1>
      <a:lt1>
        <a:srgbClr val="FFFFFF"/>
      </a:lt1>
      <a:dk2>
        <a:srgbClr val="99A3B0"/>
      </a:dk2>
      <a:lt2>
        <a:srgbClr val="CFC7BF"/>
      </a:lt2>
      <a:accent1>
        <a:srgbClr val="385775"/>
      </a:accent1>
      <a:accent2>
        <a:srgbClr val="FFBF3D"/>
      </a:accent2>
      <a:accent3>
        <a:srgbClr val="00CFB5"/>
      </a:accent3>
      <a:accent4>
        <a:srgbClr val="52CFE5"/>
      </a:accent4>
      <a:accent5>
        <a:srgbClr val="D41B2C"/>
      </a:accent5>
      <a:accent6>
        <a:srgbClr val="FF854F"/>
      </a:accent6>
      <a:hlink>
        <a:srgbClr val="006EB5"/>
      </a:hlink>
      <a:folHlink>
        <a:srgbClr val="006EB5"/>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U SIA Theme" id="{0CE0C9D4-1794-4ABF-AF23-B01EFC2229C5}" vid="{617CFAFB-DA3C-4C0B-A63E-E2B71598AE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ba3b528c-09ce-48bd-b8c1-d6a0eadb7b7a"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0682941D4AAE44A98FD03DF83D74DE" ma:contentTypeVersion="15" ma:contentTypeDescription="Create a new document." ma:contentTypeScope="" ma:versionID="e56cd10e64d85c92e0e4fa68058af6c4">
  <xsd:schema xmlns:xsd="http://www.w3.org/2001/XMLSchema" xmlns:xs="http://www.w3.org/2001/XMLSchema" xmlns:p="http://schemas.microsoft.com/office/2006/metadata/properties" xmlns:ns1="http://schemas.microsoft.com/sharepoint/v3" xmlns:ns3="eaf98381-32fb-4cda-97ae-f60537231569" xmlns:ns4="ba3b528c-09ce-48bd-b8c1-d6a0eadb7b7a" targetNamespace="http://schemas.microsoft.com/office/2006/metadata/properties" ma:root="true" ma:fieldsID="453d712bca8b4dd1bc4ea70ce297c189" ns1:_="" ns3:_="" ns4:_="">
    <xsd:import namespace="http://schemas.microsoft.com/sharepoint/v3"/>
    <xsd:import namespace="eaf98381-32fb-4cda-97ae-f60537231569"/>
    <xsd:import namespace="ba3b528c-09ce-48bd-b8c1-d6a0eadb7b7a"/>
    <xsd:element name="properties">
      <xsd:complexType>
        <xsd:sequence>
          <xsd:element name="documentManagement">
            <xsd:complexType>
              <xsd:all>
                <xsd:element ref="ns1:_ip_UnifiedCompliancePolicyProperties" minOccurs="0"/>
                <xsd:element ref="ns1:_ip_UnifiedCompliancePolicyUIAction" minOccurs="0"/>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f98381-32fb-4cda-97ae-f6053723156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3b528c-09ce-48bd-b8c1-d6a0eadb7b7a"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3F418-8757-4A9C-9AAF-2EFD75A2BEFB}">
  <ds:schemaRefs>
    <ds:schemaRef ds:uri="http://schemas.microsoft.com/office/2006/documentManagement/types"/>
    <ds:schemaRef ds:uri="ba3b528c-09ce-48bd-b8c1-d6a0eadb7b7a"/>
    <ds:schemaRef ds:uri="http://schemas.microsoft.com/office/infopath/2007/PartnerControls"/>
    <ds:schemaRef ds:uri="http://schemas.microsoft.com/office/2006/metadata/properties"/>
    <ds:schemaRef ds:uri="eaf98381-32fb-4cda-97ae-f60537231569"/>
    <ds:schemaRef ds:uri="http://purl.org/dc/elements/1.1/"/>
    <ds:schemaRef ds:uri="http://www.w3.org/XML/1998/namespace"/>
    <ds:schemaRef ds:uri="http://purl.org/dc/dcmitype/"/>
    <ds:schemaRef ds:uri="http://schemas.openxmlformats.org/package/2006/metadata/core-properties"/>
    <ds:schemaRef ds:uri="http://schemas.microsoft.com/sharepoint/v3"/>
    <ds:schemaRef ds:uri="http://purl.org/dc/terms/"/>
  </ds:schemaRefs>
</ds:datastoreItem>
</file>

<file path=customXml/itemProps2.xml><?xml version="1.0" encoding="utf-8"?>
<ds:datastoreItem xmlns:ds="http://schemas.openxmlformats.org/officeDocument/2006/customXml" ds:itemID="{C9C8C966-778B-43A2-9BDE-D67CABE9D324}">
  <ds:schemaRefs>
    <ds:schemaRef ds:uri="http://schemas.microsoft.com/sharepoint/v3/contenttype/forms"/>
  </ds:schemaRefs>
</ds:datastoreItem>
</file>

<file path=customXml/itemProps3.xml><?xml version="1.0" encoding="utf-8"?>
<ds:datastoreItem xmlns:ds="http://schemas.openxmlformats.org/officeDocument/2006/customXml" ds:itemID="{0E1F969A-FEB8-4EC1-8BEC-DE5408784E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af98381-32fb-4cda-97ae-f60537231569"/>
    <ds:schemaRef ds:uri="ba3b528c-09ce-48bd-b8c1-d6a0eadb7b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659</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Roboto</vt:lpstr>
      <vt:lpstr>Rockwell</vt:lpstr>
      <vt:lpstr>Segoe UI Light</vt:lpstr>
      <vt:lpstr>Wingdings</vt:lpstr>
      <vt:lpstr>NEU SIA Theme</vt:lpstr>
      <vt:lpstr>Big Data Architecture and Governance</vt:lpstr>
      <vt:lpstr>1. Selection Assignment</vt:lpstr>
      <vt:lpstr>Tesla</vt:lpstr>
      <vt:lpstr>2. Project Mandate</vt:lpstr>
      <vt:lpstr>Project Mandate </vt:lpstr>
      <vt:lpstr>Project Mandate</vt:lpstr>
      <vt:lpstr>Project Mandate </vt:lpstr>
      <vt:lpstr>Project Mandate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2019-08-06T17:38:00Z</dcterms:created>
  <dcterms:modified xsi:type="dcterms:W3CDTF">2022-02-19T02:08:05Z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0x0101005F0682941D4AAE44A98FD03DF83D74DE</vt:lpwstr>
  </property>
</Properties>
</file>