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1" r:id="rId4"/>
  </p:sldMasterIdLst>
  <p:notesMasterIdLst>
    <p:notesMasterId r:id="rId41"/>
  </p:notesMasterIdLst>
  <p:handoutMasterIdLst>
    <p:handoutMasterId r:id="rId42"/>
  </p:handoutMasterIdLst>
  <p:sldIdLst>
    <p:sldId id="268" r:id="rId5"/>
    <p:sldId id="288" r:id="rId6"/>
    <p:sldId id="271" r:id="rId7"/>
    <p:sldId id="272" r:id="rId8"/>
    <p:sldId id="284" r:id="rId9"/>
    <p:sldId id="289" r:id="rId10"/>
    <p:sldId id="290" r:id="rId11"/>
    <p:sldId id="279" r:id="rId12"/>
    <p:sldId id="280" r:id="rId13"/>
    <p:sldId id="274" r:id="rId14"/>
    <p:sldId id="292" r:id="rId15"/>
    <p:sldId id="293" r:id="rId16"/>
    <p:sldId id="294" r:id="rId17"/>
    <p:sldId id="295" r:id="rId18"/>
    <p:sldId id="281" r:id="rId19"/>
    <p:sldId id="296" r:id="rId20"/>
    <p:sldId id="297" r:id="rId21"/>
    <p:sldId id="277" r:id="rId22"/>
    <p:sldId id="278" r:id="rId23"/>
    <p:sldId id="298" r:id="rId24"/>
    <p:sldId id="299" r:id="rId25"/>
    <p:sldId id="309" r:id="rId26"/>
    <p:sldId id="301" r:id="rId27"/>
    <p:sldId id="300" r:id="rId28"/>
    <p:sldId id="302" r:id="rId29"/>
    <p:sldId id="303" r:id="rId30"/>
    <p:sldId id="305" r:id="rId31"/>
    <p:sldId id="306" r:id="rId32"/>
    <p:sldId id="307" r:id="rId33"/>
    <p:sldId id="308" r:id="rId34"/>
    <p:sldId id="311" r:id="rId35"/>
    <p:sldId id="312" r:id="rId36"/>
    <p:sldId id="313" r:id="rId37"/>
    <p:sldId id="314" r:id="rId38"/>
    <p:sldId id="285"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5"/>
    <a:srgbClr val="A4804A"/>
    <a:srgbClr val="7BEBD8"/>
    <a:srgbClr val="8335E5"/>
    <a:srgbClr val="6B8DE1"/>
    <a:srgbClr val="6C92E1"/>
    <a:srgbClr val="6313DC"/>
    <a:srgbClr val="1E3ADA"/>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BA5F88-767A-4257-8AD8-4D0F38241146}" v="29" dt="2022-03-05T04:47:59.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52" autoAdjust="0"/>
  </p:normalViewPr>
  <p:slideViewPr>
    <p:cSldViewPr snapToGrid="0" showGuides="1">
      <p:cViewPr>
        <p:scale>
          <a:sx n="67" d="100"/>
          <a:sy n="67" d="100"/>
        </p:scale>
        <p:origin x="834" y="246"/>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3/4/2022</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3/4/2022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2892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47868" cy="261610"/>
          </a:xfrm>
          <a:prstGeom prst="rect">
            <a:avLst/>
          </a:prstGeom>
        </p:spPr>
        <p:txBody>
          <a:bodyPr wrap="none">
            <a:spAutoFit/>
          </a:bodyPr>
          <a:lstStyle/>
          <a:p>
            <a:pPr>
              <a:defRPr/>
            </a:pPr>
            <a:r>
              <a:rPr lang="en-US" sz="1100" dirty="0">
                <a:solidFill>
                  <a:schemeClr val="bg1"/>
                </a:solidFill>
              </a:rPr>
              <a:t>Big Data Architecture &amp; Governance – 2022</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p:txBody>
          <a:bodyPr>
            <a:normAutofit/>
          </a:bodyPr>
          <a:lstStyle/>
          <a:p>
            <a:endParaRPr lang="en-US" dirty="0"/>
          </a:p>
          <a:p>
            <a:r>
              <a:rPr lang="en-US" dirty="0"/>
              <a:t>Individual Project | Tesla</a:t>
            </a:r>
          </a:p>
          <a:p>
            <a:r>
              <a:rPr lang="en-US" sz="2000" dirty="0"/>
              <a:t>Aaradhy Sharma</a:t>
            </a:r>
          </a:p>
        </p:txBody>
      </p:sp>
    </p:spTree>
    <p:extLst>
      <p:ext uri="{BB962C8B-B14F-4D97-AF65-F5344CB8AC3E}">
        <p14:creationId xmlns:p14="http://schemas.microsoft.com/office/powerpoint/2010/main" val="37510465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3AE-1278-4EE5-B194-CD1713434771}"/>
              </a:ext>
            </a:extLst>
          </p:cNvPr>
          <p:cNvSpPr>
            <a:spLocks noGrp="1"/>
          </p:cNvSpPr>
          <p:nvPr>
            <p:ph type="title"/>
          </p:nvPr>
        </p:nvSpPr>
        <p:spPr/>
        <p:txBody>
          <a:bodyPr/>
          <a:lstStyle/>
          <a:p>
            <a:r>
              <a:rPr lang="en-US" dirty="0"/>
              <a:t>3. Project Mandate</a:t>
            </a:r>
          </a:p>
        </p:txBody>
      </p:sp>
    </p:spTree>
    <p:extLst>
      <p:ext uri="{BB962C8B-B14F-4D97-AF65-F5344CB8AC3E}">
        <p14:creationId xmlns:p14="http://schemas.microsoft.com/office/powerpoint/2010/main" val="75939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fontScale="92500" lnSpcReduction="2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Project Overview</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Tesla Currently facing Quality Assurance issues with the production of its cars such as model 3, Model X, Model Y, and new Model S Plaid  With the help of Big data Net time required in quality assurance can be decreased on callbacks of cars for minor faults can be reduced or several other faults can be detected in existing cars.</a:t>
            </a: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Business Issues/ Opportunities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Current customer has issue with quality of newest of model </a:t>
            </a:r>
          </a:p>
          <a:p>
            <a:pPr eaLnBrk="0" fontAlgn="base" hangingPunct="0">
              <a:lnSpc>
                <a:spcPct val="100000"/>
              </a:lnSpc>
              <a:spcBef>
                <a:spcPct val="20000"/>
              </a:spcBef>
              <a:spcAft>
                <a:spcPct val="0"/>
              </a:spcAft>
              <a:buClr>
                <a:srgbClr val="005483"/>
              </a:buClr>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Vehicle manufacturing time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20000"/>
              </a:lnSpc>
              <a:spcBef>
                <a:spcPct val="20000"/>
              </a:spcBef>
              <a:spcAft>
                <a:spcPct val="0"/>
              </a:spcAft>
              <a:buClr>
                <a:srgbClr val="005483"/>
              </a:buClr>
              <a:buNone/>
            </a:pPr>
            <a:r>
              <a:rPr lang="en-US" sz="1600" b="1" kern="0" dirty="0">
                <a:solidFill>
                  <a:prstClr val="black"/>
                </a:solidFill>
              </a:rPr>
              <a:t>Project Objectives</a:t>
            </a:r>
          </a:p>
          <a:p>
            <a:pPr eaLnBrk="0" fontAlgn="base" hangingPunct="0">
              <a:lnSpc>
                <a:spcPct val="120000"/>
              </a:lnSpc>
              <a:spcBef>
                <a:spcPct val="20000"/>
              </a:spcBef>
              <a:spcAft>
                <a:spcPct val="0"/>
              </a:spcAft>
              <a:buClr>
                <a:srgbClr val="005483"/>
              </a:buClr>
            </a:pPr>
            <a:r>
              <a:rPr lang="en-US" sz="1600" kern="0" dirty="0">
                <a:solidFill>
                  <a:prstClr val="white">
                    <a:lumMod val="65000"/>
                  </a:prstClr>
                </a:solidFill>
              </a:rPr>
              <a:t> Decrease the time used in Quality assurance for Tesla Cars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Reduce Number of callbacks for car due to minor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Develop a robust data network system to monitor vehicle performance so early callbacks or batch callbacks can be performed</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Project Name: 	</a:t>
            </a:r>
            <a:r>
              <a:rPr lang="en-US" sz="1800" dirty="0">
                <a:solidFill>
                  <a:schemeClr val="bg1">
                    <a:lumMod val="65000"/>
                  </a:schemeClr>
                </a:solidFill>
              </a:rPr>
              <a:t> Improving Quality Assurance </a:t>
            </a:r>
            <a:r>
              <a:rPr lang="en-US" dirty="0"/>
              <a:t>					Page 1/2</a:t>
            </a:r>
          </a:p>
        </p:txBody>
      </p:sp>
    </p:spTree>
    <p:extLst>
      <p:ext uri="{BB962C8B-B14F-4D97-AF65-F5344CB8AC3E}">
        <p14:creationId xmlns:p14="http://schemas.microsoft.com/office/powerpoint/2010/main" val="346900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lnSpcReduction="1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Scope</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improve Quality assurance and improve the overall product lifecycle of Tesla cars. The dependencies would be to gather data points and The current manufacturing process.</a:t>
            </a: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Constraints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Some of the constraints that can happen to a project are time demands. Initial lack of data points cost to benefit ratio</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Interfaces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interface with several other projects such as the Tesla customer feedback network, manufacturing department Research and development team, Service department,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Customers And Users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main Beneficiary of this Projects would be Quality Assurance Team, CTO, Chief Manufacturing Officer, Manufacturing Team, New Customer, Pre-Existing customer</a:t>
            </a:r>
            <a:endParaRPr lang="en-US" sz="1800" kern="0" dirty="0">
              <a:solidFill>
                <a:prstClr val="white">
                  <a:lumMod val="65000"/>
                </a:prstClr>
              </a:solidFill>
            </a:endParaRP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p:txBody>
          <a:bodyPr/>
          <a:lstStyle/>
          <a:p>
            <a:r>
              <a:rPr lang="en-US" dirty="0"/>
              <a:t>Project Name: 	</a:t>
            </a:r>
            <a:r>
              <a:rPr lang="en-US" sz="1800" dirty="0">
                <a:solidFill>
                  <a:schemeClr val="bg1">
                    <a:lumMod val="65000"/>
                  </a:schemeClr>
                </a:solidFill>
              </a:rPr>
              <a:t> Improving Quality Assurance </a:t>
            </a:r>
            <a:r>
              <a:rPr lang="en-US" dirty="0"/>
              <a:t>					Page 2/2</a:t>
            </a:r>
          </a:p>
        </p:txBody>
      </p:sp>
    </p:spTree>
    <p:extLst>
      <p:ext uri="{BB962C8B-B14F-4D97-AF65-F5344CB8AC3E}">
        <p14:creationId xmlns:p14="http://schemas.microsoft.com/office/powerpoint/2010/main" val="313077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fontScale="85000" lnSpcReduction="20000"/>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Project Overview</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Tesla is in the business of  Battery manufacturing and energy Storge as well Installing their Charging plant In the US, Eu, and China. Currently, there is a big issue with battery Life as over a long period of time battery life is said to deteriorate  Using Big Data, we can predict battery deterioration get data from users on its usage. And improve the overall Battery lifecycle.</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Business Issues/ Opportunities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Battery Drainage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Optimal Battery charging issue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Improving current charging infrastructure according to data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Extending  overall battery life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20000"/>
              </a:lnSpc>
              <a:spcBef>
                <a:spcPct val="20000"/>
              </a:spcBef>
              <a:spcAft>
                <a:spcPct val="0"/>
              </a:spcAft>
              <a:buClr>
                <a:srgbClr val="005483"/>
              </a:buClr>
              <a:buNone/>
            </a:pPr>
            <a:r>
              <a:rPr lang="en-US" sz="1600" b="1" kern="0" dirty="0">
                <a:solidFill>
                  <a:prstClr val="black"/>
                </a:solidFill>
              </a:rPr>
              <a:t>Project Objectives</a:t>
            </a:r>
          </a:p>
          <a:p>
            <a:pPr marL="0" lvl="0" indent="0" eaLnBrk="0" fontAlgn="base" hangingPunct="0">
              <a:lnSpc>
                <a:spcPct val="120000"/>
              </a:lnSpc>
              <a:spcBef>
                <a:spcPct val="20000"/>
              </a:spcBef>
              <a:spcAft>
                <a:spcPct val="0"/>
              </a:spcAft>
              <a:buClr>
                <a:srgbClr val="005483"/>
              </a:buClr>
              <a:buNone/>
            </a:pPr>
            <a:endParaRPr lang="en-US" sz="1600" b="1" kern="0" dirty="0">
              <a:solidFill>
                <a:prstClr val="black"/>
              </a:solidFill>
            </a:endParaRPr>
          </a:p>
          <a:p>
            <a:pPr eaLnBrk="0" fontAlgn="base" hangingPunct="0">
              <a:lnSpc>
                <a:spcPct val="120000"/>
              </a:lnSpc>
              <a:spcBef>
                <a:spcPct val="20000"/>
              </a:spcBef>
              <a:spcAft>
                <a:spcPct val="0"/>
              </a:spcAft>
              <a:buClr>
                <a:srgbClr val="005483"/>
              </a:buClr>
            </a:pPr>
            <a:r>
              <a:rPr lang="en-US" sz="1600" kern="0" dirty="0">
                <a:solidFill>
                  <a:prstClr val="white">
                    <a:lumMod val="65000"/>
                  </a:prstClr>
                </a:solidFill>
              </a:rPr>
              <a:t>Gather data from  users on there battery usage</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Get estimate on when battery quality Deteriorate </a:t>
            </a:r>
          </a:p>
          <a:p>
            <a:pPr eaLnBrk="0" fontAlgn="base" hangingPunct="0">
              <a:lnSpc>
                <a:spcPct val="100000"/>
              </a:lnSpc>
              <a:spcBef>
                <a:spcPct val="20000"/>
              </a:spcBef>
              <a:spcAft>
                <a:spcPct val="0"/>
              </a:spcAft>
              <a:buClr>
                <a:srgbClr val="005483"/>
              </a:buClr>
            </a:pPr>
            <a:r>
              <a:rPr lang="en-US" sz="1600" kern="0" dirty="0">
                <a:solidFill>
                  <a:prstClr val="white">
                    <a:lumMod val="65000"/>
                  </a:prstClr>
                </a:solidFill>
              </a:rPr>
              <a:t>Using big data to fin ideal charging way </a:t>
            </a:r>
          </a:p>
          <a:p>
            <a:pPr eaLnBrk="0" fontAlgn="base" hangingPunct="0">
              <a:lnSpc>
                <a:spcPct val="100000"/>
              </a:lnSpc>
              <a:spcBef>
                <a:spcPct val="20000"/>
              </a:spcBef>
              <a:spcAft>
                <a:spcPct val="0"/>
              </a:spcAft>
              <a:buClr>
                <a:srgbClr val="005483"/>
              </a:buClr>
            </a:pP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Project Name: </a:t>
            </a:r>
            <a:r>
              <a:rPr lang="en-US" dirty="0">
                <a:solidFill>
                  <a:schemeClr val="bg1">
                    <a:lumMod val="50000"/>
                  </a:schemeClr>
                </a:solidFill>
              </a:rPr>
              <a:t> Battery Life Cycle optimization  </a:t>
            </a:r>
            <a:r>
              <a:rPr lang="en-US" dirty="0"/>
              <a:t>	                             			Page 1/2</a:t>
            </a:r>
          </a:p>
        </p:txBody>
      </p:sp>
    </p:spTree>
    <p:extLst>
      <p:ext uri="{BB962C8B-B14F-4D97-AF65-F5344CB8AC3E}">
        <p14:creationId xmlns:p14="http://schemas.microsoft.com/office/powerpoint/2010/main" val="1306270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Scope</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scope of this project would be a Deliver project that can accurately predict battery life. And its deterioration time is based on usage by data such as its charging time. </a:t>
            </a: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Constraints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product can have constraints such as cost to benefit ratio. The innovation in battery tech such as sodium ion could be a constrain for this project.</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Interfaces</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project will interact with other products such as the customer feedback department, Research, and Development and Onboard software, and Sensors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prstClr val="black"/>
                </a:solidFill>
              </a:rPr>
              <a:t>Customers And Users</a:t>
            </a:r>
          </a:p>
          <a:p>
            <a:pPr marL="0" lvl="0" indent="0" eaLnBrk="0" fontAlgn="base" hangingPunct="0">
              <a:lnSpc>
                <a:spcPct val="100000"/>
              </a:lnSpc>
              <a:spcBef>
                <a:spcPct val="20000"/>
              </a:spcBef>
              <a:spcAft>
                <a:spcPct val="0"/>
              </a:spcAft>
              <a:buClr>
                <a:srgbClr val="005483"/>
              </a:buClr>
              <a:buNone/>
            </a:pPr>
            <a:r>
              <a:rPr lang="en-US" sz="1800" kern="0" dirty="0">
                <a:solidFill>
                  <a:prstClr val="white">
                    <a:lumMod val="65000"/>
                  </a:prstClr>
                </a:solidFill>
              </a:rPr>
              <a:t>The current tesla owner would be an existing customer, as well as a charging station owner.</a:t>
            </a: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p:txBody>
          <a:bodyPr/>
          <a:lstStyle/>
          <a:p>
            <a:r>
              <a:rPr lang="en-US" dirty="0"/>
              <a:t>Project Name: </a:t>
            </a:r>
            <a:r>
              <a:rPr lang="en-US" dirty="0">
                <a:solidFill>
                  <a:schemeClr val="bg1">
                    <a:lumMod val="50000"/>
                  </a:schemeClr>
                </a:solidFill>
              </a:rPr>
              <a:t> Battery Life Cycle optimization </a:t>
            </a:r>
            <a:r>
              <a:rPr lang="en-US" dirty="0"/>
              <a:t>					Page 2/2</a:t>
            </a:r>
          </a:p>
        </p:txBody>
      </p:sp>
    </p:spTree>
    <p:extLst>
      <p:ext uri="{BB962C8B-B14F-4D97-AF65-F5344CB8AC3E}">
        <p14:creationId xmlns:p14="http://schemas.microsoft.com/office/powerpoint/2010/main" val="428077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1926C1-E409-4E94-8495-2583D501EAF5}"/>
              </a:ext>
            </a:extLst>
          </p:cNvPr>
          <p:cNvSpPr>
            <a:spLocks noGrp="1"/>
          </p:cNvSpPr>
          <p:nvPr>
            <p:ph type="title"/>
          </p:nvPr>
        </p:nvSpPr>
        <p:spPr/>
        <p:txBody>
          <a:bodyPr/>
          <a:lstStyle/>
          <a:p>
            <a:r>
              <a:rPr lang="en-US" dirty="0"/>
              <a:t>4. Vision Diagrams</a:t>
            </a:r>
          </a:p>
        </p:txBody>
      </p:sp>
    </p:spTree>
    <p:extLst>
      <p:ext uri="{BB962C8B-B14F-4D97-AF65-F5344CB8AC3E}">
        <p14:creationId xmlns:p14="http://schemas.microsoft.com/office/powerpoint/2010/main" val="2914271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455C-B6F6-4D7C-8A9C-44C036A35612}"/>
              </a:ext>
            </a:extLst>
          </p:cNvPr>
          <p:cNvSpPr>
            <a:spLocks noGrp="1"/>
          </p:cNvSpPr>
          <p:nvPr>
            <p:ph type="title"/>
          </p:nvPr>
        </p:nvSpPr>
        <p:spPr>
          <a:xfrm>
            <a:off x="838199" y="365125"/>
            <a:ext cx="11064765" cy="1325563"/>
          </a:xfrm>
        </p:spPr>
        <p:txBody>
          <a:bodyPr vert="horz" lIns="91440" tIns="45720" rIns="91440" bIns="45720" rtlCol="0" anchor="ctr">
            <a:normAutofit/>
          </a:bodyPr>
          <a:lstStyle/>
          <a:p>
            <a:r>
              <a:rPr lang="en-US" b="0" kern="1200" dirty="0"/>
              <a:t>Vision Diagram: Improving Quality Assurance</a:t>
            </a:r>
          </a:p>
        </p:txBody>
      </p:sp>
      <p:pic>
        <p:nvPicPr>
          <p:cNvPr id="2052" name="Picture 4">
            <a:extLst>
              <a:ext uri="{FF2B5EF4-FFF2-40B4-BE49-F238E27FC236}">
                <a16:creationId xmlns:a16="http://schemas.microsoft.com/office/drawing/2014/main" id="{52C5C481-9AF7-4794-9770-295B4C2AF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9035" y="1690688"/>
            <a:ext cx="11613930" cy="42100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88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4A1179-1A2F-4F22-9F2B-C3807CD81594}"/>
              </a:ext>
            </a:extLst>
          </p:cNvPr>
          <p:cNvSpPr>
            <a:spLocks noGrp="1"/>
          </p:cNvSpPr>
          <p:nvPr>
            <p:ph type="title"/>
          </p:nvPr>
        </p:nvSpPr>
        <p:spPr>
          <a:xfrm>
            <a:off x="838199" y="365125"/>
            <a:ext cx="11045769" cy="1325563"/>
          </a:xfrm>
        </p:spPr>
        <p:txBody>
          <a:bodyPr vert="horz" lIns="91440" tIns="45720" rIns="91440" bIns="45720" rtlCol="0" anchor="ctr">
            <a:normAutofit/>
          </a:bodyPr>
          <a:lstStyle/>
          <a:p>
            <a:r>
              <a:rPr lang="en-US" b="0" kern="1200" dirty="0"/>
              <a:t>Vision Diagram: Battery lifecycle optimization </a:t>
            </a:r>
          </a:p>
        </p:txBody>
      </p:sp>
      <p:pic>
        <p:nvPicPr>
          <p:cNvPr id="3076" name="Picture 4">
            <a:extLst>
              <a:ext uri="{FF2B5EF4-FFF2-40B4-BE49-F238E27FC236}">
                <a16:creationId xmlns:a16="http://schemas.microsoft.com/office/drawing/2014/main" id="{8233202E-7726-4BAA-A242-B5293A7875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738" y="1690688"/>
            <a:ext cx="11698231" cy="430793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200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0A6647-3710-45D5-BC90-6BBD41B0C857}"/>
              </a:ext>
            </a:extLst>
          </p:cNvPr>
          <p:cNvSpPr>
            <a:spLocks noGrp="1"/>
          </p:cNvSpPr>
          <p:nvPr>
            <p:ph type="title"/>
          </p:nvPr>
        </p:nvSpPr>
        <p:spPr/>
        <p:txBody>
          <a:bodyPr/>
          <a:lstStyle/>
          <a:p>
            <a:r>
              <a:rPr lang="en-US" dirty="0"/>
              <a:t>5. Project Detail</a:t>
            </a:r>
          </a:p>
        </p:txBody>
      </p:sp>
    </p:spTree>
    <p:extLst>
      <p:ext uri="{BB962C8B-B14F-4D97-AF65-F5344CB8AC3E}">
        <p14:creationId xmlns:p14="http://schemas.microsoft.com/office/powerpoint/2010/main" val="618112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870C81-49D6-4EBC-8BF5-C8EE6C30DFD8}"/>
              </a:ext>
            </a:extLst>
          </p:cNvPr>
          <p:cNvSpPr>
            <a:spLocks noGrp="1"/>
          </p:cNvSpPr>
          <p:nvPr>
            <p:ph type="title"/>
          </p:nvPr>
        </p:nvSpPr>
        <p:spPr>
          <a:xfrm>
            <a:off x="852488" y="693737"/>
            <a:ext cx="10515600" cy="1325563"/>
          </a:xfrm>
        </p:spPr>
        <p:txBody>
          <a:bodyPr/>
          <a:lstStyle/>
          <a:p>
            <a:r>
              <a:rPr lang="en-US" dirty="0"/>
              <a:t>Project Name: Battery Optimization </a:t>
            </a:r>
          </a:p>
        </p:txBody>
      </p:sp>
    </p:spTree>
    <p:extLst>
      <p:ext uri="{BB962C8B-B14F-4D97-AF65-F5344CB8AC3E}">
        <p14:creationId xmlns:p14="http://schemas.microsoft.com/office/powerpoint/2010/main" val="58385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7678C5-C44B-43F3-B5F8-02A4EDCA26F8}"/>
              </a:ext>
            </a:extLst>
          </p:cNvPr>
          <p:cNvSpPr>
            <a:spLocks noGrp="1"/>
          </p:cNvSpPr>
          <p:nvPr>
            <p:ph type="title"/>
          </p:nvPr>
        </p:nvSpPr>
        <p:spPr/>
        <p:txBody>
          <a:bodyPr/>
          <a:lstStyle/>
          <a:p>
            <a:r>
              <a:rPr lang="en-US" dirty="0"/>
              <a:t>1. Selection Assignment</a:t>
            </a:r>
          </a:p>
        </p:txBody>
      </p:sp>
    </p:spTree>
    <p:extLst>
      <p:ext uri="{BB962C8B-B14F-4D97-AF65-F5344CB8AC3E}">
        <p14:creationId xmlns:p14="http://schemas.microsoft.com/office/powerpoint/2010/main" val="3047443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FD49-8CBA-4A7B-8A56-A6FE815C67EF}"/>
              </a:ext>
            </a:extLst>
          </p:cNvPr>
          <p:cNvSpPr>
            <a:spLocks noGrp="1"/>
          </p:cNvSpPr>
          <p:nvPr>
            <p:ph type="title"/>
          </p:nvPr>
        </p:nvSpPr>
        <p:spPr>
          <a:xfrm>
            <a:off x="838200" y="365125"/>
            <a:ext cx="10515600" cy="1325563"/>
          </a:xfrm>
        </p:spPr>
        <p:txBody>
          <a:bodyPr anchor="ctr">
            <a:normAutofit/>
          </a:bodyPr>
          <a:lstStyle/>
          <a:p>
            <a:r>
              <a:rPr lang="en-US" dirty="0"/>
              <a:t>Project Budget </a:t>
            </a:r>
          </a:p>
        </p:txBody>
      </p:sp>
      <p:pic>
        <p:nvPicPr>
          <p:cNvPr id="5" name="Picture 4">
            <a:extLst>
              <a:ext uri="{FF2B5EF4-FFF2-40B4-BE49-F238E27FC236}">
                <a16:creationId xmlns:a16="http://schemas.microsoft.com/office/drawing/2014/main" id="{E13FC0D5-7816-42AA-9A36-200F63583108}"/>
              </a:ext>
            </a:extLst>
          </p:cNvPr>
          <p:cNvPicPr>
            <a:picLocks noChangeAspect="1"/>
          </p:cNvPicPr>
          <p:nvPr/>
        </p:nvPicPr>
        <p:blipFill>
          <a:blip r:embed="rId2"/>
          <a:stretch>
            <a:fillRect/>
          </a:stretch>
        </p:blipFill>
        <p:spPr>
          <a:xfrm>
            <a:off x="1238651" y="1858294"/>
            <a:ext cx="9714696" cy="4468761"/>
          </a:xfrm>
          <a:prstGeom prst="rect">
            <a:avLst/>
          </a:prstGeom>
          <a:noFill/>
        </p:spPr>
      </p:pic>
    </p:spTree>
    <p:extLst>
      <p:ext uri="{BB962C8B-B14F-4D97-AF65-F5344CB8AC3E}">
        <p14:creationId xmlns:p14="http://schemas.microsoft.com/office/powerpoint/2010/main" val="4284613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5A55-C7B6-4C75-AF2F-EEAE9923F979}"/>
              </a:ext>
            </a:extLst>
          </p:cNvPr>
          <p:cNvSpPr>
            <a:spLocks noGrp="1"/>
          </p:cNvSpPr>
          <p:nvPr>
            <p:ph type="title"/>
          </p:nvPr>
        </p:nvSpPr>
        <p:spPr/>
        <p:txBody>
          <a:bodyPr/>
          <a:lstStyle/>
          <a:p>
            <a:r>
              <a:rPr lang="en-US" dirty="0"/>
              <a:t>ROI</a:t>
            </a:r>
          </a:p>
        </p:txBody>
      </p:sp>
      <p:pic>
        <p:nvPicPr>
          <p:cNvPr id="7" name="Picture 6">
            <a:extLst>
              <a:ext uri="{FF2B5EF4-FFF2-40B4-BE49-F238E27FC236}">
                <a16:creationId xmlns:a16="http://schemas.microsoft.com/office/drawing/2014/main" id="{AB1F64A7-1BF2-470F-A601-C8EC1E10431B}"/>
              </a:ext>
            </a:extLst>
          </p:cNvPr>
          <p:cNvPicPr>
            <a:picLocks noChangeAspect="1"/>
          </p:cNvPicPr>
          <p:nvPr/>
        </p:nvPicPr>
        <p:blipFill>
          <a:blip r:embed="rId2"/>
          <a:stretch>
            <a:fillRect/>
          </a:stretch>
        </p:blipFill>
        <p:spPr>
          <a:xfrm>
            <a:off x="838199" y="1538087"/>
            <a:ext cx="10724187" cy="3019626"/>
          </a:xfrm>
          <a:prstGeom prst="rect">
            <a:avLst/>
          </a:prstGeom>
        </p:spPr>
      </p:pic>
    </p:spTree>
    <p:extLst>
      <p:ext uri="{BB962C8B-B14F-4D97-AF65-F5344CB8AC3E}">
        <p14:creationId xmlns:p14="http://schemas.microsoft.com/office/powerpoint/2010/main" val="2605846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A30A-81BE-4755-8764-3693100BA223}"/>
              </a:ext>
            </a:extLst>
          </p:cNvPr>
          <p:cNvSpPr>
            <a:spLocks noGrp="1"/>
          </p:cNvSpPr>
          <p:nvPr>
            <p:ph type="title"/>
          </p:nvPr>
        </p:nvSpPr>
        <p:spPr>
          <a:xfrm>
            <a:off x="838200" y="365125"/>
            <a:ext cx="10515600" cy="1325563"/>
          </a:xfrm>
        </p:spPr>
        <p:txBody>
          <a:bodyPr anchor="ctr">
            <a:normAutofit/>
          </a:bodyPr>
          <a:lstStyle/>
          <a:p>
            <a:r>
              <a:rPr lang="en-US" dirty="0"/>
              <a:t>Required Resources</a:t>
            </a:r>
          </a:p>
        </p:txBody>
      </p:sp>
      <p:pic>
        <p:nvPicPr>
          <p:cNvPr id="7" name="Picture 6">
            <a:extLst>
              <a:ext uri="{FF2B5EF4-FFF2-40B4-BE49-F238E27FC236}">
                <a16:creationId xmlns:a16="http://schemas.microsoft.com/office/drawing/2014/main" id="{0DE54A44-C9C3-4243-B10A-20460A18F9B8}"/>
              </a:ext>
            </a:extLst>
          </p:cNvPr>
          <p:cNvPicPr>
            <a:picLocks noChangeAspect="1"/>
          </p:cNvPicPr>
          <p:nvPr/>
        </p:nvPicPr>
        <p:blipFill>
          <a:blip r:embed="rId2"/>
          <a:stretch>
            <a:fillRect/>
          </a:stretch>
        </p:blipFill>
        <p:spPr>
          <a:xfrm>
            <a:off x="838200" y="1561775"/>
            <a:ext cx="10107436" cy="4648849"/>
          </a:xfrm>
          <a:prstGeom prst="rect">
            <a:avLst/>
          </a:prstGeom>
        </p:spPr>
      </p:pic>
    </p:spTree>
    <p:extLst>
      <p:ext uri="{BB962C8B-B14F-4D97-AF65-F5344CB8AC3E}">
        <p14:creationId xmlns:p14="http://schemas.microsoft.com/office/powerpoint/2010/main" val="4279674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2995-0B56-4745-A270-5FD57A272674}"/>
              </a:ext>
            </a:extLst>
          </p:cNvPr>
          <p:cNvSpPr>
            <a:spLocks noGrp="1"/>
          </p:cNvSpPr>
          <p:nvPr>
            <p:ph type="title"/>
          </p:nvPr>
        </p:nvSpPr>
        <p:spPr/>
        <p:txBody>
          <a:bodyPr/>
          <a:lstStyle/>
          <a:p>
            <a:r>
              <a:rPr lang="en-US" dirty="0"/>
              <a:t>Risk</a:t>
            </a:r>
          </a:p>
        </p:txBody>
      </p:sp>
      <p:pic>
        <p:nvPicPr>
          <p:cNvPr id="7" name="Picture 6">
            <a:extLst>
              <a:ext uri="{FF2B5EF4-FFF2-40B4-BE49-F238E27FC236}">
                <a16:creationId xmlns:a16="http://schemas.microsoft.com/office/drawing/2014/main" id="{5F84A53C-94D0-48BC-94D9-1E32EE603379}"/>
              </a:ext>
            </a:extLst>
          </p:cNvPr>
          <p:cNvPicPr>
            <a:picLocks noChangeAspect="1"/>
          </p:cNvPicPr>
          <p:nvPr/>
        </p:nvPicPr>
        <p:blipFill>
          <a:blip r:embed="rId2"/>
          <a:stretch>
            <a:fillRect/>
          </a:stretch>
        </p:blipFill>
        <p:spPr>
          <a:xfrm>
            <a:off x="2275942" y="1166497"/>
            <a:ext cx="7640116" cy="4525006"/>
          </a:xfrm>
          <a:prstGeom prst="rect">
            <a:avLst/>
          </a:prstGeom>
        </p:spPr>
      </p:pic>
    </p:spTree>
    <p:extLst>
      <p:ext uri="{BB962C8B-B14F-4D97-AF65-F5344CB8AC3E}">
        <p14:creationId xmlns:p14="http://schemas.microsoft.com/office/powerpoint/2010/main" val="271001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5D21-5904-4161-A08F-AE9CC9694FBF}"/>
              </a:ext>
            </a:extLst>
          </p:cNvPr>
          <p:cNvSpPr>
            <a:spLocks noGrp="1"/>
          </p:cNvSpPr>
          <p:nvPr>
            <p:ph type="title"/>
          </p:nvPr>
        </p:nvSpPr>
        <p:spPr/>
        <p:txBody>
          <a:bodyPr/>
          <a:lstStyle/>
          <a:p>
            <a:r>
              <a:rPr lang="en-US" dirty="0"/>
              <a:t>Risk</a:t>
            </a:r>
          </a:p>
        </p:txBody>
      </p:sp>
      <p:pic>
        <p:nvPicPr>
          <p:cNvPr id="11" name="Picture 10">
            <a:extLst>
              <a:ext uri="{FF2B5EF4-FFF2-40B4-BE49-F238E27FC236}">
                <a16:creationId xmlns:a16="http://schemas.microsoft.com/office/drawing/2014/main" id="{C1FF197A-EDB1-4509-B21F-EE476F7FED1A}"/>
              </a:ext>
            </a:extLst>
          </p:cNvPr>
          <p:cNvPicPr>
            <a:picLocks noChangeAspect="1"/>
          </p:cNvPicPr>
          <p:nvPr/>
        </p:nvPicPr>
        <p:blipFill>
          <a:blip r:embed="rId2"/>
          <a:stretch>
            <a:fillRect/>
          </a:stretch>
        </p:blipFill>
        <p:spPr>
          <a:xfrm>
            <a:off x="1743075" y="1509713"/>
            <a:ext cx="7620000" cy="4324350"/>
          </a:xfrm>
          <a:prstGeom prst="rect">
            <a:avLst/>
          </a:prstGeom>
        </p:spPr>
      </p:pic>
    </p:spTree>
    <p:extLst>
      <p:ext uri="{BB962C8B-B14F-4D97-AF65-F5344CB8AC3E}">
        <p14:creationId xmlns:p14="http://schemas.microsoft.com/office/powerpoint/2010/main" val="2069801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3C15-6612-4DF6-9A7F-BCE0043DEE6A}"/>
              </a:ext>
            </a:extLst>
          </p:cNvPr>
          <p:cNvSpPr>
            <a:spLocks noGrp="1"/>
          </p:cNvSpPr>
          <p:nvPr>
            <p:ph type="title"/>
          </p:nvPr>
        </p:nvSpPr>
        <p:spPr>
          <a:xfrm>
            <a:off x="838200" y="365125"/>
            <a:ext cx="10515600" cy="1325563"/>
          </a:xfrm>
        </p:spPr>
        <p:txBody>
          <a:bodyPr anchor="ctr">
            <a:normAutofit/>
          </a:bodyPr>
          <a:lstStyle/>
          <a:p>
            <a:r>
              <a:rPr lang="en-US" dirty="0"/>
              <a:t>Risk</a:t>
            </a:r>
          </a:p>
        </p:txBody>
      </p:sp>
      <p:pic>
        <p:nvPicPr>
          <p:cNvPr id="5" name="Picture 4">
            <a:extLst>
              <a:ext uri="{FF2B5EF4-FFF2-40B4-BE49-F238E27FC236}">
                <a16:creationId xmlns:a16="http://schemas.microsoft.com/office/drawing/2014/main" id="{7DAA8B7E-8D21-4F98-945F-D3A16BD8971B}"/>
              </a:ext>
            </a:extLst>
          </p:cNvPr>
          <p:cNvPicPr>
            <a:picLocks noChangeAspect="1"/>
          </p:cNvPicPr>
          <p:nvPr/>
        </p:nvPicPr>
        <p:blipFill>
          <a:blip r:embed="rId2"/>
          <a:stretch>
            <a:fillRect/>
          </a:stretch>
        </p:blipFill>
        <p:spPr>
          <a:xfrm>
            <a:off x="2243618" y="1858294"/>
            <a:ext cx="7704762" cy="4468761"/>
          </a:xfrm>
          <a:prstGeom prst="rect">
            <a:avLst/>
          </a:prstGeom>
          <a:noFill/>
        </p:spPr>
      </p:pic>
    </p:spTree>
    <p:extLst>
      <p:ext uri="{BB962C8B-B14F-4D97-AF65-F5344CB8AC3E}">
        <p14:creationId xmlns:p14="http://schemas.microsoft.com/office/powerpoint/2010/main" val="104627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70B2-C3AA-4C8D-80D1-B047E3A95301}"/>
              </a:ext>
            </a:extLst>
          </p:cNvPr>
          <p:cNvSpPr>
            <a:spLocks noGrp="1"/>
          </p:cNvSpPr>
          <p:nvPr>
            <p:ph type="title"/>
          </p:nvPr>
        </p:nvSpPr>
        <p:spPr/>
        <p:txBody>
          <a:bodyPr/>
          <a:lstStyle/>
          <a:p>
            <a:r>
              <a:rPr lang="en-US" dirty="0"/>
              <a:t>SWOT</a:t>
            </a:r>
          </a:p>
        </p:txBody>
      </p:sp>
      <p:sp>
        <p:nvSpPr>
          <p:cNvPr id="3" name="Content Placeholder 2">
            <a:extLst>
              <a:ext uri="{FF2B5EF4-FFF2-40B4-BE49-F238E27FC236}">
                <a16:creationId xmlns:a16="http://schemas.microsoft.com/office/drawing/2014/main" id="{83E13DC9-D555-45F8-AEA1-B13AEEA474F3}"/>
              </a:ext>
            </a:extLst>
          </p:cNvPr>
          <p:cNvSpPr>
            <a:spLocks noGrp="1"/>
          </p:cNvSpPr>
          <p:nvPr>
            <p:ph sz="quarter" idx="10"/>
          </p:nvPr>
        </p:nvSpPr>
        <p:spPr/>
        <p:txBody>
          <a:bodyPr/>
          <a:lstStyle/>
          <a:p>
            <a:r>
              <a:rPr lang="en-US" dirty="0"/>
              <a:t>The Battery optimization can make tesla mainstream by increasing customer trust towards product plus addressing the concern of  lithium-ion battery losing its efficiency overtime.</a:t>
            </a:r>
          </a:p>
        </p:txBody>
      </p:sp>
    </p:spTree>
    <p:extLst>
      <p:ext uri="{BB962C8B-B14F-4D97-AF65-F5344CB8AC3E}">
        <p14:creationId xmlns:p14="http://schemas.microsoft.com/office/powerpoint/2010/main" val="293591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870C81-49D6-4EBC-8BF5-C8EE6C30DFD8}"/>
              </a:ext>
            </a:extLst>
          </p:cNvPr>
          <p:cNvSpPr>
            <a:spLocks noGrp="1"/>
          </p:cNvSpPr>
          <p:nvPr>
            <p:ph type="title"/>
          </p:nvPr>
        </p:nvSpPr>
        <p:spPr>
          <a:xfrm>
            <a:off x="552450" y="1193800"/>
            <a:ext cx="10515600" cy="1325563"/>
          </a:xfrm>
        </p:spPr>
        <p:txBody>
          <a:bodyPr/>
          <a:lstStyle/>
          <a:p>
            <a:r>
              <a:rPr lang="en-US" dirty="0"/>
              <a:t>Project Name: Improving Quality assurance</a:t>
            </a:r>
          </a:p>
        </p:txBody>
      </p:sp>
    </p:spTree>
    <p:extLst>
      <p:ext uri="{BB962C8B-B14F-4D97-AF65-F5344CB8AC3E}">
        <p14:creationId xmlns:p14="http://schemas.microsoft.com/office/powerpoint/2010/main" val="847249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8A6B-F9BA-49C2-9C02-1C4238112FF0}"/>
              </a:ext>
            </a:extLst>
          </p:cNvPr>
          <p:cNvSpPr>
            <a:spLocks noGrp="1"/>
          </p:cNvSpPr>
          <p:nvPr>
            <p:ph type="title"/>
          </p:nvPr>
        </p:nvSpPr>
        <p:spPr/>
        <p:txBody>
          <a:bodyPr/>
          <a:lstStyle/>
          <a:p>
            <a:r>
              <a:rPr lang="en-US" dirty="0"/>
              <a:t>Project Budget </a:t>
            </a:r>
          </a:p>
        </p:txBody>
      </p:sp>
      <p:pic>
        <p:nvPicPr>
          <p:cNvPr id="5" name="Content Placeholder 4">
            <a:extLst>
              <a:ext uri="{FF2B5EF4-FFF2-40B4-BE49-F238E27FC236}">
                <a16:creationId xmlns:a16="http://schemas.microsoft.com/office/drawing/2014/main" id="{565E82D5-F606-4B94-A1D3-4FCFC313EFED}"/>
              </a:ext>
            </a:extLst>
          </p:cNvPr>
          <p:cNvPicPr>
            <a:picLocks noGrp="1" noChangeAspect="1"/>
          </p:cNvPicPr>
          <p:nvPr>
            <p:ph sz="quarter" idx="10"/>
          </p:nvPr>
        </p:nvPicPr>
        <p:blipFill>
          <a:blip r:embed="rId2"/>
          <a:stretch>
            <a:fillRect/>
          </a:stretch>
        </p:blipFill>
        <p:spPr>
          <a:xfrm>
            <a:off x="614363" y="1538358"/>
            <a:ext cx="10320338" cy="4539926"/>
          </a:xfrm>
        </p:spPr>
      </p:pic>
    </p:spTree>
    <p:extLst>
      <p:ext uri="{BB962C8B-B14F-4D97-AF65-F5344CB8AC3E}">
        <p14:creationId xmlns:p14="http://schemas.microsoft.com/office/powerpoint/2010/main" val="812001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D326-889C-4835-B259-BD2B4568ECBF}"/>
              </a:ext>
            </a:extLst>
          </p:cNvPr>
          <p:cNvSpPr>
            <a:spLocks noGrp="1"/>
          </p:cNvSpPr>
          <p:nvPr>
            <p:ph type="title"/>
          </p:nvPr>
        </p:nvSpPr>
        <p:spPr/>
        <p:txBody>
          <a:bodyPr/>
          <a:lstStyle/>
          <a:p>
            <a:r>
              <a:rPr lang="en-US" dirty="0"/>
              <a:t>Required Resources</a:t>
            </a:r>
            <a:br>
              <a:rPr lang="en-US" dirty="0"/>
            </a:br>
            <a:endParaRPr lang="en-US" dirty="0"/>
          </a:p>
        </p:txBody>
      </p:sp>
      <p:sp>
        <p:nvSpPr>
          <p:cNvPr id="7" name="Content Placeholder 6">
            <a:extLst>
              <a:ext uri="{FF2B5EF4-FFF2-40B4-BE49-F238E27FC236}">
                <a16:creationId xmlns:a16="http://schemas.microsoft.com/office/drawing/2014/main" id="{E946996E-74FE-4109-ACB6-701167E2C568}"/>
              </a:ext>
            </a:extLst>
          </p:cNvPr>
          <p:cNvSpPr>
            <a:spLocks noGrp="1"/>
          </p:cNvSpPr>
          <p:nvPr>
            <p:ph sz="quarter" idx="10"/>
          </p:nvPr>
        </p:nvSpPr>
        <p:spPr/>
        <p:txBody>
          <a:bodyPr/>
          <a:lstStyle/>
          <a:p>
            <a:endParaRPr lang="en-US"/>
          </a:p>
        </p:txBody>
      </p:sp>
      <p:pic>
        <p:nvPicPr>
          <p:cNvPr id="9" name="Picture 8">
            <a:extLst>
              <a:ext uri="{FF2B5EF4-FFF2-40B4-BE49-F238E27FC236}">
                <a16:creationId xmlns:a16="http://schemas.microsoft.com/office/drawing/2014/main" id="{4B1242CF-7AC8-4292-988E-3D71C4A305D5}"/>
              </a:ext>
            </a:extLst>
          </p:cNvPr>
          <p:cNvPicPr>
            <a:picLocks noChangeAspect="1"/>
          </p:cNvPicPr>
          <p:nvPr/>
        </p:nvPicPr>
        <p:blipFill>
          <a:blip r:embed="rId2"/>
          <a:stretch>
            <a:fillRect/>
          </a:stretch>
        </p:blipFill>
        <p:spPr>
          <a:xfrm>
            <a:off x="720681" y="1402406"/>
            <a:ext cx="10779211" cy="4653265"/>
          </a:xfrm>
          <a:prstGeom prst="rect">
            <a:avLst/>
          </a:prstGeom>
        </p:spPr>
      </p:pic>
    </p:spTree>
    <p:extLst>
      <p:ext uri="{BB962C8B-B14F-4D97-AF65-F5344CB8AC3E}">
        <p14:creationId xmlns:p14="http://schemas.microsoft.com/office/powerpoint/2010/main" val="3848391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DAEB1-817B-477B-A002-DCAC9890F2C4}"/>
              </a:ext>
            </a:extLst>
          </p:cNvPr>
          <p:cNvSpPr>
            <a:spLocks noGrp="1"/>
          </p:cNvSpPr>
          <p:nvPr>
            <p:ph type="title"/>
          </p:nvPr>
        </p:nvSpPr>
        <p:spPr>
          <a:xfrm>
            <a:off x="355600" y="365125"/>
            <a:ext cx="10998200" cy="1325563"/>
          </a:xfrm>
        </p:spPr>
        <p:txBody>
          <a:bodyPr/>
          <a:lstStyle/>
          <a:p>
            <a:r>
              <a:rPr lang="en-US" dirty="0"/>
              <a:t>Tesla</a:t>
            </a:r>
          </a:p>
        </p:txBody>
      </p:sp>
      <p:sp>
        <p:nvSpPr>
          <p:cNvPr id="5" name="Content Placeholder 4">
            <a:extLst>
              <a:ext uri="{FF2B5EF4-FFF2-40B4-BE49-F238E27FC236}">
                <a16:creationId xmlns:a16="http://schemas.microsoft.com/office/drawing/2014/main" id="{5BCD9B67-0001-4CE8-9E2A-EF590A3D4EBF}"/>
              </a:ext>
            </a:extLst>
          </p:cNvPr>
          <p:cNvSpPr>
            <a:spLocks noGrp="1"/>
          </p:cNvSpPr>
          <p:nvPr>
            <p:ph sz="quarter" idx="10"/>
          </p:nvPr>
        </p:nvSpPr>
        <p:spPr>
          <a:xfrm>
            <a:off x="355600" y="1544906"/>
            <a:ext cx="8890001" cy="4614543"/>
          </a:xfrm>
        </p:spPr>
        <p:txBody>
          <a:bodyPr>
            <a:normAutofit/>
          </a:bodyPr>
          <a:lstStyle/>
          <a:p>
            <a:r>
              <a:rPr lang="en-US" dirty="0"/>
              <a:t>Industry: Automotive, and energy generation and Storage </a:t>
            </a:r>
          </a:p>
          <a:p>
            <a:r>
              <a:rPr lang="en-US" dirty="0"/>
              <a:t>History/Background:</a:t>
            </a:r>
          </a:p>
          <a:p>
            <a:pPr lvl="1"/>
            <a:r>
              <a:rPr lang="en-US" dirty="0"/>
              <a:t>Tesla initially known as Tesla Motors was founded in 2003 by Martin Eberhard and Marc Trepanning in San Carlos.</a:t>
            </a:r>
          </a:p>
          <a:p>
            <a:pPr lvl="1"/>
            <a:r>
              <a:rPr lang="en-US" dirty="0"/>
              <a:t>The name tesla comes after a Genius Inventor Nikola Tesla who is known for his discoveries and invention in the field of electricity </a:t>
            </a:r>
          </a:p>
          <a:p>
            <a:pPr lvl="1"/>
            <a:r>
              <a:rPr lang="en-US" dirty="0"/>
              <a:t>Elon Musk join Tesla in 2004 and has become head of the chairman.</a:t>
            </a:r>
          </a:p>
          <a:p>
            <a:pPr lvl="1"/>
            <a:r>
              <a:rPr lang="en-US" dirty="0"/>
              <a:t>Tesla currently has the highest market cap of all car manufacturer </a:t>
            </a:r>
          </a:p>
        </p:txBody>
      </p:sp>
      <p:pic>
        <p:nvPicPr>
          <p:cNvPr id="1026" name="Picture 2">
            <a:extLst>
              <a:ext uri="{FF2B5EF4-FFF2-40B4-BE49-F238E27FC236}">
                <a16:creationId xmlns:a16="http://schemas.microsoft.com/office/drawing/2014/main" id="{3501F74A-6B1B-465D-B480-48926222B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1" y="1690688"/>
            <a:ext cx="2946399" cy="461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70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3EAF-4B61-43E2-8CC8-B9475E9C0D37}"/>
              </a:ext>
            </a:extLst>
          </p:cNvPr>
          <p:cNvSpPr>
            <a:spLocks noGrp="1"/>
          </p:cNvSpPr>
          <p:nvPr>
            <p:ph type="title"/>
          </p:nvPr>
        </p:nvSpPr>
        <p:spPr>
          <a:xfrm>
            <a:off x="542217" y="365125"/>
            <a:ext cx="10515600" cy="1325563"/>
          </a:xfrm>
        </p:spPr>
        <p:txBody>
          <a:bodyPr/>
          <a:lstStyle/>
          <a:p>
            <a:r>
              <a:rPr lang="en-US" dirty="0"/>
              <a:t>ROI</a:t>
            </a:r>
          </a:p>
        </p:txBody>
      </p:sp>
      <p:pic>
        <p:nvPicPr>
          <p:cNvPr id="5" name="Content Placeholder 4">
            <a:extLst>
              <a:ext uri="{FF2B5EF4-FFF2-40B4-BE49-F238E27FC236}">
                <a16:creationId xmlns:a16="http://schemas.microsoft.com/office/drawing/2014/main" id="{2C911E3F-C471-4B9A-826C-5C73807C6EB0}"/>
              </a:ext>
            </a:extLst>
          </p:cNvPr>
          <p:cNvPicPr>
            <a:picLocks noGrp="1" noChangeAspect="1"/>
          </p:cNvPicPr>
          <p:nvPr>
            <p:ph sz="quarter" idx="10"/>
          </p:nvPr>
        </p:nvPicPr>
        <p:blipFill>
          <a:blip r:embed="rId2"/>
          <a:stretch>
            <a:fillRect/>
          </a:stretch>
        </p:blipFill>
        <p:spPr>
          <a:xfrm>
            <a:off x="542217" y="1690688"/>
            <a:ext cx="10136015" cy="2848373"/>
          </a:xfrm>
        </p:spPr>
      </p:pic>
    </p:spTree>
    <p:extLst>
      <p:ext uri="{BB962C8B-B14F-4D97-AF65-F5344CB8AC3E}">
        <p14:creationId xmlns:p14="http://schemas.microsoft.com/office/powerpoint/2010/main" val="147672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6BB2-1434-40F0-B166-5C22FDFADD9C}"/>
              </a:ext>
            </a:extLst>
          </p:cNvPr>
          <p:cNvSpPr>
            <a:spLocks noGrp="1"/>
          </p:cNvSpPr>
          <p:nvPr>
            <p:ph type="title"/>
          </p:nvPr>
        </p:nvSpPr>
        <p:spPr/>
        <p:txBody>
          <a:bodyPr/>
          <a:lstStyle/>
          <a:p>
            <a:r>
              <a:rPr lang="en-US" dirty="0"/>
              <a:t>Risk</a:t>
            </a:r>
          </a:p>
        </p:txBody>
      </p:sp>
      <p:pic>
        <p:nvPicPr>
          <p:cNvPr id="5" name="Picture 4">
            <a:extLst>
              <a:ext uri="{FF2B5EF4-FFF2-40B4-BE49-F238E27FC236}">
                <a16:creationId xmlns:a16="http://schemas.microsoft.com/office/drawing/2014/main" id="{15A68541-33CB-4731-AB6E-71853E77D5DF}"/>
              </a:ext>
            </a:extLst>
          </p:cNvPr>
          <p:cNvPicPr>
            <a:picLocks noChangeAspect="1"/>
          </p:cNvPicPr>
          <p:nvPr/>
        </p:nvPicPr>
        <p:blipFill>
          <a:blip r:embed="rId2"/>
          <a:stretch>
            <a:fillRect/>
          </a:stretch>
        </p:blipFill>
        <p:spPr>
          <a:xfrm>
            <a:off x="1685925" y="1403916"/>
            <a:ext cx="7877710" cy="4630484"/>
          </a:xfrm>
          <a:prstGeom prst="rect">
            <a:avLst/>
          </a:prstGeom>
        </p:spPr>
      </p:pic>
    </p:spTree>
    <p:extLst>
      <p:ext uri="{BB962C8B-B14F-4D97-AF65-F5344CB8AC3E}">
        <p14:creationId xmlns:p14="http://schemas.microsoft.com/office/powerpoint/2010/main" val="271316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CF50-5973-4A40-A3EC-4AD116A98AC9}"/>
              </a:ext>
            </a:extLst>
          </p:cNvPr>
          <p:cNvSpPr>
            <a:spLocks noGrp="1"/>
          </p:cNvSpPr>
          <p:nvPr>
            <p:ph type="title"/>
          </p:nvPr>
        </p:nvSpPr>
        <p:spPr/>
        <p:txBody>
          <a:bodyPr/>
          <a:lstStyle/>
          <a:p>
            <a:r>
              <a:rPr lang="en-US" dirty="0"/>
              <a:t>Risk</a:t>
            </a:r>
          </a:p>
        </p:txBody>
      </p:sp>
      <p:sp>
        <p:nvSpPr>
          <p:cNvPr id="3" name="Content Placeholder 2">
            <a:extLst>
              <a:ext uri="{FF2B5EF4-FFF2-40B4-BE49-F238E27FC236}">
                <a16:creationId xmlns:a16="http://schemas.microsoft.com/office/drawing/2014/main" id="{A121ADCE-7F7B-4F26-991F-612D398D21F4}"/>
              </a:ext>
            </a:extLst>
          </p:cNvPr>
          <p:cNvSpPr>
            <a:spLocks noGrp="1"/>
          </p:cNvSpPr>
          <p:nvPr>
            <p:ph sz="quarter" idx="10"/>
          </p:nvPr>
        </p:nvSpPr>
        <p:spPr/>
        <p:txBody>
          <a:bodyPr/>
          <a:lstStyle/>
          <a:p>
            <a:endParaRPr lang="en-US"/>
          </a:p>
        </p:txBody>
      </p:sp>
      <p:pic>
        <p:nvPicPr>
          <p:cNvPr id="5" name="Picture 4">
            <a:extLst>
              <a:ext uri="{FF2B5EF4-FFF2-40B4-BE49-F238E27FC236}">
                <a16:creationId xmlns:a16="http://schemas.microsoft.com/office/drawing/2014/main" id="{10276E82-D7BC-4292-84C1-DA3D2743C3EF}"/>
              </a:ext>
            </a:extLst>
          </p:cNvPr>
          <p:cNvPicPr>
            <a:picLocks noChangeAspect="1"/>
          </p:cNvPicPr>
          <p:nvPr/>
        </p:nvPicPr>
        <p:blipFill>
          <a:blip r:embed="rId2"/>
          <a:stretch>
            <a:fillRect/>
          </a:stretch>
        </p:blipFill>
        <p:spPr>
          <a:xfrm>
            <a:off x="1095375" y="1878880"/>
            <a:ext cx="7743825" cy="4448175"/>
          </a:xfrm>
          <a:prstGeom prst="rect">
            <a:avLst/>
          </a:prstGeom>
        </p:spPr>
      </p:pic>
    </p:spTree>
    <p:extLst>
      <p:ext uri="{BB962C8B-B14F-4D97-AF65-F5344CB8AC3E}">
        <p14:creationId xmlns:p14="http://schemas.microsoft.com/office/powerpoint/2010/main" val="1164741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C0B0-82FF-4AF2-9BAC-70DFDCA53E64}"/>
              </a:ext>
            </a:extLst>
          </p:cNvPr>
          <p:cNvSpPr>
            <a:spLocks noGrp="1"/>
          </p:cNvSpPr>
          <p:nvPr>
            <p:ph type="title"/>
          </p:nvPr>
        </p:nvSpPr>
        <p:spPr>
          <a:xfrm>
            <a:off x="838200" y="365125"/>
            <a:ext cx="10515600" cy="1325563"/>
          </a:xfrm>
        </p:spPr>
        <p:txBody>
          <a:bodyPr anchor="ctr">
            <a:normAutofit/>
          </a:bodyPr>
          <a:lstStyle/>
          <a:p>
            <a:r>
              <a:rPr lang="en-US" dirty="0"/>
              <a:t>Risk</a:t>
            </a:r>
          </a:p>
        </p:txBody>
      </p:sp>
      <p:pic>
        <p:nvPicPr>
          <p:cNvPr id="5" name="Picture 4">
            <a:extLst>
              <a:ext uri="{FF2B5EF4-FFF2-40B4-BE49-F238E27FC236}">
                <a16:creationId xmlns:a16="http://schemas.microsoft.com/office/drawing/2014/main" id="{EA8B3FB3-020C-40CE-852E-3A95DAE458EF}"/>
              </a:ext>
            </a:extLst>
          </p:cNvPr>
          <p:cNvPicPr>
            <a:picLocks noChangeAspect="1"/>
          </p:cNvPicPr>
          <p:nvPr/>
        </p:nvPicPr>
        <p:blipFill>
          <a:blip r:embed="rId2"/>
          <a:stretch>
            <a:fillRect/>
          </a:stretch>
        </p:blipFill>
        <p:spPr>
          <a:xfrm>
            <a:off x="2260153" y="1858294"/>
            <a:ext cx="7671692" cy="4468761"/>
          </a:xfrm>
          <a:prstGeom prst="rect">
            <a:avLst/>
          </a:prstGeom>
          <a:noFill/>
        </p:spPr>
      </p:pic>
    </p:spTree>
    <p:extLst>
      <p:ext uri="{BB962C8B-B14F-4D97-AF65-F5344CB8AC3E}">
        <p14:creationId xmlns:p14="http://schemas.microsoft.com/office/powerpoint/2010/main" val="1225293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DD70-7EB0-4DEB-BB28-F3866C2091A9}"/>
              </a:ext>
            </a:extLst>
          </p:cNvPr>
          <p:cNvSpPr>
            <a:spLocks noGrp="1"/>
          </p:cNvSpPr>
          <p:nvPr>
            <p:ph type="title"/>
          </p:nvPr>
        </p:nvSpPr>
        <p:spPr/>
        <p:txBody>
          <a:bodyPr/>
          <a:lstStyle/>
          <a:p>
            <a:r>
              <a:rPr lang="en-US" dirty="0"/>
              <a:t>SWOT</a:t>
            </a:r>
          </a:p>
        </p:txBody>
      </p:sp>
      <p:sp>
        <p:nvSpPr>
          <p:cNvPr id="3" name="Content Placeholder 2">
            <a:extLst>
              <a:ext uri="{FF2B5EF4-FFF2-40B4-BE49-F238E27FC236}">
                <a16:creationId xmlns:a16="http://schemas.microsoft.com/office/drawing/2014/main" id="{0278187D-0112-400F-AFF8-A08E1C7EA905}"/>
              </a:ext>
            </a:extLst>
          </p:cNvPr>
          <p:cNvSpPr>
            <a:spLocks noGrp="1"/>
          </p:cNvSpPr>
          <p:nvPr>
            <p:ph sz="quarter" idx="10"/>
          </p:nvPr>
        </p:nvSpPr>
        <p:spPr/>
        <p:txBody>
          <a:bodyPr/>
          <a:lstStyle/>
          <a:p>
            <a:r>
              <a:rPr lang="en-US" dirty="0"/>
              <a:t>This Project can potentially reduce large no. of callbacks and  other production issues, which can increase sales and reduce production time. </a:t>
            </a:r>
          </a:p>
        </p:txBody>
      </p:sp>
    </p:spTree>
    <p:extLst>
      <p:ext uri="{BB962C8B-B14F-4D97-AF65-F5344CB8AC3E}">
        <p14:creationId xmlns:p14="http://schemas.microsoft.com/office/powerpoint/2010/main" val="541881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33D0F0-1DA7-4A06-8C2F-FC6BFC414735}"/>
              </a:ext>
            </a:extLst>
          </p:cNvPr>
          <p:cNvSpPr>
            <a:spLocks noGrp="1"/>
          </p:cNvSpPr>
          <p:nvPr>
            <p:ph type="title"/>
          </p:nvPr>
        </p:nvSpPr>
        <p:spPr/>
        <p:txBody>
          <a:bodyPr/>
          <a:lstStyle/>
          <a:p>
            <a:r>
              <a:rPr lang="en-US" dirty="0"/>
              <a:t>6. Selection Logic</a:t>
            </a:r>
          </a:p>
        </p:txBody>
      </p:sp>
    </p:spTree>
    <p:extLst>
      <p:ext uri="{BB962C8B-B14F-4D97-AF65-F5344CB8AC3E}">
        <p14:creationId xmlns:p14="http://schemas.microsoft.com/office/powerpoint/2010/main" val="79076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8C37A3-6B2D-4C22-A557-F07B0F3D6301}"/>
              </a:ext>
            </a:extLst>
          </p:cNvPr>
          <p:cNvSpPr>
            <a:spLocks noGrp="1"/>
          </p:cNvSpPr>
          <p:nvPr>
            <p:ph type="title"/>
          </p:nvPr>
        </p:nvSpPr>
        <p:spPr>
          <a:xfrm>
            <a:off x="838200" y="365125"/>
            <a:ext cx="11353800" cy="1325563"/>
          </a:xfrm>
        </p:spPr>
        <p:txBody>
          <a:bodyPr/>
          <a:lstStyle/>
          <a:p>
            <a:r>
              <a:rPr lang="en-US" dirty="0"/>
              <a:t>Project Selection: Improving Quality Assurance </a:t>
            </a:r>
          </a:p>
        </p:txBody>
      </p:sp>
      <p:sp>
        <p:nvSpPr>
          <p:cNvPr id="4" name="Content Placeholder 3">
            <a:extLst>
              <a:ext uri="{FF2B5EF4-FFF2-40B4-BE49-F238E27FC236}">
                <a16:creationId xmlns:a16="http://schemas.microsoft.com/office/drawing/2014/main" id="{F1F58022-750B-46A8-94CC-94B69D4B24DF}"/>
              </a:ext>
            </a:extLst>
          </p:cNvPr>
          <p:cNvSpPr>
            <a:spLocks noGrp="1"/>
          </p:cNvSpPr>
          <p:nvPr>
            <p:ph sz="quarter" idx="10"/>
          </p:nvPr>
        </p:nvSpPr>
        <p:spPr/>
        <p:txBody>
          <a:bodyPr/>
          <a:lstStyle/>
          <a:p>
            <a:r>
              <a:rPr lang="en-US" dirty="0">
                <a:solidFill>
                  <a:schemeClr val="bg1">
                    <a:lumMod val="50000"/>
                  </a:schemeClr>
                </a:solidFill>
              </a:rPr>
              <a:t>Moving forward with Improving Quality Assurance as it has lots of room for improvement considering the current scenario of recalls done by tesla as well as improving customer satisfaction and will decrease cost maintenance to the customer as well.  </a:t>
            </a:r>
          </a:p>
        </p:txBody>
      </p:sp>
    </p:spTree>
    <p:extLst>
      <p:ext uri="{BB962C8B-B14F-4D97-AF65-F5344CB8AC3E}">
        <p14:creationId xmlns:p14="http://schemas.microsoft.com/office/powerpoint/2010/main" val="4131770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p:txBody>
          <a:bodyPr/>
          <a:lstStyle/>
          <a:p>
            <a:r>
              <a:rPr lang="en-US" dirty="0"/>
              <a:t>Issue Name: </a:t>
            </a:r>
            <a:r>
              <a:rPr lang="en-US" sz="3200" dirty="0">
                <a:solidFill>
                  <a:schemeClr val="bg1">
                    <a:lumMod val="65000"/>
                  </a:schemeClr>
                </a:solidFill>
              </a:rPr>
              <a:t>Improving Quality Assurance </a:t>
            </a:r>
            <a:endParaRPr lang="en-US" dirty="0">
              <a:solidFill>
                <a:schemeClr val="bg1">
                  <a:lumMod val="65000"/>
                </a:schemeClr>
              </a:solidFill>
            </a:endParaRP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p:txBody>
          <a:bodyPr>
            <a:normAutofit/>
          </a:bodyPr>
          <a:lstStyle/>
          <a:p>
            <a:r>
              <a:rPr lang="en-US" dirty="0"/>
              <a:t>Tesla Currently facing Quality Assurance issues with the production of its cars such as model 3, Model X, Model Y, and new Model S Plaid </a:t>
            </a:r>
          </a:p>
          <a:p>
            <a:r>
              <a:rPr lang="en-US" dirty="0"/>
              <a:t>With the Help of Big data this process can be streamlined. </a:t>
            </a:r>
          </a:p>
          <a:p>
            <a:r>
              <a:rPr lang="en-US" dirty="0"/>
              <a:t>Such as real-time monitoring of cars like how often service requires maintenance downtime, software update, issues, etc.</a:t>
            </a:r>
          </a:p>
          <a:p>
            <a:r>
              <a:rPr lang="en-US" dirty="0"/>
              <a:t>Doing predictive analysis: for example, Tesla is manufacturing its own chipset using predictive analysis several checks can be avoided.</a:t>
            </a:r>
          </a:p>
          <a:p>
            <a:endParaRPr lang="en-US" dirty="0"/>
          </a:p>
        </p:txBody>
      </p:sp>
    </p:spTree>
    <p:extLst>
      <p:ext uri="{BB962C8B-B14F-4D97-AF65-F5344CB8AC3E}">
        <p14:creationId xmlns:p14="http://schemas.microsoft.com/office/powerpoint/2010/main" val="1547954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p:txBody>
          <a:bodyPr/>
          <a:lstStyle/>
          <a:p>
            <a:r>
              <a:rPr lang="en-US" dirty="0"/>
              <a:t>Impact Statement Guide</a:t>
            </a:r>
          </a:p>
        </p:txBody>
      </p:sp>
      <p:sp>
        <p:nvSpPr>
          <p:cNvPr id="3" name="Content Placeholder 2">
            <a:extLst>
              <a:ext uri="{FF2B5EF4-FFF2-40B4-BE49-F238E27FC236}">
                <a16:creationId xmlns:a16="http://schemas.microsoft.com/office/drawing/2014/main" id="{6106BF74-25DE-4FA4-9D73-9FC874ADEF4F}"/>
              </a:ext>
            </a:extLst>
          </p:cNvPr>
          <p:cNvSpPr>
            <a:spLocks noGrp="1"/>
          </p:cNvSpPr>
          <p:nvPr>
            <p:ph sz="quarter" idx="10"/>
          </p:nvPr>
        </p:nvSpPr>
        <p:spPr/>
        <p:txBody>
          <a:bodyPr>
            <a:normAutofit/>
          </a:bodyPr>
          <a:lstStyle/>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EC689087-E28B-48E4-9BF3-31FB4BCF06F3}"/>
              </a:ext>
            </a:extLst>
          </p:cNvPr>
          <p:cNvSpPr/>
          <p:nvPr/>
        </p:nvSpPr>
        <p:spPr>
          <a:xfrm>
            <a:off x="1485899" y="3351244"/>
            <a:ext cx="9220200" cy="1295400"/>
          </a:xfrm>
          <a:prstGeom prst="rect">
            <a:avLst/>
          </a:prstGeom>
          <a:solidFill>
            <a:srgbClr val="E3DED1"/>
          </a:solidFill>
          <a:ln w="25400" cap="flat" cmpd="sng" algn="ctr">
            <a:solidFill>
              <a:srgbClr val="F07F09">
                <a:shade val="50000"/>
              </a:srgbClr>
            </a:solidFill>
            <a:prstDash val="solid"/>
          </a:ln>
          <a:effectLst/>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Roboto"/>
                <a:ea typeface="+mn-ea"/>
                <a:cs typeface="+mn-cs"/>
              </a:rPr>
              <a:t>The purpose of this project is to improve Tesla Quality Assurance and help in keeping up with future demand   </a:t>
            </a:r>
            <a:endParaRPr kumimoji="0" lang="en-US" sz="1200" b="0" i="0" u="none" strike="noStrike" kern="0" cap="none" spc="0" normalizeH="0" baseline="0" noProof="0" dirty="0">
              <a:ln>
                <a:noFill/>
              </a:ln>
              <a:solidFill>
                <a:srgbClr val="0070C0"/>
              </a:solidFill>
              <a:effectLst/>
              <a:uLnTx/>
              <a:uFillTx/>
              <a:latin typeface="Roboto"/>
              <a:ea typeface="+mn-ea"/>
              <a:cs typeface="+mn-cs"/>
            </a:endParaRPr>
          </a:p>
        </p:txBody>
      </p:sp>
    </p:spTree>
    <p:extLst>
      <p:ext uri="{BB962C8B-B14F-4D97-AF65-F5344CB8AC3E}">
        <p14:creationId xmlns:p14="http://schemas.microsoft.com/office/powerpoint/2010/main" val="553185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p:txBody>
          <a:bodyPr/>
          <a:lstStyle/>
          <a:p>
            <a:r>
              <a:rPr lang="en-US" dirty="0"/>
              <a:t>Issue Name: </a:t>
            </a:r>
            <a:r>
              <a:rPr lang="en-US" sz="3200" dirty="0">
                <a:solidFill>
                  <a:schemeClr val="bg1">
                    <a:lumMod val="65000"/>
                  </a:schemeClr>
                </a:solidFill>
              </a:rPr>
              <a:t>Battery Lifecycle Optimization  </a:t>
            </a:r>
            <a:endParaRPr lang="en-US" dirty="0">
              <a:solidFill>
                <a:schemeClr val="bg1">
                  <a:lumMod val="65000"/>
                </a:schemeClr>
              </a:solidFill>
            </a:endParaRP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p:txBody>
          <a:bodyPr>
            <a:normAutofit/>
          </a:bodyPr>
          <a:lstStyle/>
          <a:p>
            <a:r>
              <a:rPr lang="en-US" dirty="0"/>
              <a:t>Along with Car manufacturing Tesla is also Dealing with Battery manufacturing and energy Storge as well Installing there Charging plant In the US, Eu, and China</a:t>
            </a:r>
          </a:p>
          <a:p>
            <a:r>
              <a:rPr lang="en-US" dirty="0"/>
              <a:t>Currently there is a big issue with battery Life as over a long period of time battery life is said to deteriorate </a:t>
            </a:r>
          </a:p>
          <a:p>
            <a:r>
              <a:rPr lang="en-US" dirty="0"/>
              <a:t>Using Big Data, we can predict battery deterioration get data from users on its usage. And improve the overall lifecycle.</a:t>
            </a:r>
          </a:p>
        </p:txBody>
      </p:sp>
    </p:spTree>
    <p:extLst>
      <p:ext uri="{BB962C8B-B14F-4D97-AF65-F5344CB8AC3E}">
        <p14:creationId xmlns:p14="http://schemas.microsoft.com/office/powerpoint/2010/main" val="428802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p:txBody>
          <a:bodyPr/>
          <a:lstStyle/>
          <a:p>
            <a:r>
              <a:rPr lang="en-US" dirty="0"/>
              <a:t>Impact Statement Guide</a:t>
            </a:r>
          </a:p>
        </p:txBody>
      </p:sp>
      <p:sp>
        <p:nvSpPr>
          <p:cNvPr id="4" name="Rectangle 3">
            <a:extLst>
              <a:ext uri="{FF2B5EF4-FFF2-40B4-BE49-F238E27FC236}">
                <a16:creationId xmlns:a16="http://schemas.microsoft.com/office/drawing/2014/main" id="{EC689087-E28B-48E4-9BF3-31FB4BCF06F3}"/>
              </a:ext>
            </a:extLst>
          </p:cNvPr>
          <p:cNvSpPr/>
          <p:nvPr/>
        </p:nvSpPr>
        <p:spPr>
          <a:xfrm>
            <a:off x="1050470" y="1809826"/>
            <a:ext cx="9373690" cy="1847773"/>
          </a:xfrm>
          <a:prstGeom prst="rect">
            <a:avLst/>
          </a:prstGeom>
          <a:solidFill>
            <a:srgbClr val="E3DED1"/>
          </a:solidFill>
          <a:ln w="25400" cap="flat" cmpd="sng" algn="ctr">
            <a:solidFill>
              <a:srgbClr val="F07F09">
                <a:shade val="50000"/>
              </a:srgbClr>
            </a:solidFill>
            <a:prstDash val="solid"/>
          </a:ln>
          <a:effectLst/>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70C0"/>
                </a:solidFill>
                <a:effectLst/>
                <a:uLnTx/>
                <a:uFillTx/>
                <a:latin typeface="Roboto"/>
                <a:ea typeface="+mn-ea"/>
                <a:cs typeface="+mn-cs"/>
              </a:rPr>
              <a:t>The purpose of this project is to </a:t>
            </a:r>
            <a:r>
              <a:rPr lang="en-US" kern="0" dirty="0">
                <a:solidFill>
                  <a:srgbClr val="0070C0"/>
                </a:solidFill>
                <a:latin typeface="Roboto"/>
              </a:rPr>
              <a:t>improve the overall battery lifecycle of all tesla cars and other products. </a:t>
            </a:r>
            <a:endParaRPr kumimoji="0" lang="en-US" sz="1200" b="0" i="0" u="none" strike="noStrike" kern="0" cap="none" spc="0" normalizeH="0" baseline="0" noProof="0" dirty="0">
              <a:ln>
                <a:noFill/>
              </a:ln>
              <a:solidFill>
                <a:srgbClr val="0070C0"/>
              </a:solidFill>
              <a:effectLst/>
              <a:uLnTx/>
              <a:uFillTx/>
              <a:latin typeface="Roboto"/>
              <a:ea typeface="+mn-ea"/>
              <a:cs typeface="+mn-cs"/>
            </a:endParaRPr>
          </a:p>
        </p:txBody>
      </p:sp>
    </p:spTree>
    <p:extLst>
      <p:ext uri="{BB962C8B-B14F-4D97-AF65-F5344CB8AC3E}">
        <p14:creationId xmlns:p14="http://schemas.microsoft.com/office/powerpoint/2010/main" val="130256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A0AA2-366E-4AA2-A9B7-31BB339D437E}"/>
              </a:ext>
            </a:extLst>
          </p:cNvPr>
          <p:cNvSpPr>
            <a:spLocks noGrp="1"/>
          </p:cNvSpPr>
          <p:nvPr>
            <p:ph type="title"/>
          </p:nvPr>
        </p:nvSpPr>
        <p:spPr/>
        <p:txBody>
          <a:bodyPr/>
          <a:lstStyle/>
          <a:p>
            <a:r>
              <a:rPr lang="en-US" dirty="0"/>
              <a:t>2. Company SWOT Analysis</a:t>
            </a:r>
          </a:p>
        </p:txBody>
      </p:sp>
    </p:spTree>
    <p:extLst>
      <p:ext uri="{BB962C8B-B14F-4D97-AF65-F5344CB8AC3E}">
        <p14:creationId xmlns:p14="http://schemas.microsoft.com/office/powerpoint/2010/main" val="2680348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118591-D250-437E-9929-733BBFF36B6E}"/>
              </a:ext>
            </a:extLst>
          </p:cNvPr>
          <p:cNvSpPr>
            <a:spLocks noGrp="1"/>
          </p:cNvSpPr>
          <p:nvPr>
            <p:ph type="title"/>
          </p:nvPr>
        </p:nvSpPr>
        <p:spPr>
          <a:xfrm>
            <a:off x="838200" y="365125"/>
            <a:ext cx="10515600" cy="1325563"/>
          </a:xfrm>
        </p:spPr>
        <p:txBody>
          <a:bodyPr anchor="ctr">
            <a:normAutofit/>
          </a:bodyPr>
          <a:lstStyle/>
          <a:p>
            <a:r>
              <a:rPr lang="en-US" dirty="0"/>
              <a:t>Company Name: Tesla</a:t>
            </a:r>
          </a:p>
        </p:txBody>
      </p:sp>
      <p:pic>
        <p:nvPicPr>
          <p:cNvPr id="14" name="Picture 13">
            <a:extLst>
              <a:ext uri="{FF2B5EF4-FFF2-40B4-BE49-F238E27FC236}">
                <a16:creationId xmlns:a16="http://schemas.microsoft.com/office/drawing/2014/main" id="{555AF004-9484-4AE1-9A4A-0656475375FC}"/>
              </a:ext>
            </a:extLst>
          </p:cNvPr>
          <p:cNvPicPr>
            <a:picLocks noChangeAspect="1"/>
          </p:cNvPicPr>
          <p:nvPr/>
        </p:nvPicPr>
        <p:blipFill>
          <a:blip r:embed="rId2"/>
          <a:stretch>
            <a:fillRect/>
          </a:stretch>
        </p:blipFill>
        <p:spPr>
          <a:xfrm>
            <a:off x="330142" y="1504951"/>
            <a:ext cx="11523493" cy="4695824"/>
          </a:xfrm>
          <a:prstGeom prst="rect">
            <a:avLst/>
          </a:prstGeom>
          <a:noFill/>
        </p:spPr>
      </p:pic>
    </p:spTree>
    <p:extLst>
      <p:ext uri="{BB962C8B-B14F-4D97-AF65-F5344CB8AC3E}">
        <p14:creationId xmlns:p14="http://schemas.microsoft.com/office/powerpoint/2010/main" val="201784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schemas.microsoft.com/office/2006/documentManagement/types"/>
    <ds:schemaRef ds:uri="ba3b528c-09ce-48bd-b8c1-d6a0eadb7b7a"/>
    <ds:schemaRef ds:uri="http://schemas.microsoft.com/office/infopath/2007/PartnerControls"/>
    <ds:schemaRef ds:uri="http://schemas.microsoft.com/office/2006/metadata/properties"/>
    <ds:schemaRef ds:uri="eaf98381-32fb-4cda-97ae-f60537231569"/>
    <ds:schemaRef ds:uri="http://purl.org/dc/elements/1.1/"/>
    <ds:schemaRef ds:uri="http://www.w3.org/XML/1998/namespace"/>
    <ds:schemaRef ds:uri="http://purl.org/dc/dcmitype/"/>
    <ds:schemaRef ds:uri="http://schemas.openxmlformats.org/package/2006/metadata/core-properties"/>
    <ds:schemaRef ds:uri="http://schemas.microsoft.com/sharepoint/v3"/>
    <ds:schemaRef ds:uri="http://purl.org/dc/terms/"/>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1008</Words>
  <Application>Microsoft Office PowerPoint</Application>
  <PresentationFormat>Widescreen</PresentationFormat>
  <Paragraphs>117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Roboto</vt:lpstr>
      <vt:lpstr>Rockwell</vt:lpstr>
      <vt:lpstr>Segoe UI Light</vt:lpstr>
      <vt:lpstr>Wingdings</vt:lpstr>
      <vt:lpstr>NEU SIA Theme</vt:lpstr>
      <vt:lpstr>Big Data Architecture and Governance</vt:lpstr>
      <vt:lpstr>1. Selection Assignment</vt:lpstr>
      <vt:lpstr>Tesla</vt:lpstr>
      <vt:lpstr>Issue Name: Improving Quality Assurance </vt:lpstr>
      <vt:lpstr>Impact Statement Guide</vt:lpstr>
      <vt:lpstr>Issue Name: Battery Lifecycle Optimization  </vt:lpstr>
      <vt:lpstr>Impact Statement Guide</vt:lpstr>
      <vt:lpstr>2. Company SWOT Analysis</vt:lpstr>
      <vt:lpstr>Company Name: Tesla</vt:lpstr>
      <vt:lpstr>3. Project Mandate</vt:lpstr>
      <vt:lpstr>Project Mandate </vt:lpstr>
      <vt:lpstr>Project Mandate</vt:lpstr>
      <vt:lpstr>Project Mandate </vt:lpstr>
      <vt:lpstr>Project Mandate</vt:lpstr>
      <vt:lpstr>4. Vision Diagrams</vt:lpstr>
      <vt:lpstr>Vision Diagram: Improving Quality Assurance</vt:lpstr>
      <vt:lpstr>Vision Diagram: Battery lifecycle optimization </vt:lpstr>
      <vt:lpstr>5. Project Detail</vt:lpstr>
      <vt:lpstr>Project Name: Battery Optimization </vt:lpstr>
      <vt:lpstr>Project Budget </vt:lpstr>
      <vt:lpstr>ROI</vt:lpstr>
      <vt:lpstr>Required Resources</vt:lpstr>
      <vt:lpstr>Risk</vt:lpstr>
      <vt:lpstr>Risk</vt:lpstr>
      <vt:lpstr>Risk</vt:lpstr>
      <vt:lpstr>SWOT</vt:lpstr>
      <vt:lpstr>Project Name: Improving Quality assurance</vt:lpstr>
      <vt:lpstr>Project Budget </vt:lpstr>
      <vt:lpstr>Required Resources </vt:lpstr>
      <vt:lpstr>ROI</vt:lpstr>
      <vt:lpstr>Risk</vt:lpstr>
      <vt:lpstr>Risk</vt:lpstr>
      <vt:lpstr>Risk</vt:lpstr>
      <vt:lpstr>SWOT</vt:lpstr>
      <vt:lpstr>6. Selection Logic</vt:lpstr>
      <vt:lpstr>Project Selection: Improving Quality Assurance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2019-08-06T17:38:00Z</dcterms:created>
  <dcterms:modified xsi:type="dcterms:W3CDTF">2022-03-05T04:51:22Z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