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5" r:id="rId6"/>
    <p:sldId id="258" r:id="rId7"/>
    <p:sldId id="256" r:id="rId8"/>
    <p:sldId id="269" r:id="rId9"/>
    <p:sldId id="259" r:id="rId10"/>
    <p:sldId id="268" r:id="rId11"/>
    <p:sldId id="375" r:id="rId12"/>
    <p:sldId id="261" r:id="rId13"/>
    <p:sldId id="379" r:id="rId14"/>
    <p:sldId id="263" r:id="rId15"/>
    <p:sldId id="262" r:id="rId16"/>
    <p:sldId id="381" r:id="rId17"/>
    <p:sldId id="273" r:id="rId18"/>
    <p:sldId id="383" r:id="rId19"/>
    <p:sldId id="293" r:id="rId20"/>
    <p:sldId id="270" r:id="rId21"/>
    <p:sldId id="376" r:id="rId22"/>
    <p:sldId id="384"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AA2C96-36B8-4213-A836-3F18E225827F}">
          <p14:sldIdLst>
            <p14:sldId id="257"/>
            <p14:sldId id="265"/>
            <p14:sldId id="258"/>
            <p14:sldId id="256"/>
            <p14:sldId id="269"/>
            <p14:sldId id="259"/>
            <p14:sldId id="268"/>
            <p14:sldId id="375"/>
            <p14:sldId id="261"/>
            <p14:sldId id="379"/>
            <p14:sldId id="263"/>
            <p14:sldId id="262"/>
            <p14:sldId id="381"/>
            <p14:sldId id="273"/>
          </p14:sldIdLst>
        </p14:section>
        <p14:section name="Untitled Section" id="{D5EDB00F-9CA1-4F87-A8A7-3F5652F0734A}">
          <p14:sldIdLst>
            <p14:sldId id="383"/>
            <p14:sldId id="293"/>
            <p14:sldId id="270"/>
            <p14:sldId id="376"/>
            <p14:sldId id="384"/>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Dataset</a:t>
            </a:r>
            <a:r>
              <a:rPr lang="en-US" baseline="0" dirty="0"/>
              <a:t> Distribution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D0-4797-977F-368FAD575C7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D0-4797-977F-368FAD575C7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D0-4797-977F-368FAD575C7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1-76DF-4B9A-A685-BFDA14AE660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2-76DF-4B9A-A685-BFDA14AE6602}"/>
              </c:ext>
            </c:extLst>
          </c:dPt>
          <c:dLbls>
            <c:dLbl>
              <c:idx val="4"/>
              <c:layout>
                <c:manualLayout>
                  <c:x val="2.353642433364779E-2"/>
                  <c:y val="9.363948725444322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76DF-4B9A-A685-BFDA14AE660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No DR</c:v>
                </c:pt>
                <c:pt idx="1">
                  <c:v>Mild</c:v>
                </c:pt>
                <c:pt idx="2">
                  <c:v>Moderate</c:v>
                </c:pt>
                <c:pt idx="3">
                  <c:v>Severe</c:v>
                </c:pt>
                <c:pt idx="4">
                  <c:v>Proliferative DR</c:v>
                </c:pt>
              </c:strCache>
            </c:strRef>
          </c:cat>
          <c:val>
            <c:numRef>
              <c:f>Sheet1!$B$2:$B$6</c:f>
              <c:numCache>
                <c:formatCode>General</c:formatCode>
                <c:ptCount val="5"/>
                <c:pt idx="0">
                  <c:v>73.400000000000006</c:v>
                </c:pt>
                <c:pt idx="1">
                  <c:v>7</c:v>
                </c:pt>
                <c:pt idx="2">
                  <c:v>15.1</c:v>
                </c:pt>
                <c:pt idx="3">
                  <c:v>2.5</c:v>
                </c:pt>
                <c:pt idx="4">
                  <c:v>2</c:v>
                </c:pt>
              </c:numCache>
            </c:numRef>
          </c:val>
          <c:extLst>
            <c:ext xmlns:c16="http://schemas.microsoft.com/office/drawing/2014/chart" uri="{C3380CC4-5D6E-409C-BE32-E72D297353CC}">
              <c16:uniqueId val="{00000000-76DF-4B9A-A685-BFDA14AE660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2000" dirty="0"/>
            <a:t>425 millions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2400" dirty="0"/>
            <a:t>Affected world-wide every year</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E80CA270-6C90-4E17-ACEA-46B56AD54DD1}">
      <dgm:prSet custT="1"/>
      <dgm:spPr/>
      <dgm:t>
        <a:bodyPr/>
        <a:lstStyle/>
        <a:p>
          <a:r>
            <a:rPr lang="en-US" sz="2000" dirty="0"/>
            <a:t>30%</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2000" dirty="0"/>
            <a:t>2.6%</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2400" baseline="0" dirty="0"/>
            <a:t>Diabetic Retinopathy causes blindness</a:t>
          </a:r>
          <a:endParaRPr lang="en-US" sz="2400"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155A66E-FB6D-4863-AA0B-099E2FC58691}">
      <dgm:prSet custT="1"/>
      <dgm:spPr/>
      <dgm:t>
        <a:bodyPr/>
        <a:lstStyle/>
        <a:p>
          <a:r>
            <a:rPr lang="en-GB" sz="2400" dirty="0"/>
            <a:t>Diabetic patients have chance to get Diabetic Retinopathy</a:t>
          </a:r>
        </a:p>
      </dgm:t>
    </dgm:pt>
    <dgm:pt modelId="{F8AF7580-A7B4-43D6-A1C7-65B3EEB41CB9}" type="parTrans" cxnId="{41FEE0D2-2B27-46CB-9633-E7529CA1391A}">
      <dgm:prSet/>
      <dgm:spPr/>
      <dgm:t>
        <a:bodyPr/>
        <a:lstStyle/>
        <a:p>
          <a:endParaRPr lang="en-GB"/>
        </a:p>
      </dgm:t>
    </dgm:pt>
    <dgm:pt modelId="{00EAF5EA-B59E-4930-84AC-6AB98576AD0F}" type="sibTrans" cxnId="{41FEE0D2-2B27-46CB-9633-E7529CA1391A}">
      <dgm:prSet/>
      <dgm:spPr/>
      <dgm:t>
        <a:bodyPr/>
        <a:lstStyle/>
        <a:p>
          <a:endParaRPr lang="en-GB"/>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625FDA63-B780-4FCF-8F42-46765ED7E74E}" type="pres">
      <dgm:prSet presAssocID="{E80CA270-6C90-4E17-ACEA-46B56AD54DD1}" presName="composite1" presStyleCnt="0"/>
      <dgm:spPr/>
    </dgm:pt>
    <dgm:pt modelId="{5DEEBDB8-8FF5-4147-A02B-5E3E96B849D9}" type="pres">
      <dgm:prSet presAssocID="{E80CA270-6C90-4E17-ACEA-46B56AD54DD1}" presName="parent1" presStyleLbl="alignNode1" presStyleIdx="1" presStyleCnt="3">
        <dgm:presLayoutVars>
          <dgm:chMax val="1"/>
          <dgm:chPref val="1"/>
          <dgm:bulletEnabled val="1"/>
        </dgm:presLayoutVars>
      </dgm:prSet>
      <dgm:spPr/>
    </dgm:pt>
    <dgm:pt modelId="{F37347CE-172D-4D82-870B-4D30E9A43BA3}" type="pres">
      <dgm:prSet presAssocID="{E80CA270-6C90-4E17-ACEA-46B56AD54DD1}" presName="Childtext1" presStyleLbl="revTx" presStyleIdx="1" presStyleCnt="3" custLinFactNeighborY="1261">
        <dgm:presLayoutVars>
          <dgm:bulletEnabled val="1"/>
        </dgm:presLayoutVars>
      </dgm:prSet>
      <dgm:spPr/>
    </dgm:pt>
    <dgm:pt modelId="{8100DBF8-2637-4110-B90F-5495BEA4C9D6}" type="pres">
      <dgm:prSet presAssocID="{E80CA270-6C90-4E17-ACEA-46B56AD54DD1}" presName="ConnectLine1" presStyleLbl="sibTrans1D1" presStyleIdx="1" presStyleCnt="3"/>
      <dgm:spPr>
        <a:noFill/>
        <a:ln w="12700" cap="rnd" cmpd="sng" algn="ctr">
          <a:solidFill>
            <a:schemeClr val="accent1">
              <a:shade val="90000"/>
              <a:hueOff val="223106"/>
              <a:satOff val="-4301"/>
              <a:lumOff val="14062"/>
              <a:alphaOff val="0"/>
            </a:schemeClr>
          </a:solidFill>
          <a:prstDash val="dash"/>
        </a:ln>
        <a:effectLst/>
      </dgm:spPr>
    </dgm:pt>
    <dgm:pt modelId="{6F27655D-9088-45C5-896E-28721F4186BF}" type="pres">
      <dgm:prSet presAssocID="{E80CA270-6C90-4E17-ACEA-46B56AD54DD1}" presName="ConnectLineEnd1" presStyleLbl="lnNode1" presStyleIdx="1" presStyleCnt="3"/>
      <dgm:spPr/>
    </dgm:pt>
    <dgm:pt modelId="{593F34E2-D023-4390-B1BA-3FE0201FC237}" type="pres">
      <dgm:prSet presAssocID="{E80CA270-6C90-4E17-ACEA-46B56AD54DD1}" presName="EmptyPane1" presStyleCnt="0"/>
      <dgm:spPr/>
    </dgm:pt>
    <dgm:pt modelId="{883BFFD3-329E-42EB-8875-98444B123690}" type="pres">
      <dgm:prSet presAssocID="{1AFE46E5-6B07-4894-8ECB-21BD7E7B8AF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6083268-E719-4E8E-9C94-E789EA25CB2D}" type="presOf" srcId="{E80CA270-6C90-4E17-ACEA-46B56AD54DD1}" destId="{5DEEBDB8-8FF5-4147-A02B-5E3E96B849D9}"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41FEE0D2-2B27-46CB-9633-E7529CA1391A}" srcId="{E80CA270-6C90-4E17-ACEA-46B56AD54DD1}" destId="{A155A66E-FB6D-4863-AA0B-099E2FC58691}" srcOrd="0" destOrd="0" parTransId="{F8AF7580-A7B4-43D6-A1C7-65B3EEB41CB9}" sibTransId="{00EAF5EA-B59E-4930-84AC-6AB98576AD0F}"/>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6DF2BFE7-DA3F-4DB6-A93A-8C4802954794}" type="presOf" srcId="{A155A66E-FB6D-4863-AA0B-099E2FC58691}" destId="{F37347CE-172D-4D82-870B-4D30E9A43BA3}" srcOrd="0" destOrd="0" presId="urn:microsoft.com/office/officeart/2016/7/layout/RoundedRectangleTimeline"/>
    <dgm:cxn modelId="{2DC28DF8-5C1B-4F53-A4C1-D5B63FB54BAF}" srcId="{6A70FD8F-0050-42E3-8B3A-6ED7CFB9852E}" destId="{E80CA270-6C90-4E17-ACEA-46B56AD54DD1}" srcOrd="1"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FCE20645-9425-4D80-B01E-9E92C6D04836}" type="presParOf" srcId="{AB52B3CC-6563-466D-BFC3-9B6B5AFA0881}" destId="{625FDA63-B780-4FCF-8F42-46765ED7E74E}" srcOrd="2" destOrd="0" presId="urn:microsoft.com/office/officeart/2016/7/layout/RoundedRectangleTimeline"/>
    <dgm:cxn modelId="{0D09C759-B2F4-4E50-89D8-A38403C188D2}" type="presParOf" srcId="{625FDA63-B780-4FCF-8F42-46765ED7E74E}" destId="{5DEEBDB8-8FF5-4147-A02B-5E3E96B849D9}" srcOrd="0" destOrd="0" presId="urn:microsoft.com/office/officeart/2016/7/layout/RoundedRectangleTimeline"/>
    <dgm:cxn modelId="{AFBD8632-80EA-4B41-A45B-160530AB7F84}" type="presParOf" srcId="{625FDA63-B780-4FCF-8F42-46765ED7E74E}" destId="{F37347CE-172D-4D82-870B-4D30E9A43BA3}" srcOrd="1" destOrd="0" presId="urn:microsoft.com/office/officeart/2016/7/layout/RoundedRectangleTimeline"/>
    <dgm:cxn modelId="{ABC746D8-D319-468B-B2AA-283B0CDC7BCE}" type="presParOf" srcId="{625FDA63-B780-4FCF-8F42-46765ED7E74E}" destId="{8100DBF8-2637-4110-B90F-5495BEA4C9D6}" srcOrd="2" destOrd="0" presId="urn:microsoft.com/office/officeart/2016/7/layout/RoundedRectangleTimeline"/>
    <dgm:cxn modelId="{F2BC0F75-2D62-4578-A78D-720C7D58FA4B}" type="presParOf" srcId="{625FDA63-B780-4FCF-8F42-46765ED7E74E}" destId="{6F27655D-9088-45C5-896E-28721F4186BF}" srcOrd="3" destOrd="0" presId="urn:microsoft.com/office/officeart/2016/7/layout/RoundedRectangleTimeline"/>
    <dgm:cxn modelId="{95466732-896D-4A30-A930-0C10BE42CEEE}" type="presParOf" srcId="{625FDA63-B780-4FCF-8F42-46765ED7E74E}" destId="{593F34E2-D023-4390-B1BA-3FE0201FC237}" srcOrd="4" destOrd="0" presId="urn:microsoft.com/office/officeart/2016/7/layout/RoundedRectangleTimeline"/>
    <dgm:cxn modelId="{877BDCAA-8371-4E00-B81D-5FD08D704179}" type="presParOf" srcId="{AB52B3CC-6563-466D-BFC3-9B6B5AFA0881}" destId="{883BFFD3-329E-42EB-8875-98444B123690}"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8CE42-D2E1-443F-9D91-37038511B140}"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A49D66D5-3410-46AC-8A5D-A42C5E6685B6}">
      <dgm:prSet phldrT="[Text]" custT="1"/>
      <dgm:spPr/>
      <dgm:t>
        <a:bodyPr/>
        <a:lstStyle/>
        <a:p>
          <a:r>
            <a:rPr lang="en-US" sz="2400" dirty="0"/>
            <a:t>Identify people with diabetes who are at higher risk of developing sight threatening Diabetic Retinopathy(DR)</a:t>
          </a:r>
        </a:p>
      </dgm:t>
    </dgm:pt>
    <dgm:pt modelId="{85A6FC2E-20EE-4CA9-A0FD-27A08603AF45}" type="parTrans" cxnId="{D6547624-BA06-4F97-A1DC-9F32547B6081}">
      <dgm:prSet/>
      <dgm:spPr/>
      <dgm:t>
        <a:bodyPr/>
        <a:lstStyle/>
        <a:p>
          <a:endParaRPr lang="en-US"/>
        </a:p>
      </dgm:t>
    </dgm:pt>
    <dgm:pt modelId="{13957925-C2D1-4A85-BF82-0EA08C2A2673}" type="sibTrans" cxnId="{D6547624-BA06-4F97-A1DC-9F32547B6081}">
      <dgm:prSet/>
      <dgm:spPr/>
      <dgm:t>
        <a:bodyPr/>
        <a:lstStyle/>
        <a:p>
          <a:endParaRPr lang="en-US"/>
        </a:p>
      </dgm:t>
    </dgm:pt>
    <dgm:pt modelId="{6C7EAAA3-FB42-41FC-AB08-CEF9B0F1F108}">
      <dgm:prSet phldrT="[Text]" custT="1"/>
      <dgm:spPr/>
      <dgm:t>
        <a:bodyPr/>
        <a:lstStyle/>
        <a:p>
          <a:r>
            <a:rPr lang="en-US" sz="2400" b="0" dirty="0"/>
            <a:t>Developing a suitable framework for the effective diagnosis of DR </a:t>
          </a:r>
        </a:p>
      </dgm:t>
    </dgm:pt>
    <dgm:pt modelId="{C252B016-64D4-4BF8-858A-47EF2B65E152}" type="parTrans" cxnId="{67921819-C988-44BD-A949-C9CC4189F42B}">
      <dgm:prSet/>
      <dgm:spPr/>
      <dgm:t>
        <a:bodyPr/>
        <a:lstStyle/>
        <a:p>
          <a:endParaRPr lang="en-US"/>
        </a:p>
      </dgm:t>
    </dgm:pt>
    <dgm:pt modelId="{6DB833C2-4013-4B48-8F1B-C88097C79DB4}" type="sibTrans" cxnId="{67921819-C988-44BD-A949-C9CC4189F42B}">
      <dgm:prSet/>
      <dgm:spPr/>
      <dgm:t>
        <a:bodyPr/>
        <a:lstStyle/>
        <a:p>
          <a:endParaRPr lang="en-US"/>
        </a:p>
      </dgm:t>
    </dgm:pt>
    <dgm:pt modelId="{FFB92173-6D38-4B84-963E-57D75261A9BA}">
      <dgm:prSet phldrT="[Text]" custT="1"/>
      <dgm:spPr/>
      <dgm:t>
        <a:bodyPr/>
        <a:lstStyle/>
        <a:p>
          <a:r>
            <a:rPr lang="en-US" sz="2400" dirty="0"/>
            <a:t>Make automated DR screening precise and cost effective </a:t>
          </a:r>
        </a:p>
      </dgm:t>
    </dgm:pt>
    <dgm:pt modelId="{1B5B33B0-D876-4F90-B9A1-0CBE09FCC28D}" type="parTrans" cxnId="{8DE892F3-2892-460E-907A-9F50F0ED5807}">
      <dgm:prSet/>
      <dgm:spPr/>
      <dgm:t>
        <a:bodyPr/>
        <a:lstStyle/>
        <a:p>
          <a:endParaRPr lang="en-US"/>
        </a:p>
      </dgm:t>
    </dgm:pt>
    <dgm:pt modelId="{B5A44CAB-15C0-4690-AFB3-FAA10B631230}" type="sibTrans" cxnId="{8DE892F3-2892-460E-907A-9F50F0ED5807}">
      <dgm:prSet/>
      <dgm:spPr/>
      <dgm:t>
        <a:bodyPr/>
        <a:lstStyle/>
        <a:p>
          <a:endParaRPr lang="en-US"/>
        </a:p>
      </dgm:t>
    </dgm:pt>
    <dgm:pt modelId="{5885C616-5355-4B6C-9FEC-19803458CCF7}" type="pres">
      <dgm:prSet presAssocID="{D0A8CE42-D2E1-443F-9D91-37038511B140}" presName="linear" presStyleCnt="0">
        <dgm:presLayoutVars>
          <dgm:animLvl val="lvl"/>
          <dgm:resizeHandles val="exact"/>
        </dgm:presLayoutVars>
      </dgm:prSet>
      <dgm:spPr/>
    </dgm:pt>
    <dgm:pt modelId="{F238D4A4-D39C-4578-BE16-884B56BF3AAE}" type="pres">
      <dgm:prSet presAssocID="{A49D66D5-3410-46AC-8A5D-A42C5E6685B6}" presName="parentText" presStyleLbl="node1" presStyleIdx="0" presStyleCnt="3">
        <dgm:presLayoutVars>
          <dgm:chMax val="0"/>
          <dgm:bulletEnabled val="1"/>
        </dgm:presLayoutVars>
      </dgm:prSet>
      <dgm:spPr/>
    </dgm:pt>
    <dgm:pt modelId="{CA448955-A754-47AF-B6CC-23E52F7E7201}" type="pres">
      <dgm:prSet presAssocID="{13957925-C2D1-4A85-BF82-0EA08C2A2673}" presName="spacer" presStyleCnt="0"/>
      <dgm:spPr/>
    </dgm:pt>
    <dgm:pt modelId="{ECC2A044-FFBF-4A65-8AA5-2EB1D0D2EADC}" type="pres">
      <dgm:prSet presAssocID="{6C7EAAA3-FB42-41FC-AB08-CEF9B0F1F108}" presName="parentText" presStyleLbl="node1" presStyleIdx="1" presStyleCnt="3" custLinFactNeighborX="-640" custLinFactNeighborY="8999">
        <dgm:presLayoutVars>
          <dgm:chMax val="0"/>
          <dgm:bulletEnabled val="1"/>
        </dgm:presLayoutVars>
      </dgm:prSet>
      <dgm:spPr/>
    </dgm:pt>
    <dgm:pt modelId="{993805D7-0413-49D8-84B8-15CC311080CC}" type="pres">
      <dgm:prSet presAssocID="{6DB833C2-4013-4B48-8F1B-C88097C79DB4}" presName="spacer" presStyleCnt="0"/>
      <dgm:spPr/>
    </dgm:pt>
    <dgm:pt modelId="{8BC4048C-04F1-4D81-BD68-59F410DC1A64}" type="pres">
      <dgm:prSet presAssocID="{FFB92173-6D38-4B84-963E-57D75261A9BA}" presName="parentText" presStyleLbl="node1" presStyleIdx="2" presStyleCnt="3">
        <dgm:presLayoutVars>
          <dgm:chMax val="0"/>
          <dgm:bulletEnabled val="1"/>
        </dgm:presLayoutVars>
      </dgm:prSet>
      <dgm:spPr/>
    </dgm:pt>
  </dgm:ptLst>
  <dgm:cxnLst>
    <dgm:cxn modelId="{FEBADE05-4194-46B9-BE50-B9323D517158}" type="presOf" srcId="{A49D66D5-3410-46AC-8A5D-A42C5E6685B6}" destId="{F238D4A4-D39C-4578-BE16-884B56BF3AAE}" srcOrd="0" destOrd="0" presId="urn:microsoft.com/office/officeart/2005/8/layout/vList2"/>
    <dgm:cxn modelId="{84663107-9E3A-48B1-A727-B8A99097EE02}" type="presOf" srcId="{6C7EAAA3-FB42-41FC-AB08-CEF9B0F1F108}" destId="{ECC2A044-FFBF-4A65-8AA5-2EB1D0D2EADC}" srcOrd="0" destOrd="0" presId="urn:microsoft.com/office/officeart/2005/8/layout/vList2"/>
    <dgm:cxn modelId="{67921819-C988-44BD-A949-C9CC4189F42B}" srcId="{D0A8CE42-D2E1-443F-9D91-37038511B140}" destId="{6C7EAAA3-FB42-41FC-AB08-CEF9B0F1F108}" srcOrd="1" destOrd="0" parTransId="{C252B016-64D4-4BF8-858A-47EF2B65E152}" sibTransId="{6DB833C2-4013-4B48-8F1B-C88097C79DB4}"/>
    <dgm:cxn modelId="{D6547624-BA06-4F97-A1DC-9F32547B6081}" srcId="{D0A8CE42-D2E1-443F-9D91-37038511B140}" destId="{A49D66D5-3410-46AC-8A5D-A42C5E6685B6}" srcOrd="0" destOrd="0" parTransId="{85A6FC2E-20EE-4CA9-A0FD-27A08603AF45}" sibTransId="{13957925-C2D1-4A85-BF82-0EA08C2A2673}"/>
    <dgm:cxn modelId="{18C67F47-DDC6-441D-891E-12FBCEE5D125}" type="presOf" srcId="{FFB92173-6D38-4B84-963E-57D75261A9BA}" destId="{8BC4048C-04F1-4D81-BD68-59F410DC1A64}" srcOrd="0" destOrd="0" presId="urn:microsoft.com/office/officeart/2005/8/layout/vList2"/>
    <dgm:cxn modelId="{96EED9D6-9B9A-4FF9-A0E3-5512C3A03BAC}" type="presOf" srcId="{D0A8CE42-D2E1-443F-9D91-37038511B140}" destId="{5885C616-5355-4B6C-9FEC-19803458CCF7}" srcOrd="0" destOrd="0" presId="urn:microsoft.com/office/officeart/2005/8/layout/vList2"/>
    <dgm:cxn modelId="{8DE892F3-2892-460E-907A-9F50F0ED5807}" srcId="{D0A8CE42-D2E1-443F-9D91-37038511B140}" destId="{FFB92173-6D38-4B84-963E-57D75261A9BA}" srcOrd="2" destOrd="0" parTransId="{1B5B33B0-D876-4F90-B9A1-0CBE09FCC28D}" sibTransId="{B5A44CAB-15C0-4690-AFB3-FAA10B631230}"/>
    <dgm:cxn modelId="{83EF3218-0A75-42BB-8A64-3750BDC23B56}" type="presParOf" srcId="{5885C616-5355-4B6C-9FEC-19803458CCF7}" destId="{F238D4A4-D39C-4578-BE16-884B56BF3AAE}" srcOrd="0" destOrd="0" presId="urn:microsoft.com/office/officeart/2005/8/layout/vList2"/>
    <dgm:cxn modelId="{777C3013-CA02-4617-BE3B-DC5BF981040F}" type="presParOf" srcId="{5885C616-5355-4B6C-9FEC-19803458CCF7}" destId="{CA448955-A754-47AF-B6CC-23E52F7E7201}" srcOrd="1" destOrd="0" presId="urn:microsoft.com/office/officeart/2005/8/layout/vList2"/>
    <dgm:cxn modelId="{0338DFB3-2FE0-47E8-813E-5BCD6DEE8EA1}" type="presParOf" srcId="{5885C616-5355-4B6C-9FEC-19803458CCF7}" destId="{ECC2A044-FFBF-4A65-8AA5-2EB1D0D2EADC}" srcOrd="2" destOrd="0" presId="urn:microsoft.com/office/officeart/2005/8/layout/vList2"/>
    <dgm:cxn modelId="{759AA386-0499-4E72-837C-3EBB21A36D17}" type="presParOf" srcId="{5885C616-5355-4B6C-9FEC-19803458CCF7}" destId="{993805D7-0413-49D8-84B8-15CC311080CC}" srcOrd="3" destOrd="0" presId="urn:microsoft.com/office/officeart/2005/8/layout/vList2"/>
    <dgm:cxn modelId="{C869051E-F960-455E-90A4-B6C38B682803}" type="presParOf" srcId="{5885C616-5355-4B6C-9FEC-19803458CCF7}" destId="{8BC4048C-04F1-4D81-BD68-59F410DC1A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425 millions</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anchor="b" anchorCtr="1">
          <a:noAutofit/>
        </a:bodyPr>
        <a:lstStyle/>
        <a:p>
          <a:pPr marL="0" lvl="0" indent="0" algn="ctr" defTabSz="1066800">
            <a:lnSpc>
              <a:spcPct val="90000"/>
            </a:lnSpc>
            <a:spcBef>
              <a:spcPct val="0"/>
            </a:spcBef>
            <a:spcAft>
              <a:spcPct val="35000"/>
            </a:spcAft>
            <a:buNone/>
          </a:pPr>
          <a:r>
            <a:rPr lang="en-US" sz="2400" kern="1200" dirty="0"/>
            <a:t>Affected world-wide every year</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EBDB8-8FF5-4147-A02B-5E3E96B849D9}">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30%</a:t>
          </a:r>
        </a:p>
      </dsp:txBody>
      <dsp:txXfrm>
        <a:off x="4012359" y="1635204"/>
        <a:ext cx="3005230" cy="363378"/>
      </dsp:txXfrm>
    </dsp:sp>
    <dsp:sp modelId="{F37347CE-172D-4D82-870B-4D30E9A43BA3}">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0" numCol="1" spcCol="1270" anchor="t" anchorCtr="1">
          <a:noAutofit/>
        </a:bodyPr>
        <a:lstStyle/>
        <a:p>
          <a:pPr marL="0" lvl="0" indent="0" algn="ctr" defTabSz="1066800">
            <a:lnSpc>
              <a:spcPct val="90000"/>
            </a:lnSpc>
            <a:spcBef>
              <a:spcPct val="0"/>
            </a:spcBef>
            <a:spcAft>
              <a:spcPct val="35000"/>
            </a:spcAft>
            <a:buNone/>
          </a:pPr>
          <a:r>
            <a:rPr lang="en-GB" sz="2400" kern="1200" dirty="0"/>
            <a:t>Diabetic patients have chance to get Diabetic Retinopathy</a:t>
          </a:r>
        </a:p>
      </dsp:txBody>
      <dsp:txXfrm>
        <a:off x="3010616" y="2361961"/>
        <a:ext cx="5008717" cy="1271825"/>
      </dsp:txXfrm>
    </dsp:sp>
    <dsp:sp modelId="{8100DBF8-2637-4110-B90F-5495BEA4C9D6}">
      <dsp:nvSpPr>
        <dsp:cNvPr id="0" name=""/>
        <dsp:cNvSpPr/>
      </dsp:nvSpPr>
      <dsp:spPr>
        <a:xfrm>
          <a:off x="5514975" y="1998582"/>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6F27655D-9088-45C5-896E-28721F4186BF}">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2.6%</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82880" numCol="1" spcCol="1270" anchor="b" anchorCtr="1">
          <a:noAutofit/>
        </a:bodyPr>
        <a:lstStyle/>
        <a:p>
          <a:pPr marL="0" lvl="0" indent="0" algn="ctr" defTabSz="1066800">
            <a:lnSpc>
              <a:spcPct val="90000"/>
            </a:lnSpc>
            <a:spcBef>
              <a:spcPct val="0"/>
            </a:spcBef>
            <a:spcAft>
              <a:spcPct val="35000"/>
            </a:spcAft>
            <a:buNone/>
          </a:pPr>
          <a:r>
            <a:rPr lang="en-US" sz="2400" kern="1200" baseline="0" dirty="0"/>
            <a:t>Diabetic Retinopathy causes blindness</a:t>
          </a:r>
          <a:endParaRPr lang="en-US" sz="24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8D4A4-D39C-4578-BE16-884B56BF3AAE}">
      <dsp:nvSpPr>
        <dsp:cNvPr id="0" name=""/>
        <dsp:cNvSpPr/>
      </dsp:nvSpPr>
      <dsp:spPr>
        <a:xfrm>
          <a:off x="0" y="329600"/>
          <a:ext cx="7791268" cy="1216800"/>
        </a:xfrm>
        <a:prstGeom prst="roundRect">
          <a:avLst/>
        </a:prstGeom>
        <a:solidFill>
          <a:schemeClr val="accent2">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Identify people with diabetes who are at higher risk of developing sight threatening Diabetic Retinopathy(DR)</a:t>
          </a:r>
        </a:p>
      </dsp:txBody>
      <dsp:txXfrm>
        <a:off x="59399" y="388999"/>
        <a:ext cx="7672470" cy="1098002"/>
      </dsp:txXfrm>
    </dsp:sp>
    <dsp:sp modelId="{ECC2A044-FFBF-4A65-8AA5-2EB1D0D2EADC}">
      <dsp:nvSpPr>
        <dsp:cNvPr id="0" name=""/>
        <dsp:cNvSpPr/>
      </dsp:nvSpPr>
      <dsp:spPr>
        <a:xfrm>
          <a:off x="0" y="1750446"/>
          <a:ext cx="7791268" cy="1216800"/>
        </a:xfrm>
        <a:prstGeom prst="roundRect">
          <a:avLst/>
        </a:prstGeom>
        <a:solidFill>
          <a:schemeClr val="accent2">
            <a:shade val="80000"/>
            <a:hueOff val="259796"/>
            <a:satOff val="-11129"/>
            <a:lumOff val="1534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Developing a suitable framework for the effective diagnosis of DR </a:t>
          </a:r>
        </a:p>
      </dsp:txBody>
      <dsp:txXfrm>
        <a:off x="59399" y="1809845"/>
        <a:ext cx="7672470" cy="1098002"/>
      </dsp:txXfrm>
    </dsp:sp>
    <dsp:sp modelId="{8BC4048C-04F1-4D81-BD68-59F410DC1A64}">
      <dsp:nvSpPr>
        <dsp:cNvPr id="0" name=""/>
        <dsp:cNvSpPr/>
      </dsp:nvSpPr>
      <dsp:spPr>
        <a:xfrm>
          <a:off x="0" y="3137600"/>
          <a:ext cx="7791268" cy="1216800"/>
        </a:xfrm>
        <a:prstGeom prst="roundRect">
          <a:avLst/>
        </a:prstGeom>
        <a:solidFill>
          <a:schemeClr val="accent2">
            <a:shade val="80000"/>
            <a:hueOff val="519592"/>
            <a:satOff val="-22257"/>
            <a:lumOff val="3069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Make automated DR screening precise and cost effective </a:t>
          </a:r>
        </a:p>
      </dsp:txBody>
      <dsp:txXfrm>
        <a:off x="59399" y="3196999"/>
        <a:ext cx="7672470" cy="1098002"/>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2001.07002" TargetMode="External"/><Relationship Id="rId7" Type="http://schemas.openxmlformats.org/officeDocument/2006/relationships/hyperlink" Target="https://www.sciencedirect.com/science/article/pii/S2352914820302069" TargetMode="External"/><Relationship Id="rId2" Type="http://schemas.openxmlformats.org/officeDocument/2006/relationships/hyperlink" Target="https://ieeexplore.ieee.org/document/8447809"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08126941_Deep_learning_approach_for_diabetic_retinopathy_screening" TargetMode="External"/><Relationship Id="rId5" Type="http://schemas.openxmlformats.org/officeDocument/2006/relationships/hyperlink" Target="https://ieeexplore.ieee.org/document/7401052" TargetMode="External"/><Relationship Id="rId4" Type="http://schemas.openxmlformats.org/officeDocument/2006/relationships/hyperlink" Target="https://jamanetwork.com/journals/jama/fullarticle/258876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8447809"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5678" y="716138"/>
            <a:ext cx="10993549" cy="1234861"/>
          </a:xfrm>
        </p:spPr>
        <p:txBody>
          <a:bodyPr>
            <a:normAutofit/>
          </a:bodyPr>
          <a:lstStyle/>
          <a:p>
            <a:r>
              <a:rPr lang="en-GB" dirty="0"/>
              <a:t>Detecting and Diagnosing Diabetic Retinopathy using CNN Framework</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62409" y="1942289"/>
            <a:ext cx="6894205" cy="661574"/>
          </a:xfrm>
        </p:spPr>
        <p:txBody>
          <a:bodyPr>
            <a:normAutofit fontScale="62500" lnSpcReduction="20000"/>
          </a:bodyPr>
          <a:lstStyle/>
          <a:p>
            <a:r>
              <a:rPr lang="en-US" sz="2400" b="1" dirty="0">
                <a:solidFill>
                  <a:schemeClr val="tx1"/>
                </a:solidFill>
              </a:rPr>
              <a:t>Group: GA1</a:t>
            </a:r>
          </a:p>
          <a:p>
            <a:r>
              <a:rPr lang="en-US" sz="2400" b="1" dirty="0">
                <a:solidFill>
                  <a:schemeClr val="tx1"/>
                </a:solidFill>
              </a:rPr>
              <a:t>Course no: EEE 4100</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8DFDA1F8-F5C9-4BFD-F0DB-58AF6C112EBE}"/>
              </a:ext>
            </a:extLst>
          </p:cNvPr>
          <p:cNvPicPr>
            <a:picLocks noChangeAspect="1"/>
          </p:cNvPicPr>
          <p:nvPr/>
        </p:nvPicPr>
        <p:blipFill>
          <a:blip r:embed="rId2"/>
          <a:stretch>
            <a:fillRect/>
          </a:stretch>
        </p:blipFill>
        <p:spPr>
          <a:xfrm>
            <a:off x="5942452" y="2667137"/>
            <a:ext cx="6049682" cy="3654170"/>
          </a:xfrm>
          <a:prstGeom prst="rect">
            <a:avLst/>
          </a:prstGeom>
        </p:spPr>
      </p:pic>
      <p:sp>
        <p:nvSpPr>
          <p:cNvPr id="9" name="TextBox 8">
            <a:extLst>
              <a:ext uri="{FF2B5EF4-FFF2-40B4-BE49-F238E27FC236}">
                <a16:creationId xmlns:a16="http://schemas.microsoft.com/office/drawing/2014/main" id="{60A61EDA-A234-BD90-61BE-9B8FF10EDB2C}"/>
              </a:ext>
            </a:extLst>
          </p:cNvPr>
          <p:cNvSpPr txBox="1"/>
          <p:nvPr/>
        </p:nvSpPr>
        <p:spPr>
          <a:xfrm>
            <a:off x="562409" y="2814351"/>
            <a:ext cx="5079380" cy="2031325"/>
          </a:xfrm>
          <a:prstGeom prst="rect">
            <a:avLst/>
          </a:prstGeom>
          <a:noFill/>
        </p:spPr>
        <p:txBody>
          <a:bodyPr wrap="square" rtlCol="0">
            <a:spAutoFit/>
          </a:bodyPr>
          <a:lstStyle/>
          <a:p>
            <a:r>
              <a:rPr lang="en-GB" b="1" dirty="0"/>
              <a:t>Group Members:			ID</a:t>
            </a:r>
          </a:p>
          <a:p>
            <a:pPr marL="285750" indent="-285750">
              <a:buFont typeface="Arial" panose="020B0604020202020204" pitchFamily="34" charset="0"/>
              <a:buChar char="•"/>
            </a:pPr>
            <a:r>
              <a:rPr lang="en-GB" dirty="0"/>
              <a:t> Sumaieta Tasnim		180021101</a:t>
            </a:r>
          </a:p>
          <a:p>
            <a:pPr marL="342900" indent="-342900">
              <a:buFont typeface="Arial" panose="020B0604020202020204" pitchFamily="34" charset="0"/>
              <a:buChar char="•"/>
            </a:pPr>
            <a:r>
              <a:rPr lang="en-GB" dirty="0" err="1"/>
              <a:t>Abdur</a:t>
            </a:r>
            <a:r>
              <a:rPr lang="en-GB" dirty="0"/>
              <a:t> Rahman </a:t>
            </a:r>
            <a:r>
              <a:rPr lang="en-GB" dirty="0" err="1"/>
              <a:t>Akib</a:t>
            </a:r>
            <a:r>
              <a:rPr lang="en-GB" dirty="0"/>
              <a:t>     		180021122</a:t>
            </a:r>
          </a:p>
          <a:p>
            <a:pPr marL="342900" indent="-342900">
              <a:buFont typeface="Arial" panose="020B0604020202020204" pitchFamily="34" charset="0"/>
              <a:buChar char="•"/>
            </a:pPr>
            <a:r>
              <a:rPr lang="en-GB" dirty="0"/>
              <a:t>Nadim Ahmed			180021134</a:t>
            </a:r>
          </a:p>
          <a:p>
            <a:pPr marL="342900" indent="-342900">
              <a:buFont typeface="Arial" panose="020B0604020202020204" pitchFamily="34" charset="0"/>
              <a:buChar char="•"/>
            </a:pPr>
            <a:r>
              <a:rPr lang="en-GB" dirty="0" err="1"/>
              <a:t>Mohd</a:t>
            </a:r>
            <a:r>
              <a:rPr lang="en-GB" dirty="0"/>
              <a:t>. Abu Bakar Siddique 	180021139</a:t>
            </a:r>
          </a:p>
          <a:p>
            <a:pPr marL="342900" indent="-342900">
              <a:buFont typeface="Arial" panose="020B0604020202020204" pitchFamily="34" charset="0"/>
              <a:buChar char="•"/>
            </a:pPr>
            <a:r>
              <a:rPr lang="en-GB" dirty="0" err="1"/>
              <a:t>Abdijaibar</a:t>
            </a:r>
            <a:r>
              <a:rPr lang="en-GB" dirty="0"/>
              <a:t> khadar Jibril		180021145</a:t>
            </a:r>
          </a:p>
          <a:p>
            <a:endParaRPr lang="en-GB" dirty="0"/>
          </a:p>
        </p:txBody>
      </p:sp>
      <p:sp>
        <p:nvSpPr>
          <p:cNvPr id="10" name="Subtitle 2">
            <a:extLst>
              <a:ext uri="{FF2B5EF4-FFF2-40B4-BE49-F238E27FC236}">
                <a16:creationId xmlns:a16="http://schemas.microsoft.com/office/drawing/2014/main" id="{D7CBF78F-0F5C-4EE2-8013-DF2C9A36E915}"/>
              </a:ext>
            </a:extLst>
          </p:cNvPr>
          <p:cNvSpPr txBox="1">
            <a:spLocks/>
          </p:cNvSpPr>
          <p:nvPr/>
        </p:nvSpPr>
        <p:spPr>
          <a:xfrm>
            <a:off x="590913" y="4845675"/>
            <a:ext cx="4760626" cy="1475631"/>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400" b="1" cap="none" dirty="0">
                <a:solidFill>
                  <a:schemeClr val="tx2">
                    <a:lumMod val="75000"/>
                  </a:schemeClr>
                </a:solidFill>
              </a:rPr>
              <a:t>Supervised by-</a:t>
            </a:r>
          </a:p>
          <a:p>
            <a:pPr algn="ctr"/>
            <a:r>
              <a:rPr lang="en-US" sz="2400" b="1" cap="none" dirty="0">
                <a:solidFill>
                  <a:schemeClr val="tx2">
                    <a:lumMod val="75000"/>
                  </a:schemeClr>
                </a:solidFill>
              </a:rPr>
              <a:t>Professor Syed Iftekhar Ali</a:t>
            </a:r>
          </a:p>
          <a:p>
            <a:pPr algn="ctr"/>
            <a:r>
              <a:rPr lang="en-US" sz="2400" b="1" cap="none" dirty="0">
                <a:solidFill>
                  <a:schemeClr val="tx2">
                    <a:lumMod val="75000"/>
                  </a:schemeClr>
                </a:solidFill>
              </a:rPr>
              <a:t>Department of Electrical and Electronic Engineering,</a:t>
            </a:r>
          </a:p>
          <a:p>
            <a:pPr algn="ctr"/>
            <a:r>
              <a:rPr lang="en-US" sz="2400" b="1" cap="none" dirty="0">
                <a:solidFill>
                  <a:schemeClr val="tx2">
                    <a:lumMod val="75000"/>
                  </a:schemeClr>
                </a:solidFill>
              </a:rPr>
              <a:t>Islamic University of Technology.</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413A-1FDB-EEE3-35AC-EB9E9E557925}"/>
              </a:ext>
            </a:extLst>
          </p:cNvPr>
          <p:cNvSpPr txBox="1">
            <a:spLocks/>
          </p:cNvSpPr>
          <p:nvPr/>
        </p:nvSpPr>
        <p:spPr>
          <a:xfrm>
            <a:off x="584218" y="1132114"/>
            <a:ext cx="9958615" cy="487495"/>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CNN models:</a:t>
            </a:r>
          </a:p>
        </p:txBody>
      </p:sp>
      <p:sp>
        <p:nvSpPr>
          <p:cNvPr id="3" name="Content Placeholder 2">
            <a:extLst>
              <a:ext uri="{FF2B5EF4-FFF2-40B4-BE49-F238E27FC236}">
                <a16:creationId xmlns:a16="http://schemas.microsoft.com/office/drawing/2014/main" id="{58A1B4F2-EF3C-0963-71B7-CD849DEB6AF8}"/>
              </a:ext>
            </a:extLst>
          </p:cNvPr>
          <p:cNvSpPr txBox="1">
            <a:spLocks/>
          </p:cNvSpPr>
          <p:nvPr/>
        </p:nvSpPr>
        <p:spPr>
          <a:xfrm>
            <a:off x="584218" y="2260600"/>
            <a:ext cx="11006649" cy="4301067"/>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400" b="1" dirty="0" err="1"/>
              <a:t>AlexNet</a:t>
            </a:r>
            <a:endParaRPr lang="en-GB" sz="2400" b="1" dirty="0"/>
          </a:p>
          <a:p>
            <a:r>
              <a:rPr lang="en-GB" sz="2400" b="1" dirty="0"/>
              <a:t>DenseNet121</a:t>
            </a:r>
          </a:p>
          <a:p>
            <a:r>
              <a:rPr lang="en-GB" sz="2400" b="1" dirty="0"/>
              <a:t>ResNet50</a:t>
            </a:r>
          </a:p>
          <a:p>
            <a:r>
              <a:rPr lang="en-GB" sz="2400" b="1" dirty="0"/>
              <a:t>InceptionV3</a:t>
            </a:r>
          </a:p>
        </p:txBody>
      </p:sp>
    </p:spTree>
    <p:extLst>
      <p:ext uri="{BB962C8B-B14F-4D97-AF65-F5344CB8AC3E}">
        <p14:creationId xmlns:p14="http://schemas.microsoft.com/office/powerpoint/2010/main" val="242786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2C7A-1555-842B-16FC-D1BDD673F8D6}"/>
              </a:ext>
            </a:extLst>
          </p:cNvPr>
          <p:cNvSpPr>
            <a:spLocks noGrp="1"/>
          </p:cNvSpPr>
          <p:nvPr>
            <p:ph type="title" idx="4294967295"/>
          </p:nvPr>
        </p:nvSpPr>
        <p:spPr>
          <a:xfrm>
            <a:off x="626548" y="751471"/>
            <a:ext cx="11029950" cy="595313"/>
          </a:xfrm>
        </p:spPr>
        <p:txBody>
          <a:bodyPr/>
          <a:lstStyle/>
          <a:p>
            <a:r>
              <a:rPr lang="en-GB" dirty="0"/>
              <a:t>Impact:</a:t>
            </a:r>
          </a:p>
        </p:txBody>
      </p:sp>
      <p:sp>
        <p:nvSpPr>
          <p:cNvPr id="183" name="Rectangle 182">
            <a:extLst>
              <a:ext uri="{FF2B5EF4-FFF2-40B4-BE49-F238E27FC236}">
                <a16:creationId xmlns:a16="http://schemas.microsoft.com/office/drawing/2014/main" id="{D3397728-2679-47A5-BF6C-1166A088FB77}"/>
              </a:ext>
            </a:extLst>
          </p:cNvPr>
          <p:cNvSpPr/>
          <p:nvPr/>
        </p:nvSpPr>
        <p:spPr>
          <a:xfrm>
            <a:off x="4815840" y="2160586"/>
            <a:ext cx="1238704" cy="11198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148F4A1F-BE31-426D-8563-BE049C730ACC}"/>
              </a:ext>
            </a:extLst>
          </p:cNvPr>
          <p:cNvSpPr/>
          <p:nvPr/>
        </p:nvSpPr>
        <p:spPr>
          <a:xfrm>
            <a:off x="6096000" y="2160586"/>
            <a:ext cx="1238704" cy="11198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D3EB858-AF9D-4BA5-A916-457D7A8B8591}"/>
              </a:ext>
            </a:extLst>
          </p:cNvPr>
          <p:cNvSpPr/>
          <p:nvPr/>
        </p:nvSpPr>
        <p:spPr>
          <a:xfrm>
            <a:off x="4815840" y="3288976"/>
            <a:ext cx="1238704" cy="11198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E4932CC3-A43C-4C43-BF79-FB4D0F82CBB0}"/>
              </a:ext>
            </a:extLst>
          </p:cNvPr>
          <p:cNvSpPr/>
          <p:nvPr/>
        </p:nvSpPr>
        <p:spPr>
          <a:xfrm>
            <a:off x="6105173" y="3288974"/>
            <a:ext cx="1238704" cy="11198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Pentagon 5">
            <a:extLst>
              <a:ext uri="{FF2B5EF4-FFF2-40B4-BE49-F238E27FC236}">
                <a16:creationId xmlns:a16="http://schemas.microsoft.com/office/drawing/2014/main" id="{E0E8C1C9-8F56-44FE-B619-1FA36564A4BB}"/>
              </a:ext>
            </a:extLst>
          </p:cNvPr>
          <p:cNvSpPr/>
          <p:nvPr/>
        </p:nvSpPr>
        <p:spPr>
          <a:xfrm rot="16200000">
            <a:off x="4692532" y="812209"/>
            <a:ext cx="1477190" cy="1238704"/>
          </a:xfrm>
          <a:prstGeom prst="homePlate">
            <a:avLst>
              <a:gd name="adj" fmla="val 3614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Pentagon 6">
            <a:extLst>
              <a:ext uri="{FF2B5EF4-FFF2-40B4-BE49-F238E27FC236}">
                <a16:creationId xmlns:a16="http://schemas.microsoft.com/office/drawing/2014/main" id="{5AA96205-9F15-4D16-864D-DBBF033BCE66}"/>
              </a:ext>
            </a:extLst>
          </p:cNvPr>
          <p:cNvSpPr/>
          <p:nvPr/>
        </p:nvSpPr>
        <p:spPr>
          <a:xfrm>
            <a:off x="7334704" y="2159210"/>
            <a:ext cx="1637519" cy="1117423"/>
          </a:xfrm>
          <a:prstGeom prst="homePlate">
            <a:avLst>
              <a:gd name="adj" fmla="val 36141"/>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entagon 7">
            <a:extLst>
              <a:ext uri="{FF2B5EF4-FFF2-40B4-BE49-F238E27FC236}">
                <a16:creationId xmlns:a16="http://schemas.microsoft.com/office/drawing/2014/main" id="{4C3E73F4-6ACF-4B6A-B054-9471FBD42C39}"/>
              </a:ext>
            </a:extLst>
          </p:cNvPr>
          <p:cNvSpPr/>
          <p:nvPr/>
        </p:nvSpPr>
        <p:spPr>
          <a:xfrm rot="5400000">
            <a:off x="5976756" y="4528025"/>
            <a:ext cx="1477190" cy="1238704"/>
          </a:xfrm>
          <a:prstGeom prst="homePlate">
            <a:avLst>
              <a:gd name="adj" fmla="val 3614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Pentagon 8">
            <a:extLst>
              <a:ext uri="{FF2B5EF4-FFF2-40B4-BE49-F238E27FC236}">
                <a16:creationId xmlns:a16="http://schemas.microsoft.com/office/drawing/2014/main" id="{9825D675-EC87-40E5-842C-3E254B151C95}"/>
              </a:ext>
            </a:extLst>
          </p:cNvPr>
          <p:cNvSpPr/>
          <p:nvPr/>
        </p:nvSpPr>
        <p:spPr>
          <a:xfrm rot="10800000">
            <a:off x="3169147" y="3303040"/>
            <a:ext cx="1637519" cy="1117423"/>
          </a:xfrm>
          <a:prstGeom prst="homePlate">
            <a:avLst>
              <a:gd name="adj" fmla="val 361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90C8F534-3C9B-4D79-B2E5-4A8B23A9A063}"/>
              </a:ext>
            </a:extLst>
          </p:cNvPr>
          <p:cNvSpPr txBox="1"/>
          <p:nvPr/>
        </p:nvSpPr>
        <p:spPr>
          <a:xfrm>
            <a:off x="4807710" y="1101199"/>
            <a:ext cx="1238705"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01</a:t>
            </a:r>
          </a:p>
        </p:txBody>
      </p:sp>
      <p:sp>
        <p:nvSpPr>
          <p:cNvPr id="196" name="TextBox 195">
            <a:extLst>
              <a:ext uri="{FF2B5EF4-FFF2-40B4-BE49-F238E27FC236}">
                <a16:creationId xmlns:a16="http://schemas.microsoft.com/office/drawing/2014/main" id="{B71B2782-5310-4503-80B7-5DAADEBD2835}"/>
              </a:ext>
            </a:extLst>
          </p:cNvPr>
          <p:cNvSpPr txBox="1"/>
          <p:nvPr/>
        </p:nvSpPr>
        <p:spPr>
          <a:xfrm>
            <a:off x="7411764" y="2199982"/>
            <a:ext cx="1238705"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02</a:t>
            </a:r>
          </a:p>
        </p:txBody>
      </p:sp>
      <p:sp>
        <p:nvSpPr>
          <p:cNvPr id="197" name="TextBox 196">
            <a:extLst>
              <a:ext uri="{FF2B5EF4-FFF2-40B4-BE49-F238E27FC236}">
                <a16:creationId xmlns:a16="http://schemas.microsoft.com/office/drawing/2014/main" id="{EBA6302D-6473-4092-AFFE-36C677AB5E50}"/>
              </a:ext>
            </a:extLst>
          </p:cNvPr>
          <p:cNvSpPr txBox="1"/>
          <p:nvPr/>
        </p:nvSpPr>
        <p:spPr>
          <a:xfrm>
            <a:off x="6046415" y="4512924"/>
            <a:ext cx="1238705"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03</a:t>
            </a:r>
          </a:p>
        </p:txBody>
      </p:sp>
      <p:sp>
        <p:nvSpPr>
          <p:cNvPr id="198" name="TextBox 197">
            <a:extLst>
              <a:ext uri="{FF2B5EF4-FFF2-40B4-BE49-F238E27FC236}">
                <a16:creationId xmlns:a16="http://schemas.microsoft.com/office/drawing/2014/main" id="{7C2564FF-9639-49B5-87A6-3FC0D29F839E}"/>
              </a:ext>
            </a:extLst>
          </p:cNvPr>
          <p:cNvSpPr txBox="1"/>
          <p:nvPr/>
        </p:nvSpPr>
        <p:spPr>
          <a:xfrm>
            <a:off x="3380057" y="3341046"/>
            <a:ext cx="1238705"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04</a:t>
            </a:r>
          </a:p>
        </p:txBody>
      </p:sp>
      <p:sp>
        <p:nvSpPr>
          <p:cNvPr id="199" name="Rectangle 198">
            <a:extLst>
              <a:ext uri="{FF2B5EF4-FFF2-40B4-BE49-F238E27FC236}">
                <a16:creationId xmlns:a16="http://schemas.microsoft.com/office/drawing/2014/main" id="{E87ECCA0-FE79-40A4-9923-DC1F711D0808}"/>
              </a:ext>
            </a:extLst>
          </p:cNvPr>
          <p:cNvSpPr/>
          <p:nvPr/>
        </p:nvSpPr>
        <p:spPr>
          <a:xfrm>
            <a:off x="6095999" y="1283228"/>
            <a:ext cx="3493673" cy="831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accent2">
                    <a:lumMod val="75000"/>
                  </a:schemeClr>
                </a:solidFill>
                <a:effectLst/>
                <a:ea typeface="Times New Roman" panose="02020603050405020304" pitchFamily="18" charset="0"/>
              </a:rPr>
              <a:t>Provide quantitative information to professionals </a:t>
            </a:r>
            <a:r>
              <a:rPr lang="en-US" b="1" dirty="0">
                <a:solidFill>
                  <a:schemeClr val="accent2">
                    <a:lumMod val="75000"/>
                  </a:schemeClr>
                </a:solidFill>
                <a:cs typeface="Arial" panose="020B0604020202020204" pitchFamily="34" charset="0"/>
              </a:rPr>
              <a:t>in detecting early stage DR</a:t>
            </a:r>
          </a:p>
        </p:txBody>
      </p:sp>
      <p:sp>
        <p:nvSpPr>
          <p:cNvPr id="201" name="Rectangle 200">
            <a:extLst>
              <a:ext uri="{FF2B5EF4-FFF2-40B4-BE49-F238E27FC236}">
                <a16:creationId xmlns:a16="http://schemas.microsoft.com/office/drawing/2014/main" id="{C5C9B7C1-3C09-476D-BBB0-4E599B9F4F33}"/>
              </a:ext>
            </a:extLst>
          </p:cNvPr>
          <p:cNvSpPr/>
          <p:nvPr/>
        </p:nvSpPr>
        <p:spPr>
          <a:xfrm>
            <a:off x="2334735" y="4604997"/>
            <a:ext cx="3493673" cy="831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chemeClr val="accent2">
                    <a:lumMod val="75000"/>
                  </a:schemeClr>
                </a:solidFill>
                <a:ea typeface="Times New Roman" panose="02020603050405020304" pitchFamily="18" charset="0"/>
              </a:rPr>
              <a:t>Making </a:t>
            </a:r>
            <a:r>
              <a:rPr lang="en-US" sz="1800" b="1" dirty="0">
                <a:solidFill>
                  <a:schemeClr val="accent2">
                    <a:lumMod val="75000"/>
                  </a:schemeClr>
                </a:solidFill>
                <a:effectLst/>
                <a:ea typeface="Times New Roman" panose="02020603050405020304" pitchFamily="18" charset="0"/>
              </a:rPr>
              <a:t>it available on root level where DR screening is rare. </a:t>
            </a:r>
            <a:endParaRPr lang="en-US" b="1" dirty="0">
              <a:solidFill>
                <a:schemeClr val="accent2">
                  <a:lumMod val="75000"/>
                </a:schemeClr>
              </a:solidFill>
              <a:cs typeface="Arial" panose="020B0604020202020204" pitchFamily="34" charset="0"/>
            </a:endParaRPr>
          </a:p>
        </p:txBody>
      </p:sp>
      <p:sp>
        <p:nvSpPr>
          <p:cNvPr id="202" name="Rectangle 201">
            <a:extLst>
              <a:ext uri="{FF2B5EF4-FFF2-40B4-BE49-F238E27FC236}">
                <a16:creationId xmlns:a16="http://schemas.microsoft.com/office/drawing/2014/main" id="{30DFB2B2-4946-4605-92DF-8143ED3974DB}"/>
              </a:ext>
            </a:extLst>
          </p:cNvPr>
          <p:cNvSpPr/>
          <p:nvPr/>
        </p:nvSpPr>
        <p:spPr>
          <a:xfrm>
            <a:off x="1370050" y="2208162"/>
            <a:ext cx="3441203" cy="1068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chemeClr val="accent2">
                    <a:lumMod val="75000"/>
                  </a:schemeClr>
                </a:solidFill>
                <a:cs typeface="Arial" panose="020B0604020202020204" pitchFamily="34" charset="0"/>
              </a:rPr>
              <a:t>Similar model can be applied to similar disease detection</a:t>
            </a:r>
          </a:p>
        </p:txBody>
      </p:sp>
      <p:sp>
        <p:nvSpPr>
          <p:cNvPr id="240" name="TextBox 239">
            <a:extLst>
              <a:ext uri="{FF2B5EF4-FFF2-40B4-BE49-F238E27FC236}">
                <a16:creationId xmlns:a16="http://schemas.microsoft.com/office/drawing/2014/main" id="{CDCAA12B-1309-4A88-8923-6140908BDFF1}"/>
              </a:ext>
            </a:extLst>
          </p:cNvPr>
          <p:cNvSpPr txBox="1"/>
          <p:nvPr/>
        </p:nvSpPr>
        <p:spPr>
          <a:xfrm>
            <a:off x="7334703" y="3433379"/>
            <a:ext cx="2938447" cy="923330"/>
          </a:xfrm>
          <a:prstGeom prst="rect">
            <a:avLst/>
          </a:prstGeom>
          <a:noFill/>
        </p:spPr>
        <p:txBody>
          <a:bodyPr wrap="square" rtlCol="0">
            <a:spAutoFit/>
          </a:bodyPr>
          <a:lstStyle/>
          <a:p>
            <a:r>
              <a:rPr lang="en-US" b="1" dirty="0">
                <a:solidFill>
                  <a:schemeClr val="accent2">
                    <a:lumMod val="75000"/>
                  </a:schemeClr>
                </a:solidFill>
                <a:cs typeface="Arial" panose="020B0604020202020204" pitchFamily="34" charset="0"/>
              </a:rPr>
              <a:t>Improves productivity of people by preventing vision loss</a:t>
            </a:r>
          </a:p>
        </p:txBody>
      </p:sp>
    </p:spTree>
    <p:extLst>
      <p:ext uri="{BB962C8B-B14F-4D97-AF65-F5344CB8AC3E}">
        <p14:creationId xmlns:p14="http://schemas.microsoft.com/office/powerpoint/2010/main" val="181456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3ADC-B773-18F1-CB4B-2CE8DF087D67}"/>
              </a:ext>
            </a:extLst>
          </p:cNvPr>
          <p:cNvSpPr>
            <a:spLocks noGrp="1"/>
          </p:cNvSpPr>
          <p:nvPr>
            <p:ph type="title" idx="4294967295"/>
          </p:nvPr>
        </p:nvSpPr>
        <p:spPr>
          <a:xfrm>
            <a:off x="722338" y="1032602"/>
            <a:ext cx="11029950" cy="517525"/>
          </a:xfrm>
        </p:spPr>
        <p:txBody>
          <a:bodyPr>
            <a:normAutofit fontScale="90000"/>
          </a:bodyPr>
          <a:lstStyle/>
          <a:p>
            <a:r>
              <a:rPr lang="en-GB" dirty="0"/>
              <a:t>Complex engineering problems:</a:t>
            </a:r>
          </a:p>
        </p:txBody>
      </p:sp>
      <p:grpSp>
        <p:nvGrpSpPr>
          <p:cNvPr id="3" name="Group 2">
            <a:extLst>
              <a:ext uri="{FF2B5EF4-FFF2-40B4-BE49-F238E27FC236}">
                <a16:creationId xmlns:a16="http://schemas.microsoft.com/office/drawing/2014/main" id="{D2FD8388-DE76-4A38-967A-ECE988BC7399}"/>
              </a:ext>
            </a:extLst>
          </p:cNvPr>
          <p:cNvGrpSpPr/>
          <p:nvPr/>
        </p:nvGrpSpPr>
        <p:grpSpPr>
          <a:xfrm>
            <a:off x="1854200" y="2421162"/>
            <a:ext cx="3459881" cy="1172781"/>
            <a:chOff x="1854200" y="2421162"/>
            <a:chExt cx="3459881" cy="1172781"/>
          </a:xfrm>
        </p:grpSpPr>
        <p:sp>
          <p:nvSpPr>
            <p:cNvPr id="5" name="Rectangle 4">
              <a:extLst>
                <a:ext uri="{FF2B5EF4-FFF2-40B4-BE49-F238E27FC236}">
                  <a16:creationId xmlns:a16="http://schemas.microsoft.com/office/drawing/2014/main" id="{2658EF6A-F1B8-4A8B-A025-33C69B3EDC61}"/>
                </a:ext>
              </a:extLst>
            </p:cNvPr>
            <p:cNvSpPr/>
            <p:nvPr/>
          </p:nvSpPr>
          <p:spPr>
            <a:xfrm>
              <a:off x="1880325" y="2421164"/>
              <a:ext cx="3433756" cy="11727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0"/>
              <a:r>
                <a:rPr lang="en-US" dirty="0">
                  <a:solidFill>
                    <a:schemeClr val="bg1"/>
                  </a:solidFill>
                </a:rPr>
                <a:t>Requires fully annotated large amount of data</a:t>
              </a:r>
            </a:p>
          </p:txBody>
        </p:sp>
        <p:sp>
          <p:nvSpPr>
            <p:cNvPr id="9" name="Rectangle 8">
              <a:extLst>
                <a:ext uri="{FF2B5EF4-FFF2-40B4-BE49-F238E27FC236}">
                  <a16:creationId xmlns:a16="http://schemas.microsoft.com/office/drawing/2014/main" id="{CFE571D1-1F6F-444E-BBCC-1B2739228EAC}"/>
                </a:ext>
              </a:extLst>
            </p:cNvPr>
            <p:cNvSpPr/>
            <p:nvPr/>
          </p:nvSpPr>
          <p:spPr>
            <a:xfrm>
              <a:off x="1854200" y="2421162"/>
              <a:ext cx="1059944" cy="11727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300" dirty="0">
                  <a:latin typeface="Arial" panose="020B0604020202020204" pitchFamily="34" charset="0"/>
                  <a:cs typeface="Arial" panose="020B0604020202020204" pitchFamily="34" charset="0"/>
                </a:rPr>
                <a:t>01</a:t>
              </a:r>
            </a:p>
          </p:txBody>
        </p:sp>
      </p:grpSp>
      <p:grpSp>
        <p:nvGrpSpPr>
          <p:cNvPr id="4" name="Group 3">
            <a:extLst>
              <a:ext uri="{FF2B5EF4-FFF2-40B4-BE49-F238E27FC236}">
                <a16:creationId xmlns:a16="http://schemas.microsoft.com/office/drawing/2014/main" id="{9F9ADED1-3699-4678-800C-B2E42927E7D6}"/>
              </a:ext>
            </a:extLst>
          </p:cNvPr>
          <p:cNvGrpSpPr/>
          <p:nvPr/>
        </p:nvGrpSpPr>
        <p:grpSpPr>
          <a:xfrm>
            <a:off x="5454792" y="2421162"/>
            <a:ext cx="3523743" cy="1172781"/>
            <a:chOff x="5454792" y="2421162"/>
            <a:chExt cx="3523743" cy="1172781"/>
          </a:xfrm>
        </p:grpSpPr>
        <p:sp>
          <p:nvSpPr>
            <p:cNvPr id="6" name="Rectangle 5">
              <a:extLst>
                <a:ext uri="{FF2B5EF4-FFF2-40B4-BE49-F238E27FC236}">
                  <a16:creationId xmlns:a16="http://schemas.microsoft.com/office/drawing/2014/main" id="{DD494BAA-012C-4C69-AFBF-89FEC5675770}"/>
                </a:ext>
              </a:extLst>
            </p:cNvPr>
            <p:cNvSpPr/>
            <p:nvPr/>
          </p:nvSpPr>
          <p:spPr>
            <a:xfrm>
              <a:off x="5454792" y="2421162"/>
              <a:ext cx="3523743" cy="1172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0"/>
              <a:r>
                <a:rPr lang="en-US" spc="-150" dirty="0">
                  <a:solidFill>
                    <a:schemeClr val="bg1"/>
                  </a:solidFill>
                  <a:latin typeface="Arial" panose="020B0604020202020204" pitchFamily="34" charset="0"/>
                  <a:cs typeface="Arial" panose="020B0604020202020204" pitchFamily="34" charset="0"/>
                </a:rPr>
                <a:t>Shallow models for medical image classification</a:t>
              </a:r>
              <a:endParaRPr lang="en-US" dirty="0">
                <a:solidFill>
                  <a:schemeClr val="bg1"/>
                </a:solidFill>
              </a:endParaRPr>
            </a:p>
          </p:txBody>
        </p:sp>
        <p:sp>
          <p:nvSpPr>
            <p:cNvPr id="10" name="Rectangle 9">
              <a:extLst>
                <a:ext uri="{FF2B5EF4-FFF2-40B4-BE49-F238E27FC236}">
                  <a16:creationId xmlns:a16="http://schemas.microsoft.com/office/drawing/2014/main" id="{02A709A1-B5B1-472C-86F2-D7E1B58ECAFB}"/>
                </a:ext>
              </a:extLst>
            </p:cNvPr>
            <p:cNvSpPr/>
            <p:nvPr/>
          </p:nvSpPr>
          <p:spPr>
            <a:xfrm>
              <a:off x="5454793" y="2421164"/>
              <a:ext cx="1059944" cy="117277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300" dirty="0">
                  <a:latin typeface="Arial" panose="020B0604020202020204" pitchFamily="34" charset="0"/>
                  <a:cs typeface="Arial" panose="020B0604020202020204" pitchFamily="34" charset="0"/>
                </a:rPr>
                <a:t>02</a:t>
              </a:r>
            </a:p>
          </p:txBody>
        </p:sp>
      </p:grpSp>
      <p:grpSp>
        <p:nvGrpSpPr>
          <p:cNvPr id="14" name="Group 13">
            <a:extLst>
              <a:ext uri="{FF2B5EF4-FFF2-40B4-BE49-F238E27FC236}">
                <a16:creationId xmlns:a16="http://schemas.microsoft.com/office/drawing/2014/main" id="{EA908659-180C-4574-B913-90E96DFFD004}"/>
              </a:ext>
            </a:extLst>
          </p:cNvPr>
          <p:cNvGrpSpPr/>
          <p:nvPr/>
        </p:nvGrpSpPr>
        <p:grpSpPr>
          <a:xfrm>
            <a:off x="1854200" y="3775684"/>
            <a:ext cx="3459881" cy="1172780"/>
            <a:chOff x="1854200" y="3775684"/>
            <a:chExt cx="3459881" cy="1172780"/>
          </a:xfrm>
        </p:grpSpPr>
        <p:sp>
          <p:nvSpPr>
            <p:cNvPr id="7" name="Rectangle 6">
              <a:extLst>
                <a:ext uri="{FF2B5EF4-FFF2-40B4-BE49-F238E27FC236}">
                  <a16:creationId xmlns:a16="http://schemas.microsoft.com/office/drawing/2014/main" id="{05136346-BF74-43EE-90D4-C5732DAAD14D}"/>
                </a:ext>
              </a:extLst>
            </p:cNvPr>
            <p:cNvSpPr/>
            <p:nvPr/>
          </p:nvSpPr>
          <p:spPr>
            <a:xfrm>
              <a:off x="1880325" y="3775685"/>
              <a:ext cx="3433756" cy="11727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0"/>
              <a:r>
                <a:rPr lang="en-US" spc="-150" dirty="0">
                  <a:solidFill>
                    <a:schemeClr val="bg1"/>
                  </a:solidFill>
                  <a:latin typeface="Arial" panose="020B0604020202020204" pitchFamily="34" charset="0"/>
                  <a:cs typeface="Arial" panose="020B0604020202020204" pitchFamily="34" charset="0"/>
                </a:rPr>
                <a:t>Extracted features lack representation on high level domain concepts</a:t>
              </a:r>
              <a:endParaRPr lang="en-US" dirty="0">
                <a:solidFill>
                  <a:schemeClr val="bg1"/>
                </a:solidFill>
              </a:endParaRPr>
            </a:p>
          </p:txBody>
        </p:sp>
        <p:sp>
          <p:nvSpPr>
            <p:cNvPr id="11" name="Rectangle 10">
              <a:extLst>
                <a:ext uri="{FF2B5EF4-FFF2-40B4-BE49-F238E27FC236}">
                  <a16:creationId xmlns:a16="http://schemas.microsoft.com/office/drawing/2014/main" id="{C3815358-9E99-46F1-9C31-B246A114F5EF}"/>
                </a:ext>
              </a:extLst>
            </p:cNvPr>
            <p:cNvSpPr/>
            <p:nvPr/>
          </p:nvSpPr>
          <p:spPr>
            <a:xfrm>
              <a:off x="1854200" y="3775684"/>
              <a:ext cx="1059944" cy="117277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300" dirty="0">
                  <a:latin typeface="Arial" panose="020B0604020202020204" pitchFamily="34" charset="0"/>
                  <a:cs typeface="Arial" panose="020B0604020202020204" pitchFamily="34" charset="0"/>
                </a:rPr>
                <a:t>03</a:t>
              </a:r>
            </a:p>
          </p:txBody>
        </p:sp>
      </p:grpSp>
      <p:grpSp>
        <p:nvGrpSpPr>
          <p:cNvPr id="13" name="Group 12">
            <a:extLst>
              <a:ext uri="{FF2B5EF4-FFF2-40B4-BE49-F238E27FC236}">
                <a16:creationId xmlns:a16="http://schemas.microsoft.com/office/drawing/2014/main" id="{40B55AEA-DAF4-4E47-BC7E-4315680A3754}"/>
              </a:ext>
            </a:extLst>
          </p:cNvPr>
          <p:cNvGrpSpPr/>
          <p:nvPr/>
        </p:nvGrpSpPr>
        <p:grpSpPr>
          <a:xfrm>
            <a:off x="5454793" y="3775684"/>
            <a:ext cx="3523744" cy="1172780"/>
            <a:chOff x="5454793" y="3775684"/>
            <a:chExt cx="3523744" cy="1172780"/>
          </a:xfrm>
        </p:grpSpPr>
        <p:sp>
          <p:nvSpPr>
            <p:cNvPr id="8" name="Rectangle 7">
              <a:extLst>
                <a:ext uri="{FF2B5EF4-FFF2-40B4-BE49-F238E27FC236}">
                  <a16:creationId xmlns:a16="http://schemas.microsoft.com/office/drawing/2014/main" id="{D251BE51-F5C5-43AF-9C87-2AC1F7729BDC}"/>
                </a:ext>
              </a:extLst>
            </p:cNvPr>
            <p:cNvSpPr/>
            <p:nvPr/>
          </p:nvSpPr>
          <p:spPr>
            <a:xfrm>
              <a:off x="5454793" y="3775684"/>
              <a:ext cx="3523744" cy="1172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0"/>
              <a:r>
                <a:rPr lang="en-US" dirty="0">
                  <a:solidFill>
                    <a:schemeClr val="bg1"/>
                  </a:solidFill>
                </a:rPr>
                <a:t>Tradition detection takes high computational cost and lower accuracy</a:t>
              </a:r>
            </a:p>
          </p:txBody>
        </p:sp>
        <p:sp>
          <p:nvSpPr>
            <p:cNvPr id="12" name="Rectangle 11">
              <a:extLst>
                <a:ext uri="{FF2B5EF4-FFF2-40B4-BE49-F238E27FC236}">
                  <a16:creationId xmlns:a16="http://schemas.microsoft.com/office/drawing/2014/main" id="{2BF51254-F37C-4CC8-A869-ABFF981DC804}"/>
                </a:ext>
              </a:extLst>
            </p:cNvPr>
            <p:cNvSpPr/>
            <p:nvPr/>
          </p:nvSpPr>
          <p:spPr>
            <a:xfrm>
              <a:off x="5454793" y="3775685"/>
              <a:ext cx="1059944" cy="117277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300" dirty="0">
                  <a:latin typeface="Arial" panose="020B0604020202020204" pitchFamily="34" charset="0"/>
                  <a:cs typeface="Arial" panose="020B0604020202020204" pitchFamily="34" charset="0"/>
                </a:rPr>
                <a:t>04</a:t>
              </a:r>
            </a:p>
          </p:txBody>
        </p:sp>
      </p:grpSp>
    </p:spTree>
    <p:extLst>
      <p:ext uri="{BB962C8B-B14F-4D97-AF65-F5344CB8AC3E}">
        <p14:creationId xmlns:p14="http://schemas.microsoft.com/office/powerpoint/2010/main" val="30070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B0B3-F24E-AA41-F6B2-B166A14DFC97}"/>
              </a:ext>
            </a:extLst>
          </p:cNvPr>
          <p:cNvSpPr txBox="1">
            <a:spLocks/>
          </p:cNvSpPr>
          <p:nvPr/>
        </p:nvSpPr>
        <p:spPr>
          <a:xfrm>
            <a:off x="584218" y="1132114"/>
            <a:ext cx="9958615" cy="487495"/>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dataset:</a:t>
            </a:r>
          </a:p>
        </p:txBody>
      </p:sp>
      <p:graphicFrame>
        <p:nvGraphicFramePr>
          <p:cNvPr id="3" name="Table 3">
            <a:extLst>
              <a:ext uri="{FF2B5EF4-FFF2-40B4-BE49-F238E27FC236}">
                <a16:creationId xmlns:a16="http://schemas.microsoft.com/office/drawing/2014/main" id="{5C00A3A8-CC50-EB0D-D866-9676BB317CD7}"/>
              </a:ext>
            </a:extLst>
          </p:cNvPr>
          <p:cNvGraphicFramePr>
            <a:graphicFrameLocks noGrp="1"/>
          </p:cNvGraphicFramePr>
          <p:nvPr>
            <p:extLst>
              <p:ext uri="{D42A27DB-BD31-4B8C-83A1-F6EECF244321}">
                <p14:modId xmlns:p14="http://schemas.microsoft.com/office/powerpoint/2010/main" val="2809023527"/>
              </p:ext>
            </p:extLst>
          </p:nvPr>
        </p:nvGraphicFramePr>
        <p:xfrm>
          <a:off x="584218" y="1951567"/>
          <a:ext cx="5139252" cy="4384038"/>
        </p:xfrm>
        <a:graphic>
          <a:graphicData uri="http://schemas.openxmlformats.org/drawingml/2006/table">
            <a:tbl>
              <a:tblPr firstRow="1" bandRow="1">
                <a:tableStyleId>{7DF18680-E054-41AD-8BC1-D1AEF772440D}</a:tableStyleId>
              </a:tblPr>
              <a:tblGrid>
                <a:gridCol w="1284813">
                  <a:extLst>
                    <a:ext uri="{9D8B030D-6E8A-4147-A177-3AD203B41FA5}">
                      <a16:colId xmlns:a16="http://schemas.microsoft.com/office/drawing/2014/main" val="699920838"/>
                    </a:ext>
                  </a:extLst>
                </a:gridCol>
                <a:gridCol w="1390639">
                  <a:extLst>
                    <a:ext uri="{9D8B030D-6E8A-4147-A177-3AD203B41FA5}">
                      <a16:colId xmlns:a16="http://schemas.microsoft.com/office/drawing/2014/main" val="88622763"/>
                    </a:ext>
                  </a:extLst>
                </a:gridCol>
                <a:gridCol w="1178987">
                  <a:extLst>
                    <a:ext uri="{9D8B030D-6E8A-4147-A177-3AD203B41FA5}">
                      <a16:colId xmlns:a16="http://schemas.microsoft.com/office/drawing/2014/main" val="1459042469"/>
                    </a:ext>
                  </a:extLst>
                </a:gridCol>
                <a:gridCol w="1284813">
                  <a:extLst>
                    <a:ext uri="{9D8B030D-6E8A-4147-A177-3AD203B41FA5}">
                      <a16:colId xmlns:a16="http://schemas.microsoft.com/office/drawing/2014/main" val="3898722832"/>
                    </a:ext>
                  </a:extLst>
                </a:gridCol>
              </a:tblGrid>
              <a:tr h="730673">
                <a:tc>
                  <a:txBody>
                    <a:bodyPr/>
                    <a:lstStyle/>
                    <a:p>
                      <a:pPr algn="ctr"/>
                      <a:r>
                        <a:rPr lang="en-US" dirty="0"/>
                        <a:t>Class No.</a:t>
                      </a:r>
                    </a:p>
                  </a:txBody>
                  <a:tcPr/>
                </a:tc>
                <a:tc>
                  <a:txBody>
                    <a:bodyPr/>
                    <a:lstStyle/>
                    <a:p>
                      <a:pPr algn="ctr"/>
                      <a:r>
                        <a:rPr lang="en-US" dirty="0"/>
                        <a:t>Class Name</a:t>
                      </a:r>
                    </a:p>
                  </a:txBody>
                  <a:tcPr/>
                </a:tc>
                <a:tc>
                  <a:txBody>
                    <a:bodyPr/>
                    <a:lstStyle/>
                    <a:p>
                      <a:pPr algn="ctr"/>
                      <a:r>
                        <a:rPr lang="en-US" dirty="0"/>
                        <a:t>Number of Images</a:t>
                      </a:r>
                    </a:p>
                  </a:txBody>
                  <a:tcPr/>
                </a:tc>
                <a:tc>
                  <a:txBody>
                    <a:bodyPr/>
                    <a:lstStyle/>
                    <a:p>
                      <a:pPr algn="ctr"/>
                      <a:r>
                        <a:rPr lang="en-US" dirty="0"/>
                        <a:t>Percentage of Images</a:t>
                      </a:r>
                    </a:p>
                  </a:txBody>
                  <a:tcPr/>
                </a:tc>
                <a:extLst>
                  <a:ext uri="{0D108BD9-81ED-4DB2-BD59-A6C34878D82A}">
                    <a16:rowId xmlns:a16="http://schemas.microsoft.com/office/drawing/2014/main" val="682926630"/>
                  </a:ext>
                </a:extLst>
              </a:tr>
              <a:tr h="730673">
                <a:tc>
                  <a:txBody>
                    <a:bodyPr/>
                    <a:lstStyle/>
                    <a:p>
                      <a:pPr algn="ctr"/>
                      <a:r>
                        <a:rPr lang="en-US" dirty="0"/>
                        <a:t>0</a:t>
                      </a:r>
                    </a:p>
                  </a:txBody>
                  <a:tcPr/>
                </a:tc>
                <a:tc>
                  <a:txBody>
                    <a:bodyPr/>
                    <a:lstStyle/>
                    <a:p>
                      <a:pPr algn="ctr"/>
                      <a:r>
                        <a:rPr lang="en-US" dirty="0"/>
                        <a:t>No DR</a:t>
                      </a:r>
                    </a:p>
                  </a:txBody>
                  <a:tcPr/>
                </a:tc>
                <a:tc>
                  <a:txBody>
                    <a:bodyPr/>
                    <a:lstStyle/>
                    <a:p>
                      <a:pPr algn="ctr"/>
                      <a:r>
                        <a:rPr lang="en-US" dirty="0"/>
                        <a:t>25806</a:t>
                      </a:r>
                    </a:p>
                  </a:txBody>
                  <a:tcPr/>
                </a:tc>
                <a:tc>
                  <a:txBody>
                    <a:bodyPr/>
                    <a:lstStyle/>
                    <a:p>
                      <a:pPr algn="ctr"/>
                      <a:r>
                        <a:rPr lang="en-US" dirty="0"/>
                        <a:t>73.4%</a:t>
                      </a:r>
                    </a:p>
                  </a:txBody>
                  <a:tcPr/>
                </a:tc>
                <a:extLst>
                  <a:ext uri="{0D108BD9-81ED-4DB2-BD59-A6C34878D82A}">
                    <a16:rowId xmlns:a16="http://schemas.microsoft.com/office/drawing/2014/main" val="2097955887"/>
                  </a:ext>
                </a:extLst>
              </a:tr>
              <a:tr h="730673">
                <a:tc>
                  <a:txBody>
                    <a:bodyPr/>
                    <a:lstStyle/>
                    <a:p>
                      <a:pPr algn="ctr"/>
                      <a:r>
                        <a:rPr lang="en-US" dirty="0"/>
                        <a:t>1</a:t>
                      </a:r>
                    </a:p>
                  </a:txBody>
                  <a:tcPr/>
                </a:tc>
                <a:tc>
                  <a:txBody>
                    <a:bodyPr/>
                    <a:lstStyle/>
                    <a:p>
                      <a:pPr algn="ctr"/>
                      <a:r>
                        <a:rPr lang="en-US" dirty="0"/>
                        <a:t>Mild</a:t>
                      </a:r>
                    </a:p>
                  </a:txBody>
                  <a:tcPr/>
                </a:tc>
                <a:tc>
                  <a:txBody>
                    <a:bodyPr/>
                    <a:lstStyle/>
                    <a:p>
                      <a:pPr algn="ctr"/>
                      <a:r>
                        <a:rPr lang="en-US" dirty="0"/>
                        <a:t>2443</a:t>
                      </a:r>
                    </a:p>
                  </a:txBody>
                  <a:tcPr/>
                </a:tc>
                <a:tc>
                  <a:txBody>
                    <a:bodyPr/>
                    <a:lstStyle/>
                    <a:p>
                      <a:pPr algn="ctr"/>
                      <a:r>
                        <a:rPr lang="en-US" dirty="0"/>
                        <a:t>7%</a:t>
                      </a:r>
                    </a:p>
                  </a:txBody>
                  <a:tcPr/>
                </a:tc>
                <a:extLst>
                  <a:ext uri="{0D108BD9-81ED-4DB2-BD59-A6C34878D82A}">
                    <a16:rowId xmlns:a16="http://schemas.microsoft.com/office/drawing/2014/main" val="983969987"/>
                  </a:ext>
                </a:extLst>
              </a:tr>
              <a:tr h="730673">
                <a:tc>
                  <a:txBody>
                    <a:bodyPr/>
                    <a:lstStyle/>
                    <a:p>
                      <a:pPr algn="ctr"/>
                      <a:r>
                        <a:rPr lang="en-US" dirty="0"/>
                        <a:t>2</a:t>
                      </a:r>
                    </a:p>
                  </a:txBody>
                  <a:tcPr/>
                </a:tc>
                <a:tc>
                  <a:txBody>
                    <a:bodyPr/>
                    <a:lstStyle/>
                    <a:p>
                      <a:pPr algn="ctr"/>
                      <a:r>
                        <a:rPr lang="en-US" dirty="0"/>
                        <a:t>Moderate</a:t>
                      </a:r>
                    </a:p>
                  </a:txBody>
                  <a:tcPr/>
                </a:tc>
                <a:tc>
                  <a:txBody>
                    <a:bodyPr/>
                    <a:lstStyle/>
                    <a:p>
                      <a:pPr algn="ctr"/>
                      <a:r>
                        <a:rPr lang="en-US" dirty="0"/>
                        <a:t>5292</a:t>
                      </a:r>
                    </a:p>
                  </a:txBody>
                  <a:tcPr/>
                </a:tc>
                <a:tc>
                  <a:txBody>
                    <a:bodyPr/>
                    <a:lstStyle/>
                    <a:p>
                      <a:pPr algn="ctr"/>
                      <a:r>
                        <a:rPr lang="en-US" dirty="0"/>
                        <a:t>15.1%</a:t>
                      </a:r>
                    </a:p>
                  </a:txBody>
                  <a:tcPr/>
                </a:tc>
                <a:extLst>
                  <a:ext uri="{0D108BD9-81ED-4DB2-BD59-A6C34878D82A}">
                    <a16:rowId xmlns:a16="http://schemas.microsoft.com/office/drawing/2014/main" val="2921118891"/>
                  </a:ext>
                </a:extLst>
              </a:tr>
              <a:tr h="730673">
                <a:tc>
                  <a:txBody>
                    <a:bodyPr/>
                    <a:lstStyle/>
                    <a:p>
                      <a:pPr algn="ctr"/>
                      <a:r>
                        <a:rPr lang="en-US" dirty="0"/>
                        <a:t>3</a:t>
                      </a:r>
                    </a:p>
                  </a:txBody>
                  <a:tcPr/>
                </a:tc>
                <a:tc>
                  <a:txBody>
                    <a:bodyPr/>
                    <a:lstStyle/>
                    <a:p>
                      <a:pPr algn="ctr"/>
                      <a:r>
                        <a:rPr lang="en-US" dirty="0"/>
                        <a:t>Severe</a:t>
                      </a:r>
                    </a:p>
                  </a:txBody>
                  <a:tcPr/>
                </a:tc>
                <a:tc>
                  <a:txBody>
                    <a:bodyPr/>
                    <a:lstStyle/>
                    <a:p>
                      <a:pPr algn="ctr"/>
                      <a:r>
                        <a:rPr lang="en-US" dirty="0"/>
                        <a:t>873</a:t>
                      </a:r>
                    </a:p>
                  </a:txBody>
                  <a:tcPr/>
                </a:tc>
                <a:tc>
                  <a:txBody>
                    <a:bodyPr/>
                    <a:lstStyle/>
                    <a:p>
                      <a:pPr algn="ctr"/>
                      <a:r>
                        <a:rPr lang="en-US" dirty="0"/>
                        <a:t>2.5%</a:t>
                      </a:r>
                    </a:p>
                  </a:txBody>
                  <a:tcPr/>
                </a:tc>
                <a:extLst>
                  <a:ext uri="{0D108BD9-81ED-4DB2-BD59-A6C34878D82A}">
                    <a16:rowId xmlns:a16="http://schemas.microsoft.com/office/drawing/2014/main" val="2293779690"/>
                  </a:ext>
                </a:extLst>
              </a:tr>
              <a:tr h="730673">
                <a:tc>
                  <a:txBody>
                    <a:bodyPr/>
                    <a:lstStyle/>
                    <a:p>
                      <a:pPr algn="ctr"/>
                      <a:r>
                        <a:rPr lang="en-US" dirty="0"/>
                        <a:t>4</a:t>
                      </a:r>
                    </a:p>
                  </a:txBody>
                  <a:tcPr/>
                </a:tc>
                <a:tc>
                  <a:txBody>
                    <a:bodyPr/>
                    <a:lstStyle/>
                    <a:p>
                      <a:pPr algn="ctr"/>
                      <a:r>
                        <a:rPr lang="en-US" dirty="0"/>
                        <a:t>Proliferative DR</a:t>
                      </a:r>
                    </a:p>
                  </a:txBody>
                  <a:tcPr/>
                </a:tc>
                <a:tc>
                  <a:txBody>
                    <a:bodyPr/>
                    <a:lstStyle/>
                    <a:p>
                      <a:pPr algn="ctr"/>
                      <a:r>
                        <a:rPr lang="en-US" dirty="0"/>
                        <a:t>708</a:t>
                      </a:r>
                    </a:p>
                  </a:txBody>
                  <a:tcPr/>
                </a:tc>
                <a:tc>
                  <a:txBody>
                    <a:bodyPr/>
                    <a:lstStyle/>
                    <a:p>
                      <a:pPr algn="ctr"/>
                      <a:r>
                        <a:rPr lang="en-US" dirty="0"/>
                        <a:t>2%</a:t>
                      </a:r>
                    </a:p>
                  </a:txBody>
                  <a:tcPr/>
                </a:tc>
                <a:extLst>
                  <a:ext uri="{0D108BD9-81ED-4DB2-BD59-A6C34878D82A}">
                    <a16:rowId xmlns:a16="http://schemas.microsoft.com/office/drawing/2014/main" val="1930969534"/>
                  </a:ext>
                </a:extLst>
              </a:tr>
            </a:tbl>
          </a:graphicData>
        </a:graphic>
      </p:graphicFrame>
      <p:graphicFrame>
        <p:nvGraphicFramePr>
          <p:cNvPr id="6" name="Chart 5">
            <a:extLst>
              <a:ext uri="{FF2B5EF4-FFF2-40B4-BE49-F238E27FC236}">
                <a16:creationId xmlns:a16="http://schemas.microsoft.com/office/drawing/2014/main" id="{1849DF73-0728-003C-A804-EBB546DB3E1D}"/>
              </a:ext>
            </a:extLst>
          </p:cNvPr>
          <p:cNvGraphicFramePr/>
          <p:nvPr>
            <p:extLst>
              <p:ext uri="{D42A27DB-BD31-4B8C-83A1-F6EECF244321}">
                <p14:modId xmlns:p14="http://schemas.microsoft.com/office/powerpoint/2010/main" val="2324917372"/>
              </p:ext>
            </p:extLst>
          </p:nvPr>
        </p:nvGraphicFramePr>
        <p:xfrm>
          <a:off x="6468535" y="2469847"/>
          <a:ext cx="4893734" cy="31266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488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C230-0B54-7430-0A7E-0ABF2F9E43EB}"/>
              </a:ext>
            </a:extLst>
          </p:cNvPr>
          <p:cNvSpPr>
            <a:spLocks noGrp="1"/>
          </p:cNvSpPr>
          <p:nvPr>
            <p:ph type="title"/>
          </p:nvPr>
        </p:nvSpPr>
        <p:spPr/>
        <p:txBody>
          <a:bodyPr/>
          <a:lstStyle/>
          <a:p>
            <a:r>
              <a:rPr lang="en-US" dirty="0"/>
              <a:t>Figure of merits:                                    Confusion matrix:</a:t>
            </a:r>
          </a:p>
        </p:txBody>
      </p:sp>
      <p:pic>
        <p:nvPicPr>
          <p:cNvPr id="1026" name="Picture 2" descr="How to evaluate you model using the Confusion Matrix – Towards AI">
            <a:extLst>
              <a:ext uri="{FF2B5EF4-FFF2-40B4-BE49-F238E27FC236}">
                <a16:creationId xmlns:a16="http://schemas.microsoft.com/office/drawing/2014/main" id="{204CF027-B8BA-C336-7A5C-5AAE3BD4D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675" y="2398730"/>
            <a:ext cx="5392290" cy="326943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a:extLst>
              <a:ext uri="{FF2B5EF4-FFF2-40B4-BE49-F238E27FC236}">
                <a16:creationId xmlns:a16="http://schemas.microsoft.com/office/drawing/2014/main" id="{5BCA8BB7-1F63-4445-81F3-7E7B9782DFE2}"/>
              </a:ext>
            </a:extLst>
          </p:cNvPr>
          <p:cNvSpPr>
            <a:spLocks noChangeArrowheads="1"/>
          </p:cNvSpPr>
          <p:nvPr/>
        </p:nvSpPr>
        <p:spPr bwMode="auto">
          <a:xfrm>
            <a:off x="1301221" y="2398730"/>
            <a:ext cx="84879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13">
            <a:extLst>
              <a:ext uri="{FF2B5EF4-FFF2-40B4-BE49-F238E27FC236}">
                <a16:creationId xmlns:a16="http://schemas.microsoft.com/office/drawing/2014/main" id="{D89ECB71-389E-1C6B-802A-8F52BBFE54B9}"/>
              </a:ext>
            </a:extLst>
          </p:cNvPr>
          <p:cNvGraphicFramePr>
            <a:graphicFrameLocks noGrp="1"/>
          </p:cNvGraphicFramePr>
          <p:nvPr>
            <p:extLst>
              <p:ext uri="{D42A27DB-BD31-4B8C-83A1-F6EECF244321}">
                <p14:modId xmlns:p14="http://schemas.microsoft.com/office/powerpoint/2010/main" val="994622833"/>
              </p:ext>
            </p:extLst>
          </p:nvPr>
        </p:nvGraphicFramePr>
        <p:xfrm>
          <a:off x="779556" y="3045061"/>
          <a:ext cx="5316444" cy="2242204"/>
        </p:xfrm>
        <a:graphic>
          <a:graphicData uri="http://schemas.openxmlformats.org/drawingml/2006/table">
            <a:tbl>
              <a:tblPr firstRow="1" bandRow="1">
                <a:tableStyleId>{7DF18680-E054-41AD-8BC1-D1AEF772440D}</a:tableStyleId>
              </a:tblPr>
              <a:tblGrid>
                <a:gridCol w="2658222">
                  <a:extLst>
                    <a:ext uri="{9D8B030D-6E8A-4147-A177-3AD203B41FA5}">
                      <a16:colId xmlns:a16="http://schemas.microsoft.com/office/drawing/2014/main" val="1348570577"/>
                    </a:ext>
                  </a:extLst>
                </a:gridCol>
                <a:gridCol w="2658222">
                  <a:extLst>
                    <a:ext uri="{9D8B030D-6E8A-4147-A177-3AD203B41FA5}">
                      <a16:colId xmlns:a16="http://schemas.microsoft.com/office/drawing/2014/main" val="788045351"/>
                    </a:ext>
                  </a:extLst>
                </a:gridCol>
              </a:tblGrid>
              <a:tr h="560551">
                <a:tc>
                  <a:txBody>
                    <a:bodyPr/>
                    <a:lstStyle/>
                    <a:p>
                      <a:pPr algn="ctr" rtl="0" fontAlgn="t">
                        <a:spcBef>
                          <a:spcPts val="1200"/>
                        </a:spcBef>
                        <a:spcAft>
                          <a:spcPts val="1200"/>
                        </a:spcAft>
                      </a:pPr>
                      <a:r>
                        <a:rPr lang="en-US" sz="1400" b="1" u="none" strike="noStrike" dirty="0">
                          <a:solidFill>
                            <a:srgbClr val="000000"/>
                          </a:solidFill>
                          <a:effectLst/>
                        </a:rPr>
                        <a:t>Parameter Name</a:t>
                      </a:r>
                      <a:endParaRPr lang="en-US" sz="1400" b="1" dirty="0">
                        <a:effectLst/>
                      </a:endParaRPr>
                    </a:p>
                  </a:txBody>
                  <a:tcPr marL="63500" marR="63500" marT="63500" marB="63500" anchor="ctr"/>
                </a:tc>
                <a:tc>
                  <a:txBody>
                    <a:bodyPr/>
                    <a:lstStyle/>
                    <a:p>
                      <a:pPr algn="ctr" rtl="0" fontAlgn="t">
                        <a:spcBef>
                          <a:spcPts val="1200"/>
                        </a:spcBef>
                        <a:spcAft>
                          <a:spcPts val="1200"/>
                        </a:spcAft>
                      </a:pPr>
                      <a:r>
                        <a:rPr lang="en-US" sz="1400" b="1" u="none" strike="noStrike" dirty="0">
                          <a:solidFill>
                            <a:srgbClr val="000000"/>
                          </a:solidFill>
                          <a:effectLst/>
                        </a:rPr>
                        <a:t>Equation</a:t>
                      </a:r>
                      <a:endParaRPr lang="en-US" sz="1400" b="1" dirty="0">
                        <a:effectLst/>
                      </a:endParaRPr>
                    </a:p>
                  </a:txBody>
                  <a:tcPr marL="63500" marR="63500" marT="63500" marB="63500" anchor="ctr"/>
                </a:tc>
                <a:extLst>
                  <a:ext uri="{0D108BD9-81ED-4DB2-BD59-A6C34878D82A}">
                    <a16:rowId xmlns:a16="http://schemas.microsoft.com/office/drawing/2014/main" val="183930548"/>
                  </a:ext>
                </a:extLst>
              </a:tr>
              <a:tr h="560551">
                <a:tc>
                  <a:txBody>
                    <a:bodyPr/>
                    <a:lstStyle/>
                    <a:p>
                      <a:pPr algn="ctr" rtl="0" fontAlgn="t">
                        <a:spcBef>
                          <a:spcPts val="1200"/>
                        </a:spcBef>
                        <a:spcAft>
                          <a:spcPts val="1200"/>
                        </a:spcAft>
                      </a:pPr>
                      <a:r>
                        <a:rPr lang="en-US" sz="1400" b="1" u="none" strike="noStrike" dirty="0">
                          <a:solidFill>
                            <a:srgbClr val="000000"/>
                          </a:solidFill>
                          <a:effectLst/>
                        </a:rPr>
                        <a:t>Accuracy </a:t>
                      </a:r>
                      <a:endParaRPr lang="en-US" sz="1400" b="1" dirty="0">
                        <a:effectLst/>
                      </a:endParaRPr>
                    </a:p>
                  </a:txBody>
                  <a:tcPr marL="63500" marR="63500" marT="63500" marB="63500" anchor="ctr"/>
                </a:tc>
                <a:tc>
                  <a:txBody>
                    <a:bodyPr/>
                    <a:lstStyle/>
                    <a:p>
                      <a:pPr algn="ctr" rtl="0" fontAlgn="t">
                        <a:spcBef>
                          <a:spcPts val="1200"/>
                        </a:spcBef>
                        <a:spcAft>
                          <a:spcPts val="1200"/>
                        </a:spcAft>
                      </a:pPr>
                      <a:r>
                        <a:rPr lang="en-US" sz="1400" b="1" u="none" strike="noStrike" dirty="0">
                          <a:solidFill>
                            <a:srgbClr val="000000"/>
                          </a:solidFill>
                          <a:effectLst/>
                        </a:rPr>
                        <a:t>(TN+TP)/(TN+TP+FP+FN)</a:t>
                      </a:r>
                      <a:endParaRPr lang="en-US" sz="1400" b="1" dirty="0">
                        <a:effectLst/>
                      </a:endParaRPr>
                    </a:p>
                  </a:txBody>
                  <a:tcPr marL="63500" marR="63500" marT="63500" marB="63500" anchor="ctr"/>
                </a:tc>
                <a:extLst>
                  <a:ext uri="{0D108BD9-81ED-4DB2-BD59-A6C34878D82A}">
                    <a16:rowId xmlns:a16="http://schemas.microsoft.com/office/drawing/2014/main" val="1019022848"/>
                  </a:ext>
                </a:extLst>
              </a:tr>
              <a:tr h="560551">
                <a:tc>
                  <a:txBody>
                    <a:bodyPr/>
                    <a:lstStyle/>
                    <a:p>
                      <a:pPr algn="ctr" rtl="0" fontAlgn="t">
                        <a:spcBef>
                          <a:spcPts val="1200"/>
                        </a:spcBef>
                        <a:spcAft>
                          <a:spcPts val="1200"/>
                        </a:spcAft>
                      </a:pPr>
                      <a:r>
                        <a:rPr lang="en-US" sz="1400" b="1" u="none" strike="noStrike" dirty="0">
                          <a:solidFill>
                            <a:srgbClr val="000000"/>
                          </a:solidFill>
                          <a:effectLst/>
                        </a:rPr>
                        <a:t>Sensitivity</a:t>
                      </a:r>
                      <a:endParaRPr lang="en-US" sz="1400" b="1" dirty="0">
                        <a:effectLst/>
                      </a:endParaRPr>
                    </a:p>
                  </a:txBody>
                  <a:tcPr marL="63500" marR="63500" marT="63500" marB="63500" anchor="ctr"/>
                </a:tc>
                <a:tc>
                  <a:txBody>
                    <a:bodyPr/>
                    <a:lstStyle/>
                    <a:p>
                      <a:pPr algn="ctr" rtl="0" fontAlgn="t">
                        <a:spcBef>
                          <a:spcPts val="1200"/>
                        </a:spcBef>
                        <a:spcAft>
                          <a:spcPts val="1200"/>
                        </a:spcAft>
                      </a:pPr>
                      <a:r>
                        <a:rPr lang="en-US" sz="1400" b="1" u="none" strike="noStrike" dirty="0">
                          <a:solidFill>
                            <a:srgbClr val="000000"/>
                          </a:solidFill>
                          <a:effectLst/>
                        </a:rPr>
                        <a:t>TP/(TP+FN)</a:t>
                      </a:r>
                      <a:endParaRPr lang="en-US" sz="1400" b="1" dirty="0">
                        <a:effectLst/>
                      </a:endParaRPr>
                    </a:p>
                  </a:txBody>
                  <a:tcPr marL="63500" marR="63500" marT="63500" marB="63500" anchor="ctr"/>
                </a:tc>
                <a:extLst>
                  <a:ext uri="{0D108BD9-81ED-4DB2-BD59-A6C34878D82A}">
                    <a16:rowId xmlns:a16="http://schemas.microsoft.com/office/drawing/2014/main" val="55751758"/>
                  </a:ext>
                </a:extLst>
              </a:tr>
              <a:tr h="560551">
                <a:tc>
                  <a:txBody>
                    <a:bodyPr/>
                    <a:lstStyle/>
                    <a:p>
                      <a:pPr algn="ctr" rtl="0" fontAlgn="t">
                        <a:spcBef>
                          <a:spcPts val="1200"/>
                        </a:spcBef>
                        <a:spcAft>
                          <a:spcPts val="1200"/>
                        </a:spcAft>
                      </a:pPr>
                      <a:r>
                        <a:rPr lang="en-US" sz="1400" b="1" u="none" strike="noStrike" dirty="0">
                          <a:solidFill>
                            <a:srgbClr val="000000"/>
                          </a:solidFill>
                          <a:effectLst/>
                        </a:rPr>
                        <a:t>Specificity </a:t>
                      </a:r>
                      <a:endParaRPr lang="en-US" sz="1400" b="1" dirty="0">
                        <a:effectLst/>
                      </a:endParaRPr>
                    </a:p>
                  </a:txBody>
                  <a:tcPr marL="63500" marR="63500" marT="63500" marB="63500" anchor="ctr"/>
                </a:tc>
                <a:tc>
                  <a:txBody>
                    <a:bodyPr/>
                    <a:lstStyle/>
                    <a:p>
                      <a:pPr algn="ctr" rtl="0" fontAlgn="t">
                        <a:spcBef>
                          <a:spcPts val="1200"/>
                        </a:spcBef>
                        <a:spcAft>
                          <a:spcPts val="1200"/>
                        </a:spcAft>
                      </a:pPr>
                      <a:r>
                        <a:rPr lang="en-US" sz="1400" b="1" u="none" strike="noStrike" dirty="0">
                          <a:solidFill>
                            <a:srgbClr val="000000"/>
                          </a:solidFill>
                          <a:effectLst/>
                        </a:rPr>
                        <a:t>TN/(TN+FP)</a:t>
                      </a:r>
                      <a:endParaRPr lang="en-US" sz="1400" b="1" dirty="0">
                        <a:effectLst/>
                      </a:endParaRPr>
                    </a:p>
                  </a:txBody>
                  <a:tcPr marL="63500" marR="63500" marT="63500" marB="63500" anchor="ctr"/>
                </a:tc>
                <a:extLst>
                  <a:ext uri="{0D108BD9-81ED-4DB2-BD59-A6C34878D82A}">
                    <a16:rowId xmlns:a16="http://schemas.microsoft.com/office/drawing/2014/main" val="2585872677"/>
                  </a:ext>
                </a:extLst>
              </a:tr>
            </a:tbl>
          </a:graphicData>
        </a:graphic>
      </p:graphicFrame>
    </p:spTree>
    <p:extLst>
      <p:ext uri="{BB962C8B-B14F-4D97-AF65-F5344CB8AC3E}">
        <p14:creationId xmlns:p14="http://schemas.microsoft.com/office/powerpoint/2010/main" val="60634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4">
            <a:extLst>
              <a:ext uri="{FF2B5EF4-FFF2-40B4-BE49-F238E27FC236}">
                <a16:creationId xmlns:a16="http://schemas.microsoft.com/office/drawing/2014/main" id="{75E82026-1E4C-E049-BEB8-3A6A7017EC3C}"/>
              </a:ext>
            </a:extLst>
          </p:cNvPr>
          <p:cNvGraphicFramePr>
            <a:graphicFrameLocks noGrp="1"/>
          </p:cNvGraphicFramePr>
          <p:nvPr>
            <p:extLst>
              <p:ext uri="{D42A27DB-BD31-4B8C-83A1-F6EECF244321}">
                <p14:modId xmlns:p14="http://schemas.microsoft.com/office/powerpoint/2010/main" val="2947112125"/>
              </p:ext>
            </p:extLst>
          </p:nvPr>
        </p:nvGraphicFramePr>
        <p:xfrm>
          <a:off x="787137" y="3062251"/>
          <a:ext cx="2327548" cy="2265244"/>
        </p:xfrm>
        <a:graphic>
          <a:graphicData uri="http://schemas.openxmlformats.org/drawingml/2006/table">
            <a:tbl>
              <a:tblPr firstRow="1" bandRow="1">
                <a:tableStyleId>{BDBED569-4797-4DF1-A0F4-6AAB3CD982D8}</a:tableStyleId>
              </a:tblPr>
              <a:tblGrid>
                <a:gridCol w="1163774">
                  <a:extLst>
                    <a:ext uri="{9D8B030D-6E8A-4147-A177-3AD203B41FA5}">
                      <a16:colId xmlns:a16="http://schemas.microsoft.com/office/drawing/2014/main" val="16837344"/>
                    </a:ext>
                  </a:extLst>
                </a:gridCol>
                <a:gridCol w="1163774">
                  <a:extLst>
                    <a:ext uri="{9D8B030D-6E8A-4147-A177-3AD203B41FA5}">
                      <a16:colId xmlns:a16="http://schemas.microsoft.com/office/drawing/2014/main" val="4155929615"/>
                    </a:ext>
                  </a:extLst>
                </a:gridCol>
              </a:tblGrid>
              <a:tr h="566311">
                <a:tc gridSpan="2">
                  <a:txBody>
                    <a:bodyPr/>
                    <a:lstStyle/>
                    <a:p>
                      <a:pPr algn="ctr"/>
                      <a:r>
                        <a:rPr lang="en-US" sz="1600" dirty="0" err="1"/>
                        <a:t>AlexNet</a:t>
                      </a:r>
                      <a:endParaRPr lang="en-US" sz="1600" dirty="0"/>
                    </a:p>
                  </a:txBody>
                  <a:tcPr marL="83127" marR="83127" anchor="ctr"/>
                </a:tc>
                <a:tc hMerge="1">
                  <a:txBody>
                    <a:bodyPr/>
                    <a:lstStyle/>
                    <a:p>
                      <a:endParaRPr lang="en-US" dirty="0"/>
                    </a:p>
                  </a:txBody>
                  <a:tcPr/>
                </a:tc>
                <a:extLst>
                  <a:ext uri="{0D108BD9-81ED-4DB2-BD59-A6C34878D82A}">
                    <a16:rowId xmlns:a16="http://schemas.microsoft.com/office/drawing/2014/main" val="3228171322"/>
                  </a:ext>
                </a:extLst>
              </a:tr>
              <a:tr h="566311">
                <a:tc>
                  <a:txBody>
                    <a:bodyPr/>
                    <a:lstStyle/>
                    <a:p>
                      <a:pPr algn="ctr"/>
                      <a:r>
                        <a:rPr lang="en-US" sz="1600" b="1" dirty="0"/>
                        <a:t>Accuracy</a:t>
                      </a:r>
                    </a:p>
                  </a:txBody>
                  <a:tcPr marL="110642" marR="110642" anchor="ctr"/>
                </a:tc>
                <a:tc>
                  <a:txBody>
                    <a:bodyPr/>
                    <a:lstStyle/>
                    <a:p>
                      <a:pPr algn="ctr"/>
                      <a:r>
                        <a:rPr lang="en-US" sz="1600" b="1" dirty="0"/>
                        <a:t>0.834</a:t>
                      </a:r>
                    </a:p>
                  </a:txBody>
                  <a:tcPr marL="110642" marR="110642" anchor="ctr"/>
                </a:tc>
                <a:extLst>
                  <a:ext uri="{0D108BD9-81ED-4DB2-BD59-A6C34878D82A}">
                    <a16:rowId xmlns:a16="http://schemas.microsoft.com/office/drawing/2014/main" val="370631409"/>
                  </a:ext>
                </a:extLst>
              </a:tr>
              <a:tr h="566311">
                <a:tc>
                  <a:txBody>
                    <a:bodyPr/>
                    <a:lstStyle/>
                    <a:p>
                      <a:pPr algn="ctr"/>
                      <a:r>
                        <a:rPr lang="en-US" sz="1600" b="1" dirty="0"/>
                        <a:t>Sensitivity</a:t>
                      </a:r>
                    </a:p>
                  </a:txBody>
                  <a:tcPr marL="110642" marR="110642" anchor="ctr"/>
                </a:tc>
                <a:tc>
                  <a:txBody>
                    <a:bodyPr/>
                    <a:lstStyle/>
                    <a:p>
                      <a:pPr algn="ctr"/>
                      <a:r>
                        <a:rPr lang="en-US" sz="1600" b="1" dirty="0"/>
                        <a:t>0.8</a:t>
                      </a:r>
                    </a:p>
                  </a:txBody>
                  <a:tcPr marL="110642" marR="110642" anchor="ctr"/>
                </a:tc>
                <a:extLst>
                  <a:ext uri="{0D108BD9-81ED-4DB2-BD59-A6C34878D82A}">
                    <a16:rowId xmlns:a16="http://schemas.microsoft.com/office/drawing/2014/main" val="2469997555"/>
                  </a:ext>
                </a:extLst>
              </a:tr>
              <a:tr h="566311">
                <a:tc>
                  <a:txBody>
                    <a:bodyPr/>
                    <a:lstStyle/>
                    <a:p>
                      <a:pPr algn="ctr"/>
                      <a:r>
                        <a:rPr lang="en-US" sz="1600" b="1" dirty="0"/>
                        <a:t>Specificity</a:t>
                      </a:r>
                    </a:p>
                  </a:txBody>
                  <a:tcPr marL="110642" marR="110642" anchor="ctr"/>
                </a:tc>
                <a:tc>
                  <a:txBody>
                    <a:bodyPr/>
                    <a:lstStyle/>
                    <a:p>
                      <a:pPr algn="ctr"/>
                      <a:r>
                        <a:rPr lang="en-US" sz="1600" b="1" dirty="0"/>
                        <a:t>0.2</a:t>
                      </a:r>
                    </a:p>
                  </a:txBody>
                  <a:tcPr marL="110642" marR="110642" anchor="ctr"/>
                </a:tc>
                <a:extLst>
                  <a:ext uri="{0D108BD9-81ED-4DB2-BD59-A6C34878D82A}">
                    <a16:rowId xmlns:a16="http://schemas.microsoft.com/office/drawing/2014/main" val="4065809995"/>
                  </a:ext>
                </a:extLst>
              </a:tr>
            </a:tbl>
          </a:graphicData>
        </a:graphic>
      </p:graphicFrame>
      <p:sp>
        <p:nvSpPr>
          <p:cNvPr id="3" name="Title 1">
            <a:extLst>
              <a:ext uri="{FF2B5EF4-FFF2-40B4-BE49-F238E27FC236}">
                <a16:creationId xmlns:a16="http://schemas.microsoft.com/office/drawing/2014/main" id="{11D7073C-5FBD-E577-C818-D21BC3589714}"/>
              </a:ext>
            </a:extLst>
          </p:cNvPr>
          <p:cNvSpPr txBox="1">
            <a:spLocks/>
          </p:cNvSpPr>
          <p:nvPr/>
        </p:nvSpPr>
        <p:spPr>
          <a:xfrm>
            <a:off x="584218" y="1132114"/>
            <a:ext cx="9958615" cy="487495"/>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Results:</a:t>
            </a:r>
          </a:p>
        </p:txBody>
      </p:sp>
      <p:graphicFrame>
        <p:nvGraphicFramePr>
          <p:cNvPr id="4" name="Table 14">
            <a:extLst>
              <a:ext uri="{FF2B5EF4-FFF2-40B4-BE49-F238E27FC236}">
                <a16:creationId xmlns:a16="http://schemas.microsoft.com/office/drawing/2014/main" id="{F3D59CC7-A49B-3AF8-7C7D-6865B5E4F350}"/>
              </a:ext>
            </a:extLst>
          </p:cNvPr>
          <p:cNvGraphicFramePr>
            <a:graphicFrameLocks noGrp="1"/>
          </p:cNvGraphicFramePr>
          <p:nvPr>
            <p:extLst>
              <p:ext uri="{D42A27DB-BD31-4B8C-83A1-F6EECF244321}">
                <p14:modId xmlns:p14="http://schemas.microsoft.com/office/powerpoint/2010/main" val="3533473475"/>
              </p:ext>
            </p:extLst>
          </p:nvPr>
        </p:nvGraphicFramePr>
        <p:xfrm>
          <a:off x="3515264" y="3068035"/>
          <a:ext cx="2327548" cy="2265244"/>
        </p:xfrm>
        <a:graphic>
          <a:graphicData uri="http://schemas.openxmlformats.org/drawingml/2006/table">
            <a:tbl>
              <a:tblPr firstRow="1" bandRow="1">
                <a:tableStyleId>{BDBED569-4797-4DF1-A0F4-6AAB3CD982D8}</a:tableStyleId>
              </a:tblPr>
              <a:tblGrid>
                <a:gridCol w="1163774">
                  <a:extLst>
                    <a:ext uri="{9D8B030D-6E8A-4147-A177-3AD203B41FA5}">
                      <a16:colId xmlns:a16="http://schemas.microsoft.com/office/drawing/2014/main" val="16837344"/>
                    </a:ext>
                  </a:extLst>
                </a:gridCol>
                <a:gridCol w="1163774">
                  <a:extLst>
                    <a:ext uri="{9D8B030D-6E8A-4147-A177-3AD203B41FA5}">
                      <a16:colId xmlns:a16="http://schemas.microsoft.com/office/drawing/2014/main" val="4155929615"/>
                    </a:ext>
                  </a:extLst>
                </a:gridCol>
              </a:tblGrid>
              <a:tr h="566311">
                <a:tc gridSpan="2">
                  <a:txBody>
                    <a:bodyPr/>
                    <a:lstStyle/>
                    <a:p>
                      <a:pPr algn="ctr"/>
                      <a:r>
                        <a:rPr lang="en-GB" sz="1600" b="1" dirty="0"/>
                        <a:t>DenseNet121</a:t>
                      </a:r>
                      <a:endParaRPr lang="en-US" sz="1600" dirty="0"/>
                    </a:p>
                  </a:txBody>
                  <a:tcPr marL="100584" marR="100584" anchor="ctr"/>
                </a:tc>
                <a:tc hMerge="1">
                  <a:txBody>
                    <a:bodyPr/>
                    <a:lstStyle/>
                    <a:p>
                      <a:endParaRPr lang="en-US" dirty="0"/>
                    </a:p>
                  </a:txBody>
                  <a:tcPr/>
                </a:tc>
                <a:extLst>
                  <a:ext uri="{0D108BD9-81ED-4DB2-BD59-A6C34878D82A}">
                    <a16:rowId xmlns:a16="http://schemas.microsoft.com/office/drawing/2014/main" val="3228171322"/>
                  </a:ext>
                </a:extLst>
              </a:tr>
              <a:tr h="566311">
                <a:tc>
                  <a:txBody>
                    <a:bodyPr/>
                    <a:lstStyle/>
                    <a:p>
                      <a:pPr algn="ctr"/>
                      <a:r>
                        <a:rPr lang="en-US" sz="1600" b="1" dirty="0"/>
                        <a:t>Accuracy</a:t>
                      </a:r>
                    </a:p>
                  </a:txBody>
                  <a:tcPr marL="110642" marR="110642" anchor="ctr"/>
                </a:tc>
                <a:tc>
                  <a:txBody>
                    <a:bodyPr/>
                    <a:lstStyle/>
                    <a:p>
                      <a:pPr algn="ctr"/>
                      <a:r>
                        <a:rPr lang="en-US" sz="1600" b="1" dirty="0"/>
                        <a:t>0.8378</a:t>
                      </a:r>
                    </a:p>
                  </a:txBody>
                  <a:tcPr marL="110642" marR="110642" anchor="ctr"/>
                </a:tc>
                <a:extLst>
                  <a:ext uri="{0D108BD9-81ED-4DB2-BD59-A6C34878D82A}">
                    <a16:rowId xmlns:a16="http://schemas.microsoft.com/office/drawing/2014/main" val="370631409"/>
                  </a:ext>
                </a:extLst>
              </a:tr>
              <a:tr h="566311">
                <a:tc>
                  <a:txBody>
                    <a:bodyPr/>
                    <a:lstStyle/>
                    <a:p>
                      <a:pPr algn="ctr"/>
                      <a:r>
                        <a:rPr lang="en-US" sz="1600" b="1" dirty="0"/>
                        <a:t>Sensitivity</a:t>
                      </a:r>
                    </a:p>
                  </a:txBody>
                  <a:tcPr marL="110642" marR="110642" anchor="ctr"/>
                </a:tc>
                <a:tc>
                  <a:txBody>
                    <a:bodyPr/>
                    <a:lstStyle/>
                    <a:p>
                      <a:pPr algn="ctr"/>
                      <a:r>
                        <a:rPr lang="en-US" sz="1600" b="1" dirty="0"/>
                        <a:t>0.8</a:t>
                      </a:r>
                    </a:p>
                  </a:txBody>
                  <a:tcPr marL="110642" marR="110642" anchor="ctr"/>
                </a:tc>
                <a:extLst>
                  <a:ext uri="{0D108BD9-81ED-4DB2-BD59-A6C34878D82A}">
                    <a16:rowId xmlns:a16="http://schemas.microsoft.com/office/drawing/2014/main" val="2469997555"/>
                  </a:ext>
                </a:extLst>
              </a:tr>
              <a:tr h="566311">
                <a:tc>
                  <a:txBody>
                    <a:bodyPr/>
                    <a:lstStyle/>
                    <a:p>
                      <a:pPr algn="ctr"/>
                      <a:r>
                        <a:rPr lang="en-US" sz="1600" b="1" dirty="0"/>
                        <a:t>Specificity</a:t>
                      </a:r>
                    </a:p>
                  </a:txBody>
                  <a:tcPr marL="110642" marR="110642" anchor="ctr"/>
                </a:tc>
                <a:tc>
                  <a:txBody>
                    <a:bodyPr/>
                    <a:lstStyle/>
                    <a:p>
                      <a:pPr algn="ctr"/>
                      <a:r>
                        <a:rPr lang="en-US" sz="1600" b="1" dirty="0"/>
                        <a:t>0.2</a:t>
                      </a:r>
                    </a:p>
                  </a:txBody>
                  <a:tcPr marL="110642" marR="110642" anchor="ctr"/>
                </a:tc>
                <a:extLst>
                  <a:ext uri="{0D108BD9-81ED-4DB2-BD59-A6C34878D82A}">
                    <a16:rowId xmlns:a16="http://schemas.microsoft.com/office/drawing/2014/main" val="4065809995"/>
                  </a:ext>
                </a:extLst>
              </a:tr>
            </a:tbl>
          </a:graphicData>
        </a:graphic>
      </p:graphicFrame>
      <p:graphicFrame>
        <p:nvGraphicFramePr>
          <p:cNvPr id="5" name="Table 14">
            <a:extLst>
              <a:ext uri="{FF2B5EF4-FFF2-40B4-BE49-F238E27FC236}">
                <a16:creationId xmlns:a16="http://schemas.microsoft.com/office/drawing/2014/main" id="{A4F9B914-4934-1E6D-7C42-E02CE9924E1F}"/>
              </a:ext>
            </a:extLst>
          </p:cNvPr>
          <p:cNvGraphicFramePr>
            <a:graphicFrameLocks noGrp="1"/>
          </p:cNvGraphicFramePr>
          <p:nvPr>
            <p:extLst>
              <p:ext uri="{D42A27DB-BD31-4B8C-83A1-F6EECF244321}">
                <p14:modId xmlns:p14="http://schemas.microsoft.com/office/powerpoint/2010/main" val="1769674109"/>
              </p:ext>
            </p:extLst>
          </p:nvPr>
        </p:nvGraphicFramePr>
        <p:xfrm>
          <a:off x="6349189" y="3061369"/>
          <a:ext cx="2327548" cy="2263060"/>
        </p:xfrm>
        <a:graphic>
          <a:graphicData uri="http://schemas.openxmlformats.org/drawingml/2006/table">
            <a:tbl>
              <a:tblPr firstRow="1" bandRow="1">
                <a:tableStyleId>{BDBED569-4797-4DF1-A0F4-6AAB3CD982D8}</a:tableStyleId>
              </a:tblPr>
              <a:tblGrid>
                <a:gridCol w="1163774">
                  <a:extLst>
                    <a:ext uri="{9D8B030D-6E8A-4147-A177-3AD203B41FA5}">
                      <a16:colId xmlns:a16="http://schemas.microsoft.com/office/drawing/2014/main" val="16837344"/>
                    </a:ext>
                  </a:extLst>
                </a:gridCol>
                <a:gridCol w="1163774">
                  <a:extLst>
                    <a:ext uri="{9D8B030D-6E8A-4147-A177-3AD203B41FA5}">
                      <a16:colId xmlns:a16="http://schemas.microsoft.com/office/drawing/2014/main" val="4155929615"/>
                    </a:ext>
                  </a:extLst>
                </a:gridCol>
              </a:tblGrid>
              <a:tr h="518080">
                <a:tc gridSpan="2">
                  <a:txBody>
                    <a:bodyPr/>
                    <a:lstStyle/>
                    <a:p>
                      <a:pPr algn="ctr"/>
                      <a:r>
                        <a:rPr lang="en-GB" sz="1600" b="1" dirty="0"/>
                        <a:t>ResNet50</a:t>
                      </a:r>
                      <a:endParaRPr lang="en-US" sz="1600" dirty="0"/>
                    </a:p>
                  </a:txBody>
                  <a:tcPr marL="100584" marR="100584" marT="50292" marB="50292" anchor="ctr"/>
                </a:tc>
                <a:tc hMerge="1">
                  <a:txBody>
                    <a:bodyPr/>
                    <a:lstStyle/>
                    <a:p>
                      <a:endParaRPr lang="en-US" dirty="0"/>
                    </a:p>
                  </a:txBody>
                  <a:tcPr/>
                </a:tc>
                <a:extLst>
                  <a:ext uri="{0D108BD9-81ED-4DB2-BD59-A6C34878D82A}">
                    <a16:rowId xmlns:a16="http://schemas.microsoft.com/office/drawing/2014/main" val="3228171322"/>
                  </a:ext>
                </a:extLst>
              </a:tr>
              <a:tr h="518080">
                <a:tc>
                  <a:txBody>
                    <a:bodyPr/>
                    <a:lstStyle/>
                    <a:p>
                      <a:pPr algn="ctr"/>
                      <a:r>
                        <a:rPr lang="en-US" sz="1600" b="1" dirty="0"/>
                        <a:t>Accuracy</a:t>
                      </a:r>
                    </a:p>
                  </a:txBody>
                  <a:tcPr marL="110642" marR="110642" anchor="ctr"/>
                </a:tc>
                <a:tc>
                  <a:txBody>
                    <a:bodyPr/>
                    <a:lstStyle/>
                    <a:p>
                      <a:pPr algn="ctr"/>
                      <a:r>
                        <a:rPr lang="en-US" sz="1600" b="1" dirty="0"/>
                        <a:t>0.8544</a:t>
                      </a:r>
                    </a:p>
                  </a:txBody>
                  <a:tcPr marL="110642" marR="110642" anchor="ctr"/>
                </a:tc>
                <a:extLst>
                  <a:ext uri="{0D108BD9-81ED-4DB2-BD59-A6C34878D82A}">
                    <a16:rowId xmlns:a16="http://schemas.microsoft.com/office/drawing/2014/main" val="370631409"/>
                  </a:ext>
                </a:extLst>
              </a:tr>
              <a:tr h="613450">
                <a:tc>
                  <a:txBody>
                    <a:bodyPr/>
                    <a:lstStyle/>
                    <a:p>
                      <a:pPr algn="ctr"/>
                      <a:r>
                        <a:rPr lang="en-US" sz="1600" b="1" dirty="0"/>
                        <a:t>Sensitivity</a:t>
                      </a:r>
                    </a:p>
                  </a:txBody>
                  <a:tcPr marL="110642" marR="110642"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t>0.799</a:t>
                      </a:r>
                    </a:p>
                    <a:p>
                      <a:pPr algn="ctr"/>
                      <a:endParaRPr lang="en-US" sz="1600" b="1" dirty="0"/>
                    </a:p>
                  </a:txBody>
                  <a:tcPr marL="110642" marR="110642" anchor="ctr"/>
                </a:tc>
                <a:extLst>
                  <a:ext uri="{0D108BD9-81ED-4DB2-BD59-A6C34878D82A}">
                    <a16:rowId xmlns:a16="http://schemas.microsoft.com/office/drawing/2014/main" val="2469997555"/>
                  </a:ext>
                </a:extLst>
              </a:tr>
              <a:tr h="613450">
                <a:tc>
                  <a:txBody>
                    <a:bodyPr/>
                    <a:lstStyle/>
                    <a:p>
                      <a:pPr algn="ctr"/>
                      <a:r>
                        <a:rPr lang="en-US" sz="1600" b="1" dirty="0"/>
                        <a:t>Specificity</a:t>
                      </a:r>
                    </a:p>
                  </a:txBody>
                  <a:tcPr marL="110642" marR="110642"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t>0.19</a:t>
                      </a:r>
                    </a:p>
                    <a:p>
                      <a:pPr algn="ctr"/>
                      <a:endParaRPr lang="en-US" sz="1600" b="1" dirty="0"/>
                    </a:p>
                  </a:txBody>
                  <a:tcPr marL="110642" marR="110642" anchor="ctr"/>
                </a:tc>
                <a:extLst>
                  <a:ext uri="{0D108BD9-81ED-4DB2-BD59-A6C34878D82A}">
                    <a16:rowId xmlns:a16="http://schemas.microsoft.com/office/drawing/2014/main" val="4065809995"/>
                  </a:ext>
                </a:extLst>
              </a:tr>
            </a:tbl>
          </a:graphicData>
        </a:graphic>
      </p:graphicFrame>
      <p:graphicFrame>
        <p:nvGraphicFramePr>
          <p:cNvPr id="6" name="Table 14">
            <a:extLst>
              <a:ext uri="{FF2B5EF4-FFF2-40B4-BE49-F238E27FC236}">
                <a16:creationId xmlns:a16="http://schemas.microsoft.com/office/drawing/2014/main" id="{9FF14F09-8CBC-4151-FCFB-4556F9D6C237}"/>
              </a:ext>
            </a:extLst>
          </p:cNvPr>
          <p:cNvGraphicFramePr>
            <a:graphicFrameLocks noGrp="1"/>
          </p:cNvGraphicFramePr>
          <p:nvPr>
            <p:extLst>
              <p:ext uri="{D42A27DB-BD31-4B8C-83A1-F6EECF244321}">
                <p14:modId xmlns:p14="http://schemas.microsoft.com/office/powerpoint/2010/main" val="2326658232"/>
              </p:ext>
            </p:extLst>
          </p:nvPr>
        </p:nvGraphicFramePr>
        <p:xfrm>
          <a:off x="9183114" y="3062251"/>
          <a:ext cx="2327548" cy="2263060"/>
        </p:xfrm>
        <a:graphic>
          <a:graphicData uri="http://schemas.openxmlformats.org/drawingml/2006/table">
            <a:tbl>
              <a:tblPr firstRow="1" bandRow="1">
                <a:tableStyleId>{BDBED569-4797-4DF1-A0F4-6AAB3CD982D8}</a:tableStyleId>
              </a:tblPr>
              <a:tblGrid>
                <a:gridCol w="1163774">
                  <a:extLst>
                    <a:ext uri="{9D8B030D-6E8A-4147-A177-3AD203B41FA5}">
                      <a16:colId xmlns:a16="http://schemas.microsoft.com/office/drawing/2014/main" val="16837344"/>
                    </a:ext>
                  </a:extLst>
                </a:gridCol>
                <a:gridCol w="1163774">
                  <a:extLst>
                    <a:ext uri="{9D8B030D-6E8A-4147-A177-3AD203B41FA5}">
                      <a16:colId xmlns:a16="http://schemas.microsoft.com/office/drawing/2014/main" val="4155929615"/>
                    </a:ext>
                  </a:extLst>
                </a:gridCol>
              </a:tblGrid>
              <a:tr h="565765">
                <a:tc gridSpan="2">
                  <a:txBody>
                    <a:bodyPr/>
                    <a:lstStyle/>
                    <a:p>
                      <a:pPr algn="ctr"/>
                      <a:r>
                        <a:rPr lang="en-GB" sz="1600" b="1" dirty="0"/>
                        <a:t>InceptionV3</a:t>
                      </a:r>
                      <a:endParaRPr lang="en-US" sz="1600" dirty="0"/>
                    </a:p>
                  </a:txBody>
                  <a:tcPr marL="100584" marR="100584" anchor="ctr"/>
                </a:tc>
                <a:tc hMerge="1">
                  <a:txBody>
                    <a:bodyPr/>
                    <a:lstStyle/>
                    <a:p>
                      <a:endParaRPr lang="en-US" dirty="0"/>
                    </a:p>
                  </a:txBody>
                  <a:tcPr/>
                </a:tc>
                <a:extLst>
                  <a:ext uri="{0D108BD9-81ED-4DB2-BD59-A6C34878D82A}">
                    <a16:rowId xmlns:a16="http://schemas.microsoft.com/office/drawing/2014/main" val="3228171322"/>
                  </a:ext>
                </a:extLst>
              </a:tr>
              <a:tr h="565765">
                <a:tc>
                  <a:txBody>
                    <a:bodyPr/>
                    <a:lstStyle/>
                    <a:p>
                      <a:pPr algn="ctr"/>
                      <a:r>
                        <a:rPr lang="en-US" sz="1600" b="1" dirty="0"/>
                        <a:t>Accuracy</a:t>
                      </a:r>
                    </a:p>
                  </a:txBody>
                  <a:tcPr marL="110642" marR="110642" anchor="ctr"/>
                </a:tc>
                <a:tc>
                  <a:txBody>
                    <a:bodyPr/>
                    <a:lstStyle/>
                    <a:p>
                      <a:pPr algn="ctr"/>
                      <a:r>
                        <a:rPr lang="en-US" sz="1600" b="1" dirty="0"/>
                        <a:t>0.7071</a:t>
                      </a:r>
                    </a:p>
                  </a:txBody>
                  <a:tcPr marL="110642" marR="110642" anchor="ctr"/>
                </a:tc>
                <a:extLst>
                  <a:ext uri="{0D108BD9-81ED-4DB2-BD59-A6C34878D82A}">
                    <a16:rowId xmlns:a16="http://schemas.microsoft.com/office/drawing/2014/main" val="370631409"/>
                  </a:ext>
                </a:extLst>
              </a:tr>
              <a:tr h="565765">
                <a:tc>
                  <a:txBody>
                    <a:bodyPr/>
                    <a:lstStyle/>
                    <a:p>
                      <a:pPr algn="ctr"/>
                      <a:r>
                        <a:rPr lang="en-US" sz="1600" b="1" dirty="0"/>
                        <a:t>Sensitivity</a:t>
                      </a:r>
                    </a:p>
                  </a:txBody>
                  <a:tcPr marL="110642" marR="110642" anchor="ctr"/>
                </a:tc>
                <a:tc>
                  <a:txBody>
                    <a:bodyPr/>
                    <a:lstStyle/>
                    <a:p>
                      <a:pPr algn="ctr"/>
                      <a:r>
                        <a:rPr lang="en-US" sz="1600" b="1" dirty="0"/>
                        <a:t>0.75</a:t>
                      </a:r>
                    </a:p>
                  </a:txBody>
                  <a:tcPr marL="110642" marR="110642" anchor="ctr"/>
                </a:tc>
                <a:extLst>
                  <a:ext uri="{0D108BD9-81ED-4DB2-BD59-A6C34878D82A}">
                    <a16:rowId xmlns:a16="http://schemas.microsoft.com/office/drawing/2014/main" val="2469997555"/>
                  </a:ext>
                </a:extLst>
              </a:tr>
              <a:tr h="565765">
                <a:tc>
                  <a:txBody>
                    <a:bodyPr/>
                    <a:lstStyle/>
                    <a:p>
                      <a:pPr algn="ctr"/>
                      <a:r>
                        <a:rPr lang="en-US" sz="1600" b="1" dirty="0"/>
                        <a:t>Specificity</a:t>
                      </a:r>
                    </a:p>
                  </a:txBody>
                  <a:tcPr marL="110642" marR="110642" anchor="ctr"/>
                </a:tc>
                <a:tc>
                  <a:txBody>
                    <a:bodyPr/>
                    <a:lstStyle/>
                    <a:p>
                      <a:pPr algn="ctr"/>
                      <a:r>
                        <a:rPr lang="en-US" sz="1600" b="1" dirty="0"/>
                        <a:t>0.25</a:t>
                      </a:r>
                    </a:p>
                  </a:txBody>
                  <a:tcPr marL="110642" marR="110642" anchor="ctr"/>
                </a:tc>
                <a:extLst>
                  <a:ext uri="{0D108BD9-81ED-4DB2-BD59-A6C34878D82A}">
                    <a16:rowId xmlns:a16="http://schemas.microsoft.com/office/drawing/2014/main" val="4065809995"/>
                  </a:ext>
                </a:extLst>
              </a:tr>
            </a:tbl>
          </a:graphicData>
        </a:graphic>
      </p:graphicFrame>
    </p:spTree>
    <p:extLst>
      <p:ext uri="{BB962C8B-B14F-4D97-AF65-F5344CB8AC3E}">
        <p14:creationId xmlns:p14="http://schemas.microsoft.com/office/powerpoint/2010/main" val="321117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09F959-22F5-7C7A-87AD-F4931412647F}"/>
              </a:ext>
            </a:extLst>
          </p:cNvPr>
          <p:cNvSpPr>
            <a:spLocks noGrp="1"/>
          </p:cNvSpPr>
          <p:nvPr>
            <p:ph type="title"/>
          </p:nvPr>
        </p:nvSpPr>
        <p:spPr>
          <a:xfrm>
            <a:off x="476435" y="342423"/>
            <a:ext cx="10515600" cy="1325563"/>
          </a:xfrm>
        </p:spPr>
        <p:txBody>
          <a:bodyPr/>
          <a:lstStyle/>
          <a:p>
            <a:r>
              <a:rPr lang="en-US" dirty="0"/>
              <a:t>Workflow </a:t>
            </a:r>
          </a:p>
        </p:txBody>
      </p:sp>
      <p:sp>
        <p:nvSpPr>
          <p:cNvPr id="11" name="Slide Number Placeholder 1">
            <a:extLst>
              <a:ext uri="{FF2B5EF4-FFF2-40B4-BE49-F238E27FC236}">
                <a16:creationId xmlns:a16="http://schemas.microsoft.com/office/drawing/2014/main" id="{9AC231DA-2D18-67CC-1320-C0F12C3C36B9}"/>
              </a:ext>
            </a:extLst>
          </p:cNvPr>
          <p:cNvSpPr>
            <a:spLocks noGrp="1"/>
          </p:cNvSpPr>
          <p:nvPr>
            <p:ph type="sldNum" sz="quarter" idx="12"/>
          </p:nvPr>
        </p:nvSpPr>
        <p:spPr bwMode="auto">
          <a:xfrm>
            <a:off x="7537980" y="6150452"/>
            <a:ext cx="5778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5DB381-D92C-4A40-8468-6569F27B13C7}" type="slidenum">
              <a:rPr lang="en-US" altLang="en-US" sz="1000">
                <a:solidFill>
                  <a:srgbClr val="A7A399"/>
                </a:solidFill>
              </a:rPr>
              <a:pPr/>
              <a:t>16</a:t>
            </a:fld>
            <a:endParaRPr lang="en-US" altLang="en-US" sz="1000">
              <a:solidFill>
                <a:srgbClr val="A7A399"/>
              </a:solidFill>
            </a:endParaRPr>
          </a:p>
        </p:txBody>
      </p:sp>
      <p:pic>
        <p:nvPicPr>
          <p:cNvPr id="12" name="Picture 11">
            <a:extLst>
              <a:ext uri="{FF2B5EF4-FFF2-40B4-BE49-F238E27FC236}">
                <a16:creationId xmlns:a16="http://schemas.microsoft.com/office/drawing/2014/main" id="{4E9BFE6B-C195-0616-85F3-700E2B8043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3162" y="3191274"/>
            <a:ext cx="847958" cy="847958"/>
          </a:xfrm>
          <a:prstGeom prst="rect">
            <a:avLst/>
          </a:prstGeom>
        </p:spPr>
      </p:pic>
      <p:pic>
        <p:nvPicPr>
          <p:cNvPr id="13" name="Picture 12">
            <a:extLst>
              <a:ext uri="{FF2B5EF4-FFF2-40B4-BE49-F238E27FC236}">
                <a16:creationId xmlns:a16="http://schemas.microsoft.com/office/drawing/2014/main" id="{46D63EA1-A5B4-8F84-87BD-C372B16246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987" y="2902587"/>
            <a:ext cx="1284686" cy="1284686"/>
          </a:xfrm>
          <a:prstGeom prst="rect">
            <a:avLst/>
          </a:prstGeom>
        </p:spPr>
      </p:pic>
      <p:pic>
        <p:nvPicPr>
          <p:cNvPr id="26" name="Picture 25">
            <a:extLst>
              <a:ext uri="{FF2B5EF4-FFF2-40B4-BE49-F238E27FC236}">
                <a16:creationId xmlns:a16="http://schemas.microsoft.com/office/drawing/2014/main" id="{193C456E-D4FB-919D-7A35-EA383F7320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563756" y="2902476"/>
            <a:ext cx="927151" cy="927151"/>
          </a:xfrm>
          <a:prstGeom prst="rect">
            <a:avLst/>
          </a:prstGeom>
        </p:spPr>
      </p:pic>
      <p:sp>
        <p:nvSpPr>
          <p:cNvPr id="27" name="Google Shape;6995;p79">
            <a:extLst>
              <a:ext uri="{FF2B5EF4-FFF2-40B4-BE49-F238E27FC236}">
                <a16:creationId xmlns:a16="http://schemas.microsoft.com/office/drawing/2014/main" id="{A60855BD-27D3-9022-5A37-BE58F538BD27}"/>
              </a:ext>
            </a:extLst>
          </p:cNvPr>
          <p:cNvSpPr/>
          <p:nvPr/>
        </p:nvSpPr>
        <p:spPr>
          <a:xfrm>
            <a:off x="10208877" y="2839212"/>
            <a:ext cx="960985" cy="112629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7820;p81">
            <a:extLst>
              <a:ext uri="{FF2B5EF4-FFF2-40B4-BE49-F238E27FC236}">
                <a16:creationId xmlns:a16="http://schemas.microsoft.com/office/drawing/2014/main" id="{A7D109D9-3EC6-0A2C-D641-16C30C484AFE}"/>
              </a:ext>
            </a:extLst>
          </p:cNvPr>
          <p:cNvGrpSpPr/>
          <p:nvPr/>
        </p:nvGrpSpPr>
        <p:grpSpPr>
          <a:xfrm>
            <a:off x="8008876" y="2992687"/>
            <a:ext cx="967606" cy="943232"/>
            <a:chOff x="-31817400" y="3910025"/>
            <a:chExt cx="301675" cy="294075"/>
          </a:xfrm>
          <a:solidFill>
            <a:schemeClr val="tx1"/>
          </a:solidFill>
        </p:grpSpPr>
        <p:sp>
          <p:nvSpPr>
            <p:cNvPr id="29" name="Google Shape;7821;p81">
              <a:extLst>
                <a:ext uri="{FF2B5EF4-FFF2-40B4-BE49-F238E27FC236}">
                  <a16:creationId xmlns:a16="http://schemas.microsoft.com/office/drawing/2014/main" id="{C2648FDD-7312-391A-B646-0B8359D0C8C5}"/>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822;p81">
              <a:extLst>
                <a:ext uri="{FF2B5EF4-FFF2-40B4-BE49-F238E27FC236}">
                  <a16:creationId xmlns:a16="http://schemas.microsoft.com/office/drawing/2014/main" id="{8BB32789-F13C-765F-BB1B-52E24843CA51}"/>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823;p81">
              <a:extLst>
                <a:ext uri="{FF2B5EF4-FFF2-40B4-BE49-F238E27FC236}">
                  <a16:creationId xmlns:a16="http://schemas.microsoft.com/office/drawing/2014/main" id="{974E8F2C-2894-E56B-725E-445BA23678E5}"/>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TextBox 33">
            <a:extLst>
              <a:ext uri="{FF2B5EF4-FFF2-40B4-BE49-F238E27FC236}">
                <a16:creationId xmlns:a16="http://schemas.microsoft.com/office/drawing/2014/main" id="{98CAFF93-81F2-951D-A952-90B24FDB7E22}"/>
              </a:ext>
            </a:extLst>
          </p:cNvPr>
          <p:cNvSpPr txBox="1"/>
          <p:nvPr/>
        </p:nvSpPr>
        <p:spPr>
          <a:xfrm>
            <a:off x="811444" y="4326151"/>
            <a:ext cx="1801504"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DR Dataset </a:t>
            </a:r>
          </a:p>
        </p:txBody>
      </p:sp>
      <p:sp>
        <p:nvSpPr>
          <p:cNvPr id="35" name="TextBox 34">
            <a:extLst>
              <a:ext uri="{FF2B5EF4-FFF2-40B4-BE49-F238E27FC236}">
                <a16:creationId xmlns:a16="http://schemas.microsoft.com/office/drawing/2014/main" id="{4D8881F8-664F-122C-9B06-5224993A26F4}"/>
              </a:ext>
            </a:extLst>
          </p:cNvPr>
          <p:cNvSpPr txBox="1"/>
          <p:nvPr/>
        </p:nvSpPr>
        <p:spPr>
          <a:xfrm>
            <a:off x="2943791" y="4336047"/>
            <a:ext cx="155441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Data Analysis</a:t>
            </a:r>
          </a:p>
        </p:txBody>
      </p:sp>
      <p:sp>
        <p:nvSpPr>
          <p:cNvPr id="39" name="TextBox 38">
            <a:extLst>
              <a:ext uri="{FF2B5EF4-FFF2-40B4-BE49-F238E27FC236}">
                <a16:creationId xmlns:a16="http://schemas.microsoft.com/office/drawing/2014/main" id="{1DFBE7FF-7501-ADB1-4067-F9CB07EC250D}"/>
              </a:ext>
            </a:extLst>
          </p:cNvPr>
          <p:cNvSpPr txBox="1"/>
          <p:nvPr/>
        </p:nvSpPr>
        <p:spPr>
          <a:xfrm>
            <a:off x="9818989" y="4091377"/>
            <a:ext cx="1801504" cy="584775"/>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Performance Analysis</a:t>
            </a:r>
          </a:p>
        </p:txBody>
      </p:sp>
      <p:sp>
        <p:nvSpPr>
          <p:cNvPr id="40" name="TextBox 39">
            <a:extLst>
              <a:ext uri="{FF2B5EF4-FFF2-40B4-BE49-F238E27FC236}">
                <a16:creationId xmlns:a16="http://schemas.microsoft.com/office/drawing/2014/main" id="{FC7AAAB5-7DC9-AAAD-5E12-0D030C98EBBD}"/>
              </a:ext>
            </a:extLst>
          </p:cNvPr>
          <p:cNvSpPr txBox="1"/>
          <p:nvPr/>
        </p:nvSpPr>
        <p:spPr>
          <a:xfrm>
            <a:off x="7778147" y="4157790"/>
            <a:ext cx="1680364" cy="830997"/>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Hyper-parameter Optimization</a:t>
            </a:r>
          </a:p>
        </p:txBody>
      </p:sp>
      <p:sp>
        <p:nvSpPr>
          <p:cNvPr id="41" name="TextBox 40">
            <a:extLst>
              <a:ext uri="{FF2B5EF4-FFF2-40B4-BE49-F238E27FC236}">
                <a16:creationId xmlns:a16="http://schemas.microsoft.com/office/drawing/2014/main" id="{76E9FE8E-10E1-A47B-DA36-ABD0ABC478B4}"/>
              </a:ext>
            </a:extLst>
          </p:cNvPr>
          <p:cNvSpPr txBox="1"/>
          <p:nvPr/>
        </p:nvSpPr>
        <p:spPr>
          <a:xfrm>
            <a:off x="5126579" y="4087156"/>
            <a:ext cx="1801504" cy="584775"/>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Building CNN Models</a:t>
            </a:r>
          </a:p>
        </p:txBody>
      </p:sp>
      <p:pic>
        <p:nvPicPr>
          <p:cNvPr id="44" name="Picture 43">
            <a:extLst>
              <a:ext uri="{FF2B5EF4-FFF2-40B4-BE49-F238E27FC236}">
                <a16:creationId xmlns:a16="http://schemas.microsoft.com/office/drawing/2014/main" id="{F539BFA6-9138-03E0-170C-E4AA12E08D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9600" y="3313773"/>
            <a:ext cx="651767" cy="651767"/>
          </a:xfrm>
          <a:prstGeom prst="rect">
            <a:avLst/>
          </a:prstGeom>
        </p:spPr>
      </p:pic>
      <p:pic>
        <p:nvPicPr>
          <p:cNvPr id="45" name="Picture 44">
            <a:extLst>
              <a:ext uri="{FF2B5EF4-FFF2-40B4-BE49-F238E27FC236}">
                <a16:creationId xmlns:a16="http://schemas.microsoft.com/office/drawing/2014/main" id="{8F08BF50-DDD6-CDDD-67A0-581F5504B8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8201" y="3313773"/>
            <a:ext cx="651767" cy="651767"/>
          </a:xfrm>
          <a:prstGeom prst="rect">
            <a:avLst/>
          </a:prstGeom>
        </p:spPr>
      </p:pic>
      <p:pic>
        <p:nvPicPr>
          <p:cNvPr id="49" name="Picture 48">
            <a:extLst>
              <a:ext uri="{FF2B5EF4-FFF2-40B4-BE49-F238E27FC236}">
                <a16:creationId xmlns:a16="http://schemas.microsoft.com/office/drawing/2014/main" id="{D66F9FF1-2D24-63BA-EC3B-2049184909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50635" y="3239714"/>
            <a:ext cx="651767" cy="651767"/>
          </a:xfrm>
          <a:prstGeom prst="rect">
            <a:avLst/>
          </a:prstGeom>
        </p:spPr>
      </p:pic>
      <p:pic>
        <p:nvPicPr>
          <p:cNvPr id="50" name="Picture 49">
            <a:extLst>
              <a:ext uri="{FF2B5EF4-FFF2-40B4-BE49-F238E27FC236}">
                <a16:creationId xmlns:a16="http://schemas.microsoft.com/office/drawing/2014/main" id="{629D7914-2C94-E22A-64DB-B82835B993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3110" y="3316732"/>
            <a:ext cx="651767" cy="651767"/>
          </a:xfrm>
          <a:prstGeom prst="rect">
            <a:avLst/>
          </a:prstGeom>
        </p:spPr>
      </p:pic>
    </p:spTree>
    <p:extLst>
      <p:ext uri="{BB962C8B-B14F-4D97-AF65-F5344CB8AC3E}">
        <p14:creationId xmlns:p14="http://schemas.microsoft.com/office/powerpoint/2010/main" val="22411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2C7A-1555-842B-16FC-D1BDD673F8D6}"/>
              </a:ext>
            </a:extLst>
          </p:cNvPr>
          <p:cNvSpPr>
            <a:spLocks noGrp="1"/>
          </p:cNvSpPr>
          <p:nvPr>
            <p:ph type="title" idx="4294967295"/>
          </p:nvPr>
        </p:nvSpPr>
        <p:spPr>
          <a:xfrm>
            <a:off x="584218" y="1132114"/>
            <a:ext cx="9958615" cy="487495"/>
          </a:xfrm>
        </p:spPr>
        <p:txBody>
          <a:bodyPr>
            <a:normAutofit fontScale="90000"/>
          </a:bodyPr>
          <a:lstStyle/>
          <a:p>
            <a:r>
              <a:rPr lang="en-GB" dirty="0"/>
              <a:t>Required TOOLS:</a:t>
            </a:r>
          </a:p>
        </p:txBody>
      </p:sp>
      <p:pic>
        <p:nvPicPr>
          <p:cNvPr id="2050" name="Picture 2" descr="TensorFlow - Wikipedia">
            <a:extLst>
              <a:ext uri="{FF2B5EF4-FFF2-40B4-BE49-F238E27FC236}">
                <a16:creationId xmlns:a16="http://schemas.microsoft.com/office/drawing/2014/main" id="{AADB065C-A4E9-4C85-AD28-1DDF7976A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188" y="2116067"/>
            <a:ext cx="3102211" cy="19871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at-sheet for Google Colab. In this tutorial, you will learn how to… | by  Tanu N Prabhu | Towards Data Science">
            <a:extLst>
              <a:ext uri="{FF2B5EF4-FFF2-40B4-BE49-F238E27FC236}">
                <a16:creationId xmlns:a16="http://schemas.microsoft.com/office/drawing/2014/main" id="{F836F939-9EE3-4052-93EC-EDCC34775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522" y="2880602"/>
            <a:ext cx="3059007" cy="13484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5 companies using Python programming language | TechGig">
            <a:extLst>
              <a:ext uri="{FF2B5EF4-FFF2-40B4-BE49-F238E27FC236}">
                <a16:creationId xmlns:a16="http://schemas.microsoft.com/office/drawing/2014/main" id="{E887BCFE-E469-4332-952D-8AD5EB2E5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6744" y="2754751"/>
            <a:ext cx="28670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01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E816C55E-37D3-4310-ABE5-77CE8E2593D4}"/>
              </a:ext>
            </a:extLst>
          </p:cNvPr>
          <p:cNvGrpSpPr/>
          <p:nvPr/>
        </p:nvGrpSpPr>
        <p:grpSpPr>
          <a:xfrm>
            <a:off x="9087994" y="2272402"/>
            <a:ext cx="2522981" cy="2523448"/>
            <a:chOff x="8576548" y="2615060"/>
            <a:chExt cx="2522981" cy="2523448"/>
          </a:xfrm>
        </p:grpSpPr>
        <p:sp>
          <p:nvSpPr>
            <p:cNvPr id="8" name="Oval 7">
              <a:extLst>
                <a:ext uri="{FF2B5EF4-FFF2-40B4-BE49-F238E27FC236}">
                  <a16:creationId xmlns:a16="http://schemas.microsoft.com/office/drawing/2014/main" id="{57CF1A0B-8050-402C-AEA6-74AB86AEAAFC}"/>
                </a:ext>
              </a:extLst>
            </p:cNvPr>
            <p:cNvSpPr/>
            <p:nvPr/>
          </p:nvSpPr>
          <p:spPr>
            <a:xfrm>
              <a:off x="8576548" y="2615060"/>
              <a:ext cx="2522981" cy="2523448"/>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B0CF8E28-F6BA-4516-98D2-2099D16D6329}"/>
                </a:ext>
              </a:extLst>
            </p:cNvPr>
            <p:cNvSpPr/>
            <p:nvPr/>
          </p:nvSpPr>
          <p:spPr>
            <a:xfrm>
              <a:off x="8660320" y="2699190"/>
              <a:ext cx="2355439" cy="2355189"/>
            </a:xfrm>
            <a:custGeom>
              <a:avLst/>
              <a:gdLst>
                <a:gd name="connsiteX0" fmla="*/ 0 w 2355439"/>
                <a:gd name="connsiteY0" fmla="*/ 1177595 h 2355189"/>
                <a:gd name="connsiteX1" fmla="*/ 1177720 w 2355439"/>
                <a:gd name="connsiteY1" fmla="*/ 0 h 2355189"/>
                <a:gd name="connsiteX2" fmla="*/ 2355440 w 2355439"/>
                <a:gd name="connsiteY2" fmla="*/ 1177595 h 2355189"/>
                <a:gd name="connsiteX3" fmla="*/ 1177720 w 2355439"/>
                <a:gd name="connsiteY3" fmla="*/ 2355190 h 2355189"/>
                <a:gd name="connsiteX4" fmla="*/ 0 w 2355439"/>
                <a:gd name="connsiteY4" fmla="*/ 1177595 h 2355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439" h="2355189">
                  <a:moveTo>
                    <a:pt x="0" y="1177595"/>
                  </a:moveTo>
                  <a:cubicBezTo>
                    <a:pt x="0" y="527227"/>
                    <a:pt x="527283" y="0"/>
                    <a:pt x="1177720" y="0"/>
                  </a:cubicBezTo>
                  <a:cubicBezTo>
                    <a:pt x="1828157" y="0"/>
                    <a:pt x="2355440" y="527227"/>
                    <a:pt x="2355440" y="1177595"/>
                  </a:cubicBezTo>
                  <a:cubicBezTo>
                    <a:pt x="2355440" y="1827963"/>
                    <a:pt x="1828157" y="2355190"/>
                    <a:pt x="1177720" y="2355190"/>
                  </a:cubicBezTo>
                  <a:cubicBezTo>
                    <a:pt x="527283" y="2355190"/>
                    <a:pt x="0" y="1827963"/>
                    <a:pt x="0" y="1177595"/>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2126" tIns="361919" rIns="362126" bIns="361919"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endParaRPr lang="en-US" sz="2000" kern="1200" dirty="0"/>
            </a:p>
          </p:txBody>
        </p:sp>
      </p:grpSp>
      <p:grpSp>
        <p:nvGrpSpPr>
          <p:cNvPr id="16" name="Group 15">
            <a:extLst>
              <a:ext uri="{FF2B5EF4-FFF2-40B4-BE49-F238E27FC236}">
                <a16:creationId xmlns:a16="http://schemas.microsoft.com/office/drawing/2014/main" id="{FF80728A-5811-4081-8CA4-FE934C16C3EA}"/>
              </a:ext>
            </a:extLst>
          </p:cNvPr>
          <p:cNvGrpSpPr/>
          <p:nvPr/>
        </p:nvGrpSpPr>
        <p:grpSpPr>
          <a:xfrm>
            <a:off x="3406750" y="2351134"/>
            <a:ext cx="2516904" cy="2516904"/>
            <a:chOff x="5006950" y="2345736"/>
            <a:chExt cx="2516904" cy="2516904"/>
          </a:xfrm>
        </p:grpSpPr>
        <p:sp>
          <p:nvSpPr>
            <p:cNvPr id="10" name="Teardrop 9">
              <a:extLst>
                <a:ext uri="{FF2B5EF4-FFF2-40B4-BE49-F238E27FC236}">
                  <a16:creationId xmlns:a16="http://schemas.microsoft.com/office/drawing/2014/main" id="{AB61B67D-60AB-49A5-8ABE-D62C6675E1FC}"/>
                </a:ext>
              </a:extLst>
            </p:cNvPr>
            <p:cNvSpPr/>
            <p:nvPr/>
          </p:nvSpPr>
          <p:spPr>
            <a:xfrm rot="2700000">
              <a:off x="5006950" y="2345736"/>
              <a:ext cx="2516904" cy="2516904"/>
            </a:xfrm>
            <a:prstGeom prst="teardrop">
              <a:avLst>
                <a:gd name="adj" fmla="val 100000"/>
              </a:avLst>
            </a:prstGeom>
          </p:spPr>
          <p:style>
            <a:lnRef idx="2">
              <a:schemeClr val="lt1">
                <a:hueOff val="0"/>
                <a:satOff val="0"/>
                <a:lumOff val="0"/>
                <a:alphaOff val="0"/>
              </a:schemeClr>
            </a:lnRef>
            <a:fillRef idx="1">
              <a:schemeClr val="accent3">
                <a:hueOff val="-617032"/>
                <a:satOff val="-10836"/>
                <a:lumOff val="-196"/>
                <a:alphaOff val="0"/>
              </a:schemeClr>
            </a:fillRef>
            <a:effectRef idx="0">
              <a:schemeClr val="accent3">
                <a:hueOff val="-617032"/>
                <a:satOff val="-10836"/>
                <a:lumOff val="-196"/>
                <a:alphaOff val="0"/>
              </a:schemeClr>
            </a:effectRef>
            <a:fontRef idx="minor">
              <a:schemeClr val="lt1"/>
            </a:fontRef>
          </p:style>
        </p:sp>
        <p:sp>
          <p:nvSpPr>
            <p:cNvPr id="11" name="Freeform: Shape 10">
              <a:extLst>
                <a:ext uri="{FF2B5EF4-FFF2-40B4-BE49-F238E27FC236}">
                  <a16:creationId xmlns:a16="http://schemas.microsoft.com/office/drawing/2014/main" id="{6E150691-B61D-4B96-BDEF-99298F23BEDE}"/>
                </a:ext>
              </a:extLst>
            </p:cNvPr>
            <p:cNvSpPr/>
            <p:nvPr/>
          </p:nvSpPr>
          <p:spPr>
            <a:xfrm>
              <a:off x="5097693" y="2426603"/>
              <a:ext cx="2355439" cy="2355189"/>
            </a:xfrm>
            <a:custGeom>
              <a:avLst/>
              <a:gdLst>
                <a:gd name="connsiteX0" fmla="*/ 0 w 2355439"/>
                <a:gd name="connsiteY0" fmla="*/ 1177595 h 2355189"/>
                <a:gd name="connsiteX1" fmla="*/ 1177720 w 2355439"/>
                <a:gd name="connsiteY1" fmla="*/ 0 h 2355189"/>
                <a:gd name="connsiteX2" fmla="*/ 2355440 w 2355439"/>
                <a:gd name="connsiteY2" fmla="*/ 1177595 h 2355189"/>
                <a:gd name="connsiteX3" fmla="*/ 1177720 w 2355439"/>
                <a:gd name="connsiteY3" fmla="*/ 2355190 h 2355189"/>
                <a:gd name="connsiteX4" fmla="*/ 0 w 2355439"/>
                <a:gd name="connsiteY4" fmla="*/ 1177595 h 2355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439" h="2355189">
                  <a:moveTo>
                    <a:pt x="0" y="1177595"/>
                  </a:moveTo>
                  <a:cubicBezTo>
                    <a:pt x="0" y="527227"/>
                    <a:pt x="527283" y="0"/>
                    <a:pt x="1177720" y="0"/>
                  </a:cubicBezTo>
                  <a:cubicBezTo>
                    <a:pt x="1828157" y="0"/>
                    <a:pt x="2355440" y="527227"/>
                    <a:pt x="2355440" y="1177595"/>
                  </a:cubicBezTo>
                  <a:cubicBezTo>
                    <a:pt x="2355440" y="1827963"/>
                    <a:pt x="1828157" y="2355190"/>
                    <a:pt x="1177720" y="2355190"/>
                  </a:cubicBezTo>
                  <a:cubicBezTo>
                    <a:pt x="527283" y="2355190"/>
                    <a:pt x="0" y="1827963"/>
                    <a:pt x="0" y="1177595"/>
                  </a:cubicBezTo>
                  <a:close/>
                </a:path>
              </a:pathLst>
            </a:custGeom>
          </p:spPr>
          <p:style>
            <a:lnRef idx="2">
              <a:schemeClr val="accent3">
                <a:hueOff val="-617032"/>
                <a:satOff val="-10836"/>
                <a:lumOff val="-19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2127" tIns="361919" rIns="362125" bIns="361919"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kern="1200" dirty="0"/>
                <a:t>Developing advanced algorithm for retinal diseases</a:t>
              </a:r>
              <a:endParaRPr lang="en-US" sz="2000" kern="1200" dirty="0"/>
            </a:p>
          </p:txBody>
        </p:sp>
      </p:grpSp>
      <p:grpSp>
        <p:nvGrpSpPr>
          <p:cNvPr id="14" name="Group 13">
            <a:extLst>
              <a:ext uri="{FF2B5EF4-FFF2-40B4-BE49-F238E27FC236}">
                <a16:creationId xmlns:a16="http://schemas.microsoft.com/office/drawing/2014/main" id="{FB6CE77D-E293-4EA0-B8EA-24A2FC19E313}"/>
              </a:ext>
            </a:extLst>
          </p:cNvPr>
          <p:cNvGrpSpPr/>
          <p:nvPr/>
        </p:nvGrpSpPr>
        <p:grpSpPr>
          <a:xfrm>
            <a:off x="673028" y="2359582"/>
            <a:ext cx="2516904" cy="2516904"/>
            <a:chOff x="2399377" y="2345736"/>
            <a:chExt cx="2516904" cy="2516904"/>
          </a:xfrm>
        </p:grpSpPr>
        <p:sp>
          <p:nvSpPr>
            <p:cNvPr id="12" name="Teardrop 11">
              <a:extLst>
                <a:ext uri="{FF2B5EF4-FFF2-40B4-BE49-F238E27FC236}">
                  <a16:creationId xmlns:a16="http://schemas.microsoft.com/office/drawing/2014/main" id="{778874F0-9D3C-4BC0-82F4-B17439F43AF9}"/>
                </a:ext>
              </a:extLst>
            </p:cNvPr>
            <p:cNvSpPr/>
            <p:nvPr/>
          </p:nvSpPr>
          <p:spPr>
            <a:xfrm rot="2700000">
              <a:off x="2399377" y="2345736"/>
              <a:ext cx="2516904" cy="2516904"/>
            </a:xfrm>
            <a:prstGeom prst="teardrop">
              <a:avLst>
                <a:gd name="adj" fmla="val 100000"/>
              </a:avLst>
            </a:prstGeom>
          </p:spPr>
          <p:style>
            <a:lnRef idx="2">
              <a:schemeClr val="lt1">
                <a:hueOff val="0"/>
                <a:satOff val="0"/>
                <a:lumOff val="0"/>
                <a:alphaOff val="0"/>
              </a:schemeClr>
            </a:lnRef>
            <a:fillRef idx="1">
              <a:schemeClr val="accent3">
                <a:hueOff val="-1234063"/>
                <a:satOff val="-21671"/>
                <a:lumOff val="-392"/>
                <a:alphaOff val="0"/>
              </a:schemeClr>
            </a:fillRef>
            <a:effectRef idx="0">
              <a:schemeClr val="accent3">
                <a:hueOff val="-1234063"/>
                <a:satOff val="-21671"/>
                <a:lumOff val="-392"/>
                <a:alphaOff val="0"/>
              </a:schemeClr>
            </a:effectRef>
            <a:fontRef idx="minor">
              <a:schemeClr val="lt1"/>
            </a:fontRef>
          </p:style>
        </p:sp>
        <p:sp>
          <p:nvSpPr>
            <p:cNvPr id="13" name="Freeform: Shape 12">
              <a:extLst>
                <a:ext uri="{FF2B5EF4-FFF2-40B4-BE49-F238E27FC236}">
                  <a16:creationId xmlns:a16="http://schemas.microsoft.com/office/drawing/2014/main" id="{45686ED9-89A6-4824-B65D-4019E033F8FA}"/>
                </a:ext>
              </a:extLst>
            </p:cNvPr>
            <p:cNvSpPr/>
            <p:nvPr/>
          </p:nvSpPr>
          <p:spPr>
            <a:xfrm>
              <a:off x="2480109" y="2426815"/>
              <a:ext cx="2355439" cy="2355189"/>
            </a:xfrm>
            <a:custGeom>
              <a:avLst/>
              <a:gdLst>
                <a:gd name="connsiteX0" fmla="*/ 0 w 2355439"/>
                <a:gd name="connsiteY0" fmla="*/ 1177595 h 2355189"/>
                <a:gd name="connsiteX1" fmla="*/ 1177720 w 2355439"/>
                <a:gd name="connsiteY1" fmla="*/ 0 h 2355189"/>
                <a:gd name="connsiteX2" fmla="*/ 2355440 w 2355439"/>
                <a:gd name="connsiteY2" fmla="*/ 1177595 h 2355189"/>
                <a:gd name="connsiteX3" fmla="*/ 1177720 w 2355439"/>
                <a:gd name="connsiteY3" fmla="*/ 2355190 h 2355189"/>
                <a:gd name="connsiteX4" fmla="*/ 0 w 2355439"/>
                <a:gd name="connsiteY4" fmla="*/ 1177595 h 2355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439" h="2355189">
                  <a:moveTo>
                    <a:pt x="0" y="1177595"/>
                  </a:moveTo>
                  <a:cubicBezTo>
                    <a:pt x="0" y="527227"/>
                    <a:pt x="527283" y="0"/>
                    <a:pt x="1177720" y="0"/>
                  </a:cubicBezTo>
                  <a:cubicBezTo>
                    <a:pt x="1828157" y="0"/>
                    <a:pt x="2355440" y="527227"/>
                    <a:pt x="2355440" y="1177595"/>
                  </a:cubicBezTo>
                  <a:cubicBezTo>
                    <a:pt x="2355440" y="1827963"/>
                    <a:pt x="1828157" y="2355190"/>
                    <a:pt x="1177720" y="2355190"/>
                  </a:cubicBezTo>
                  <a:cubicBezTo>
                    <a:pt x="527283" y="2355190"/>
                    <a:pt x="0" y="1827963"/>
                    <a:pt x="0" y="1177595"/>
                  </a:cubicBezTo>
                  <a:close/>
                </a:path>
              </a:pathLst>
            </a:custGeom>
          </p:spPr>
          <p:style>
            <a:lnRef idx="2">
              <a:schemeClr val="accent3">
                <a:hueOff val="-1234063"/>
                <a:satOff val="-21671"/>
                <a:lumOff val="-39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2126" tIns="361919" rIns="362126" bIns="361919" numCol="1" spcCol="1270" anchor="ctr" anchorCtr="0">
              <a:noAutofit/>
            </a:bodyPr>
            <a:lstStyle/>
            <a:p>
              <a:pPr marL="0" lvl="0" indent="0" algn="ctr" defTabSz="889000">
                <a:lnSpc>
                  <a:spcPct val="90000"/>
                </a:lnSpc>
                <a:spcBef>
                  <a:spcPct val="0"/>
                </a:spcBef>
                <a:spcAft>
                  <a:spcPct val="35000"/>
                </a:spcAft>
                <a:buNone/>
              </a:pPr>
              <a:r>
                <a:rPr lang="en-US" sz="2000" b="1" kern="1200" dirty="0"/>
                <a:t>Continuous assessment of the CNN model</a:t>
              </a:r>
              <a:endParaRPr lang="en-US" sz="2000" kern="1200" dirty="0"/>
            </a:p>
          </p:txBody>
        </p:sp>
      </p:grpSp>
      <p:sp>
        <p:nvSpPr>
          <p:cNvPr id="6" name="Title 1">
            <a:extLst>
              <a:ext uri="{FF2B5EF4-FFF2-40B4-BE49-F238E27FC236}">
                <a16:creationId xmlns:a16="http://schemas.microsoft.com/office/drawing/2014/main" id="{1A2F0BFC-FD75-4F5A-8D36-0C05AAC246B7}"/>
              </a:ext>
            </a:extLst>
          </p:cNvPr>
          <p:cNvSpPr txBox="1">
            <a:spLocks/>
          </p:cNvSpPr>
          <p:nvPr/>
        </p:nvSpPr>
        <p:spPr>
          <a:xfrm>
            <a:off x="581025" y="1071326"/>
            <a:ext cx="11029950" cy="5337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Future works</a:t>
            </a:r>
          </a:p>
        </p:txBody>
      </p:sp>
      <p:grpSp>
        <p:nvGrpSpPr>
          <p:cNvPr id="2" name="Group 1">
            <a:extLst>
              <a:ext uri="{FF2B5EF4-FFF2-40B4-BE49-F238E27FC236}">
                <a16:creationId xmlns:a16="http://schemas.microsoft.com/office/drawing/2014/main" id="{58FFCC11-FA81-010E-1527-EB20FBDE6A66}"/>
              </a:ext>
            </a:extLst>
          </p:cNvPr>
          <p:cNvGrpSpPr/>
          <p:nvPr/>
        </p:nvGrpSpPr>
        <p:grpSpPr>
          <a:xfrm>
            <a:off x="6241226" y="2351134"/>
            <a:ext cx="2516904" cy="2516904"/>
            <a:chOff x="5006950" y="2345736"/>
            <a:chExt cx="2516904" cy="2516904"/>
          </a:xfrm>
        </p:grpSpPr>
        <p:sp>
          <p:nvSpPr>
            <p:cNvPr id="3" name="Teardrop 2">
              <a:extLst>
                <a:ext uri="{FF2B5EF4-FFF2-40B4-BE49-F238E27FC236}">
                  <a16:creationId xmlns:a16="http://schemas.microsoft.com/office/drawing/2014/main" id="{EDEF96D1-7BDB-D437-5977-E3B4F11662FA}"/>
                </a:ext>
              </a:extLst>
            </p:cNvPr>
            <p:cNvSpPr/>
            <p:nvPr/>
          </p:nvSpPr>
          <p:spPr>
            <a:xfrm rot="2700000">
              <a:off x="5006950" y="2345736"/>
              <a:ext cx="2516904" cy="2516904"/>
            </a:xfrm>
            <a:prstGeom prst="teardrop">
              <a:avLst>
                <a:gd name="adj" fmla="val 100000"/>
              </a:avLst>
            </a:prstGeom>
          </p:spPr>
          <p:style>
            <a:lnRef idx="2">
              <a:schemeClr val="lt1">
                <a:hueOff val="0"/>
                <a:satOff val="0"/>
                <a:lumOff val="0"/>
                <a:alphaOff val="0"/>
              </a:schemeClr>
            </a:lnRef>
            <a:fillRef idx="1">
              <a:schemeClr val="accent3">
                <a:hueOff val="-617032"/>
                <a:satOff val="-10836"/>
                <a:lumOff val="-196"/>
                <a:alphaOff val="0"/>
              </a:schemeClr>
            </a:fillRef>
            <a:effectRef idx="0">
              <a:schemeClr val="accent3">
                <a:hueOff val="-617032"/>
                <a:satOff val="-10836"/>
                <a:lumOff val="-196"/>
                <a:alphaOff val="0"/>
              </a:schemeClr>
            </a:effectRef>
            <a:fontRef idx="minor">
              <a:schemeClr val="lt1"/>
            </a:fontRef>
          </p:style>
        </p:sp>
        <p:sp>
          <p:nvSpPr>
            <p:cNvPr id="4" name="Freeform: Shape 3">
              <a:extLst>
                <a:ext uri="{FF2B5EF4-FFF2-40B4-BE49-F238E27FC236}">
                  <a16:creationId xmlns:a16="http://schemas.microsoft.com/office/drawing/2014/main" id="{CC4F5F43-1468-175C-D1C8-66E6F5FAC6D8}"/>
                </a:ext>
              </a:extLst>
            </p:cNvPr>
            <p:cNvSpPr/>
            <p:nvPr/>
          </p:nvSpPr>
          <p:spPr>
            <a:xfrm>
              <a:off x="5097693" y="2426603"/>
              <a:ext cx="2355439" cy="2355189"/>
            </a:xfrm>
            <a:custGeom>
              <a:avLst/>
              <a:gdLst>
                <a:gd name="connsiteX0" fmla="*/ 0 w 2355439"/>
                <a:gd name="connsiteY0" fmla="*/ 1177595 h 2355189"/>
                <a:gd name="connsiteX1" fmla="*/ 1177720 w 2355439"/>
                <a:gd name="connsiteY1" fmla="*/ 0 h 2355189"/>
                <a:gd name="connsiteX2" fmla="*/ 2355440 w 2355439"/>
                <a:gd name="connsiteY2" fmla="*/ 1177595 h 2355189"/>
                <a:gd name="connsiteX3" fmla="*/ 1177720 w 2355439"/>
                <a:gd name="connsiteY3" fmla="*/ 2355190 h 2355189"/>
                <a:gd name="connsiteX4" fmla="*/ 0 w 2355439"/>
                <a:gd name="connsiteY4" fmla="*/ 1177595 h 2355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439" h="2355189">
                  <a:moveTo>
                    <a:pt x="0" y="1177595"/>
                  </a:moveTo>
                  <a:cubicBezTo>
                    <a:pt x="0" y="527227"/>
                    <a:pt x="527283" y="0"/>
                    <a:pt x="1177720" y="0"/>
                  </a:cubicBezTo>
                  <a:cubicBezTo>
                    <a:pt x="1828157" y="0"/>
                    <a:pt x="2355440" y="527227"/>
                    <a:pt x="2355440" y="1177595"/>
                  </a:cubicBezTo>
                  <a:cubicBezTo>
                    <a:pt x="2355440" y="1827963"/>
                    <a:pt x="1828157" y="2355190"/>
                    <a:pt x="1177720" y="2355190"/>
                  </a:cubicBezTo>
                  <a:cubicBezTo>
                    <a:pt x="527283" y="2355190"/>
                    <a:pt x="0" y="1827963"/>
                    <a:pt x="0" y="1177595"/>
                  </a:cubicBezTo>
                  <a:close/>
                </a:path>
              </a:pathLst>
            </a:custGeom>
          </p:spPr>
          <p:style>
            <a:lnRef idx="2">
              <a:schemeClr val="accent3">
                <a:hueOff val="-617032"/>
                <a:satOff val="-10836"/>
                <a:lumOff val="-19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2127" tIns="361919" rIns="362125" bIns="361919"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kern="1200" dirty="0"/>
                <a:t>Similar network can be modified to predict other retinal diseases</a:t>
              </a:r>
              <a:endParaRPr lang="en-US" sz="2000" kern="1200" dirty="0"/>
            </a:p>
          </p:txBody>
        </p:sp>
      </p:grpSp>
      <p:sp>
        <p:nvSpPr>
          <p:cNvPr id="7" name="TextBox 6">
            <a:extLst>
              <a:ext uri="{FF2B5EF4-FFF2-40B4-BE49-F238E27FC236}">
                <a16:creationId xmlns:a16="http://schemas.microsoft.com/office/drawing/2014/main" id="{D4E59551-84C7-953B-B3C7-E861355A42B7}"/>
              </a:ext>
            </a:extLst>
          </p:cNvPr>
          <p:cNvSpPr txBox="1"/>
          <p:nvPr/>
        </p:nvSpPr>
        <p:spPr>
          <a:xfrm>
            <a:off x="9651110" y="3197919"/>
            <a:ext cx="1396747" cy="840230"/>
          </a:xfrm>
          <a:prstGeom prst="rect">
            <a:avLst/>
          </a:prstGeom>
          <a:noFill/>
        </p:spPr>
        <p:txBody>
          <a:bodyPr wrap="square">
            <a:spAutoFit/>
          </a:bodyPr>
          <a:lstStyle/>
          <a:p>
            <a:pPr marL="0" indent="0" algn="ctr" rtl="0" eaLnBrk="1" latinLnBrk="0" hangingPunct="1">
              <a:lnSpc>
                <a:spcPct val="90000"/>
              </a:lnSpc>
              <a:spcBef>
                <a:spcPts val="0"/>
              </a:spcBef>
              <a:spcAft>
                <a:spcPts val="840"/>
              </a:spcAft>
            </a:pPr>
            <a:r>
              <a:rPr lang="en-US" sz="1800" b="1" kern="1200" dirty="0">
                <a:solidFill>
                  <a:srgbClr val="000000"/>
                </a:solidFill>
                <a:effectLst/>
                <a:latin typeface="Franklin Gothic Book" panose="020B0503020102020204" pitchFamily="34" charset="0"/>
                <a:ea typeface="+mn-ea"/>
                <a:cs typeface="+mn-cs"/>
              </a:rPr>
              <a:t>Building a user friendly interface</a:t>
            </a:r>
            <a:endParaRPr lang="en-US" dirty="0">
              <a:effectLst/>
            </a:endParaRPr>
          </a:p>
        </p:txBody>
      </p:sp>
    </p:spTree>
    <p:extLst>
      <p:ext uri="{BB962C8B-B14F-4D97-AF65-F5344CB8AC3E}">
        <p14:creationId xmlns:p14="http://schemas.microsoft.com/office/powerpoint/2010/main" val="1678731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422A-4C8F-3AE0-9DBF-32EAF1B86583}"/>
              </a:ext>
            </a:extLst>
          </p:cNvPr>
          <p:cNvSpPr>
            <a:spLocks noGrp="1"/>
          </p:cNvSpPr>
          <p:nvPr>
            <p:ph type="title"/>
          </p:nvPr>
        </p:nvSpPr>
        <p:spPr>
          <a:xfrm>
            <a:off x="450564" y="849086"/>
            <a:ext cx="11029616" cy="674914"/>
          </a:xfrm>
        </p:spPr>
        <p:txBody>
          <a:bodyPr>
            <a:normAutofit fontScale="90000"/>
          </a:bodyPr>
          <a:lstStyle/>
          <a:p>
            <a:r>
              <a:rPr lang="en-GB" sz="4000" dirty="0"/>
              <a:t>REFERENCE: </a:t>
            </a:r>
          </a:p>
        </p:txBody>
      </p:sp>
      <p:sp>
        <p:nvSpPr>
          <p:cNvPr id="3" name="TextBox 2">
            <a:extLst>
              <a:ext uri="{FF2B5EF4-FFF2-40B4-BE49-F238E27FC236}">
                <a16:creationId xmlns:a16="http://schemas.microsoft.com/office/drawing/2014/main" id="{CAC70D06-5D21-4BE9-B42F-4534D5C722B0}"/>
              </a:ext>
            </a:extLst>
          </p:cNvPr>
          <p:cNvSpPr txBox="1"/>
          <p:nvPr/>
        </p:nvSpPr>
        <p:spPr>
          <a:xfrm>
            <a:off x="618308" y="1680754"/>
            <a:ext cx="11112137" cy="3416320"/>
          </a:xfrm>
          <a:prstGeom prst="rect">
            <a:avLst/>
          </a:prstGeom>
          <a:noFill/>
        </p:spPr>
        <p:txBody>
          <a:bodyPr wrap="square" rtlCol="0">
            <a:spAutoFit/>
          </a:bodyPr>
          <a:lstStyle/>
          <a:p>
            <a:r>
              <a:rPr lang="en-US" sz="2400" dirty="0"/>
              <a:t>[1] </a:t>
            </a:r>
            <a:r>
              <a:rPr lang="en-US" sz="2400" dirty="0">
                <a:solidFill>
                  <a:schemeClr val="accent2"/>
                </a:solidFill>
                <a:hlinkClick r:id="rId2">
                  <a:extLst>
                    <a:ext uri="{A12FA001-AC4F-418D-AE19-62706E023703}">
                      <ahyp:hlinkClr xmlns:ahyp="http://schemas.microsoft.com/office/drawing/2018/hyperlinkcolor" val="tx"/>
                    </a:ext>
                  </a:extLst>
                </a:hlinkClick>
              </a:rPr>
              <a:t>Diabetic Retinopathy Detection Using Machine Learning and Texture Features</a:t>
            </a:r>
            <a:r>
              <a:rPr lang="en-US" sz="2400" dirty="0">
                <a:solidFill>
                  <a:schemeClr val="accent2"/>
                </a:solidFill>
              </a:rPr>
              <a:t> </a:t>
            </a:r>
          </a:p>
          <a:p>
            <a:r>
              <a:rPr lang="en-US" sz="2400" dirty="0"/>
              <a:t>[2] </a:t>
            </a:r>
            <a:r>
              <a:rPr lang="en-US" sz="2400" dirty="0">
                <a:solidFill>
                  <a:schemeClr val="accent2"/>
                </a:solidFill>
                <a:hlinkClick r:id="rId3">
                  <a:extLst>
                    <a:ext uri="{A12FA001-AC4F-418D-AE19-62706E023703}">
                      <ahyp:hlinkClr xmlns:ahyp="http://schemas.microsoft.com/office/drawing/2018/hyperlinkcolor" val="tx"/>
                    </a:ext>
                  </a:extLst>
                </a:hlinkClick>
              </a:rPr>
              <a:t>An Efficient Framework for Automated Screening of Clinically Significant Macular Edema</a:t>
            </a:r>
            <a:endParaRPr lang="en-US" sz="2400" dirty="0">
              <a:solidFill>
                <a:schemeClr val="accent2"/>
              </a:solidFill>
            </a:endParaRPr>
          </a:p>
          <a:p>
            <a:r>
              <a:rPr lang="en-US" sz="2400" dirty="0"/>
              <a:t>[3] </a:t>
            </a:r>
            <a:r>
              <a:rPr lang="en-US" sz="2400" dirty="0">
                <a:solidFill>
                  <a:schemeClr val="accent2"/>
                </a:solidFill>
                <a:hlinkClick r:id="rId4">
                  <a:extLst>
                    <a:ext uri="{A12FA001-AC4F-418D-AE19-62706E023703}">
                      <ahyp:hlinkClr xmlns:ahyp="http://schemas.microsoft.com/office/drawing/2018/hyperlinkcolor" val="tx"/>
                    </a:ext>
                  </a:extLst>
                </a:hlinkClick>
              </a:rPr>
              <a:t>Development and Validation of a Deep Learning Algorithm for Detection of Diabetic Retinopathy in Retinal Fundus Photographs</a:t>
            </a:r>
            <a:endParaRPr lang="en-US" sz="2400" dirty="0">
              <a:solidFill>
                <a:schemeClr val="accent2"/>
              </a:solidFill>
            </a:endParaRPr>
          </a:p>
          <a:p>
            <a:r>
              <a:rPr lang="en-US" sz="2400" dirty="0"/>
              <a:t>[4] </a:t>
            </a:r>
            <a:r>
              <a:rPr lang="en-US" sz="2400" dirty="0">
                <a:solidFill>
                  <a:schemeClr val="accent2"/>
                </a:solidFill>
                <a:hlinkClick r:id="rId5">
                  <a:extLst>
                    <a:ext uri="{A12FA001-AC4F-418D-AE19-62706E023703}">
                      <ahyp:hlinkClr xmlns:ahyp="http://schemas.microsoft.com/office/drawing/2018/hyperlinkcolor" val="tx"/>
                    </a:ext>
                  </a:extLst>
                </a:hlinkClick>
              </a:rPr>
              <a:t>Fast Convolutional Neural Network Training Using Selective Data Sampling: Application to Hemorrhage Detection in Color Fundus Images</a:t>
            </a:r>
            <a:endParaRPr lang="en-US" sz="2400" dirty="0">
              <a:solidFill>
                <a:schemeClr val="accent2"/>
              </a:solidFill>
            </a:endParaRPr>
          </a:p>
          <a:p>
            <a:r>
              <a:rPr lang="en-US" sz="2400" dirty="0"/>
              <a:t>[5] </a:t>
            </a:r>
            <a:r>
              <a:rPr lang="en-US" sz="2400" dirty="0">
                <a:solidFill>
                  <a:schemeClr val="accent2"/>
                </a:solidFill>
                <a:hlinkClick r:id="rId6">
                  <a:extLst>
                    <a:ext uri="{A12FA001-AC4F-418D-AE19-62706E023703}">
                      <ahyp:hlinkClr xmlns:ahyp="http://schemas.microsoft.com/office/drawing/2018/hyperlinkcolor" val="tx"/>
                    </a:ext>
                  </a:extLst>
                </a:hlinkClick>
              </a:rPr>
              <a:t>Deep learning approach for diabetic retinopathy screening</a:t>
            </a:r>
            <a:endParaRPr lang="en-US" sz="2400" dirty="0">
              <a:solidFill>
                <a:schemeClr val="accent2"/>
              </a:solidFill>
            </a:endParaRPr>
          </a:p>
          <a:p>
            <a:r>
              <a:rPr lang="en-US" sz="2400" dirty="0"/>
              <a:t>[6] </a:t>
            </a:r>
            <a:r>
              <a:rPr lang="en-US" sz="2400" dirty="0">
                <a:solidFill>
                  <a:schemeClr val="accent2"/>
                </a:solidFill>
                <a:hlinkClick r:id="rId7">
                  <a:extLst>
                    <a:ext uri="{A12FA001-AC4F-418D-AE19-62706E023703}">
                      <ahyp:hlinkClr xmlns:ahyp="http://schemas.microsoft.com/office/drawing/2018/hyperlinkcolor" val="tx"/>
                    </a:ext>
                  </a:extLst>
                </a:hlinkClick>
              </a:rPr>
              <a:t>Diabetic retinopathy detection through deep learning techniques: A review</a:t>
            </a:r>
            <a:endParaRPr lang="en-US" sz="2400" dirty="0">
              <a:solidFill>
                <a:schemeClr val="accent2"/>
              </a:solidFill>
            </a:endParaRPr>
          </a:p>
        </p:txBody>
      </p:sp>
    </p:spTree>
    <p:extLst>
      <p:ext uri="{BB962C8B-B14F-4D97-AF65-F5344CB8AC3E}">
        <p14:creationId xmlns:p14="http://schemas.microsoft.com/office/powerpoint/2010/main" val="342071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9A47-4543-D0F5-7C7F-231DB153B1F4}"/>
              </a:ext>
            </a:extLst>
          </p:cNvPr>
          <p:cNvSpPr>
            <a:spLocks noGrp="1"/>
          </p:cNvSpPr>
          <p:nvPr>
            <p:ph type="title"/>
          </p:nvPr>
        </p:nvSpPr>
        <p:spPr>
          <a:xfrm>
            <a:off x="581192" y="1216395"/>
            <a:ext cx="11029616" cy="499627"/>
          </a:xfrm>
        </p:spPr>
        <p:txBody>
          <a:bodyPr>
            <a:noAutofit/>
          </a:bodyPr>
          <a:lstStyle/>
          <a:p>
            <a:br>
              <a:rPr lang="en-GB" dirty="0"/>
            </a:br>
            <a:r>
              <a:rPr lang="en-GB" dirty="0"/>
              <a:t>Diabetic retinopathy</a:t>
            </a:r>
          </a:p>
        </p:txBody>
      </p:sp>
      <p:sp>
        <p:nvSpPr>
          <p:cNvPr id="3" name="Content Placeholder 2">
            <a:extLst>
              <a:ext uri="{FF2B5EF4-FFF2-40B4-BE49-F238E27FC236}">
                <a16:creationId xmlns:a16="http://schemas.microsoft.com/office/drawing/2014/main" id="{D0A1741F-463D-F5E6-7AE6-9ED18A00BC4B}"/>
              </a:ext>
            </a:extLst>
          </p:cNvPr>
          <p:cNvSpPr>
            <a:spLocks noGrp="1"/>
          </p:cNvSpPr>
          <p:nvPr>
            <p:ph idx="1"/>
          </p:nvPr>
        </p:nvSpPr>
        <p:spPr>
          <a:xfrm>
            <a:off x="581192" y="2007119"/>
            <a:ext cx="7430694" cy="3634486"/>
          </a:xfrm>
        </p:spPr>
        <p:txBody>
          <a:bodyPr>
            <a:normAutofit/>
          </a:bodyPr>
          <a:lstStyle/>
          <a:p>
            <a:r>
              <a:rPr lang="en-GB" sz="2400" dirty="0"/>
              <a:t>Diabetic retinopathy is a diabetes complication that affects eyes. It's caused by damage to the blood vessels of the light-sensitive tissue at the back of the eye (retina).</a:t>
            </a:r>
          </a:p>
          <a:p>
            <a:r>
              <a:rPr lang="en-GB" sz="2400" dirty="0"/>
              <a:t>Pictures are taken of the back of the eyes to check for damaged blood vessels.</a:t>
            </a:r>
          </a:p>
        </p:txBody>
      </p:sp>
      <p:pic>
        <p:nvPicPr>
          <p:cNvPr id="5" name="Picture 4">
            <a:extLst>
              <a:ext uri="{FF2B5EF4-FFF2-40B4-BE49-F238E27FC236}">
                <a16:creationId xmlns:a16="http://schemas.microsoft.com/office/drawing/2014/main" id="{06633011-C82C-48E0-88F1-7CE6559FA07C}"/>
              </a:ext>
            </a:extLst>
          </p:cNvPr>
          <p:cNvPicPr>
            <a:picLocks noChangeAspect="1"/>
          </p:cNvPicPr>
          <p:nvPr/>
        </p:nvPicPr>
        <p:blipFill>
          <a:blip r:embed="rId2"/>
          <a:stretch>
            <a:fillRect/>
          </a:stretch>
        </p:blipFill>
        <p:spPr>
          <a:xfrm>
            <a:off x="8900160" y="1850572"/>
            <a:ext cx="2939860" cy="3733157"/>
          </a:xfrm>
          <a:prstGeom prst="rect">
            <a:avLst/>
          </a:prstGeom>
        </p:spPr>
      </p:pic>
    </p:spTree>
    <p:extLst>
      <p:ext uri="{BB962C8B-B14F-4D97-AF65-F5344CB8AC3E}">
        <p14:creationId xmlns:p14="http://schemas.microsoft.com/office/powerpoint/2010/main" val="394782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422A-4C8F-3AE0-9DBF-32EAF1B86583}"/>
              </a:ext>
            </a:extLst>
          </p:cNvPr>
          <p:cNvSpPr>
            <a:spLocks noGrp="1"/>
          </p:cNvSpPr>
          <p:nvPr>
            <p:ph type="title"/>
          </p:nvPr>
        </p:nvSpPr>
        <p:spPr>
          <a:xfrm>
            <a:off x="581192" y="2834640"/>
            <a:ext cx="11029616" cy="1188720"/>
          </a:xfrm>
        </p:spPr>
        <p:txBody>
          <a:bodyPr>
            <a:normAutofit/>
          </a:bodyPr>
          <a:lstStyle/>
          <a:p>
            <a:pPr algn="ctr"/>
            <a:r>
              <a:rPr lang="en-GB" sz="4000" dirty="0"/>
              <a:t>Thank you</a:t>
            </a:r>
          </a:p>
        </p:txBody>
      </p:sp>
    </p:spTree>
    <p:extLst>
      <p:ext uri="{BB962C8B-B14F-4D97-AF65-F5344CB8AC3E}">
        <p14:creationId xmlns:p14="http://schemas.microsoft.com/office/powerpoint/2010/main" val="40019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665090"/>
          </a:xfrm>
        </p:spPr>
        <p:txBody>
          <a:bodyPr/>
          <a:lstStyle/>
          <a:p>
            <a:r>
              <a:rPr lang="en-US" dirty="0"/>
              <a:t>motivation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14256187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F66ED95-DDF0-47E4-B061-50FC898D2722}"/>
              </a:ext>
            </a:extLst>
          </p:cNvPr>
          <p:cNvGrpSpPr/>
          <p:nvPr/>
        </p:nvGrpSpPr>
        <p:grpSpPr>
          <a:xfrm>
            <a:off x="655370" y="1577490"/>
            <a:ext cx="10738203" cy="4653735"/>
            <a:chOff x="926802" y="1385990"/>
            <a:chExt cx="10206205" cy="4423178"/>
          </a:xfrm>
        </p:grpSpPr>
        <p:sp>
          <p:nvSpPr>
            <p:cNvPr id="4" name="Rectangle 3">
              <a:extLst>
                <a:ext uri="{FF2B5EF4-FFF2-40B4-BE49-F238E27FC236}">
                  <a16:creationId xmlns:a16="http://schemas.microsoft.com/office/drawing/2014/main" id="{0A00D844-4829-40F9-92D9-7AFEE2664F31}"/>
                </a:ext>
              </a:extLst>
            </p:cNvPr>
            <p:cNvSpPr/>
            <p:nvPr/>
          </p:nvSpPr>
          <p:spPr>
            <a:xfrm>
              <a:off x="994602" y="2718443"/>
              <a:ext cx="1888090" cy="3090725"/>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4">
              <a:extLst>
                <a:ext uri="{FF2B5EF4-FFF2-40B4-BE49-F238E27FC236}">
                  <a16:creationId xmlns:a16="http://schemas.microsoft.com/office/drawing/2014/main" id="{CD6CE099-F603-4D13-A7AB-3AC64B86551D}"/>
                </a:ext>
              </a:extLst>
            </p:cNvPr>
            <p:cNvSpPr/>
            <p:nvPr/>
          </p:nvSpPr>
          <p:spPr>
            <a:xfrm>
              <a:off x="7271817" y="2718443"/>
              <a:ext cx="1762430" cy="3068692"/>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3B209BD2-E081-4473-B02C-8511622C73D7}"/>
                </a:ext>
              </a:extLst>
            </p:cNvPr>
            <p:cNvSpPr/>
            <p:nvPr/>
          </p:nvSpPr>
          <p:spPr>
            <a:xfrm>
              <a:off x="3174750" y="2718443"/>
              <a:ext cx="1729476" cy="306869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1562CD03-2E37-4EC6-A772-851430931D3E}"/>
                </a:ext>
              </a:extLst>
            </p:cNvPr>
            <p:cNvSpPr/>
            <p:nvPr/>
          </p:nvSpPr>
          <p:spPr>
            <a:xfrm>
              <a:off x="5223282" y="2718443"/>
              <a:ext cx="1856955" cy="3068692"/>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id="{5FF92C86-EB04-4EEE-B7F7-1C9A53342823}"/>
                </a:ext>
              </a:extLst>
            </p:cNvPr>
            <p:cNvSpPr/>
            <p:nvPr/>
          </p:nvSpPr>
          <p:spPr>
            <a:xfrm>
              <a:off x="9320349" y="2718444"/>
              <a:ext cx="1762430" cy="306869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30D20A0B-911B-4487-8634-2C60C2C0F8AD}"/>
                </a:ext>
              </a:extLst>
            </p:cNvPr>
            <p:cNvSpPr txBox="1"/>
            <p:nvPr/>
          </p:nvSpPr>
          <p:spPr>
            <a:xfrm>
              <a:off x="1096942" y="3078330"/>
              <a:ext cx="1843309" cy="2135459"/>
            </a:xfrm>
            <a:prstGeom prst="rect">
              <a:avLst/>
            </a:prstGeom>
            <a:noFill/>
          </p:spPr>
          <p:txBody>
            <a:bodyPr wrap="square" rtlCol="0">
              <a:spAutoFit/>
            </a:bodyPr>
            <a:lstStyle/>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Technique: </a:t>
              </a:r>
              <a:r>
                <a:rPr lang="en-US" altLang="ko-KR" sz="1400" dirty="0">
                  <a:solidFill>
                    <a:schemeClr val="tx1">
                      <a:lumMod val="75000"/>
                      <a:lumOff val="25000"/>
                    </a:schemeClr>
                  </a:solidFill>
                  <a:cs typeface="Arial" pitchFamily="34" charset="0"/>
                </a:rPr>
                <a:t>ML &amp; CV</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Algorithm: </a:t>
              </a:r>
              <a:r>
                <a:rPr lang="en-US" altLang="ko-KR" sz="1400" dirty="0">
                  <a:solidFill>
                    <a:schemeClr val="tx1">
                      <a:lumMod val="75000"/>
                      <a:lumOff val="25000"/>
                    </a:schemeClr>
                  </a:solidFill>
                  <a:cs typeface="Arial" pitchFamily="34" charset="0"/>
                </a:rPr>
                <a:t>LBP, LTP, LESH for feature extraction. SVM for classification</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Dataset</a:t>
              </a:r>
              <a:r>
                <a:rPr lang="en-US" altLang="ko-KR" sz="1400" dirty="0">
                  <a:solidFill>
                    <a:schemeClr val="tx1">
                      <a:lumMod val="75000"/>
                      <a:lumOff val="25000"/>
                    </a:schemeClr>
                  </a:solidFill>
                  <a:cs typeface="Arial" pitchFamily="34" charset="0"/>
                </a:rPr>
                <a:t>: MESSIDOR</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Result</a:t>
              </a:r>
              <a:r>
                <a:rPr lang="en-US" altLang="ko-KR" sz="1400" dirty="0">
                  <a:solidFill>
                    <a:schemeClr val="tx1">
                      <a:lumMod val="75000"/>
                      <a:lumOff val="25000"/>
                    </a:schemeClr>
                  </a:solidFill>
                  <a:cs typeface="Arial" pitchFamily="34" charset="0"/>
                </a:rPr>
                <a:t>: AUC= 0.831(LESH), 0.816(LTP), 0.897(LBP)</a:t>
              </a:r>
              <a:endParaRPr lang="ko-KR" altLang="en-US" sz="1400" dirty="0">
                <a:solidFill>
                  <a:schemeClr val="tx1">
                    <a:lumMod val="75000"/>
                    <a:lumOff val="25000"/>
                  </a:schemeClr>
                </a:solidFill>
                <a:cs typeface="Arial" pitchFamily="34" charset="0"/>
              </a:endParaRPr>
            </a:p>
          </p:txBody>
        </p:sp>
        <p:cxnSp>
          <p:nvCxnSpPr>
            <p:cNvPr id="10" name="Straight Arrow Connector 9">
              <a:extLst>
                <a:ext uri="{FF2B5EF4-FFF2-40B4-BE49-F238E27FC236}">
                  <a16:creationId xmlns:a16="http://schemas.microsoft.com/office/drawing/2014/main" id="{41AD42F7-924B-48D1-8BE8-21AC8FA20853}"/>
                </a:ext>
              </a:extLst>
            </p:cNvPr>
            <p:cNvCxnSpPr>
              <a:cxnSpLocks/>
            </p:cNvCxnSpPr>
            <p:nvPr/>
          </p:nvCxnSpPr>
          <p:spPr>
            <a:xfrm>
              <a:off x="1882512" y="2222804"/>
              <a:ext cx="0" cy="588738"/>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E12DBC-AC03-428E-A508-76DDFC972C40}"/>
                </a:ext>
              </a:extLst>
            </p:cNvPr>
            <p:cNvCxnSpPr>
              <a:cxnSpLocks/>
              <a:endCxn id="6" idx="0"/>
            </p:cNvCxnSpPr>
            <p:nvPr/>
          </p:nvCxnSpPr>
          <p:spPr>
            <a:xfrm flipH="1">
              <a:off x="4039488" y="2200771"/>
              <a:ext cx="9799" cy="517672"/>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D58436-5C86-4124-A91D-AD644C38F36B}"/>
                </a:ext>
              </a:extLst>
            </p:cNvPr>
            <p:cNvCxnSpPr>
              <a:cxnSpLocks/>
            </p:cNvCxnSpPr>
            <p:nvPr/>
          </p:nvCxnSpPr>
          <p:spPr>
            <a:xfrm flipH="1">
              <a:off x="6076168" y="2200771"/>
              <a:ext cx="14971" cy="610771"/>
            </a:xfrm>
            <a:prstGeom prst="straightConnector1">
              <a:avLst/>
            </a:prstGeom>
            <a:ln w="254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90FE842-70D7-4204-A104-4FAB411EB949}"/>
                </a:ext>
              </a:extLst>
            </p:cNvPr>
            <p:cNvCxnSpPr>
              <a:cxnSpLocks/>
              <a:endCxn id="5" idx="0"/>
            </p:cNvCxnSpPr>
            <p:nvPr/>
          </p:nvCxnSpPr>
          <p:spPr>
            <a:xfrm>
              <a:off x="8136430" y="2200771"/>
              <a:ext cx="16603" cy="517672"/>
            </a:xfrm>
            <a:prstGeom prst="straightConnector1">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BB9CC0-0928-48A0-B865-DCA73B29E073}"/>
                </a:ext>
              </a:extLst>
            </p:cNvPr>
            <p:cNvCxnSpPr>
              <a:cxnSpLocks/>
            </p:cNvCxnSpPr>
            <p:nvPr/>
          </p:nvCxnSpPr>
          <p:spPr>
            <a:xfrm>
              <a:off x="10201576" y="2200771"/>
              <a:ext cx="0" cy="610771"/>
            </a:xfrm>
            <a:prstGeom prst="straightConnector1">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4EB7386-D435-4035-A54D-5B0FA77D91FE}"/>
                </a:ext>
              </a:extLst>
            </p:cNvPr>
            <p:cNvSpPr txBox="1"/>
            <p:nvPr/>
          </p:nvSpPr>
          <p:spPr>
            <a:xfrm>
              <a:off x="3335210" y="3809105"/>
              <a:ext cx="1441527" cy="263276"/>
            </a:xfrm>
            <a:prstGeom prst="rect">
              <a:avLst/>
            </a:prstGeom>
            <a:noFill/>
          </p:spPr>
          <p:txBody>
            <a:bodyPr wrap="square" rtlCol="0">
              <a:spAutoFit/>
            </a:bodyPr>
            <a:lstStyle/>
            <a:p>
              <a:pPr marL="171450" indent="-171450">
                <a:buFont typeface="Arial" panose="020B0604020202020204" pitchFamily="34" charset="0"/>
                <a:buChar char="•"/>
              </a:pPr>
              <a:endParaRPr lang="ko-KR" altLang="en-US" sz="1200" dirty="0">
                <a:solidFill>
                  <a:schemeClr val="tx1">
                    <a:lumMod val="75000"/>
                    <a:lumOff val="25000"/>
                  </a:schemeClr>
                </a:solidFill>
                <a:cs typeface="Arial" pitchFamily="34" charset="0"/>
              </a:endParaRPr>
            </a:p>
          </p:txBody>
        </p:sp>
        <p:sp>
          <p:nvSpPr>
            <p:cNvPr id="19" name="Chevron 2">
              <a:extLst>
                <a:ext uri="{FF2B5EF4-FFF2-40B4-BE49-F238E27FC236}">
                  <a16:creationId xmlns:a16="http://schemas.microsoft.com/office/drawing/2014/main" id="{A6A84AD6-1E8E-4DE6-93BD-ED57292DABCE}"/>
                </a:ext>
              </a:extLst>
            </p:cNvPr>
            <p:cNvSpPr/>
            <p:nvPr/>
          </p:nvSpPr>
          <p:spPr>
            <a:xfrm>
              <a:off x="926802" y="1385990"/>
              <a:ext cx="2160797" cy="1007312"/>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solidFill>
                <a:latin typeface="Georgia" panose="02040502050405020303" pitchFamily="18" charset="0"/>
              </a:endParaRPr>
            </a:p>
          </p:txBody>
        </p:sp>
        <p:sp>
          <p:nvSpPr>
            <p:cNvPr id="20" name="Chevron 3">
              <a:extLst>
                <a:ext uri="{FF2B5EF4-FFF2-40B4-BE49-F238E27FC236}">
                  <a16:creationId xmlns:a16="http://schemas.microsoft.com/office/drawing/2014/main" id="{094A68EF-C67E-46FF-82DC-BBA7251803F9}"/>
                </a:ext>
              </a:extLst>
            </p:cNvPr>
            <p:cNvSpPr/>
            <p:nvPr/>
          </p:nvSpPr>
          <p:spPr>
            <a:xfrm>
              <a:off x="2871255" y="1385990"/>
              <a:ext cx="2352027" cy="1038663"/>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solidFill>
                <a:latin typeface="Georgia" panose="02040502050405020303" pitchFamily="18" charset="0"/>
              </a:endParaRPr>
            </a:p>
          </p:txBody>
        </p:sp>
        <p:sp>
          <p:nvSpPr>
            <p:cNvPr id="21" name="Chevron 4">
              <a:extLst>
                <a:ext uri="{FF2B5EF4-FFF2-40B4-BE49-F238E27FC236}">
                  <a16:creationId xmlns:a16="http://schemas.microsoft.com/office/drawing/2014/main" id="{CA8BD65B-02E4-45BC-B720-233C56259D7B}"/>
                </a:ext>
              </a:extLst>
            </p:cNvPr>
            <p:cNvSpPr/>
            <p:nvPr/>
          </p:nvSpPr>
          <p:spPr>
            <a:xfrm>
              <a:off x="4982545" y="1394729"/>
              <a:ext cx="2310029" cy="1023570"/>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solidFill>
                <a:latin typeface="Georgia" panose="02040502050405020303" pitchFamily="18" charset="0"/>
              </a:endParaRPr>
            </a:p>
          </p:txBody>
        </p:sp>
        <p:sp>
          <p:nvSpPr>
            <p:cNvPr id="22" name="Chevron 5">
              <a:extLst>
                <a:ext uri="{FF2B5EF4-FFF2-40B4-BE49-F238E27FC236}">
                  <a16:creationId xmlns:a16="http://schemas.microsoft.com/office/drawing/2014/main" id="{4E5A9777-27BD-4B42-9B0B-20B18780CE0D}"/>
                </a:ext>
              </a:extLst>
            </p:cNvPr>
            <p:cNvSpPr/>
            <p:nvPr/>
          </p:nvSpPr>
          <p:spPr>
            <a:xfrm>
              <a:off x="7118228" y="1402708"/>
              <a:ext cx="2164826" cy="990595"/>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solidFill>
                <a:latin typeface="Georgia" panose="02040502050405020303" pitchFamily="18" charset="0"/>
              </a:endParaRPr>
            </a:p>
          </p:txBody>
        </p:sp>
        <p:sp>
          <p:nvSpPr>
            <p:cNvPr id="23" name="Chevron 6">
              <a:extLst>
                <a:ext uri="{FF2B5EF4-FFF2-40B4-BE49-F238E27FC236}">
                  <a16:creationId xmlns:a16="http://schemas.microsoft.com/office/drawing/2014/main" id="{10E34057-DF80-4EBA-8726-0CE25F5E3DC3}"/>
                </a:ext>
              </a:extLst>
            </p:cNvPr>
            <p:cNvSpPr/>
            <p:nvPr/>
          </p:nvSpPr>
          <p:spPr>
            <a:xfrm>
              <a:off x="9017646" y="1396624"/>
              <a:ext cx="2115361" cy="996678"/>
            </a:xfrm>
            <a:prstGeom prst="chevron">
              <a:avLst/>
            </a:prstGeom>
            <a:solidFill>
              <a:schemeClr val="accent4"/>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solidFill>
                <a:latin typeface="Georgia" panose="02040502050405020303" pitchFamily="18" charset="0"/>
              </a:endParaRPr>
            </a:p>
          </p:txBody>
        </p:sp>
        <p:sp>
          <p:nvSpPr>
            <p:cNvPr id="29" name="TextBox 28">
              <a:hlinkClick r:id="rId2"/>
              <a:extLst>
                <a:ext uri="{FF2B5EF4-FFF2-40B4-BE49-F238E27FC236}">
                  <a16:creationId xmlns:a16="http://schemas.microsoft.com/office/drawing/2014/main" id="{8B08747E-FE6B-4926-96DE-70033F6C20B2}"/>
                </a:ext>
              </a:extLst>
            </p:cNvPr>
            <p:cNvSpPr txBox="1"/>
            <p:nvPr/>
          </p:nvSpPr>
          <p:spPr>
            <a:xfrm>
              <a:off x="1248137" y="1627419"/>
              <a:ext cx="1692270" cy="555804"/>
            </a:xfrm>
            <a:prstGeom prst="rect">
              <a:avLst/>
            </a:prstGeom>
            <a:noFill/>
          </p:spPr>
          <p:txBody>
            <a:bodyPr wrap="square" rtlCol="0">
              <a:spAutoFit/>
            </a:bodyPr>
            <a:lstStyle/>
            <a:p>
              <a:pPr algn="ctr"/>
              <a:r>
                <a:rPr lang="en-US" sz="1600" b="0" i="0" dirty="0" err="1">
                  <a:solidFill>
                    <a:srgbClr val="000000"/>
                  </a:solidFill>
                  <a:effectLst/>
                  <a:latin typeface="+mj-lt"/>
                </a:rPr>
                <a:t>Chetoui</a:t>
              </a:r>
              <a:r>
                <a:rPr lang="en-US" sz="1600" dirty="0">
                  <a:latin typeface="+mj-lt"/>
                </a:rPr>
                <a:t> et al.</a:t>
              </a:r>
            </a:p>
            <a:p>
              <a:pPr algn="ctr"/>
              <a:r>
                <a:rPr lang="en-US" altLang="ko-KR" sz="1600" b="1" dirty="0">
                  <a:latin typeface="+mj-lt"/>
                  <a:cs typeface="Arial" pitchFamily="34" charset="0"/>
                </a:rPr>
                <a:t>[1]</a:t>
              </a:r>
              <a:endParaRPr lang="ko-KR" altLang="en-US" sz="1600" b="1" dirty="0">
                <a:latin typeface="+mj-lt"/>
                <a:cs typeface="Arial" pitchFamily="34" charset="0"/>
              </a:endParaRPr>
            </a:p>
          </p:txBody>
        </p:sp>
        <p:sp>
          <p:nvSpPr>
            <p:cNvPr id="30" name="TextBox 29">
              <a:extLst>
                <a:ext uri="{FF2B5EF4-FFF2-40B4-BE49-F238E27FC236}">
                  <a16:creationId xmlns:a16="http://schemas.microsoft.com/office/drawing/2014/main" id="{2880082A-D8E2-4146-B1FD-6E377EC71853}"/>
                </a:ext>
              </a:extLst>
            </p:cNvPr>
            <p:cNvSpPr txBox="1"/>
            <p:nvPr/>
          </p:nvSpPr>
          <p:spPr>
            <a:xfrm>
              <a:off x="3317429" y="1645411"/>
              <a:ext cx="1681794" cy="555804"/>
            </a:xfrm>
            <a:prstGeom prst="rect">
              <a:avLst/>
            </a:prstGeom>
            <a:noFill/>
          </p:spPr>
          <p:txBody>
            <a:bodyPr wrap="square" rtlCol="0">
              <a:spAutoFit/>
            </a:bodyPr>
            <a:lstStyle/>
            <a:p>
              <a:pPr algn="ctr"/>
              <a:r>
                <a:rPr lang="en-US" sz="1600" b="0" i="0" dirty="0" err="1">
                  <a:solidFill>
                    <a:srgbClr val="000000"/>
                  </a:solidFill>
                  <a:effectLst/>
                  <a:latin typeface="+mj-lt"/>
                </a:rPr>
                <a:t>Chalakkal</a:t>
              </a:r>
              <a:r>
                <a:rPr lang="en-US" sz="1600" b="0" i="0" dirty="0">
                  <a:solidFill>
                    <a:srgbClr val="000000"/>
                  </a:solidFill>
                  <a:effectLst/>
                  <a:latin typeface="+mj-lt"/>
                </a:rPr>
                <a:t> et al.</a:t>
              </a:r>
              <a:r>
                <a:rPr lang="en-US" sz="1600" dirty="0">
                  <a:latin typeface="+mj-lt"/>
                </a:rPr>
                <a:t> </a:t>
              </a:r>
              <a:br>
                <a:rPr lang="en-US" sz="1600" dirty="0">
                  <a:latin typeface="+mj-lt"/>
                </a:rPr>
              </a:br>
              <a:r>
                <a:rPr lang="en-US" sz="1600" dirty="0">
                  <a:latin typeface="+mj-lt"/>
                </a:rPr>
                <a:t>[2]</a:t>
              </a:r>
              <a:endParaRPr lang="ko-KR" altLang="en-US" sz="1600" b="1" dirty="0">
                <a:latin typeface="+mj-lt"/>
                <a:cs typeface="Arial" pitchFamily="34" charset="0"/>
              </a:endParaRPr>
            </a:p>
          </p:txBody>
        </p:sp>
        <p:sp>
          <p:nvSpPr>
            <p:cNvPr id="31" name="TextBox 30">
              <a:extLst>
                <a:ext uri="{FF2B5EF4-FFF2-40B4-BE49-F238E27FC236}">
                  <a16:creationId xmlns:a16="http://schemas.microsoft.com/office/drawing/2014/main" id="{359BCFF5-48F3-4E8A-B73C-C88DD85B5808}"/>
                </a:ext>
              </a:extLst>
            </p:cNvPr>
            <p:cNvSpPr txBox="1"/>
            <p:nvPr/>
          </p:nvSpPr>
          <p:spPr>
            <a:xfrm>
              <a:off x="5304258" y="1644967"/>
              <a:ext cx="1804010" cy="555804"/>
            </a:xfrm>
            <a:prstGeom prst="rect">
              <a:avLst/>
            </a:prstGeom>
            <a:noFill/>
          </p:spPr>
          <p:txBody>
            <a:bodyPr wrap="square" rtlCol="0">
              <a:spAutoFit/>
            </a:bodyPr>
            <a:lstStyle/>
            <a:p>
              <a:pPr algn="ctr"/>
              <a:r>
                <a:rPr lang="en-US" sz="1600" b="0" i="0" dirty="0">
                  <a:solidFill>
                    <a:srgbClr val="000000"/>
                  </a:solidFill>
                  <a:effectLst/>
                  <a:latin typeface="+mj-lt"/>
                </a:rPr>
                <a:t>Gulshan et al.</a:t>
              </a:r>
            </a:p>
            <a:p>
              <a:pPr algn="ctr"/>
              <a:r>
                <a:rPr lang="en-US" altLang="ko-KR" sz="1600" dirty="0">
                  <a:solidFill>
                    <a:srgbClr val="000000"/>
                  </a:solidFill>
                  <a:latin typeface="+mj-lt"/>
                  <a:cs typeface="Arial" pitchFamily="34" charset="0"/>
                </a:rPr>
                <a:t>[3]</a:t>
              </a:r>
              <a:endParaRPr lang="ko-KR" altLang="en-US" sz="1600" b="1" dirty="0">
                <a:latin typeface="+mj-lt"/>
                <a:cs typeface="Arial" pitchFamily="34" charset="0"/>
              </a:endParaRPr>
            </a:p>
          </p:txBody>
        </p:sp>
        <p:sp>
          <p:nvSpPr>
            <p:cNvPr id="32" name="TextBox 31">
              <a:extLst>
                <a:ext uri="{FF2B5EF4-FFF2-40B4-BE49-F238E27FC236}">
                  <a16:creationId xmlns:a16="http://schemas.microsoft.com/office/drawing/2014/main" id="{0F5D2B6E-5464-4DFA-9588-920393CF8174}"/>
                </a:ext>
              </a:extLst>
            </p:cNvPr>
            <p:cNvSpPr txBox="1"/>
            <p:nvPr/>
          </p:nvSpPr>
          <p:spPr>
            <a:xfrm>
              <a:off x="7304875" y="1697913"/>
              <a:ext cx="2058734" cy="555804"/>
            </a:xfrm>
            <a:prstGeom prst="rect">
              <a:avLst/>
            </a:prstGeom>
            <a:noFill/>
          </p:spPr>
          <p:txBody>
            <a:bodyPr wrap="square" rtlCol="0">
              <a:spAutoFit/>
            </a:bodyPr>
            <a:lstStyle/>
            <a:p>
              <a:pPr algn="ctr"/>
              <a:r>
                <a:rPr lang="en-US" sz="1600" b="0" i="0" dirty="0" err="1">
                  <a:solidFill>
                    <a:srgbClr val="000000"/>
                  </a:solidFill>
                  <a:effectLst/>
                  <a:latin typeface="+mj-lt"/>
                </a:rPr>
                <a:t>Grinsven</a:t>
              </a:r>
              <a:r>
                <a:rPr lang="en-US" sz="1600" b="0" i="0" dirty="0">
                  <a:solidFill>
                    <a:srgbClr val="000000"/>
                  </a:solidFill>
                  <a:effectLst/>
                  <a:latin typeface="+mj-lt"/>
                </a:rPr>
                <a:t> et al.</a:t>
              </a:r>
            </a:p>
            <a:p>
              <a:pPr algn="ctr"/>
              <a:r>
                <a:rPr lang="en-US" sz="1600" dirty="0">
                  <a:solidFill>
                    <a:srgbClr val="000000"/>
                  </a:solidFill>
                  <a:latin typeface="+mj-lt"/>
                </a:rPr>
                <a:t>[4]</a:t>
              </a:r>
              <a:r>
                <a:rPr lang="en-US" sz="1600" dirty="0">
                  <a:latin typeface="+mj-lt"/>
                </a:rPr>
                <a:t> </a:t>
              </a:r>
              <a:endParaRPr lang="ko-KR" altLang="en-US" sz="1600" b="1" dirty="0">
                <a:latin typeface="+mj-lt"/>
                <a:cs typeface="Arial" pitchFamily="34" charset="0"/>
              </a:endParaRPr>
            </a:p>
          </p:txBody>
        </p:sp>
        <p:sp>
          <p:nvSpPr>
            <p:cNvPr id="33" name="TextBox 32">
              <a:extLst>
                <a:ext uri="{FF2B5EF4-FFF2-40B4-BE49-F238E27FC236}">
                  <a16:creationId xmlns:a16="http://schemas.microsoft.com/office/drawing/2014/main" id="{1F77F15A-8ECA-4948-ADF9-699942CE6E7F}"/>
                </a:ext>
              </a:extLst>
            </p:cNvPr>
            <p:cNvSpPr txBox="1"/>
            <p:nvPr/>
          </p:nvSpPr>
          <p:spPr>
            <a:xfrm>
              <a:off x="9465896" y="1680788"/>
              <a:ext cx="1517991" cy="555804"/>
            </a:xfrm>
            <a:prstGeom prst="rect">
              <a:avLst/>
            </a:prstGeom>
            <a:noFill/>
          </p:spPr>
          <p:txBody>
            <a:bodyPr wrap="square" rtlCol="0">
              <a:spAutoFit/>
            </a:bodyPr>
            <a:lstStyle/>
            <a:p>
              <a:pPr algn="ctr"/>
              <a:r>
                <a:rPr lang="en-US" sz="1600" b="0" i="0" dirty="0">
                  <a:solidFill>
                    <a:srgbClr val="000000"/>
                  </a:solidFill>
                  <a:effectLst/>
                  <a:latin typeface="+mj-lt"/>
                </a:rPr>
                <a:t>Colas et al.</a:t>
              </a:r>
            </a:p>
            <a:p>
              <a:pPr algn="ctr"/>
              <a:r>
                <a:rPr lang="en-US" altLang="ko-KR" sz="1600" dirty="0">
                  <a:solidFill>
                    <a:srgbClr val="000000"/>
                  </a:solidFill>
                  <a:latin typeface="+mj-lt"/>
                  <a:cs typeface="Arial" pitchFamily="34" charset="0"/>
                </a:rPr>
                <a:t>[5]</a:t>
              </a:r>
              <a:endParaRPr lang="ko-KR" altLang="en-US" sz="1600" b="1" dirty="0">
                <a:latin typeface="+mj-lt"/>
                <a:cs typeface="Arial" pitchFamily="34" charset="0"/>
              </a:endParaRPr>
            </a:p>
          </p:txBody>
        </p:sp>
      </p:grpSp>
      <p:sp>
        <p:nvSpPr>
          <p:cNvPr id="47" name="TextBox 46">
            <a:extLst>
              <a:ext uri="{FF2B5EF4-FFF2-40B4-BE49-F238E27FC236}">
                <a16:creationId xmlns:a16="http://schemas.microsoft.com/office/drawing/2014/main" id="{76D76FCF-D9EB-4428-80B9-3552A4B82442}"/>
              </a:ext>
            </a:extLst>
          </p:cNvPr>
          <p:cNvSpPr txBox="1"/>
          <p:nvPr/>
        </p:nvSpPr>
        <p:spPr>
          <a:xfrm>
            <a:off x="2942921" y="3358044"/>
            <a:ext cx="1819625" cy="2246769"/>
          </a:xfrm>
          <a:prstGeom prst="rect">
            <a:avLst/>
          </a:prstGeom>
          <a:noFill/>
        </p:spPr>
        <p:txBody>
          <a:bodyPr wrap="square" rtlCol="0">
            <a:spAutoFit/>
          </a:bodyPr>
          <a:lstStyle/>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Technique: </a:t>
            </a:r>
            <a:r>
              <a:rPr lang="en-US" altLang="ko-KR" sz="1400" dirty="0">
                <a:solidFill>
                  <a:schemeClr val="tx1">
                    <a:lumMod val="75000"/>
                    <a:lumOff val="25000"/>
                  </a:schemeClr>
                </a:solidFill>
                <a:cs typeface="Arial" pitchFamily="34" charset="0"/>
              </a:rPr>
              <a:t>CNN for feature extraction and k-NN classifier</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Algorithm: </a:t>
            </a:r>
            <a:r>
              <a:rPr lang="en-US" altLang="ko-KR" sz="1400" dirty="0">
                <a:solidFill>
                  <a:schemeClr val="tx1">
                    <a:lumMod val="75000"/>
                    <a:lumOff val="25000"/>
                  </a:schemeClr>
                </a:solidFill>
                <a:cs typeface="Arial" pitchFamily="34" charset="0"/>
              </a:rPr>
              <a:t>InceptionResNet-v2</a:t>
            </a:r>
            <a:endParaRPr lang="en-US" altLang="ko-KR" sz="1400" b="1"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Dataset</a:t>
            </a:r>
            <a:r>
              <a:rPr lang="en-US" altLang="ko-KR" sz="1400" dirty="0">
                <a:solidFill>
                  <a:schemeClr val="tx1">
                    <a:lumMod val="75000"/>
                    <a:lumOff val="25000"/>
                  </a:schemeClr>
                </a:solidFill>
                <a:cs typeface="Arial" pitchFamily="34" charset="0"/>
              </a:rPr>
              <a:t>: MESSIDOR, IDRID, </a:t>
            </a:r>
            <a:r>
              <a:rPr lang="en-US" altLang="ko-KR" sz="1400" dirty="0" err="1">
                <a:solidFill>
                  <a:schemeClr val="tx1">
                    <a:lumMod val="75000"/>
                    <a:lumOff val="25000"/>
                  </a:schemeClr>
                </a:solidFill>
                <a:cs typeface="Arial" pitchFamily="34" charset="0"/>
              </a:rPr>
              <a:t>UoA</a:t>
            </a:r>
            <a:r>
              <a:rPr lang="en-US" altLang="ko-KR" sz="1400" dirty="0">
                <a:solidFill>
                  <a:schemeClr val="tx1">
                    <a:lumMod val="75000"/>
                    <a:lumOff val="25000"/>
                  </a:schemeClr>
                </a:solidFill>
                <a:cs typeface="Arial" pitchFamily="34" charset="0"/>
              </a:rPr>
              <a:t>-DR</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Result</a:t>
            </a:r>
            <a:r>
              <a:rPr lang="en-US" altLang="ko-KR" sz="1400" dirty="0">
                <a:solidFill>
                  <a:schemeClr val="tx1">
                    <a:lumMod val="75000"/>
                    <a:lumOff val="25000"/>
                  </a:schemeClr>
                </a:solidFill>
                <a:cs typeface="Arial" pitchFamily="34" charset="0"/>
              </a:rPr>
              <a:t>: AUC=0.853</a:t>
            </a:r>
            <a:endParaRPr lang="ko-KR" altLang="en-US" sz="14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79E2CD6B-B31D-47BC-873D-525E4D407491}"/>
              </a:ext>
            </a:extLst>
          </p:cNvPr>
          <p:cNvSpPr txBox="1"/>
          <p:nvPr/>
        </p:nvSpPr>
        <p:spPr>
          <a:xfrm>
            <a:off x="5086839" y="3358045"/>
            <a:ext cx="2015402" cy="2246769"/>
          </a:xfrm>
          <a:prstGeom prst="rect">
            <a:avLst/>
          </a:prstGeom>
          <a:noFill/>
        </p:spPr>
        <p:txBody>
          <a:bodyPr wrap="square" rtlCol="0">
            <a:spAutoFit/>
          </a:bodyPr>
          <a:lstStyle/>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Technique: </a:t>
            </a:r>
            <a:r>
              <a:rPr lang="en-US" altLang="ko-KR" sz="1400" dirty="0">
                <a:solidFill>
                  <a:schemeClr val="tx1">
                    <a:lumMod val="75000"/>
                    <a:lumOff val="25000"/>
                  </a:schemeClr>
                </a:solidFill>
                <a:cs typeface="Arial" pitchFamily="34" charset="0"/>
              </a:rPr>
              <a:t>Deep Learning for detecting DR</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Algorithm: </a:t>
            </a:r>
            <a:r>
              <a:rPr lang="en-US" altLang="ko-KR" sz="1400" dirty="0">
                <a:solidFill>
                  <a:schemeClr val="tx1">
                    <a:lumMod val="75000"/>
                    <a:lumOff val="25000"/>
                  </a:schemeClr>
                </a:solidFill>
                <a:cs typeface="Arial" pitchFamily="34" charset="0"/>
              </a:rPr>
              <a:t>Inception v3</a:t>
            </a:r>
            <a:endParaRPr lang="en-US" altLang="ko-KR" sz="1400" b="1"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Dataset</a:t>
            </a:r>
            <a:r>
              <a:rPr lang="en-US" altLang="ko-KR" sz="1400" dirty="0">
                <a:solidFill>
                  <a:schemeClr val="tx1">
                    <a:lumMod val="75000"/>
                    <a:lumOff val="25000"/>
                  </a:schemeClr>
                </a:solidFill>
                <a:cs typeface="Arial" pitchFamily="34" charset="0"/>
              </a:rPr>
              <a:t>: MESSIDOR, </a:t>
            </a:r>
            <a:r>
              <a:rPr lang="en-US" altLang="ko-KR" sz="1400" dirty="0" err="1">
                <a:solidFill>
                  <a:schemeClr val="tx1">
                    <a:lumMod val="75000"/>
                    <a:lumOff val="25000"/>
                  </a:schemeClr>
                </a:solidFill>
                <a:cs typeface="Arial" pitchFamily="34" charset="0"/>
              </a:rPr>
              <a:t>EyePACS</a:t>
            </a:r>
            <a:endParaRPr lang="en-US" altLang="ko-KR" sz="14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Result</a:t>
            </a:r>
            <a:r>
              <a:rPr lang="en-US" altLang="ko-KR" sz="1400" dirty="0">
                <a:solidFill>
                  <a:schemeClr val="tx1">
                    <a:lumMod val="75000"/>
                    <a:lumOff val="25000"/>
                  </a:schemeClr>
                </a:solidFill>
                <a:cs typeface="Arial" pitchFamily="34" charset="0"/>
              </a:rPr>
              <a:t>: AUC=0.891(</a:t>
            </a:r>
            <a:r>
              <a:rPr lang="en-US" altLang="ko-KR" sz="1400" dirty="0" err="1">
                <a:solidFill>
                  <a:schemeClr val="tx1">
                    <a:lumMod val="75000"/>
                    <a:lumOff val="25000"/>
                  </a:schemeClr>
                </a:solidFill>
                <a:cs typeface="Arial" pitchFamily="34" charset="0"/>
              </a:rPr>
              <a:t>EyePACS</a:t>
            </a:r>
            <a:r>
              <a:rPr lang="en-US" altLang="ko-KR" sz="1400" dirty="0">
                <a:solidFill>
                  <a:schemeClr val="tx1">
                    <a:lumMod val="75000"/>
                    <a:lumOff val="25000"/>
                  </a:schemeClr>
                </a:solidFill>
                <a:cs typeface="Arial" pitchFamily="34" charset="0"/>
              </a:rPr>
              <a:t>), 0.890(MESSIDOR)</a:t>
            </a:r>
            <a:endParaRPr lang="ko-KR" altLang="en-US" sz="1400"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F0A43071-17C6-4E8C-86CD-4CB2D7E8F3BA}"/>
              </a:ext>
            </a:extLst>
          </p:cNvPr>
          <p:cNvSpPr txBox="1"/>
          <p:nvPr/>
        </p:nvSpPr>
        <p:spPr>
          <a:xfrm>
            <a:off x="7331119" y="3358045"/>
            <a:ext cx="1878929" cy="2031325"/>
          </a:xfrm>
          <a:prstGeom prst="rect">
            <a:avLst/>
          </a:prstGeom>
          <a:noFill/>
        </p:spPr>
        <p:txBody>
          <a:bodyPr wrap="square" rtlCol="0">
            <a:spAutoFit/>
          </a:bodyPr>
          <a:lstStyle/>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Technique: </a:t>
            </a:r>
            <a:r>
              <a:rPr lang="en-US" altLang="ko-KR" sz="1400" dirty="0">
                <a:solidFill>
                  <a:schemeClr val="tx1">
                    <a:lumMod val="75000"/>
                    <a:lumOff val="25000"/>
                  </a:schemeClr>
                </a:solidFill>
                <a:cs typeface="Arial" pitchFamily="34" charset="0"/>
              </a:rPr>
              <a:t>CNN</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Algorithm: </a:t>
            </a:r>
            <a:r>
              <a:rPr lang="en-US" altLang="ko-KR" sz="1400" dirty="0" err="1">
                <a:solidFill>
                  <a:schemeClr val="tx1">
                    <a:lumMod val="75000"/>
                    <a:lumOff val="25000"/>
                  </a:schemeClr>
                </a:solidFill>
                <a:cs typeface="Arial" pitchFamily="34" charset="0"/>
              </a:rPr>
              <a:t>OxfordNet</a:t>
            </a:r>
            <a:endParaRPr lang="en-US" altLang="ko-KR" sz="14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Dataset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EyePACS</a:t>
            </a:r>
            <a:r>
              <a:rPr lang="en-US" altLang="ko-KR" sz="1400" dirty="0">
                <a:solidFill>
                  <a:schemeClr val="tx1">
                    <a:lumMod val="75000"/>
                    <a:lumOff val="25000"/>
                  </a:schemeClr>
                </a:solidFill>
                <a:cs typeface="Arial" pitchFamily="34" charset="0"/>
              </a:rPr>
              <a:t> MESSIDOR, IDRID</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Result</a:t>
            </a:r>
            <a:r>
              <a:rPr lang="en-US" altLang="ko-KR" sz="1400" dirty="0">
                <a:solidFill>
                  <a:schemeClr val="tx1">
                    <a:lumMod val="75000"/>
                    <a:lumOff val="25000"/>
                  </a:schemeClr>
                </a:solidFill>
                <a:cs typeface="Arial" pitchFamily="34" charset="0"/>
              </a:rPr>
              <a:t>: AUC=0.872(MESSIDOR), 0.894(</a:t>
            </a:r>
            <a:r>
              <a:rPr lang="en-US" altLang="ko-KR" sz="1400" dirty="0" err="1">
                <a:solidFill>
                  <a:schemeClr val="tx1">
                    <a:lumMod val="75000"/>
                    <a:lumOff val="25000"/>
                  </a:schemeClr>
                </a:solidFill>
                <a:cs typeface="Arial" pitchFamily="34" charset="0"/>
              </a:rPr>
              <a:t>EyePACS</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D32FC074-0BC9-4A99-9E9D-2EB166C3505B}"/>
              </a:ext>
            </a:extLst>
          </p:cNvPr>
          <p:cNvSpPr txBox="1"/>
          <p:nvPr/>
        </p:nvSpPr>
        <p:spPr>
          <a:xfrm>
            <a:off x="9511062" y="3434411"/>
            <a:ext cx="1746982"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Technique: </a:t>
            </a:r>
            <a:r>
              <a:rPr lang="en-US" altLang="ko-KR" sz="1400" dirty="0">
                <a:solidFill>
                  <a:schemeClr val="tx1">
                    <a:lumMod val="75000"/>
                    <a:lumOff val="25000"/>
                  </a:schemeClr>
                </a:solidFill>
                <a:cs typeface="Arial" pitchFamily="34" charset="0"/>
              </a:rPr>
              <a:t>DCNN model</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Dataset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EyePACS</a:t>
            </a:r>
            <a:r>
              <a:rPr lang="en-US" altLang="ko-KR" sz="1400" dirty="0">
                <a:solidFill>
                  <a:schemeClr val="tx1">
                    <a:lumMod val="75000"/>
                    <a:lumOff val="25000"/>
                  </a:schemeClr>
                </a:solidFill>
                <a:cs typeface="Arial" pitchFamily="34" charset="0"/>
              </a:rPr>
              <a:t>;</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Result</a:t>
            </a:r>
            <a:r>
              <a:rPr lang="en-US" altLang="ko-KR" sz="1400" dirty="0">
                <a:solidFill>
                  <a:schemeClr val="tx1">
                    <a:lumMod val="75000"/>
                    <a:lumOff val="25000"/>
                  </a:schemeClr>
                </a:solidFill>
                <a:cs typeface="Arial" pitchFamily="34" charset="0"/>
              </a:rPr>
              <a:t>: </a:t>
            </a:r>
            <a:r>
              <a:rPr lang="en-US" sz="1400" b="0" i="0" dirty="0">
                <a:solidFill>
                  <a:schemeClr val="tx1">
                    <a:lumMod val="65000"/>
                    <a:lumOff val="35000"/>
                  </a:schemeClr>
                </a:solidFill>
                <a:effectLst/>
                <a:latin typeface="AdvTTbdb21c9e"/>
              </a:rPr>
              <a:t>AUC= 0.846</a:t>
            </a:r>
            <a:r>
              <a:rPr lang="en-US" sz="1400" dirty="0">
                <a:solidFill>
                  <a:schemeClr val="tx1">
                    <a:lumMod val="65000"/>
                    <a:lumOff val="35000"/>
                  </a:schemeClr>
                </a:solidFill>
              </a:rPr>
              <a:t> </a:t>
            </a:r>
            <a:br>
              <a:rPr lang="en-US" dirty="0"/>
            </a:br>
            <a:endParaRPr lang="ko-KR" altLang="en-US" sz="1400" dirty="0">
              <a:solidFill>
                <a:schemeClr val="tx1">
                  <a:lumMod val="75000"/>
                  <a:lumOff val="25000"/>
                </a:schemeClr>
              </a:solidFill>
              <a:cs typeface="Arial" pitchFamily="34" charset="0"/>
            </a:endParaRPr>
          </a:p>
        </p:txBody>
      </p:sp>
      <p:sp>
        <p:nvSpPr>
          <p:cNvPr id="69" name="Title 1">
            <a:extLst>
              <a:ext uri="{FF2B5EF4-FFF2-40B4-BE49-F238E27FC236}">
                <a16:creationId xmlns:a16="http://schemas.microsoft.com/office/drawing/2014/main" id="{454D8E6D-5FBE-45BF-ACB7-91044F73C382}"/>
              </a:ext>
            </a:extLst>
          </p:cNvPr>
          <p:cNvSpPr txBox="1">
            <a:spLocks/>
          </p:cNvSpPr>
          <p:nvPr/>
        </p:nvSpPr>
        <p:spPr>
          <a:xfrm>
            <a:off x="581192" y="702156"/>
            <a:ext cx="11029616" cy="665090"/>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Literature REVIEW:</a:t>
            </a:r>
            <a:endParaRPr lang="en-US" dirty="0"/>
          </a:p>
        </p:txBody>
      </p:sp>
    </p:spTree>
    <p:extLst>
      <p:ext uri="{BB962C8B-B14F-4D97-AF65-F5344CB8AC3E}">
        <p14:creationId xmlns:p14="http://schemas.microsoft.com/office/powerpoint/2010/main" val="76777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F83C-DFA1-7F4C-DA5A-ABE416875A57}"/>
              </a:ext>
            </a:extLst>
          </p:cNvPr>
          <p:cNvSpPr>
            <a:spLocks noGrp="1"/>
          </p:cNvSpPr>
          <p:nvPr>
            <p:ph type="title" idx="4294967295"/>
          </p:nvPr>
        </p:nvSpPr>
        <p:spPr>
          <a:xfrm>
            <a:off x="0" y="701675"/>
            <a:ext cx="11029950" cy="1189038"/>
          </a:xfrm>
        </p:spPr>
        <p:txBody>
          <a:bodyPr/>
          <a:lstStyle/>
          <a:p>
            <a:br>
              <a:rPr lang="en-GB" dirty="0"/>
            </a:br>
            <a:endParaRPr lang="en-GB" dirty="0"/>
          </a:p>
        </p:txBody>
      </p:sp>
      <p:sp>
        <p:nvSpPr>
          <p:cNvPr id="4" name="Title 1">
            <a:extLst>
              <a:ext uri="{FF2B5EF4-FFF2-40B4-BE49-F238E27FC236}">
                <a16:creationId xmlns:a16="http://schemas.microsoft.com/office/drawing/2014/main" id="{5F2CC8EC-7EB4-4F2B-AD6A-F4960C037870}"/>
              </a:ext>
            </a:extLst>
          </p:cNvPr>
          <p:cNvSpPr txBox="1">
            <a:spLocks/>
          </p:cNvSpPr>
          <p:nvPr/>
        </p:nvSpPr>
        <p:spPr>
          <a:xfrm>
            <a:off x="346060" y="701675"/>
            <a:ext cx="11029616" cy="734758"/>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OBJECTIVES:</a:t>
            </a:r>
          </a:p>
        </p:txBody>
      </p:sp>
      <p:graphicFrame>
        <p:nvGraphicFramePr>
          <p:cNvPr id="6" name="Diagram 5">
            <a:extLst>
              <a:ext uri="{FF2B5EF4-FFF2-40B4-BE49-F238E27FC236}">
                <a16:creationId xmlns:a16="http://schemas.microsoft.com/office/drawing/2014/main" id="{3D4DAD45-C9E3-4CDC-A329-A975EEAA9A6F}"/>
              </a:ext>
            </a:extLst>
          </p:cNvPr>
          <p:cNvGraphicFramePr/>
          <p:nvPr>
            <p:extLst>
              <p:ext uri="{D42A27DB-BD31-4B8C-83A1-F6EECF244321}">
                <p14:modId xmlns:p14="http://schemas.microsoft.com/office/powerpoint/2010/main" val="3319647580"/>
              </p:ext>
            </p:extLst>
          </p:nvPr>
        </p:nvGraphicFramePr>
        <p:xfrm>
          <a:off x="2032001" y="1454331"/>
          <a:ext cx="7791268" cy="4684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01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1D24-95CC-8E31-1E4D-0227C02BD88F}"/>
              </a:ext>
            </a:extLst>
          </p:cNvPr>
          <p:cNvSpPr>
            <a:spLocks noGrp="1"/>
          </p:cNvSpPr>
          <p:nvPr>
            <p:ph type="title"/>
          </p:nvPr>
        </p:nvSpPr>
        <p:spPr>
          <a:xfrm>
            <a:off x="581192" y="1209101"/>
            <a:ext cx="11029616" cy="584865"/>
          </a:xfrm>
        </p:spPr>
        <p:txBody>
          <a:bodyPr/>
          <a:lstStyle/>
          <a:p>
            <a:r>
              <a:rPr lang="en-GB" dirty="0"/>
              <a:t>solution</a:t>
            </a:r>
          </a:p>
        </p:txBody>
      </p:sp>
      <p:sp>
        <p:nvSpPr>
          <p:cNvPr id="3" name="Content Placeholder 2">
            <a:extLst>
              <a:ext uri="{FF2B5EF4-FFF2-40B4-BE49-F238E27FC236}">
                <a16:creationId xmlns:a16="http://schemas.microsoft.com/office/drawing/2014/main" id="{978EABF5-E1E1-A17E-57C5-2313A9CB23EC}"/>
              </a:ext>
            </a:extLst>
          </p:cNvPr>
          <p:cNvSpPr>
            <a:spLocks noGrp="1"/>
          </p:cNvSpPr>
          <p:nvPr>
            <p:ph idx="1"/>
          </p:nvPr>
        </p:nvSpPr>
        <p:spPr>
          <a:xfrm>
            <a:off x="581192" y="1793966"/>
            <a:ext cx="5627103" cy="3634486"/>
          </a:xfrm>
        </p:spPr>
        <p:txBody>
          <a:bodyPr>
            <a:normAutofit/>
          </a:bodyPr>
          <a:lstStyle/>
          <a:p>
            <a:r>
              <a:rPr lang="en-GB" sz="2400" dirty="0"/>
              <a:t>Early Diabetic Retinopathy (DR) detection and accurate DR grading using Convolution Neural Network.</a:t>
            </a:r>
          </a:p>
          <a:p>
            <a:r>
              <a:rPr lang="en-GB" sz="2400" dirty="0"/>
              <a:t>Image classification of DR using CNN architecture</a:t>
            </a:r>
          </a:p>
        </p:txBody>
      </p:sp>
      <p:pic>
        <p:nvPicPr>
          <p:cNvPr id="9" name="Picture 8">
            <a:extLst>
              <a:ext uri="{FF2B5EF4-FFF2-40B4-BE49-F238E27FC236}">
                <a16:creationId xmlns:a16="http://schemas.microsoft.com/office/drawing/2014/main" id="{6829E70A-7E9C-B5C7-CB2E-993EA95DC1CA}"/>
              </a:ext>
            </a:extLst>
          </p:cNvPr>
          <p:cNvPicPr>
            <a:picLocks noChangeAspect="1"/>
          </p:cNvPicPr>
          <p:nvPr/>
        </p:nvPicPr>
        <p:blipFill>
          <a:blip r:embed="rId2"/>
          <a:stretch>
            <a:fillRect/>
          </a:stretch>
        </p:blipFill>
        <p:spPr>
          <a:xfrm>
            <a:off x="7105369" y="2500002"/>
            <a:ext cx="3243072" cy="3243072"/>
          </a:xfrm>
          <a:prstGeom prst="rect">
            <a:avLst/>
          </a:prstGeom>
        </p:spPr>
      </p:pic>
    </p:spTree>
    <p:extLst>
      <p:ext uri="{BB962C8B-B14F-4D97-AF65-F5344CB8AC3E}">
        <p14:creationId xmlns:p14="http://schemas.microsoft.com/office/powerpoint/2010/main" val="71779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F83C-DFA1-7F4C-DA5A-ABE416875A57}"/>
              </a:ext>
            </a:extLst>
          </p:cNvPr>
          <p:cNvSpPr>
            <a:spLocks noGrp="1"/>
          </p:cNvSpPr>
          <p:nvPr>
            <p:ph type="title" idx="4294967295"/>
          </p:nvPr>
        </p:nvSpPr>
        <p:spPr>
          <a:xfrm>
            <a:off x="0" y="701675"/>
            <a:ext cx="11029950" cy="1189038"/>
          </a:xfrm>
        </p:spPr>
        <p:txBody>
          <a:bodyPr/>
          <a:lstStyle/>
          <a:p>
            <a:br>
              <a:rPr lang="en-GB" dirty="0"/>
            </a:br>
            <a:endParaRPr lang="en-GB" dirty="0"/>
          </a:p>
        </p:txBody>
      </p:sp>
      <p:sp>
        <p:nvSpPr>
          <p:cNvPr id="10" name="Title 1">
            <a:extLst>
              <a:ext uri="{FF2B5EF4-FFF2-40B4-BE49-F238E27FC236}">
                <a16:creationId xmlns:a16="http://schemas.microsoft.com/office/drawing/2014/main" id="{D17AE9A4-3244-4FD1-9E83-11A8293FC645}"/>
              </a:ext>
            </a:extLst>
          </p:cNvPr>
          <p:cNvSpPr txBox="1">
            <a:spLocks/>
          </p:cNvSpPr>
          <p:nvPr/>
        </p:nvSpPr>
        <p:spPr>
          <a:xfrm>
            <a:off x="581192" y="702156"/>
            <a:ext cx="11029616" cy="665090"/>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1" name="Title 1">
            <a:extLst>
              <a:ext uri="{FF2B5EF4-FFF2-40B4-BE49-F238E27FC236}">
                <a16:creationId xmlns:a16="http://schemas.microsoft.com/office/drawing/2014/main" id="{FDF99A99-ED09-48CA-BF1B-FE65749D358E}"/>
              </a:ext>
            </a:extLst>
          </p:cNvPr>
          <p:cNvSpPr txBox="1">
            <a:spLocks/>
          </p:cNvSpPr>
          <p:nvPr/>
        </p:nvSpPr>
        <p:spPr>
          <a:xfrm>
            <a:off x="581192" y="731074"/>
            <a:ext cx="7583094" cy="665090"/>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dr</a:t>
            </a:r>
            <a:r>
              <a:rPr lang="en-US" dirty="0"/>
              <a:t> screening using </a:t>
            </a:r>
            <a:r>
              <a:rPr lang="en-US" dirty="0" err="1"/>
              <a:t>cnn</a:t>
            </a:r>
            <a:r>
              <a:rPr lang="en-US" dirty="0"/>
              <a:t>:</a:t>
            </a:r>
          </a:p>
        </p:txBody>
      </p:sp>
      <p:pic>
        <p:nvPicPr>
          <p:cNvPr id="6" name="Picture 5">
            <a:extLst>
              <a:ext uri="{FF2B5EF4-FFF2-40B4-BE49-F238E27FC236}">
                <a16:creationId xmlns:a16="http://schemas.microsoft.com/office/drawing/2014/main" id="{27DD331B-F721-442C-872C-3925E667CD6E}"/>
              </a:ext>
            </a:extLst>
          </p:cNvPr>
          <p:cNvPicPr/>
          <p:nvPr/>
        </p:nvPicPr>
        <p:blipFill>
          <a:blip r:embed="rId2"/>
          <a:stretch>
            <a:fillRect/>
          </a:stretch>
        </p:blipFill>
        <p:spPr>
          <a:xfrm>
            <a:off x="997629" y="1886039"/>
            <a:ext cx="4854531" cy="3500845"/>
          </a:xfrm>
          <a:prstGeom prst="rect">
            <a:avLst/>
          </a:prstGeom>
        </p:spPr>
      </p:pic>
      <p:sp>
        <p:nvSpPr>
          <p:cNvPr id="9" name="Content Placeholder 2">
            <a:extLst>
              <a:ext uri="{FF2B5EF4-FFF2-40B4-BE49-F238E27FC236}">
                <a16:creationId xmlns:a16="http://schemas.microsoft.com/office/drawing/2014/main" id="{B70AC0E8-42CD-4FCB-9D2C-90F83ABA0C0F}"/>
              </a:ext>
            </a:extLst>
          </p:cNvPr>
          <p:cNvSpPr txBox="1">
            <a:spLocks/>
          </p:cNvSpPr>
          <p:nvPr/>
        </p:nvSpPr>
        <p:spPr>
          <a:xfrm>
            <a:off x="6738152" y="2039326"/>
            <a:ext cx="5004859" cy="2779347"/>
          </a:xfrm>
          <a:prstGeom prst="rect">
            <a:avLst/>
          </a:prstGeom>
        </p:spPr>
        <p:txBody>
          <a:bodyP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dirty="0">
                <a:solidFill>
                  <a:schemeClr val="accent2">
                    <a:lumMod val="50000"/>
                  </a:schemeClr>
                </a:solidFill>
              </a:rPr>
              <a:t>The major lesion considered while grading:</a:t>
            </a:r>
            <a:endParaRPr lang="en-GB" sz="2400" dirty="0"/>
          </a:p>
          <a:p>
            <a:r>
              <a:rPr lang="en-US" sz="2400" b="0" i="0" dirty="0" err="1">
                <a:solidFill>
                  <a:schemeClr val="accent2">
                    <a:lumMod val="50000"/>
                  </a:schemeClr>
                </a:solidFill>
                <a:effectLst/>
              </a:rPr>
              <a:t>MicroAneurysms</a:t>
            </a:r>
            <a:r>
              <a:rPr lang="en-US" sz="2400" b="0" i="0" dirty="0">
                <a:solidFill>
                  <a:schemeClr val="accent2">
                    <a:lumMod val="50000"/>
                  </a:schemeClr>
                </a:solidFill>
                <a:effectLst/>
              </a:rPr>
              <a:t> (MA)</a:t>
            </a:r>
            <a:r>
              <a:rPr lang="en-US" sz="2400" dirty="0">
                <a:solidFill>
                  <a:schemeClr val="accent2">
                    <a:lumMod val="50000"/>
                  </a:schemeClr>
                </a:solidFill>
              </a:rPr>
              <a:t> </a:t>
            </a:r>
          </a:p>
          <a:p>
            <a:r>
              <a:rPr lang="en-US" sz="2400" b="0" i="0" dirty="0">
                <a:solidFill>
                  <a:schemeClr val="accent2">
                    <a:lumMod val="50000"/>
                  </a:schemeClr>
                </a:solidFill>
                <a:effectLst/>
              </a:rPr>
              <a:t>Blood vessels</a:t>
            </a:r>
          </a:p>
          <a:p>
            <a:r>
              <a:rPr lang="en-US" sz="2400" b="0" i="0" dirty="0" err="1">
                <a:solidFill>
                  <a:schemeClr val="accent2">
                    <a:lumMod val="50000"/>
                  </a:schemeClr>
                </a:solidFill>
                <a:effectLst/>
              </a:rPr>
              <a:t>Haemorrhage</a:t>
            </a:r>
            <a:r>
              <a:rPr lang="en-US" sz="2400" b="0" i="0" dirty="0">
                <a:solidFill>
                  <a:schemeClr val="accent2">
                    <a:lumMod val="50000"/>
                  </a:schemeClr>
                </a:solidFill>
                <a:effectLst/>
              </a:rPr>
              <a:t>(HM)</a:t>
            </a:r>
          </a:p>
          <a:p>
            <a:r>
              <a:rPr lang="en-US" sz="2400" b="0" i="0" dirty="0">
                <a:solidFill>
                  <a:schemeClr val="accent2">
                    <a:lumMod val="50000"/>
                  </a:schemeClr>
                </a:solidFill>
                <a:effectLst/>
              </a:rPr>
              <a:t>Exudates</a:t>
            </a:r>
            <a:endParaRPr lang="en-GB" sz="2400" dirty="0"/>
          </a:p>
          <a:p>
            <a:endParaRPr lang="en-GB" sz="2400" dirty="0"/>
          </a:p>
        </p:txBody>
      </p:sp>
    </p:spTree>
    <p:extLst>
      <p:ext uri="{BB962C8B-B14F-4D97-AF65-F5344CB8AC3E}">
        <p14:creationId xmlns:p14="http://schemas.microsoft.com/office/powerpoint/2010/main" val="339474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ACDF-B98E-B3E9-D0B9-09F156B26A57}"/>
              </a:ext>
            </a:extLst>
          </p:cNvPr>
          <p:cNvSpPr>
            <a:spLocks noGrp="1"/>
          </p:cNvSpPr>
          <p:nvPr>
            <p:ph type="title"/>
          </p:nvPr>
        </p:nvSpPr>
        <p:spPr>
          <a:xfrm>
            <a:off x="581192" y="836743"/>
            <a:ext cx="11029616" cy="686069"/>
          </a:xfrm>
        </p:spPr>
        <p:txBody>
          <a:bodyPr/>
          <a:lstStyle/>
          <a:p>
            <a:r>
              <a:rPr lang="en-GB" dirty="0"/>
              <a:t>Why </a:t>
            </a:r>
            <a:r>
              <a:rPr lang="en-GB" dirty="0" err="1"/>
              <a:t>cnn</a:t>
            </a:r>
            <a:r>
              <a:rPr lang="en-GB" dirty="0"/>
              <a:t>?</a:t>
            </a:r>
          </a:p>
        </p:txBody>
      </p:sp>
      <p:sp>
        <p:nvSpPr>
          <p:cNvPr id="3" name="Content Placeholder 2">
            <a:extLst>
              <a:ext uri="{FF2B5EF4-FFF2-40B4-BE49-F238E27FC236}">
                <a16:creationId xmlns:a16="http://schemas.microsoft.com/office/drawing/2014/main" id="{E8E2F7EF-F84E-E4E1-7B63-D0620CBA9E57}"/>
              </a:ext>
            </a:extLst>
          </p:cNvPr>
          <p:cNvSpPr>
            <a:spLocks noGrp="1"/>
          </p:cNvSpPr>
          <p:nvPr>
            <p:ph idx="1"/>
          </p:nvPr>
        </p:nvSpPr>
        <p:spPr>
          <a:xfrm>
            <a:off x="1524000" y="1994658"/>
            <a:ext cx="2779909" cy="1941617"/>
          </a:xfrm>
        </p:spPr>
        <p:txBody>
          <a:bodyPr/>
          <a:lstStyle/>
          <a:p>
            <a:r>
              <a:rPr lang="en-US" dirty="0"/>
              <a:t>Its built-in convolutional layer simplifies images without losing data.</a:t>
            </a:r>
          </a:p>
          <a:p>
            <a:pPr marL="0" indent="0">
              <a:buNone/>
            </a:pPr>
            <a:r>
              <a:rPr lang="en-US" dirty="0"/>
              <a:t>	</a:t>
            </a:r>
          </a:p>
          <a:p>
            <a:pPr marL="0" indent="0">
              <a:buNone/>
            </a:pPr>
            <a:r>
              <a:rPr lang="en-US" dirty="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3613264"/>
            <a:ext cx="1687484" cy="1687484"/>
          </a:xfrm>
          <a:prstGeom prst="rect">
            <a:avLst/>
          </a:prstGeom>
        </p:spPr>
      </p:pic>
      <p:sp>
        <p:nvSpPr>
          <p:cNvPr id="5" name="Content Placeholder 2">
            <a:extLst>
              <a:ext uri="{FF2B5EF4-FFF2-40B4-BE49-F238E27FC236}">
                <a16:creationId xmlns:a16="http://schemas.microsoft.com/office/drawing/2014/main" id="{E8E2F7EF-F84E-E4E1-7B63-D0620CBA9E57}"/>
              </a:ext>
            </a:extLst>
          </p:cNvPr>
          <p:cNvSpPr txBox="1">
            <a:spLocks/>
          </p:cNvSpPr>
          <p:nvPr/>
        </p:nvSpPr>
        <p:spPr>
          <a:xfrm>
            <a:off x="4997049" y="0"/>
            <a:ext cx="2635833" cy="546977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Transfer Learning</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258" y="3366655"/>
            <a:ext cx="1687484" cy="1687484"/>
          </a:xfrm>
          <a:prstGeom prst="rect">
            <a:avLst/>
          </a:prstGeom>
        </p:spPr>
      </p:pic>
      <p:grpSp>
        <p:nvGrpSpPr>
          <p:cNvPr id="9" name="Group 8">
            <a:extLst>
              <a:ext uri="{FF2B5EF4-FFF2-40B4-BE49-F238E27FC236}">
                <a16:creationId xmlns:a16="http://schemas.microsoft.com/office/drawing/2014/main" id="{5CFF0E3D-7E38-4D28-AE20-AFFA1CC9A89F}"/>
              </a:ext>
            </a:extLst>
          </p:cNvPr>
          <p:cNvGrpSpPr/>
          <p:nvPr/>
        </p:nvGrpSpPr>
        <p:grpSpPr>
          <a:xfrm>
            <a:off x="8303928" y="658648"/>
            <a:ext cx="2635833" cy="4767617"/>
            <a:chOff x="8303928" y="658648"/>
            <a:chExt cx="2635833" cy="4767617"/>
          </a:xfrm>
        </p:grpSpPr>
        <p:sp>
          <p:nvSpPr>
            <p:cNvPr id="7" name="Content Placeholder 2">
              <a:extLst>
                <a:ext uri="{FF2B5EF4-FFF2-40B4-BE49-F238E27FC236}">
                  <a16:creationId xmlns:a16="http://schemas.microsoft.com/office/drawing/2014/main" id="{E8E2F7EF-F84E-E4E1-7B63-D0620CBA9E57}"/>
                </a:ext>
              </a:extLst>
            </p:cNvPr>
            <p:cNvSpPr txBox="1">
              <a:spLocks/>
            </p:cNvSpPr>
            <p:nvPr/>
          </p:nvSpPr>
          <p:spPr>
            <a:xfrm>
              <a:off x="8303928" y="658648"/>
              <a:ext cx="2635833" cy="476761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Extract unique features from image data</a:t>
              </a:r>
            </a:p>
            <a:p>
              <a:pPr marL="0" indent="0">
                <a:buNone/>
              </a:pPr>
              <a:r>
                <a:rPr lang="en-US" dirty="0"/>
                <a:t>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	</a:t>
              </a:r>
              <a:endParaRPr lang="en-GB"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8722" y="3433156"/>
              <a:ext cx="1554482" cy="1554482"/>
            </a:xfrm>
            <a:prstGeom prst="rect">
              <a:avLst/>
            </a:prstGeom>
          </p:spPr>
        </p:pic>
      </p:grpSp>
      <p:cxnSp>
        <p:nvCxnSpPr>
          <p:cNvPr id="28" name="Elbow Connector 27"/>
          <p:cNvCxnSpPr>
            <a:stCxn id="8" idx="3"/>
            <a:endCxn id="8" idx="0"/>
          </p:cNvCxnSpPr>
          <p:nvPr/>
        </p:nvCxnSpPr>
        <p:spPr>
          <a:xfrm flipH="1" flipV="1">
            <a:off x="9495963" y="3433156"/>
            <a:ext cx="777241" cy="777241"/>
          </a:xfrm>
          <a:prstGeom prst="bentConnector4">
            <a:avLst>
              <a:gd name="adj1" fmla="val -29412"/>
              <a:gd name="adj2" fmla="val 129412"/>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20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B5B9-F78D-7C96-4BB7-B8D37F2032D9}"/>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C1554016-542B-519C-509D-530D8A179FF9}"/>
              </a:ext>
            </a:extLst>
          </p:cNvPr>
          <p:cNvSpPr>
            <a:spLocks noGrp="1"/>
          </p:cNvSpPr>
          <p:nvPr>
            <p:ph idx="1"/>
          </p:nvPr>
        </p:nvSpPr>
        <p:spPr>
          <a:xfrm>
            <a:off x="719665" y="3081262"/>
            <a:ext cx="2851819" cy="506227"/>
          </a:xfrm>
        </p:spPr>
        <p:txBody>
          <a:bodyPr>
            <a:normAutofit/>
          </a:bodyPr>
          <a:lstStyle/>
          <a:p>
            <a:pPr algn="ctr"/>
            <a:r>
              <a:rPr lang="en-GB" sz="2400" b="1" dirty="0"/>
              <a:t>Data Processing</a:t>
            </a:r>
          </a:p>
        </p:txBody>
      </p:sp>
      <p:sp>
        <p:nvSpPr>
          <p:cNvPr id="4" name="Content Placeholder 2">
            <a:extLst>
              <a:ext uri="{FF2B5EF4-FFF2-40B4-BE49-F238E27FC236}">
                <a16:creationId xmlns:a16="http://schemas.microsoft.com/office/drawing/2014/main" id="{2215FD80-29AD-5ED6-CAD0-D6DA63197F6A}"/>
              </a:ext>
            </a:extLst>
          </p:cNvPr>
          <p:cNvSpPr txBox="1">
            <a:spLocks/>
          </p:cNvSpPr>
          <p:nvPr/>
        </p:nvSpPr>
        <p:spPr>
          <a:xfrm>
            <a:off x="3453400" y="2740016"/>
            <a:ext cx="2851819" cy="118872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r>
              <a:rPr lang="en-GB" sz="2400" b="1" dirty="0"/>
              <a:t>Data Augmentation</a:t>
            </a:r>
          </a:p>
        </p:txBody>
      </p:sp>
      <p:sp>
        <p:nvSpPr>
          <p:cNvPr id="5" name="Content Placeholder 2">
            <a:extLst>
              <a:ext uri="{FF2B5EF4-FFF2-40B4-BE49-F238E27FC236}">
                <a16:creationId xmlns:a16="http://schemas.microsoft.com/office/drawing/2014/main" id="{043B5B3A-ADDB-7AF3-2B48-1702A5E24A12}"/>
              </a:ext>
            </a:extLst>
          </p:cNvPr>
          <p:cNvSpPr txBox="1">
            <a:spLocks/>
          </p:cNvSpPr>
          <p:nvPr/>
        </p:nvSpPr>
        <p:spPr>
          <a:xfrm>
            <a:off x="6187135" y="2827663"/>
            <a:ext cx="2851819" cy="101890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r>
              <a:rPr lang="en-GB" sz="2400" b="1" dirty="0"/>
              <a:t>Convolution Neural Network</a:t>
            </a:r>
          </a:p>
        </p:txBody>
      </p:sp>
      <p:sp>
        <p:nvSpPr>
          <p:cNvPr id="6" name="Content Placeholder 2">
            <a:extLst>
              <a:ext uri="{FF2B5EF4-FFF2-40B4-BE49-F238E27FC236}">
                <a16:creationId xmlns:a16="http://schemas.microsoft.com/office/drawing/2014/main" id="{33D21336-76AB-B58C-FFEE-E43FBD34502F}"/>
              </a:ext>
            </a:extLst>
          </p:cNvPr>
          <p:cNvSpPr txBox="1">
            <a:spLocks/>
          </p:cNvSpPr>
          <p:nvPr/>
        </p:nvSpPr>
        <p:spPr>
          <a:xfrm>
            <a:off x="9150551" y="2859761"/>
            <a:ext cx="2851819" cy="949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r>
              <a:rPr lang="en-GB" sz="2400" b="1" dirty="0"/>
              <a:t>Software Implementation</a:t>
            </a:r>
          </a:p>
        </p:txBody>
      </p:sp>
      <p:pic>
        <p:nvPicPr>
          <p:cNvPr id="8" name="Picture 7">
            <a:extLst>
              <a:ext uri="{FF2B5EF4-FFF2-40B4-BE49-F238E27FC236}">
                <a16:creationId xmlns:a16="http://schemas.microsoft.com/office/drawing/2014/main" id="{50C9477A-A473-7602-CACE-557B7CF3DEBA}"/>
              </a:ext>
            </a:extLst>
          </p:cNvPr>
          <p:cNvPicPr>
            <a:picLocks noChangeAspect="1"/>
          </p:cNvPicPr>
          <p:nvPr/>
        </p:nvPicPr>
        <p:blipFill>
          <a:blip r:embed="rId2"/>
          <a:stretch>
            <a:fillRect/>
          </a:stretch>
        </p:blipFill>
        <p:spPr>
          <a:xfrm>
            <a:off x="1368619" y="4385898"/>
            <a:ext cx="1276964" cy="1276964"/>
          </a:xfrm>
          <a:prstGeom prst="rect">
            <a:avLst/>
          </a:prstGeom>
        </p:spPr>
      </p:pic>
      <p:pic>
        <p:nvPicPr>
          <p:cNvPr id="10" name="Picture 9">
            <a:extLst>
              <a:ext uri="{FF2B5EF4-FFF2-40B4-BE49-F238E27FC236}">
                <a16:creationId xmlns:a16="http://schemas.microsoft.com/office/drawing/2014/main" id="{F45843F9-8C2B-9D4F-3C4E-A6A61C27E3AD}"/>
              </a:ext>
            </a:extLst>
          </p:cNvPr>
          <p:cNvPicPr>
            <a:picLocks noChangeAspect="1"/>
          </p:cNvPicPr>
          <p:nvPr/>
        </p:nvPicPr>
        <p:blipFill>
          <a:blip r:embed="rId3"/>
          <a:stretch>
            <a:fillRect/>
          </a:stretch>
        </p:blipFill>
        <p:spPr>
          <a:xfrm>
            <a:off x="3965631" y="4385898"/>
            <a:ext cx="1071589" cy="1071589"/>
          </a:xfrm>
          <a:prstGeom prst="rect">
            <a:avLst/>
          </a:prstGeom>
        </p:spPr>
      </p:pic>
      <p:pic>
        <p:nvPicPr>
          <p:cNvPr id="12" name="Picture 11">
            <a:extLst>
              <a:ext uri="{FF2B5EF4-FFF2-40B4-BE49-F238E27FC236}">
                <a16:creationId xmlns:a16="http://schemas.microsoft.com/office/drawing/2014/main" id="{AB2FFF7E-D42F-6593-6D74-4B84859C011D}"/>
              </a:ext>
            </a:extLst>
          </p:cNvPr>
          <p:cNvPicPr>
            <a:picLocks noChangeAspect="1"/>
          </p:cNvPicPr>
          <p:nvPr/>
        </p:nvPicPr>
        <p:blipFill>
          <a:blip r:embed="rId4"/>
          <a:stretch>
            <a:fillRect/>
          </a:stretch>
        </p:blipFill>
        <p:spPr>
          <a:xfrm>
            <a:off x="6682208" y="4274886"/>
            <a:ext cx="1700464" cy="1700464"/>
          </a:xfrm>
          <a:prstGeom prst="rect">
            <a:avLst/>
          </a:prstGeom>
        </p:spPr>
      </p:pic>
      <p:pic>
        <p:nvPicPr>
          <p:cNvPr id="14" name="Picture 13">
            <a:extLst>
              <a:ext uri="{FF2B5EF4-FFF2-40B4-BE49-F238E27FC236}">
                <a16:creationId xmlns:a16="http://schemas.microsoft.com/office/drawing/2014/main" id="{405F655C-9395-8F9A-8DAB-09654617BF32}"/>
              </a:ext>
            </a:extLst>
          </p:cNvPr>
          <p:cNvPicPr>
            <a:picLocks noChangeAspect="1"/>
          </p:cNvPicPr>
          <p:nvPr/>
        </p:nvPicPr>
        <p:blipFill>
          <a:blip r:embed="rId5"/>
          <a:stretch>
            <a:fillRect/>
          </a:stretch>
        </p:blipFill>
        <p:spPr>
          <a:xfrm>
            <a:off x="9918431" y="4385898"/>
            <a:ext cx="1316060" cy="1316060"/>
          </a:xfrm>
          <a:prstGeom prst="rect">
            <a:avLst/>
          </a:prstGeom>
        </p:spPr>
      </p:pic>
    </p:spTree>
    <p:extLst>
      <p:ext uri="{BB962C8B-B14F-4D97-AF65-F5344CB8AC3E}">
        <p14:creationId xmlns:p14="http://schemas.microsoft.com/office/powerpoint/2010/main" val="15079181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{076286DF-F7A7-44D3-90E0-A81AB164FFE3}tf33552983_win32</Template>
  <TotalTime>877</TotalTime>
  <Words>779</Words>
  <Application>Microsoft Office PowerPoint</Application>
  <PresentationFormat>Widescreen</PresentationFormat>
  <Paragraphs>193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AdvTTbdb21c9e</vt:lpstr>
      <vt:lpstr>Arial</vt:lpstr>
      <vt:lpstr>Franklin Gothic Book</vt:lpstr>
      <vt:lpstr>Franklin Gothic Demi</vt:lpstr>
      <vt:lpstr>Georgia</vt:lpstr>
      <vt:lpstr>Times New Roman</vt:lpstr>
      <vt:lpstr>Wingdings 2</vt:lpstr>
      <vt:lpstr>DividendVTI</vt:lpstr>
      <vt:lpstr>Detecting and Diagnosing Diabetic Retinopathy using CNN Framework</vt:lpstr>
      <vt:lpstr> Diabetic retinopathy</vt:lpstr>
      <vt:lpstr>motivation</vt:lpstr>
      <vt:lpstr>PowerPoint Presentation</vt:lpstr>
      <vt:lpstr> </vt:lpstr>
      <vt:lpstr>solution</vt:lpstr>
      <vt:lpstr> </vt:lpstr>
      <vt:lpstr>Why cnn?</vt:lpstr>
      <vt:lpstr>Methodology</vt:lpstr>
      <vt:lpstr>PowerPoint Presentation</vt:lpstr>
      <vt:lpstr>Impact:</vt:lpstr>
      <vt:lpstr>Complex engineering problems:</vt:lpstr>
      <vt:lpstr>PowerPoint Presentation</vt:lpstr>
      <vt:lpstr>Figure of merits:                                    Confusion matrix:</vt:lpstr>
      <vt:lpstr>PowerPoint Presentation</vt:lpstr>
      <vt:lpstr>Workflow </vt:lpstr>
      <vt:lpstr>Required TOOLS:</vt:lpstr>
      <vt:lpstr>PowerPoint Presentation</vt:lpstr>
      <vt:lpstr>REFERENCE: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and Diagnosing Diabetic Retinopathy using CNN Framework</dc:title>
  <dc:creator>A AR Akib</dc:creator>
  <cp:lastModifiedBy>A AR Akib</cp:lastModifiedBy>
  <cp:revision>14</cp:revision>
  <dcterms:created xsi:type="dcterms:W3CDTF">2022-11-03T17:28:14Z</dcterms:created>
  <dcterms:modified xsi:type="dcterms:W3CDTF">2023-01-13T11:19:36Z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