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8288000" cy="1028700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s-E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8119138149556399"/>
          <c:y val="0.13286600596245299"/>
          <c:w val="0.679543726235741"/>
          <c:h val="0.68705180887922002"/>
        </c:manualLayout>
      </c:layout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Contenido</c:v>
                </c:pt>
              </c:strCache>
            </c:strRef>
          </c:tx>
          <c:spPr>
            <a:solidFill>
              <a:srgbClr val="4F81BD"/>
            </a:solidFill>
            <a:ln w="0">
              <a:noFill/>
            </a:ln>
          </c:spPr>
          <c:dPt>
            <c:idx val="0"/>
            <c:bubble3D val="0"/>
            <c:spPr>
              <a:solidFill>
                <a:srgbClr val="8A2C02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A152-4090-A0A9-2011A46CA2A8}"/>
              </c:ext>
            </c:extLst>
          </c:dPt>
          <c:dPt>
            <c:idx val="1"/>
            <c:bubble3D val="0"/>
            <c:spPr>
              <a:solidFill>
                <a:srgbClr val="F08B33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A152-4090-A0A9-2011A46CA2A8}"/>
              </c:ext>
            </c:extLst>
          </c:dPt>
          <c:dPt>
            <c:idx val="2"/>
            <c:bubble3D val="0"/>
            <c:spPr>
              <a:solidFill>
                <a:srgbClr val="EECC8D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A152-4090-A0A9-2011A46CA2A8}"/>
              </c:ext>
            </c:extLst>
          </c:dPt>
          <c:dPt>
            <c:idx val="3"/>
            <c:bubble3D val="0"/>
            <c:spPr>
              <a:solidFill>
                <a:srgbClr val="D75404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7-A152-4090-A0A9-2011A46CA2A8}"/>
              </c:ext>
            </c:extLst>
          </c:dPt>
          <c:dLbls>
            <c:dLbl>
              <c:idx val="0"/>
              <c:spPr/>
              <c:txPr>
                <a:bodyPr wrap="square"/>
                <a:lstStyle/>
                <a:p>
                  <a:pPr>
                    <a:defRPr sz="2800" b="1" strike="noStrike" spc="-1">
                      <a:solidFill>
                        <a:srgbClr val="FFFFFF"/>
                      </a:solidFill>
                      <a:latin typeface="Arial"/>
                      <a:ea typeface="DejaVu Sans"/>
                    </a:defRPr>
                  </a:pPr>
                  <a:endParaRPr lang="es-E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152-4090-A0A9-2011A46CA2A8}"/>
                </c:ext>
              </c:extLst>
            </c:dLbl>
            <c:dLbl>
              <c:idx val="1"/>
              <c:spPr/>
              <c:txPr>
                <a:bodyPr wrap="square"/>
                <a:lstStyle/>
                <a:p>
                  <a:pPr>
                    <a:defRPr sz="2800" b="1" strike="noStrike" spc="-1">
                      <a:solidFill>
                        <a:srgbClr val="FFFFFF"/>
                      </a:solidFill>
                      <a:latin typeface="Arial"/>
                      <a:ea typeface="DejaVu Sans"/>
                    </a:defRPr>
                  </a:pPr>
                  <a:endParaRPr lang="es-E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152-4090-A0A9-2011A46CA2A8}"/>
                </c:ext>
              </c:extLst>
            </c:dLbl>
            <c:dLbl>
              <c:idx val="2"/>
              <c:spPr/>
              <c:txPr>
                <a:bodyPr wrap="square"/>
                <a:lstStyle/>
                <a:p>
                  <a:pPr>
                    <a:defRPr sz="2800" b="1" strike="noStrike" spc="-1">
                      <a:solidFill>
                        <a:srgbClr val="FFFFFF"/>
                      </a:solidFill>
                      <a:latin typeface="Arial"/>
                      <a:ea typeface="DejaVu Sans"/>
                    </a:defRPr>
                  </a:pPr>
                  <a:endParaRPr lang="es-E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152-4090-A0A9-2011A46CA2A8}"/>
                </c:ext>
              </c:extLst>
            </c:dLbl>
            <c:dLbl>
              <c:idx val="3"/>
              <c:spPr/>
              <c:txPr>
                <a:bodyPr wrap="square"/>
                <a:lstStyle/>
                <a:p>
                  <a:pPr>
                    <a:defRPr sz="2800" b="1" strike="noStrike" spc="-1">
                      <a:solidFill>
                        <a:srgbClr val="FFFFFF"/>
                      </a:solidFill>
                      <a:latin typeface="Arial"/>
                      <a:ea typeface="DejaVu Sans"/>
                    </a:defRPr>
                  </a:pPr>
                  <a:endParaRPr lang="es-E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152-4090-A0A9-2011A46CA2A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2800" b="1" strike="noStrike" spc="-1">
                    <a:solidFill>
                      <a:srgbClr val="FFFFFF"/>
                    </a:solidFill>
                    <a:latin typeface="Arial"/>
                    <a:ea typeface="DejaVu Sans"/>
                  </a:defRPr>
                </a:pPr>
                <a:endParaRPr lang="es-E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1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4"/>
                <c:pt idx="0">
                  <c:v>Ramp Up</c:v>
                </c:pt>
                <c:pt idx="1">
                  <c:v>Data Analysis</c:v>
                </c:pt>
                <c:pt idx="2">
                  <c:v>Machine Learning</c:v>
                </c:pt>
                <c:pt idx="3">
                  <c:v>Business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52-4090-A0A9-2011A46CA2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0">
          <a:noFill/>
        </a:ln>
      </c:spPr>
    </c:plotArea>
    <c:legend>
      <c:legendPos val="b"/>
      <c:layout>
        <c:manualLayout>
          <c:xMode val="edge"/>
          <c:yMode val="edge"/>
          <c:x val="5.3651158477777197E-2"/>
          <c:y val="0.78763654406287298"/>
          <c:w val="0.94356827518284703"/>
          <c:h val="0.20089116412748301"/>
        </c:manualLayout>
      </c:layout>
      <c:overlay val="0"/>
      <c:spPr>
        <a:noFill/>
        <a:ln w="0">
          <a:noFill/>
        </a:ln>
      </c:spPr>
      <c:txPr>
        <a:bodyPr/>
        <a:lstStyle/>
        <a:p>
          <a:pPr>
            <a:defRPr sz="2400" b="0" strike="noStrike" spc="-1">
              <a:solidFill>
                <a:srgbClr val="FFFFFF"/>
              </a:solidFill>
              <a:latin typeface="Arial"/>
              <a:ea typeface="DejaVu Sans"/>
            </a:defRPr>
          </a:pPr>
          <a:endParaRPr lang="es-ES"/>
        </a:p>
      </c:txPr>
    </c:legend>
    <c:plotVisOnly val="1"/>
    <c:dispBlanksAs val="gap"/>
    <c:showDLblsOverMax val="1"/>
  </c:chart>
  <c:spPr>
    <a:noFill/>
    <a:ln w="9360">
      <a:noFill/>
    </a:ln>
  </c:sp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ing.oreilly.com/" TargetMode="External"/><Relationship Id="rId2" Type="http://schemas.openxmlformats.org/officeDocument/2006/relationships/hyperlink" Target="file:///C:\Users\Daney\Desktop\Archivos\Bootcamps\prof_datasciencebootcamps\thebridgedsftsep20\1-Ramp%20Up\documentos\classroom.google.com\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google.com/forms/d/e/1FAIpQLScTbFgrHEER-u8SBdUCdL5SCJ3RvESvzBk09WPCyTE9KnOf2A/viewform" TargetMode="External"/><Relationship Id="rId4" Type="http://schemas.openxmlformats.org/officeDocument/2006/relationships/hyperlink" Target="https://slack.com/signi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.png"/><Relationship Id="rId5" Type="http://schemas.openxmlformats.org/officeDocument/2006/relationships/image" Target="../media/image5.png"/><Relationship Id="rId10" Type="http://schemas.openxmlformats.org/officeDocument/2006/relationships/hyperlink" Target="https://www.linkedin.com/in/daniel-ortiz-l&#243;pez/" TargetMode="External"/><Relationship Id="rId4" Type="http://schemas.openxmlformats.org/officeDocument/2006/relationships/image" Target="../media/image4.png"/><Relationship Id="rId9" Type="http://schemas.openxmlformats.org/officeDocument/2006/relationships/hyperlink" Target="mailto:daniel@thebridgeschool.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845320" y="4250160"/>
            <a:ext cx="6596640" cy="268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F7F9F8"/>
                </a:solidFill>
                <a:latin typeface="Segoe UI"/>
                <a:ea typeface="Muli"/>
              </a:rPr>
              <a:t>Data Science </a:t>
            </a:r>
            <a:r>
              <a:rPr lang="en-US" sz="4400" b="1" strike="noStrike" spc="-1" dirty="0">
                <a:solidFill>
                  <a:srgbClr val="F7F9F8"/>
                </a:solidFill>
                <a:latin typeface="Segoe UI"/>
                <a:ea typeface="Arial"/>
              </a:rPr>
              <a:t>Full-Time</a:t>
            </a:r>
            <a:endParaRPr lang="es-ES" sz="4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0" i="1" strike="noStrike" spc="-1" dirty="0" err="1">
                <a:solidFill>
                  <a:srgbClr val="F7F9F8"/>
                </a:solidFill>
                <a:latin typeface="Segoe UI"/>
                <a:ea typeface="Arial"/>
              </a:rPr>
              <a:t>Promoción</a:t>
            </a:r>
            <a:r>
              <a:rPr lang="en-US" sz="2800" b="0" i="1" strike="noStrike" spc="-1" dirty="0">
                <a:solidFill>
                  <a:srgbClr val="F7F9F8"/>
                </a:solidFill>
                <a:latin typeface="Segoe UI"/>
                <a:ea typeface="Arial"/>
              </a:rPr>
              <a:t> </a:t>
            </a:r>
            <a:r>
              <a:rPr lang="en-US" sz="2800" i="1" spc="-1" dirty="0" err="1">
                <a:solidFill>
                  <a:srgbClr val="F7F9F8"/>
                </a:solidFill>
                <a:latin typeface="Segoe UI"/>
                <a:ea typeface="Arial"/>
              </a:rPr>
              <a:t>Enero</a:t>
            </a:r>
            <a:r>
              <a:rPr lang="en-US" sz="2800" b="0" i="1" strike="noStrike" spc="-1" dirty="0">
                <a:solidFill>
                  <a:srgbClr val="F7F9F8"/>
                </a:solidFill>
                <a:latin typeface="Segoe UI"/>
                <a:ea typeface="Arial"/>
              </a:rPr>
              <a:t> 2021</a:t>
            </a:r>
            <a:endParaRPr lang="es-ES" sz="2800" b="0" strike="noStrike" spc="-1" dirty="0">
              <a:latin typeface="Arial"/>
            </a:endParaRPr>
          </a:p>
        </p:txBody>
      </p:sp>
      <p:pic>
        <p:nvPicPr>
          <p:cNvPr id="39" name="Imagen 2" descr="Imagen que contiene dibujo&#10;&#10;Descripción generada automáticamente"/>
          <p:cNvPicPr/>
          <p:nvPr/>
        </p:nvPicPr>
        <p:blipFill>
          <a:blip r:embed="rId2"/>
          <a:stretch/>
        </p:blipFill>
        <p:spPr>
          <a:xfrm>
            <a:off x="4089240" y="2403000"/>
            <a:ext cx="10109160" cy="1345680"/>
          </a:xfrm>
          <a:prstGeom prst="rect">
            <a:avLst/>
          </a:prstGeom>
          <a:ln w="0"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779040" y="556200"/>
            <a:ext cx="11671560" cy="51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1" spc="-1" dirty="0">
                <a:solidFill>
                  <a:srgbClr val="D9D9D9"/>
                </a:solidFill>
                <a:latin typeface="Segoe UI"/>
                <a:ea typeface="Arial"/>
              </a:rPr>
              <a:t>25</a:t>
            </a:r>
            <a:r>
              <a:rPr lang="en-US" sz="2000" b="1" strike="noStrike" spc="-1" dirty="0">
                <a:solidFill>
                  <a:srgbClr val="D9D9D9"/>
                </a:solidFill>
                <a:latin typeface="Segoe UI"/>
                <a:ea typeface="Arial"/>
              </a:rPr>
              <a:t> de </a:t>
            </a:r>
            <a:r>
              <a:rPr lang="en-US" sz="2000" b="1" strike="noStrike" spc="-1" dirty="0" err="1">
                <a:solidFill>
                  <a:srgbClr val="D9D9D9"/>
                </a:solidFill>
                <a:latin typeface="Segoe UI"/>
                <a:ea typeface="Arial"/>
              </a:rPr>
              <a:t>Enero</a:t>
            </a:r>
            <a:r>
              <a:rPr lang="en-US" sz="2000" b="1" strike="noStrike" spc="-1" dirty="0">
                <a:solidFill>
                  <a:srgbClr val="D9D9D9"/>
                </a:solidFill>
                <a:latin typeface="Segoe UI"/>
                <a:ea typeface="Arial"/>
              </a:rPr>
              <a:t> de 2021 - Madrid</a:t>
            </a:r>
            <a:endParaRPr lang="es-ES" sz="2000" b="0" strike="noStrike" spc="-1" dirty="0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779040" y="7433280"/>
            <a:ext cx="5531400" cy="22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50" b="0" strike="noStrike" spc="-1" dirty="0">
                <a:solidFill>
                  <a:srgbClr val="F7F9F8"/>
                </a:solidFill>
                <a:latin typeface="Segoe UI"/>
                <a:ea typeface="Arial"/>
              </a:rPr>
              <a:t> </a:t>
            </a:r>
            <a:endParaRPr lang="es-ES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i="1" strike="noStrike" spc="-1" dirty="0">
                <a:solidFill>
                  <a:srgbClr val="D9D9D9"/>
                </a:solidFill>
                <a:latin typeface="Segoe UI"/>
                <a:ea typeface="Arial"/>
              </a:rPr>
              <a:t>Lead Instructor</a:t>
            </a:r>
            <a:endParaRPr lang="es-E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F7F9F8"/>
                </a:solidFill>
                <a:latin typeface="Segoe UI"/>
                <a:ea typeface="Arial"/>
              </a:rPr>
              <a:t>Daniel Ortiz López</a:t>
            </a:r>
            <a:endParaRPr lang="es-E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i="1" strike="noStrike" spc="-1" dirty="0">
                <a:solidFill>
                  <a:srgbClr val="D9D9D9"/>
                </a:solidFill>
                <a:latin typeface="Segoe UI"/>
                <a:ea typeface="Arial"/>
              </a:rPr>
              <a:t>Teacher Assistant</a:t>
            </a:r>
            <a:endParaRPr lang="es-E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F7F9F8"/>
                </a:solidFill>
                <a:latin typeface="Segoe UI"/>
                <a:ea typeface="Arial"/>
              </a:rPr>
              <a:t>Ander Arana </a:t>
            </a:r>
            <a:r>
              <a:rPr lang="en-US" sz="2400" b="1" strike="noStrike" spc="-1" dirty="0" err="1">
                <a:solidFill>
                  <a:srgbClr val="F7F9F8"/>
                </a:solidFill>
                <a:latin typeface="Segoe UI"/>
                <a:ea typeface="Arial"/>
              </a:rPr>
              <a:t>Munárriz</a:t>
            </a:r>
            <a:endParaRPr lang="es-E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0" y="4032720"/>
            <a:ext cx="3363840" cy="2220840"/>
          </a:xfrm>
          <a:prstGeom prst="rect">
            <a:avLst/>
          </a:prstGeom>
          <a:solidFill>
            <a:srgbClr val="F1090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2"/>
          <p:cNvSpPr/>
          <p:nvPr/>
        </p:nvSpPr>
        <p:spPr>
          <a:xfrm>
            <a:off x="1028880" y="4614840"/>
            <a:ext cx="5367600" cy="21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en-US" sz="6000" b="1" strike="noStrike" spc="-1">
                <a:solidFill>
                  <a:srgbClr val="231F1D"/>
                </a:solidFill>
                <a:latin typeface="Segoe UI"/>
                <a:ea typeface="Muli"/>
              </a:rPr>
              <a:t>Herramientas</a:t>
            </a:r>
            <a:endParaRPr lang="es-ES" sz="6000" b="0" strike="noStrike" spc="-1">
              <a:latin typeface="Arial"/>
            </a:endParaRPr>
          </a:p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en-US" sz="6000" b="1" strike="noStrike" spc="-1">
                <a:solidFill>
                  <a:srgbClr val="231F1D"/>
                </a:solidFill>
                <a:latin typeface="Segoe UI"/>
                <a:ea typeface="Arial"/>
              </a:rPr>
              <a:t>de clase</a:t>
            </a:r>
            <a:endParaRPr lang="es-ES" sz="6000" b="0" strike="noStrike" spc="-1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7330320" y="-161640"/>
            <a:ext cx="10958760" cy="106092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7" name="Google Shape;136;p5"/>
          <p:cNvPicPr/>
          <p:nvPr/>
        </p:nvPicPr>
        <p:blipFill>
          <a:blip r:embed="rId2"/>
          <a:stretch/>
        </p:blipFill>
        <p:spPr>
          <a:xfrm>
            <a:off x="15075720" y="9163800"/>
            <a:ext cx="3211560" cy="1122480"/>
          </a:xfrm>
          <a:prstGeom prst="rect">
            <a:avLst/>
          </a:prstGeom>
          <a:ln w="0">
            <a:noFill/>
          </a:ln>
        </p:spPr>
      </p:pic>
      <p:sp>
        <p:nvSpPr>
          <p:cNvPr id="218" name="CustomShape 4"/>
          <p:cNvSpPr/>
          <p:nvPr/>
        </p:nvSpPr>
        <p:spPr>
          <a:xfrm>
            <a:off x="9509760" y="1020240"/>
            <a:ext cx="521136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>
                <a:solidFill>
                  <a:srgbClr val="F10909"/>
                </a:solidFill>
                <a:latin typeface="Segoe UI"/>
                <a:ea typeface="Arial"/>
              </a:rPr>
              <a:t>SLACK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219" name="CustomShape 5"/>
          <p:cNvSpPr/>
          <p:nvPr/>
        </p:nvSpPr>
        <p:spPr>
          <a:xfrm>
            <a:off x="9509760" y="1620360"/>
            <a:ext cx="7527960" cy="82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FFFFFF"/>
                </a:solidFill>
                <a:latin typeface="Segoe UI"/>
                <a:ea typeface="Arial"/>
              </a:rPr>
              <a:t>Canal del campus, de clase y canales privados. Utilizado en comunicaciones oficiales.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220" name="CustomShape 6"/>
          <p:cNvSpPr/>
          <p:nvPr/>
        </p:nvSpPr>
        <p:spPr>
          <a:xfrm>
            <a:off x="9509760" y="2705040"/>
            <a:ext cx="521136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>
                <a:solidFill>
                  <a:srgbClr val="F10909"/>
                </a:solidFill>
                <a:latin typeface="Segoe UI"/>
                <a:ea typeface="Arial"/>
              </a:rPr>
              <a:t>GOOGLE CLASSROOM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221" name="CustomShape 7"/>
          <p:cNvSpPr/>
          <p:nvPr/>
        </p:nvSpPr>
        <p:spPr>
          <a:xfrm>
            <a:off x="9509760" y="3305520"/>
            <a:ext cx="7527960" cy="82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FFFFFF"/>
                </a:solidFill>
                <a:latin typeface="Segoe UI"/>
                <a:ea typeface="Arial"/>
              </a:rPr>
              <a:t>Material de clase. Aquí se suben también las clases grabadas. </a:t>
            </a:r>
            <a:r>
              <a:rPr lang="es-ES" sz="2400" b="1" strike="noStrike" spc="-1">
                <a:solidFill>
                  <a:srgbClr val="FFFFFF"/>
                </a:solidFill>
                <a:latin typeface="Segoe UI"/>
                <a:ea typeface="Arial"/>
              </a:rPr>
              <a:t>¡Nececsitas una cuenta Google!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222" name="CustomShape 8"/>
          <p:cNvSpPr/>
          <p:nvPr/>
        </p:nvSpPr>
        <p:spPr>
          <a:xfrm>
            <a:off x="9509760" y="6296040"/>
            <a:ext cx="521136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>
                <a:solidFill>
                  <a:srgbClr val="F10909"/>
                </a:solidFill>
                <a:latin typeface="Segoe UI"/>
                <a:ea typeface="Arial"/>
              </a:rPr>
              <a:t>KAHOOT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223" name="CustomShape 9"/>
          <p:cNvSpPr/>
          <p:nvPr/>
        </p:nvSpPr>
        <p:spPr>
          <a:xfrm>
            <a:off x="9509760" y="6896160"/>
            <a:ext cx="752796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FFFFFF"/>
                </a:solidFill>
                <a:latin typeface="Segoe UI"/>
                <a:ea typeface="Arial"/>
              </a:rPr>
              <a:t>Preguntas rápidas entre unidades de teoría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224" name="CustomShape 10"/>
          <p:cNvSpPr/>
          <p:nvPr/>
        </p:nvSpPr>
        <p:spPr>
          <a:xfrm>
            <a:off x="9509760" y="4503960"/>
            <a:ext cx="521136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>
                <a:solidFill>
                  <a:srgbClr val="F10909"/>
                </a:solidFill>
                <a:latin typeface="Segoe UI"/>
                <a:ea typeface="Arial"/>
              </a:rPr>
              <a:t>GOOGLE CALENDAR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225" name="CustomShape 11"/>
          <p:cNvSpPr/>
          <p:nvPr/>
        </p:nvSpPr>
        <p:spPr>
          <a:xfrm>
            <a:off x="9509760" y="5104080"/>
            <a:ext cx="7527960" cy="82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FFFFFF"/>
                </a:solidFill>
                <a:latin typeface="Segoe UI"/>
                <a:ea typeface="Arial"/>
              </a:rPr>
              <a:t>Calendario con las fechas de las unidades, entregas y días festivos.</a:t>
            </a:r>
            <a:endParaRPr lang="es-ES" sz="2400" b="0" strike="noStrike" spc="-1">
              <a:latin typeface="Arial"/>
            </a:endParaRPr>
          </a:p>
        </p:txBody>
      </p:sp>
      <p:pic>
        <p:nvPicPr>
          <p:cNvPr id="226" name="Imagen 4" descr="Imagen que contiene dibujo, luz, alimentos&#10;&#10;Descripción generada automáticamente"/>
          <p:cNvPicPr/>
          <p:nvPr/>
        </p:nvPicPr>
        <p:blipFill>
          <a:blip r:embed="rId3"/>
          <a:stretch/>
        </p:blipFill>
        <p:spPr>
          <a:xfrm>
            <a:off x="8412840" y="820440"/>
            <a:ext cx="1016280" cy="1016280"/>
          </a:xfrm>
          <a:prstGeom prst="rect">
            <a:avLst/>
          </a:prstGeom>
          <a:ln w="0">
            <a:noFill/>
          </a:ln>
        </p:spPr>
      </p:pic>
      <p:pic>
        <p:nvPicPr>
          <p:cNvPr id="227" name="Imagen 6" descr="Imagen que contiene dibujo&#10;&#10;Descripción generada automáticamente"/>
          <p:cNvPicPr/>
          <p:nvPr/>
        </p:nvPicPr>
        <p:blipFill>
          <a:blip r:embed="rId4"/>
          <a:stretch/>
        </p:blipFill>
        <p:spPr>
          <a:xfrm>
            <a:off x="8546400" y="2679120"/>
            <a:ext cx="749520" cy="645840"/>
          </a:xfrm>
          <a:prstGeom prst="rect">
            <a:avLst/>
          </a:prstGeom>
          <a:ln w="0">
            <a:noFill/>
          </a:ln>
        </p:spPr>
      </p:pic>
      <p:pic>
        <p:nvPicPr>
          <p:cNvPr id="228" name="Imagen 8" descr="Imagen que contiene reloj, señal, firmar&#10;&#10;Descripción generada automáticamente"/>
          <p:cNvPicPr/>
          <p:nvPr/>
        </p:nvPicPr>
        <p:blipFill>
          <a:blip r:embed="rId5"/>
          <a:stretch/>
        </p:blipFill>
        <p:spPr>
          <a:xfrm>
            <a:off x="8576640" y="4531320"/>
            <a:ext cx="663480" cy="646560"/>
          </a:xfrm>
          <a:prstGeom prst="rect">
            <a:avLst/>
          </a:prstGeom>
          <a:ln w="0">
            <a:noFill/>
          </a:ln>
        </p:spPr>
      </p:pic>
      <p:pic>
        <p:nvPicPr>
          <p:cNvPr id="229" name="Imagen 12" descr="Imagen que contiene dibujo, señal&#10;&#10;Descripción generada automáticamente"/>
          <p:cNvPicPr/>
          <p:nvPr/>
        </p:nvPicPr>
        <p:blipFill>
          <a:blip r:embed="rId6"/>
          <a:stretch/>
        </p:blipFill>
        <p:spPr>
          <a:xfrm>
            <a:off x="8576640" y="6296040"/>
            <a:ext cx="646560" cy="646560"/>
          </a:xfrm>
          <a:prstGeom prst="rect">
            <a:avLst/>
          </a:prstGeom>
          <a:ln w="0">
            <a:noFill/>
          </a:ln>
        </p:spPr>
      </p:pic>
      <p:sp>
        <p:nvSpPr>
          <p:cNvPr id="230" name="CustomShape 12"/>
          <p:cNvSpPr/>
          <p:nvPr/>
        </p:nvSpPr>
        <p:spPr>
          <a:xfrm>
            <a:off x="9585360" y="7737840"/>
            <a:ext cx="521136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>
                <a:solidFill>
                  <a:srgbClr val="F10909"/>
                </a:solidFill>
                <a:latin typeface="Segoe UI"/>
                <a:ea typeface="Arial"/>
              </a:rPr>
              <a:t>O’REILLY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231" name="CustomShape 13"/>
          <p:cNvSpPr/>
          <p:nvPr/>
        </p:nvSpPr>
        <p:spPr>
          <a:xfrm>
            <a:off x="9585360" y="8337960"/>
            <a:ext cx="752796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FFFFFF"/>
                </a:solidFill>
                <a:latin typeface="Segoe UI"/>
                <a:ea typeface="Arial"/>
              </a:rPr>
              <a:t>Documentación, vídeos, libros de Data Science</a:t>
            </a:r>
            <a:endParaRPr lang="es-ES" sz="2400" b="0" strike="noStrike" spc="-1">
              <a:latin typeface="Arial"/>
            </a:endParaRPr>
          </a:p>
        </p:txBody>
      </p:sp>
      <p:pic>
        <p:nvPicPr>
          <p:cNvPr id="232" name="Picture 4" descr="O'Reilly Logotype Guidelines - O'Reilly Media"/>
          <p:cNvPicPr/>
          <p:nvPr/>
        </p:nvPicPr>
        <p:blipFill>
          <a:blip r:embed="rId7"/>
          <a:srcRect l="20484" t="32025" r="21567" b="30464"/>
          <a:stretch/>
        </p:blipFill>
        <p:spPr>
          <a:xfrm>
            <a:off x="8471880" y="7881480"/>
            <a:ext cx="865800" cy="343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-204120" y="0"/>
            <a:ext cx="18695520" cy="304272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2"/>
          <p:cNvSpPr/>
          <p:nvPr/>
        </p:nvSpPr>
        <p:spPr>
          <a:xfrm>
            <a:off x="1028880" y="793080"/>
            <a:ext cx="15428160" cy="15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7000" b="1" strike="noStrike" spc="-1">
                <a:solidFill>
                  <a:srgbClr val="F7F9F8"/>
                </a:solidFill>
                <a:latin typeface="Segoe UI"/>
                <a:ea typeface="Muli"/>
              </a:rPr>
              <a:t>Enlaces</a:t>
            </a:r>
            <a:endParaRPr lang="es-ES" sz="70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1360440" y="3615480"/>
            <a:ext cx="586800" cy="577440"/>
          </a:xfrm>
          <a:prstGeom prst="rect">
            <a:avLst/>
          </a:prstGeom>
          <a:solidFill>
            <a:srgbClr val="F1090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36" name="Group 4"/>
          <p:cNvGrpSpPr/>
          <p:nvPr/>
        </p:nvGrpSpPr>
        <p:grpSpPr>
          <a:xfrm>
            <a:off x="2085120" y="3987000"/>
            <a:ext cx="6728040" cy="1480680"/>
            <a:chOff x="2085120" y="3987000"/>
            <a:chExt cx="6728040" cy="1480680"/>
          </a:xfrm>
        </p:grpSpPr>
        <p:sp>
          <p:nvSpPr>
            <p:cNvPr id="237" name="CustomShape 5"/>
            <p:cNvSpPr/>
            <p:nvPr/>
          </p:nvSpPr>
          <p:spPr>
            <a:xfrm>
              <a:off x="2085120" y="3987000"/>
              <a:ext cx="6728040" cy="76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>
                <a:lnSpc>
                  <a:spcPct val="139000"/>
                </a:lnSpc>
                <a:tabLst>
                  <a:tab pos="0" algn="l"/>
                </a:tabLst>
              </a:pPr>
              <a:r>
                <a:rPr lang="en-US" sz="3600" b="1" strike="noStrike" spc="-1">
                  <a:solidFill>
                    <a:srgbClr val="231F1D"/>
                  </a:solidFill>
                  <a:latin typeface="Segoe UI"/>
                  <a:ea typeface="Muli"/>
                </a:rPr>
                <a:t>Google Clasroom</a:t>
              </a:r>
              <a:endParaRPr lang="es-ES" sz="3600" b="0" strike="noStrike" spc="-1">
                <a:latin typeface="Arial"/>
              </a:endParaRPr>
            </a:p>
          </p:txBody>
        </p:sp>
        <p:sp>
          <p:nvSpPr>
            <p:cNvPr id="238" name="CustomShape 6"/>
            <p:cNvSpPr/>
            <p:nvPr/>
          </p:nvSpPr>
          <p:spPr>
            <a:xfrm>
              <a:off x="2085120" y="4715640"/>
              <a:ext cx="6728040" cy="752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>
                <a:lnSpc>
                  <a:spcPct val="179000"/>
                </a:lnSpc>
                <a:tabLst>
                  <a:tab pos="0" algn="l"/>
                </a:tabLst>
              </a:pPr>
              <a:r>
                <a:rPr lang="en-US" sz="2500" b="1" u="sng" strike="noStrike" spc="-1">
                  <a:solidFill>
                    <a:srgbClr val="0000FF"/>
                  </a:solidFill>
                  <a:uFillTx/>
                  <a:latin typeface="Segoe UI"/>
                  <a:ea typeface="Muli"/>
                  <a:hlinkClick r:id="rId2"/>
                </a:rPr>
                <a:t>classroom.google.com/</a:t>
              </a:r>
              <a:endParaRPr lang="es-ES" sz="2500" b="0" strike="noStrike" spc="-1">
                <a:latin typeface="Arial"/>
              </a:endParaRPr>
            </a:p>
          </p:txBody>
        </p:sp>
      </p:grpSp>
      <p:sp>
        <p:nvSpPr>
          <p:cNvPr id="239" name="CustomShape 7"/>
          <p:cNvSpPr/>
          <p:nvPr/>
        </p:nvSpPr>
        <p:spPr>
          <a:xfrm>
            <a:off x="9474480" y="3615480"/>
            <a:ext cx="586800" cy="577440"/>
          </a:xfrm>
          <a:prstGeom prst="rect">
            <a:avLst/>
          </a:prstGeom>
          <a:solidFill>
            <a:srgbClr val="F1090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40" name="Group 8"/>
          <p:cNvGrpSpPr/>
          <p:nvPr/>
        </p:nvGrpSpPr>
        <p:grpSpPr>
          <a:xfrm>
            <a:off x="10244520" y="3799440"/>
            <a:ext cx="6728040" cy="2037600"/>
            <a:chOff x="10244520" y="3799440"/>
            <a:chExt cx="6728040" cy="2037600"/>
          </a:xfrm>
        </p:grpSpPr>
        <p:sp>
          <p:nvSpPr>
            <p:cNvPr id="241" name="CustomShape 9"/>
            <p:cNvSpPr/>
            <p:nvPr/>
          </p:nvSpPr>
          <p:spPr>
            <a:xfrm>
              <a:off x="10244520" y="3799440"/>
              <a:ext cx="6728040" cy="76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>
                <a:lnSpc>
                  <a:spcPct val="139000"/>
                </a:lnSpc>
                <a:tabLst>
                  <a:tab pos="0" algn="l"/>
                </a:tabLst>
              </a:pPr>
              <a:r>
                <a:rPr lang="en-US" sz="3600" b="1" strike="noStrike" spc="-1">
                  <a:solidFill>
                    <a:srgbClr val="231F1D"/>
                  </a:solidFill>
                  <a:latin typeface="Segoe UI"/>
                  <a:ea typeface="Muli"/>
                </a:rPr>
                <a:t>O’Reilly</a:t>
              </a:r>
              <a:endParaRPr lang="es-ES" sz="3600" b="0" strike="noStrike" spc="-1">
                <a:latin typeface="Arial"/>
              </a:endParaRPr>
            </a:p>
          </p:txBody>
        </p:sp>
        <p:sp>
          <p:nvSpPr>
            <p:cNvPr id="242" name="CustomShape 10"/>
            <p:cNvSpPr/>
            <p:nvPr/>
          </p:nvSpPr>
          <p:spPr>
            <a:xfrm>
              <a:off x="10244520" y="4403520"/>
              <a:ext cx="6728040" cy="1433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>
                <a:lnSpc>
                  <a:spcPct val="179000"/>
                </a:lnSpc>
                <a:tabLst>
                  <a:tab pos="0" algn="l"/>
                </a:tabLst>
              </a:pPr>
              <a:r>
                <a:rPr lang="es-ES" sz="2500" b="1" u="sng" strike="noStrike" spc="-1">
                  <a:solidFill>
                    <a:srgbClr val="0000FF"/>
                  </a:solidFill>
                  <a:uFillTx/>
                  <a:latin typeface="Segoe UI"/>
                  <a:ea typeface="Arial"/>
                  <a:hlinkClick r:id="rId3"/>
                </a:rPr>
                <a:t>learning.oreilly.com</a:t>
              </a:r>
              <a:endParaRPr lang="es-ES" sz="2500" b="0" strike="noStrike" spc="-1">
                <a:latin typeface="Arial"/>
              </a:endParaRPr>
            </a:p>
            <a:p>
              <a:pPr>
                <a:lnSpc>
                  <a:spcPct val="179000"/>
                </a:lnSpc>
                <a:tabLst>
                  <a:tab pos="0" algn="l"/>
                </a:tabLst>
              </a:pPr>
              <a:r>
                <a:rPr lang="es-ES" sz="2500" b="1" strike="noStrike" spc="-1">
                  <a:solidFill>
                    <a:srgbClr val="000000"/>
                  </a:solidFill>
                  <a:latin typeface="Segoe UI"/>
                  <a:ea typeface="Arial"/>
                </a:rPr>
                <a:t>Usuario y contraseña: en Slack!</a:t>
              </a:r>
              <a:endParaRPr lang="es-ES" sz="2500" b="0" strike="noStrike" spc="-1">
                <a:latin typeface="Arial"/>
              </a:endParaRPr>
            </a:p>
          </p:txBody>
        </p:sp>
      </p:grpSp>
      <p:sp>
        <p:nvSpPr>
          <p:cNvPr id="243" name="CustomShape 11"/>
          <p:cNvSpPr/>
          <p:nvPr/>
        </p:nvSpPr>
        <p:spPr>
          <a:xfrm>
            <a:off x="9512280" y="6993720"/>
            <a:ext cx="586800" cy="577440"/>
          </a:xfrm>
          <a:prstGeom prst="rect">
            <a:avLst/>
          </a:prstGeom>
          <a:solidFill>
            <a:srgbClr val="F1090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44" name="Group 12"/>
          <p:cNvGrpSpPr/>
          <p:nvPr/>
        </p:nvGrpSpPr>
        <p:grpSpPr>
          <a:xfrm>
            <a:off x="10282680" y="7427160"/>
            <a:ext cx="6728040" cy="914760"/>
            <a:chOff x="10282680" y="7427160"/>
            <a:chExt cx="6728040" cy="914760"/>
          </a:xfrm>
        </p:grpSpPr>
        <p:sp>
          <p:nvSpPr>
            <p:cNvPr id="245" name="CustomShape 13"/>
            <p:cNvSpPr/>
            <p:nvPr/>
          </p:nvSpPr>
          <p:spPr>
            <a:xfrm>
              <a:off x="10282680" y="7427160"/>
              <a:ext cx="6728040" cy="76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>
                <a:lnSpc>
                  <a:spcPct val="139000"/>
                </a:lnSpc>
                <a:tabLst>
                  <a:tab pos="0" algn="l"/>
                </a:tabLst>
              </a:pPr>
              <a:r>
                <a:rPr lang="en-US" sz="3600" b="1" strike="noStrike" spc="-1">
                  <a:solidFill>
                    <a:srgbClr val="231F1D"/>
                  </a:solidFill>
                  <a:latin typeface="Segoe UI"/>
                  <a:ea typeface="Muli"/>
                </a:rPr>
                <a:t>Daily check</a:t>
              </a:r>
              <a:endParaRPr lang="es-ES" sz="3600" b="0" strike="noStrike" spc="-1">
                <a:latin typeface="Arial"/>
              </a:endParaRPr>
            </a:p>
          </p:txBody>
        </p:sp>
        <p:sp>
          <p:nvSpPr>
            <p:cNvPr id="246" name="CustomShape 14"/>
            <p:cNvSpPr/>
            <p:nvPr/>
          </p:nvSpPr>
          <p:spPr>
            <a:xfrm>
              <a:off x="10282680" y="7957080"/>
              <a:ext cx="6728040" cy="384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47" name="CustomShape 15"/>
          <p:cNvSpPr/>
          <p:nvPr/>
        </p:nvSpPr>
        <p:spPr>
          <a:xfrm>
            <a:off x="1360440" y="6954480"/>
            <a:ext cx="586800" cy="577440"/>
          </a:xfrm>
          <a:prstGeom prst="rect">
            <a:avLst/>
          </a:prstGeom>
          <a:solidFill>
            <a:srgbClr val="F1090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48" name="Group 16"/>
          <p:cNvGrpSpPr/>
          <p:nvPr/>
        </p:nvGrpSpPr>
        <p:grpSpPr>
          <a:xfrm>
            <a:off x="2085120" y="7288560"/>
            <a:ext cx="14925600" cy="2102760"/>
            <a:chOff x="2085120" y="7288560"/>
            <a:chExt cx="14925600" cy="2102760"/>
          </a:xfrm>
        </p:grpSpPr>
        <p:sp>
          <p:nvSpPr>
            <p:cNvPr id="249" name="CustomShape 17"/>
            <p:cNvSpPr/>
            <p:nvPr/>
          </p:nvSpPr>
          <p:spPr>
            <a:xfrm>
              <a:off x="2085120" y="7288560"/>
              <a:ext cx="6728040" cy="76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>
                <a:lnSpc>
                  <a:spcPct val="139000"/>
                </a:lnSpc>
                <a:tabLst>
                  <a:tab pos="0" algn="l"/>
                </a:tabLst>
              </a:pPr>
              <a:r>
                <a:rPr lang="en-US" sz="3600" b="1" strike="noStrike" spc="-1">
                  <a:solidFill>
                    <a:srgbClr val="231F1D"/>
                  </a:solidFill>
                  <a:latin typeface="Segoe UI"/>
                  <a:ea typeface="Muli"/>
                </a:rPr>
                <a:t>Slack – The Bridge Campus</a:t>
              </a:r>
              <a:endParaRPr lang="es-ES" sz="3600" b="0" strike="noStrike" spc="-1">
                <a:latin typeface="Arial"/>
              </a:endParaRPr>
            </a:p>
          </p:txBody>
        </p:sp>
        <p:sp>
          <p:nvSpPr>
            <p:cNvPr id="250" name="CustomShape 18"/>
            <p:cNvSpPr/>
            <p:nvPr/>
          </p:nvSpPr>
          <p:spPr>
            <a:xfrm>
              <a:off x="2085120" y="7957800"/>
              <a:ext cx="6728040" cy="1433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>
                <a:lnSpc>
                  <a:spcPct val="179000"/>
                </a:lnSpc>
                <a:tabLst>
                  <a:tab pos="0" algn="l"/>
                </a:tabLst>
              </a:pPr>
              <a:r>
                <a:rPr lang="es-ES" sz="2500" b="1" u="sng" strike="noStrike" spc="-1">
                  <a:solidFill>
                    <a:srgbClr val="0000FF"/>
                  </a:solidFill>
                  <a:uFillTx/>
                  <a:latin typeface="Segoe UI"/>
                  <a:ea typeface="Arial"/>
                  <a:hlinkClick r:id="rId4"/>
                </a:rPr>
                <a:t>https://slack.com/signin</a:t>
              </a:r>
              <a:endParaRPr lang="es-ES" sz="2500" b="0" strike="noStrike" spc="-1">
                <a:latin typeface="Arial"/>
              </a:endParaRPr>
            </a:p>
            <a:p>
              <a:pPr>
                <a:lnSpc>
                  <a:spcPct val="179000"/>
                </a:lnSpc>
                <a:tabLst>
                  <a:tab pos="0" algn="l"/>
                </a:tabLst>
              </a:pPr>
              <a:endParaRPr lang="es-ES" sz="2500" b="0" strike="noStrike" spc="-1">
                <a:latin typeface="Arial"/>
              </a:endParaRPr>
            </a:p>
          </p:txBody>
        </p:sp>
        <p:sp>
          <p:nvSpPr>
            <p:cNvPr id="251" name="CustomShape 19"/>
            <p:cNvSpPr/>
            <p:nvPr/>
          </p:nvSpPr>
          <p:spPr>
            <a:xfrm>
              <a:off x="10282680" y="8030880"/>
              <a:ext cx="6728040" cy="752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>
                <a:lnSpc>
                  <a:spcPct val="179000"/>
                </a:lnSpc>
                <a:tabLst>
                  <a:tab pos="0" algn="l"/>
                </a:tabLst>
              </a:pPr>
              <a:r>
                <a:rPr lang="es-ES" sz="2500" b="1" u="sng" strike="noStrike" spc="-1">
                  <a:solidFill>
                    <a:srgbClr val="0000FF"/>
                  </a:solidFill>
                  <a:uFillTx/>
                  <a:latin typeface="Segoe UI"/>
                  <a:ea typeface="Arial"/>
                  <a:hlinkClick r:id="rId5"/>
                </a:rPr>
                <a:t>Enlace al daily</a:t>
              </a:r>
              <a:endParaRPr lang="es-ES" sz="2500" b="0" strike="noStrike" spc="-1">
                <a:latin typeface="Arial"/>
              </a:endParaRPr>
            </a:p>
          </p:txBody>
        </p:sp>
      </p:grpSp>
      <p:sp>
        <p:nvSpPr>
          <p:cNvPr id="252" name="CustomShape 20"/>
          <p:cNvSpPr/>
          <p:nvPr/>
        </p:nvSpPr>
        <p:spPr>
          <a:xfrm>
            <a:off x="568440" y="9293040"/>
            <a:ext cx="1563372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000000"/>
                </a:solidFill>
                <a:latin typeface="Segoe UI"/>
                <a:ea typeface="Arial"/>
              </a:rPr>
              <a:t>* Si no tienes acceso a alguno de estos recursos, por favor escríbenos (mails última diapositiva)</a:t>
            </a:r>
            <a:endParaRPr lang="es-E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0" y="-119160"/>
            <a:ext cx="10136880" cy="105246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2"/>
          <p:cNvSpPr/>
          <p:nvPr/>
        </p:nvSpPr>
        <p:spPr>
          <a:xfrm>
            <a:off x="999000" y="7102440"/>
            <a:ext cx="8145000" cy="59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40000"/>
              </a:lnSpc>
              <a:tabLst>
                <a:tab pos="0" algn="l"/>
              </a:tabLst>
            </a:pPr>
            <a:r>
              <a:rPr lang="en-US" sz="2800" b="1" strike="noStrike" spc="-1">
                <a:solidFill>
                  <a:srgbClr val="F10909"/>
                </a:solidFill>
                <a:latin typeface="Segoe UI"/>
                <a:ea typeface="Muli"/>
              </a:rPr>
              <a:t>Daniel - LI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999000" y="7693920"/>
            <a:ext cx="8145000" cy="54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400" b="1" strike="noStrike" spc="-1">
                <a:solidFill>
                  <a:srgbClr val="F7F9F8"/>
                </a:solidFill>
                <a:latin typeface="Segoe UI"/>
                <a:ea typeface="Arial"/>
              </a:rPr>
              <a:t>daniel@thebridgeschool.es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999000" y="8434800"/>
            <a:ext cx="8145000" cy="59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40000"/>
              </a:lnSpc>
              <a:tabLst>
                <a:tab pos="0" algn="l"/>
              </a:tabLst>
            </a:pPr>
            <a:r>
              <a:rPr lang="en-US" sz="2800" b="1" strike="noStrike" spc="-1">
                <a:solidFill>
                  <a:srgbClr val="F10909"/>
                </a:solidFill>
                <a:latin typeface="Segoe UI"/>
                <a:ea typeface="Muli"/>
              </a:rPr>
              <a:t>Ander  - TA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257" name="CustomShape 5"/>
          <p:cNvSpPr/>
          <p:nvPr/>
        </p:nvSpPr>
        <p:spPr>
          <a:xfrm>
            <a:off x="999000" y="9033120"/>
            <a:ext cx="8145000" cy="54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400" b="1" strike="noStrike" spc="-1">
                <a:solidFill>
                  <a:srgbClr val="F7F9F8"/>
                </a:solidFill>
                <a:latin typeface="Segoe UI"/>
                <a:ea typeface="Muli"/>
              </a:rPr>
              <a:t>ander@thebridgeschool.es</a:t>
            </a:r>
            <a:endParaRPr lang="es-ES" sz="2400" b="0" strike="noStrike" spc="-1">
              <a:latin typeface="Arial"/>
            </a:endParaRPr>
          </a:p>
        </p:txBody>
      </p:sp>
      <p:pic>
        <p:nvPicPr>
          <p:cNvPr id="258" name="Google Shape;441;p24"/>
          <p:cNvPicPr/>
          <p:nvPr/>
        </p:nvPicPr>
        <p:blipFill>
          <a:blip r:embed="rId2"/>
          <a:stretch/>
        </p:blipFill>
        <p:spPr>
          <a:xfrm>
            <a:off x="2198880" y="706320"/>
            <a:ext cx="6224040" cy="2175480"/>
          </a:xfrm>
          <a:prstGeom prst="rect">
            <a:avLst/>
          </a:prstGeom>
          <a:ln w="0">
            <a:noFill/>
          </a:ln>
        </p:spPr>
      </p:pic>
      <p:sp>
        <p:nvSpPr>
          <p:cNvPr id="259" name="CustomShape 6"/>
          <p:cNvSpPr/>
          <p:nvPr/>
        </p:nvSpPr>
        <p:spPr>
          <a:xfrm>
            <a:off x="14968440" y="7038720"/>
            <a:ext cx="3562560" cy="2221200"/>
          </a:xfrm>
          <a:prstGeom prst="rect">
            <a:avLst/>
          </a:prstGeom>
          <a:solidFill>
            <a:srgbClr val="F1090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7"/>
          <p:cNvSpPr/>
          <p:nvPr/>
        </p:nvSpPr>
        <p:spPr>
          <a:xfrm>
            <a:off x="2004120" y="3287520"/>
            <a:ext cx="6613560" cy="100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4400" b="1" strike="noStrike" spc="-1">
                <a:solidFill>
                  <a:srgbClr val="F7F9F8"/>
                </a:solidFill>
                <a:latin typeface="Segoe UI"/>
                <a:ea typeface="Arial"/>
              </a:rPr>
              <a:t>¡BIENVENIDOS!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261" name="Imagen 2"/>
          <p:cNvPicPr/>
          <p:nvPr/>
        </p:nvPicPr>
        <p:blipFill>
          <a:blip r:embed="rId3"/>
          <a:stretch/>
        </p:blipFill>
        <p:spPr>
          <a:xfrm>
            <a:off x="11235600" y="1794240"/>
            <a:ext cx="6117120" cy="2792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8287280" cy="599976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13069440" y="7450920"/>
            <a:ext cx="3415680" cy="106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3200" b="1" strike="noStrike" spc="-1">
                <a:solidFill>
                  <a:srgbClr val="000000"/>
                </a:solidFill>
                <a:latin typeface="Segoe UI"/>
                <a:ea typeface="Arial"/>
              </a:rPr>
              <a:t>Daniel Ortiz</a:t>
            </a:r>
            <a:endParaRPr lang="es-ES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3200" b="0" i="1" strike="noStrike" spc="-1">
                <a:solidFill>
                  <a:srgbClr val="000000"/>
                </a:solidFill>
                <a:latin typeface="Segoe UI"/>
                <a:ea typeface="Arial"/>
              </a:rPr>
              <a:t>Lead Instructor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503280" y="431640"/>
            <a:ext cx="5790600" cy="91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5400" b="1" strike="noStrike" spc="-1">
                <a:solidFill>
                  <a:srgbClr val="FFFFFF"/>
                </a:solidFill>
                <a:latin typeface="Segoe UI"/>
                <a:ea typeface="Arial"/>
              </a:rPr>
              <a:t>Trayectoria</a:t>
            </a:r>
            <a:endParaRPr lang="es-ES" sz="5400" b="0" strike="noStrike" spc="-1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13218120" y="4132080"/>
            <a:ext cx="3267000" cy="3016800"/>
          </a:xfrm>
          <a:prstGeom prst="ellipse">
            <a:avLst/>
          </a:prstGeom>
          <a:blipFill rotWithShape="0">
            <a:blip r:embed="rId2"/>
            <a:stretch>
              <a:fillRect l="-11157" r="-11157"/>
            </a:stretch>
          </a:blipFill>
          <a:ln>
            <a:solidFill>
              <a:schemeClr val="bg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2" descr="ETSI de Telecomunicación: Imagen corporativa"/>
          <p:cNvPicPr/>
          <p:nvPr/>
        </p:nvPicPr>
        <p:blipFill>
          <a:blip r:embed="rId3"/>
          <a:stretch/>
        </p:blipFill>
        <p:spPr>
          <a:xfrm>
            <a:off x="242280" y="1192680"/>
            <a:ext cx="1393920" cy="1972800"/>
          </a:xfrm>
          <a:prstGeom prst="rect">
            <a:avLst/>
          </a:prstGeom>
          <a:ln w="0">
            <a:noFill/>
          </a:ln>
        </p:spPr>
      </p:pic>
      <p:pic>
        <p:nvPicPr>
          <p:cNvPr id="47" name="Picture 16" descr="Microsoft-logo-m-box-880x660 - MasGamers"/>
          <p:cNvPicPr/>
          <p:nvPr/>
        </p:nvPicPr>
        <p:blipFill>
          <a:blip r:embed="rId4"/>
          <a:stretch/>
        </p:blipFill>
        <p:spPr>
          <a:xfrm>
            <a:off x="-47160" y="2708640"/>
            <a:ext cx="2021040" cy="1515600"/>
          </a:xfrm>
          <a:prstGeom prst="rect">
            <a:avLst/>
          </a:prstGeom>
          <a:ln w="0">
            <a:noFill/>
          </a:ln>
        </p:spPr>
      </p:pic>
      <p:pic>
        <p:nvPicPr>
          <p:cNvPr id="48" name="Picture 18" descr="Santander - Gomo Learning"/>
          <p:cNvPicPr/>
          <p:nvPr/>
        </p:nvPicPr>
        <p:blipFill>
          <a:blip r:embed="rId5"/>
          <a:stretch/>
        </p:blipFill>
        <p:spPr>
          <a:xfrm>
            <a:off x="458280" y="4302000"/>
            <a:ext cx="1014840" cy="1014840"/>
          </a:xfrm>
          <a:prstGeom prst="rect">
            <a:avLst/>
          </a:prstGeom>
          <a:ln w="0">
            <a:noFill/>
          </a:ln>
        </p:spPr>
      </p:pic>
      <p:sp>
        <p:nvSpPr>
          <p:cNvPr id="49" name="CustomShape 5"/>
          <p:cNvSpPr/>
          <p:nvPr/>
        </p:nvSpPr>
        <p:spPr>
          <a:xfrm>
            <a:off x="1644480" y="1815840"/>
            <a:ext cx="5371200" cy="69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FFFFFF"/>
                </a:solidFill>
                <a:latin typeface="Segoe UI"/>
                <a:ea typeface="Arial"/>
              </a:rPr>
              <a:t>Universidad Politécnica de Madrid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000" b="0" i="1" strike="noStrike" spc="-1">
                <a:solidFill>
                  <a:srgbClr val="FFFFFF"/>
                </a:solidFill>
                <a:latin typeface="Segoe UI"/>
                <a:ea typeface="Arial"/>
              </a:rPr>
              <a:t>Ingeniero de Teleco e investigación en IoT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50" name="CustomShape 6"/>
          <p:cNvSpPr/>
          <p:nvPr/>
        </p:nvSpPr>
        <p:spPr>
          <a:xfrm>
            <a:off x="1644480" y="3090960"/>
            <a:ext cx="5371200" cy="69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FFFFFF"/>
                </a:solidFill>
                <a:latin typeface="Segoe UI"/>
                <a:ea typeface="Arial"/>
              </a:rPr>
              <a:t>Microsoft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000" b="0" i="1" strike="noStrike" spc="-1">
                <a:solidFill>
                  <a:srgbClr val="FFFFFF"/>
                </a:solidFill>
                <a:latin typeface="Segoe UI"/>
                <a:ea typeface="Arial"/>
              </a:rPr>
              <a:t>Evangelista Técnico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51" name="CustomShape 7"/>
          <p:cNvSpPr/>
          <p:nvPr/>
        </p:nvSpPr>
        <p:spPr>
          <a:xfrm>
            <a:off x="1644480" y="4410720"/>
            <a:ext cx="5371200" cy="69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FFFFFF"/>
                </a:solidFill>
                <a:latin typeface="Segoe UI"/>
                <a:ea typeface="Arial"/>
              </a:rPr>
              <a:t>Banco Santander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000" b="0" i="1" strike="noStrike" spc="-1">
                <a:solidFill>
                  <a:srgbClr val="FFFFFF"/>
                </a:solidFill>
                <a:latin typeface="Segoe UI"/>
                <a:ea typeface="Arial"/>
              </a:rPr>
              <a:t>Data Scientist en Riesgos y Estrategia del dato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52" name="CustomShape 8"/>
          <p:cNvSpPr/>
          <p:nvPr/>
        </p:nvSpPr>
        <p:spPr>
          <a:xfrm>
            <a:off x="412560" y="8669880"/>
            <a:ext cx="2121840" cy="88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Segoe UI"/>
                <a:ea typeface="Arial"/>
              </a:rPr>
              <a:t>Música</a:t>
            </a:r>
            <a:endParaRPr lang="es-E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800" b="0" i="1" strike="noStrike" spc="-1">
                <a:solidFill>
                  <a:srgbClr val="000000"/>
                </a:solidFill>
                <a:latin typeface="Segoe UI"/>
                <a:ea typeface="Arial"/>
              </a:rPr>
              <a:t>Rock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53" name="CustomShape 9"/>
          <p:cNvSpPr/>
          <p:nvPr/>
        </p:nvSpPr>
        <p:spPr>
          <a:xfrm>
            <a:off x="2982600" y="8609760"/>
            <a:ext cx="2121840" cy="88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Segoe UI"/>
                <a:ea typeface="Arial"/>
              </a:rPr>
              <a:t>Juegos</a:t>
            </a:r>
            <a:endParaRPr lang="es-E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800" b="0" i="1" strike="noStrike" spc="-1">
                <a:solidFill>
                  <a:srgbClr val="000000"/>
                </a:solidFill>
                <a:latin typeface="Segoe UI"/>
                <a:ea typeface="Arial"/>
              </a:rPr>
              <a:t>De mesa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54" name="CustomShape 10"/>
          <p:cNvSpPr/>
          <p:nvPr/>
        </p:nvSpPr>
        <p:spPr>
          <a:xfrm>
            <a:off x="8698680" y="8609760"/>
            <a:ext cx="3189960" cy="88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Segoe UI"/>
                <a:ea typeface="Arial"/>
              </a:rPr>
              <a:t>Desarrollador</a:t>
            </a:r>
            <a:endParaRPr lang="es-E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800" b="0" i="1" strike="noStrike" spc="-1">
                <a:solidFill>
                  <a:srgbClr val="000000"/>
                </a:solidFill>
                <a:latin typeface="Segoe UI"/>
                <a:ea typeface="Arial"/>
              </a:rPr>
              <a:t>Tiempo libre :)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55" name="Imagen 67" descr="Imagen que contiene luz, dibujo&#10;&#10;Descripción generada automáticamente"/>
          <p:cNvPicPr/>
          <p:nvPr/>
        </p:nvPicPr>
        <p:blipFill>
          <a:blip r:embed="rId6"/>
          <a:stretch/>
        </p:blipFill>
        <p:spPr>
          <a:xfrm>
            <a:off x="3647520" y="7415280"/>
            <a:ext cx="983520" cy="983520"/>
          </a:xfrm>
          <a:prstGeom prst="rect">
            <a:avLst/>
          </a:prstGeom>
          <a:ln w="0">
            <a:noFill/>
          </a:ln>
        </p:spPr>
      </p:pic>
      <p:pic>
        <p:nvPicPr>
          <p:cNvPr id="56" name="Imagen 69" descr="Imagen que contiene cuchillo&#10;&#10;Descripción generada automáticamente"/>
          <p:cNvPicPr/>
          <p:nvPr/>
        </p:nvPicPr>
        <p:blipFill>
          <a:blip r:embed="rId7"/>
          <a:stretch/>
        </p:blipFill>
        <p:spPr>
          <a:xfrm>
            <a:off x="6488640" y="7407000"/>
            <a:ext cx="858240" cy="858240"/>
          </a:xfrm>
          <a:prstGeom prst="rect">
            <a:avLst/>
          </a:prstGeom>
          <a:ln w="0">
            <a:noFill/>
          </a:ln>
        </p:spPr>
      </p:pic>
      <p:sp>
        <p:nvSpPr>
          <p:cNvPr id="57" name="CustomShape 11"/>
          <p:cNvSpPr/>
          <p:nvPr/>
        </p:nvSpPr>
        <p:spPr>
          <a:xfrm>
            <a:off x="5499000" y="8575560"/>
            <a:ext cx="2811960" cy="130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Segoe UI"/>
                <a:ea typeface="Arial"/>
              </a:rPr>
              <a:t>Viajes</a:t>
            </a:r>
            <a:endParaRPr lang="es-E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800" b="0" i="1" strike="noStrike" spc="-1">
                <a:solidFill>
                  <a:srgbClr val="000000"/>
                </a:solidFill>
                <a:latin typeface="Segoe UI"/>
                <a:ea typeface="Arial"/>
              </a:rPr>
              <a:t>Todo lo que se pueda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58" name="Imagen 73" descr="Imagen que contiene dibujo, reloj&#10;&#10;Descripción generada automáticamente"/>
          <p:cNvPicPr/>
          <p:nvPr/>
        </p:nvPicPr>
        <p:blipFill>
          <a:blip r:embed="rId8"/>
          <a:stretch/>
        </p:blipFill>
        <p:spPr>
          <a:xfrm>
            <a:off x="9727560" y="7520400"/>
            <a:ext cx="858240" cy="858240"/>
          </a:xfrm>
          <a:prstGeom prst="rect">
            <a:avLst/>
          </a:prstGeom>
          <a:ln w="0">
            <a:noFill/>
          </a:ln>
        </p:spPr>
      </p:pic>
      <p:sp>
        <p:nvSpPr>
          <p:cNvPr id="59" name="CustomShape 12"/>
          <p:cNvSpPr/>
          <p:nvPr/>
        </p:nvSpPr>
        <p:spPr>
          <a:xfrm>
            <a:off x="11993400" y="8829000"/>
            <a:ext cx="5738760" cy="126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Segoe UI"/>
                <a:ea typeface="Arial"/>
              </a:rPr>
              <a:t>Contacto</a:t>
            </a:r>
            <a:endParaRPr lang="es-E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400" b="0" i="1" u="sng" strike="noStrike" spc="-1">
                <a:solidFill>
                  <a:srgbClr val="0000FF"/>
                </a:solidFill>
                <a:uFillTx/>
                <a:latin typeface="Segoe UI"/>
                <a:ea typeface="Arial"/>
                <a:hlinkClick r:id="rId9"/>
              </a:rPr>
              <a:t>daniel@thebridgeschool.es</a:t>
            </a:r>
            <a:endParaRPr lang="es-E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400" b="0" i="1" u="sng" strike="noStrike" spc="-1">
                <a:solidFill>
                  <a:srgbClr val="0000FF"/>
                </a:solidFill>
                <a:uFillTx/>
                <a:latin typeface="Segoe UI"/>
                <a:ea typeface="Arial"/>
                <a:hlinkClick r:id="rId10"/>
              </a:rPr>
              <a:t>LinkedIn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60" name="CustomShape 13"/>
          <p:cNvSpPr/>
          <p:nvPr/>
        </p:nvSpPr>
        <p:spPr>
          <a:xfrm>
            <a:off x="558000" y="6377760"/>
            <a:ext cx="5790600" cy="91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5400" b="1" strike="noStrike" spc="-1">
                <a:solidFill>
                  <a:srgbClr val="413D3D"/>
                </a:solidFill>
                <a:latin typeface="Segoe UI"/>
                <a:ea typeface="Arial"/>
              </a:rPr>
              <a:t>Hobbies</a:t>
            </a:r>
            <a:endParaRPr lang="es-ES" sz="5400" b="0" strike="noStrike" spc="-1">
              <a:latin typeface="Arial"/>
            </a:endParaRPr>
          </a:p>
        </p:txBody>
      </p:sp>
      <p:pic>
        <p:nvPicPr>
          <p:cNvPr id="61" name="Imagen 79" descr="Imagen que contiene dibujo&#10;&#10;Descripción generada automáticamente"/>
          <p:cNvPicPr/>
          <p:nvPr/>
        </p:nvPicPr>
        <p:blipFill>
          <a:blip r:embed="rId11"/>
          <a:srcRect l="26006" r="58543"/>
          <a:stretch/>
        </p:blipFill>
        <p:spPr>
          <a:xfrm>
            <a:off x="8077320" y="1637280"/>
            <a:ext cx="1154880" cy="995400"/>
          </a:xfrm>
          <a:prstGeom prst="rect">
            <a:avLst/>
          </a:prstGeom>
          <a:ln w="0">
            <a:noFill/>
          </a:ln>
        </p:spPr>
      </p:pic>
      <p:sp>
        <p:nvSpPr>
          <p:cNvPr id="62" name="CustomShape 14"/>
          <p:cNvSpPr/>
          <p:nvPr/>
        </p:nvSpPr>
        <p:spPr>
          <a:xfrm>
            <a:off x="9497880" y="1758960"/>
            <a:ext cx="5371200" cy="69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FFFFFF"/>
                </a:solidFill>
                <a:latin typeface="Segoe UI"/>
                <a:ea typeface="Arial"/>
              </a:rPr>
              <a:t>The Bridge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000" b="0" i="1" strike="noStrike" spc="-1">
                <a:solidFill>
                  <a:srgbClr val="FFFFFF"/>
                </a:solidFill>
                <a:latin typeface="Segoe UI"/>
                <a:ea typeface="Arial"/>
              </a:rPr>
              <a:t>Data Science Lead Instructor</a:t>
            </a:r>
            <a:endParaRPr lang="es-ES" sz="2000" b="0" strike="noStrike" spc="-1">
              <a:latin typeface="Arial"/>
            </a:endParaRPr>
          </a:p>
        </p:txBody>
      </p:sp>
      <p:pic>
        <p:nvPicPr>
          <p:cNvPr id="63" name="Imagen 2" descr="Imagen que contiene objeto, candelabro&#10;&#10;Descripción generada automáticamente"/>
          <p:cNvPicPr/>
          <p:nvPr/>
        </p:nvPicPr>
        <p:blipFill>
          <a:blip r:embed="rId12"/>
          <a:stretch/>
        </p:blipFill>
        <p:spPr>
          <a:xfrm>
            <a:off x="955080" y="7391160"/>
            <a:ext cx="1090440" cy="1090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9935640" y="0"/>
            <a:ext cx="8351640" cy="103827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0" y="0"/>
            <a:ext cx="2882160" cy="2334240"/>
          </a:xfrm>
          <a:prstGeom prst="rect">
            <a:avLst/>
          </a:prstGeom>
          <a:solidFill>
            <a:srgbClr val="F1090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1028880" y="1028880"/>
            <a:ext cx="7776360" cy="109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en-US" sz="6000" b="1" strike="noStrike" spc="-1">
                <a:solidFill>
                  <a:srgbClr val="231F1D"/>
                </a:solidFill>
                <a:latin typeface="Segoe UI"/>
                <a:ea typeface="Muli"/>
              </a:rPr>
              <a:t>Contenido Bootcamp</a:t>
            </a:r>
            <a:endParaRPr lang="es-ES" sz="6000" b="0" strike="noStrike" spc="-1">
              <a:latin typeface="Arial"/>
            </a:endParaRPr>
          </a:p>
        </p:txBody>
      </p:sp>
      <p:pic>
        <p:nvPicPr>
          <p:cNvPr id="87" name="Google Shape;204;p10"/>
          <p:cNvPicPr/>
          <p:nvPr/>
        </p:nvPicPr>
        <p:blipFill>
          <a:blip r:embed="rId2"/>
          <a:stretch/>
        </p:blipFill>
        <p:spPr>
          <a:xfrm>
            <a:off x="15075720" y="9163800"/>
            <a:ext cx="3211560" cy="11224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88" name="Gráfico 3"/>
          <p:cNvGraphicFramePr/>
          <p:nvPr/>
        </p:nvGraphicFramePr>
        <p:xfrm>
          <a:off x="10335240" y="227520"/>
          <a:ext cx="7100640" cy="8935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9" name="CustomShape 4"/>
          <p:cNvSpPr/>
          <p:nvPr/>
        </p:nvSpPr>
        <p:spPr>
          <a:xfrm>
            <a:off x="899640" y="3151440"/>
            <a:ext cx="8409240" cy="112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 dirty="0" err="1">
                <a:solidFill>
                  <a:srgbClr val="000000"/>
                </a:solidFill>
                <a:latin typeface="Segoe UI"/>
                <a:ea typeface="Arial"/>
              </a:rPr>
              <a:t>Ramp</a:t>
            </a:r>
            <a:r>
              <a:rPr lang="es-ES" sz="2800" b="1" strike="noStrike" spc="-1" dirty="0">
                <a:solidFill>
                  <a:srgbClr val="000000"/>
                </a:solidFill>
                <a:latin typeface="Segoe UI"/>
                <a:ea typeface="Arial"/>
              </a:rPr>
              <a:t> Up						</a:t>
            </a:r>
            <a:r>
              <a:rPr lang="es-ES" sz="2200" b="1" u="sng" spc="-1" dirty="0">
                <a:solidFill>
                  <a:srgbClr val="000000"/>
                </a:solidFill>
                <a:latin typeface="Segoe UI"/>
                <a:ea typeface="Arial"/>
              </a:rPr>
              <a:t>25</a:t>
            </a:r>
            <a:r>
              <a:rPr lang="es-ES" sz="2200" b="1" u="sng" strike="noStrike" spc="-1" dirty="0">
                <a:solidFill>
                  <a:srgbClr val="000000"/>
                </a:solidFill>
                <a:uFillTx/>
                <a:latin typeface="Segoe UI"/>
                <a:ea typeface="Arial"/>
              </a:rPr>
              <a:t>/01 - </a:t>
            </a:r>
            <a:r>
              <a:rPr lang="es-ES" sz="2200" b="1" u="sng" spc="-1" dirty="0">
                <a:solidFill>
                  <a:srgbClr val="000000"/>
                </a:solidFill>
                <a:latin typeface="Segoe UI"/>
                <a:ea typeface="Arial"/>
              </a:rPr>
              <a:t>14</a:t>
            </a:r>
            <a:r>
              <a:rPr lang="es-ES" sz="2200" b="1" u="sng" strike="noStrike" spc="-1" dirty="0">
                <a:solidFill>
                  <a:srgbClr val="000000"/>
                </a:solidFill>
                <a:uFillTx/>
                <a:latin typeface="Segoe UI"/>
                <a:ea typeface="Arial"/>
              </a:rPr>
              <a:t>/02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000" b="0" i="1" strike="noStrike" spc="-1" dirty="0">
                <a:solidFill>
                  <a:srgbClr val="000000"/>
                </a:solidFill>
                <a:latin typeface="Segoe UI"/>
                <a:ea typeface="Arial"/>
              </a:rPr>
              <a:t>Aprenderás a manejarte con Python, sus principales herramientas y los fundamentos matemáticos de Data </a:t>
            </a:r>
            <a:r>
              <a:rPr lang="es-ES" sz="2000" b="0" i="1" strike="noStrike" spc="-1" dirty="0" err="1">
                <a:solidFill>
                  <a:srgbClr val="000000"/>
                </a:solidFill>
                <a:latin typeface="Segoe UI"/>
                <a:ea typeface="Arial"/>
              </a:rPr>
              <a:t>Science</a:t>
            </a:r>
            <a:endParaRPr lang="es-ES" sz="2000" b="0" strike="noStrike" spc="-1" dirty="0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906840" y="4890600"/>
            <a:ext cx="8409240" cy="118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 dirty="0">
                <a:solidFill>
                  <a:srgbClr val="000000"/>
                </a:solidFill>
                <a:latin typeface="Segoe UI"/>
                <a:ea typeface="Arial"/>
              </a:rPr>
              <a:t>Data </a:t>
            </a:r>
            <a:r>
              <a:rPr lang="es-ES" sz="2800" b="1" strike="noStrike" spc="-1" dirty="0" err="1">
                <a:solidFill>
                  <a:srgbClr val="000000"/>
                </a:solidFill>
                <a:latin typeface="Segoe UI"/>
                <a:ea typeface="Arial"/>
              </a:rPr>
              <a:t>Analytics</a:t>
            </a:r>
            <a:r>
              <a:rPr lang="es-ES" sz="3200" b="1" strike="noStrike" spc="-1" dirty="0">
                <a:solidFill>
                  <a:srgbClr val="000000"/>
                </a:solidFill>
                <a:latin typeface="Segoe UI"/>
                <a:ea typeface="Arial"/>
              </a:rPr>
              <a:t>					</a:t>
            </a:r>
            <a:r>
              <a:rPr lang="es-ES" sz="2200" b="1" u="sng" spc="-1" dirty="0">
                <a:solidFill>
                  <a:srgbClr val="000000"/>
                </a:solidFill>
                <a:latin typeface="Segoe UI"/>
                <a:ea typeface="Arial"/>
              </a:rPr>
              <a:t>15</a:t>
            </a:r>
            <a:r>
              <a:rPr lang="es-ES" sz="2200" b="1" u="sng" strike="noStrike" spc="-1" dirty="0">
                <a:solidFill>
                  <a:srgbClr val="000000"/>
                </a:solidFill>
                <a:uFillTx/>
                <a:latin typeface="Segoe UI"/>
                <a:ea typeface="Arial"/>
              </a:rPr>
              <a:t>/02 - </a:t>
            </a:r>
            <a:r>
              <a:rPr lang="es-ES" sz="2200" b="1" u="sng" spc="-1" dirty="0">
                <a:solidFill>
                  <a:srgbClr val="000000"/>
                </a:solidFill>
                <a:latin typeface="Segoe UI"/>
                <a:ea typeface="Arial"/>
              </a:rPr>
              <a:t>14</a:t>
            </a:r>
            <a:r>
              <a:rPr lang="es-ES" sz="2200" b="1" u="sng" strike="noStrike" spc="-1" dirty="0">
                <a:solidFill>
                  <a:srgbClr val="000000"/>
                </a:solidFill>
                <a:uFillTx/>
                <a:latin typeface="Segoe UI"/>
                <a:ea typeface="Arial"/>
              </a:rPr>
              <a:t>/03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000" b="0" i="1" strike="noStrike" spc="-1" dirty="0">
                <a:solidFill>
                  <a:srgbClr val="000000"/>
                </a:solidFill>
                <a:latin typeface="Segoe UI"/>
                <a:ea typeface="Arial"/>
              </a:rPr>
              <a:t>Dominarás las técnicas de exploración y preparación de datos para su análisis y visualización.</a:t>
            </a:r>
            <a:endParaRPr lang="es-ES" sz="2000" b="0" strike="noStrike" spc="-1" dirty="0"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899640" y="6819480"/>
            <a:ext cx="8409240" cy="82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 dirty="0">
                <a:solidFill>
                  <a:srgbClr val="000000"/>
                </a:solidFill>
                <a:latin typeface="Segoe UI"/>
                <a:ea typeface="Arial"/>
              </a:rPr>
              <a:t>Machine </a:t>
            </a:r>
            <a:r>
              <a:rPr lang="es-ES" sz="2800" b="1" strike="noStrike" spc="-1" dirty="0" err="1">
                <a:solidFill>
                  <a:srgbClr val="000000"/>
                </a:solidFill>
                <a:latin typeface="Segoe UI"/>
                <a:ea typeface="Arial"/>
              </a:rPr>
              <a:t>Learning</a:t>
            </a:r>
            <a:r>
              <a:rPr lang="es-ES" sz="2800" b="1" strike="noStrike" spc="-1" dirty="0">
                <a:solidFill>
                  <a:srgbClr val="000000"/>
                </a:solidFill>
                <a:latin typeface="Segoe UI"/>
                <a:ea typeface="Arial"/>
              </a:rPr>
              <a:t>				</a:t>
            </a:r>
            <a:r>
              <a:rPr lang="es-ES" sz="2200" b="1" u="sng" spc="-1" dirty="0">
                <a:solidFill>
                  <a:srgbClr val="000000"/>
                </a:solidFill>
                <a:latin typeface="Segoe UI"/>
                <a:ea typeface="Arial"/>
              </a:rPr>
              <a:t>15</a:t>
            </a:r>
            <a:r>
              <a:rPr lang="es-ES" sz="2200" b="1" u="sng" strike="noStrike" spc="-1" dirty="0">
                <a:solidFill>
                  <a:srgbClr val="000000"/>
                </a:solidFill>
                <a:uFillTx/>
                <a:latin typeface="Segoe UI"/>
                <a:ea typeface="Arial"/>
              </a:rPr>
              <a:t>/03 - </a:t>
            </a:r>
            <a:r>
              <a:rPr lang="es-ES" sz="2200" b="1" u="sng" spc="-1" dirty="0">
                <a:solidFill>
                  <a:srgbClr val="000000"/>
                </a:solidFill>
                <a:latin typeface="Segoe UI"/>
                <a:ea typeface="Arial"/>
              </a:rPr>
              <a:t>25</a:t>
            </a:r>
            <a:r>
              <a:rPr lang="es-ES" sz="2200" b="1" u="sng" strike="noStrike" spc="-1" dirty="0">
                <a:solidFill>
                  <a:srgbClr val="000000"/>
                </a:solidFill>
                <a:uFillTx/>
                <a:latin typeface="Segoe UI"/>
                <a:ea typeface="Arial"/>
              </a:rPr>
              <a:t>/04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000" b="0" i="1" strike="noStrike" spc="-1" dirty="0">
                <a:solidFill>
                  <a:srgbClr val="000000"/>
                </a:solidFill>
                <a:latin typeface="Segoe UI"/>
                <a:ea typeface="Arial"/>
              </a:rPr>
              <a:t>Construirás tus propios modelos de aprendizaje de datos.</a:t>
            </a:r>
            <a:endParaRPr lang="es-ES" sz="2000" b="0" strike="noStrike" spc="-1" dirty="0">
              <a:latin typeface="Arial"/>
            </a:endParaRPr>
          </a:p>
        </p:txBody>
      </p:sp>
      <p:sp>
        <p:nvSpPr>
          <p:cNvPr id="92" name="CustomShape 7"/>
          <p:cNvSpPr/>
          <p:nvPr/>
        </p:nvSpPr>
        <p:spPr>
          <a:xfrm>
            <a:off x="899640" y="8069040"/>
            <a:ext cx="8409240" cy="143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 dirty="0">
                <a:solidFill>
                  <a:srgbClr val="000000"/>
                </a:solidFill>
                <a:latin typeface="Segoe UI"/>
                <a:ea typeface="Arial"/>
              </a:rPr>
              <a:t>Business						</a:t>
            </a:r>
            <a:r>
              <a:rPr lang="es-ES" sz="2200" b="1" u="sng" spc="-1" dirty="0">
                <a:solidFill>
                  <a:srgbClr val="000000"/>
                </a:solidFill>
                <a:latin typeface="Segoe UI"/>
                <a:ea typeface="Arial"/>
              </a:rPr>
              <a:t>26</a:t>
            </a:r>
            <a:r>
              <a:rPr lang="es-ES" sz="2200" b="1" u="sng" strike="noStrike" spc="-1" dirty="0">
                <a:solidFill>
                  <a:srgbClr val="000000"/>
                </a:solidFill>
                <a:uFillTx/>
                <a:latin typeface="Segoe UI"/>
                <a:ea typeface="Arial"/>
              </a:rPr>
              <a:t>/04 - 18/05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000" b="0" i="1" strike="noStrike" spc="-1" dirty="0">
                <a:solidFill>
                  <a:srgbClr val="000000"/>
                </a:solidFill>
                <a:latin typeface="Segoe UI"/>
                <a:ea typeface="Arial"/>
              </a:rPr>
              <a:t>Conocerás cómo la ciencia de datos se convierte en un proceso de negocio y cómo relacionarla con otras áreas de negocio a través del </a:t>
            </a:r>
            <a:r>
              <a:rPr lang="es-ES" sz="2000" b="0" i="1" strike="noStrike" spc="-1" dirty="0" err="1">
                <a:solidFill>
                  <a:srgbClr val="000000"/>
                </a:solidFill>
                <a:latin typeface="Segoe UI"/>
                <a:ea typeface="Arial"/>
              </a:rPr>
              <a:t>storytelling</a:t>
            </a:r>
            <a:r>
              <a:rPr lang="es-ES" sz="2000" b="0" i="1" strike="noStrike" spc="-1" dirty="0">
                <a:solidFill>
                  <a:srgbClr val="000000"/>
                </a:solidFill>
                <a:latin typeface="Segoe UI"/>
                <a:ea typeface="Arial"/>
              </a:rPr>
              <a:t> de datos.</a:t>
            </a:r>
            <a:endParaRPr lang="es-E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301DFD34-59EE-4F01-BA6B-BF9A4795C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80" y="6003232"/>
            <a:ext cx="3239612" cy="290448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C70B386-48F2-4351-8261-AEC28F0AF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200" y="6015487"/>
            <a:ext cx="3297437" cy="291884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5174040-36ED-4ED7-A078-85F750FC5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177" y="2856078"/>
            <a:ext cx="3423880" cy="292252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2786213-3B08-4345-AD62-59902AA56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8452" y="2866026"/>
            <a:ext cx="3276542" cy="2904480"/>
          </a:xfrm>
          <a:prstGeom prst="rect">
            <a:avLst/>
          </a:prstGeom>
        </p:spPr>
      </p:pic>
      <p:sp>
        <p:nvSpPr>
          <p:cNvPr id="93" name="CustomShape 1"/>
          <p:cNvSpPr/>
          <p:nvPr/>
        </p:nvSpPr>
        <p:spPr>
          <a:xfrm>
            <a:off x="983160" y="494280"/>
            <a:ext cx="10581840" cy="212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6500" b="1" strike="noStrike" spc="-1">
                <a:solidFill>
                  <a:srgbClr val="F7F9F8"/>
                </a:solidFill>
                <a:latin typeface="Segoe UI"/>
                <a:ea typeface="Muli"/>
              </a:rPr>
              <a:t>Calendario</a:t>
            </a:r>
            <a:endParaRPr lang="es-ES" sz="6500" b="0" strike="noStrike" spc="-1"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800" b="0" i="1" strike="noStrike" spc="-1">
                <a:solidFill>
                  <a:srgbClr val="F7F9F8"/>
                </a:solidFill>
                <a:latin typeface="Segoe UI"/>
                <a:ea typeface="Arial"/>
              </a:rPr>
              <a:t>Google calendar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94" name="Google Shape;108;p3"/>
          <p:cNvPicPr/>
          <p:nvPr/>
        </p:nvPicPr>
        <p:blipFill>
          <a:blip r:embed="rId6"/>
          <a:stretch/>
        </p:blipFill>
        <p:spPr>
          <a:xfrm>
            <a:off x="15075720" y="9163800"/>
            <a:ext cx="3211560" cy="1122480"/>
          </a:xfrm>
          <a:prstGeom prst="rect">
            <a:avLst/>
          </a:prstGeom>
          <a:ln w="0"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13257360" y="2750040"/>
            <a:ext cx="717480" cy="553680"/>
          </a:xfrm>
          <a:prstGeom prst="rect">
            <a:avLst/>
          </a:prstGeom>
          <a:solidFill>
            <a:srgbClr val="4E8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13257360" y="4186080"/>
            <a:ext cx="717480" cy="553680"/>
          </a:xfrm>
          <a:prstGeom prst="rect">
            <a:avLst/>
          </a:prstGeom>
          <a:solidFill>
            <a:srgbClr val="4AA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>
            <a:off x="13257360" y="3450600"/>
            <a:ext cx="717480" cy="553680"/>
          </a:xfrm>
          <a:prstGeom prst="rect">
            <a:avLst/>
          </a:prstGeom>
          <a:solidFill>
            <a:srgbClr val="99B9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>
            <a:off x="13257360" y="4889160"/>
            <a:ext cx="717480" cy="553680"/>
          </a:xfrm>
          <a:prstGeom prst="rect">
            <a:avLst/>
          </a:prstGeom>
          <a:solidFill>
            <a:srgbClr val="2C4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>
            <a:off x="14166000" y="2728440"/>
            <a:ext cx="4236480" cy="54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400" b="0" i="1" strike="noStrike" spc="-1">
                <a:solidFill>
                  <a:srgbClr val="F7F9F8"/>
                </a:solidFill>
                <a:latin typeface="Segoe UI"/>
                <a:ea typeface="Arial"/>
              </a:rPr>
              <a:t>Ramp-Up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00" name="CustomShape 7"/>
          <p:cNvSpPr/>
          <p:nvPr/>
        </p:nvSpPr>
        <p:spPr>
          <a:xfrm>
            <a:off x="14166000" y="4185720"/>
            <a:ext cx="4236480" cy="54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400" b="0" i="1" strike="noStrike" spc="-1">
                <a:solidFill>
                  <a:srgbClr val="F7F9F8"/>
                </a:solidFill>
                <a:latin typeface="Segoe UI"/>
                <a:ea typeface="Arial"/>
              </a:rPr>
              <a:t>Machine Learning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01" name="CustomShape 8"/>
          <p:cNvSpPr/>
          <p:nvPr/>
        </p:nvSpPr>
        <p:spPr>
          <a:xfrm>
            <a:off x="14166000" y="3458520"/>
            <a:ext cx="4236480" cy="54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400" b="0" i="1" strike="noStrike" spc="-1">
                <a:solidFill>
                  <a:srgbClr val="F7F9F8"/>
                </a:solidFill>
                <a:latin typeface="Segoe UI"/>
                <a:ea typeface="Arial"/>
              </a:rPr>
              <a:t>Data Analysis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02" name="CustomShape 9"/>
          <p:cNvSpPr/>
          <p:nvPr/>
        </p:nvSpPr>
        <p:spPr>
          <a:xfrm>
            <a:off x="14166000" y="4838040"/>
            <a:ext cx="4236480" cy="54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400" b="0" i="1" strike="noStrike" spc="-1">
                <a:solidFill>
                  <a:srgbClr val="F7F9F8"/>
                </a:solidFill>
                <a:latin typeface="Segoe UI"/>
                <a:ea typeface="Arial"/>
              </a:rPr>
              <a:t>Business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09" name="CustomShape 11"/>
          <p:cNvSpPr/>
          <p:nvPr/>
        </p:nvSpPr>
        <p:spPr>
          <a:xfrm>
            <a:off x="4495093" y="4288320"/>
            <a:ext cx="3061440" cy="1278000"/>
          </a:xfrm>
          <a:prstGeom prst="roundRect">
            <a:avLst>
              <a:gd name="adj" fmla="val 16667"/>
            </a:avLst>
          </a:prstGeom>
          <a:solidFill>
            <a:srgbClr val="99B958">
              <a:alpha val="7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12"/>
          <p:cNvSpPr/>
          <p:nvPr/>
        </p:nvSpPr>
        <p:spPr>
          <a:xfrm>
            <a:off x="8005130" y="3624480"/>
            <a:ext cx="3025421" cy="654073"/>
          </a:xfrm>
          <a:prstGeom prst="roundRect">
            <a:avLst>
              <a:gd name="adj" fmla="val 16667"/>
            </a:avLst>
          </a:prstGeom>
          <a:solidFill>
            <a:srgbClr val="99B958">
              <a:alpha val="7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13"/>
          <p:cNvSpPr/>
          <p:nvPr/>
        </p:nvSpPr>
        <p:spPr>
          <a:xfrm>
            <a:off x="8005130" y="4291928"/>
            <a:ext cx="3025420" cy="1406227"/>
          </a:xfrm>
          <a:prstGeom prst="roundRect">
            <a:avLst>
              <a:gd name="adj" fmla="val 16667"/>
            </a:avLst>
          </a:prstGeom>
          <a:solidFill>
            <a:srgbClr val="4AABC5">
              <a:alpha val="7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14"/>
          <p:cNvSpPr/>
          <p:nvPr/>
        </p:nvSpPr>
        <p:spPr>
          <a:xfrm>
            <a:off x="2401560" y="6716879"/>
            <a:ext cx="3150748" cy="1368341"/>
          </a:xfrm>
          <a:prstGeom prst="roundRect">
            <a:avLst>
              <a:gd name="adj" fmla="val 16667"/>
            </a:avLst>
          </a:prstGeom>
          <a:solidFill>
            <a:srgbClr val="4AABC5">
              <a:alpha val="7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15"/>
          <p:cNvSpPr/>
          <p:nvPr/>
        </p:nvSpPr>
        <p:spPr>
          <a:xfrm>
            <a:off x="2401559" y="8151034"/>
            <a:ext cx="3150747" cy="717480"/>
          </a:xfrm>
          <a:prstGeom prst="roundRect">
            <a:avLst>
              <a:gd name="adj" fmla="val 16667"/>
            </a:avLst>
          </a:prstGeom>
          <a:solidFill>
            <a:srgbClr val="2C4C74">
              <a:alpha val="7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16"/>
          <p:cNvSpPr/>
          <p:nvPr/>
        </p:nvSpPr>
        <p:spPr>
          <a:xfrm>
            <a:off x="5986966" y="6758639"/>
            <a:ext cx="2949840" cy="1018573"/>
          </a:xfrm>
          <a:prstGeom prst="roundRect">
            <a:avLst>
              <a:gd name="adj" fmla="val 16667"/>
            </a:avLst>
          </a:prstGeom>
          <a:solidFill>
            <a:srgbClr val="2C4C74">
              <a:alpha val="7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17"/>
          <p:cNvSpPr/>
          <p:nvPr/>
        </p:nvSpPr>
        <p:spPr>
          <a:xfrm>
            <a:off x="454871" y="7032599"/>
            <a:ext cx="1739880" cy="247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322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18"/>
          <p:cNvSpPr/>
          <p:nvPr/>
        </p:nvSpPr>
        <p:spPr>
          <a:xfrm>
            <a:off x="394391" y="6500519"/>
            <a:ext cx="186048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 dirty="0" err="1">
                <a:solidFill>
                  <a:srgbClr val="FFFFFF"/>
                </a:solidFill>
                <a:latin typeface="Arial"/>
                <a:ea typeface="Arial"/>
              </a:rPr>
              <a:t>Career</a:t>
            </a:r>
            <a:r>
              <a:rPr lang="es-ES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es-ES" sz="1400" b="0" strike="noStrike" spc="-1" dirty="0" err="1">
                <a:solidFill>
                  <a:srgbClr val="FFFFFF"/>
                </a:solidFill>
                <a:latin typeface="Arial"/>
                <a:ea typeface="Arial"/>
              </a:rPr>
              <a:t>Rediness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Desafío tripulaciones</a:t>
            </a:r>
            <a:endParaRPr lang="es-ES" sz="1400" b="0" strike="noStrike" spc="-1" dirty="0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5E6C682-4DA0-4C17-A266-52418B7640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065" y="2856078"/>
            <a:ext cx="3272415" cy="2922691"/>
          </a:xfrm>
          <a:prstGeom prst="rect">
            <a:avLst/>
          </a:prstGeom>
        </p:spPr>
      </p:pic>
      <p:sp>
        <p:nvSpPr>
          <p:cNvPr id="108" name="CustomShape 10"/>
          <p:cNvSpPr/>
          <p:nvPr/>
        </p:nvSpPr>
        <p:spPr>
          <a:xfrm>
            <a:off x="1037520" y="4968805"/>
            <a:ext cx="3061440" cy="729351"/>
          </a:xfrm>
          <a:prstGeom prst="roundRect">
            <a:avLst>
              <a:gd name="adj" fmla="val 16667"/>
            </a:avLst>
          </a:prstGeom>
          <a:solidFill>
            <a:srgbClr val="4E80BB">
              <a:alpha val="7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CustomShape 10">
            <a:extLst>
              <a:ext uri="{FF2B5EF4-FFF2-40B4-BE49-F238E27FC236}">
                <a16:creationId xmlns:a16="http://schemas.microsoft.com/office/drawing/2014/main" id="{E64D3F64-2C71-4820-865E-0797775CB666}"/>
              </a:ext>
            </a:extLst>
          </p:cNvPr>
          <p:cNvSpPr/>
          <p:nvPr/>
        </p:nvSpPr>
        <p:spPr>
          <a:xfrm>
            <a:off x="4506003" y="3624480"/>
            <a:ext cx="3061440" cy="654073"/>
          </a:xfrm>
          <a:prstGeom prst="roundRect">
            <a:avLst>
              <a:gd name="adj" fmla="val 16667"/>
            </a:avLst>
          </a:prstGeom>
          <a:solidFill>
            <a:srgbClr val="4E80BB">
              <a:alpha val="7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CustomShape 16">
            <a:extLst>
              <a:ext uri="{FF2B5EF4-FFF2-40B4-BE49-F238E27FC236}">
                <a16:creationId xmlns:a16="http://schemas.microsoft.com/office/drawing/2014/main" id="{F6B080E2-D03B-4465-8660-69AFF970B4FA}"/>
              </a:ext>
            </a:extLst>
          </p:cNvPr>
          <p:cNvSpPr/>
          <p:nvPr/>
        </p:nvSpPr>
        <p:spPr>
          <a:xfrm>
            <a:off x="5986966" y="7833175"/>
            <a:ext cx="692967" cy="252045"/>
          </a:xfrm>
          <a:prstGeom prst="roundRect">
            <a:avLst>
              <a:gd name="adj" fmla="val 16667"/>
            </a:avLst>
          </a:prstGeom>
          <a:solidFill>
            <a:srgbClr val="2C4C74">
              <a:alpha val="7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4974200" y="0"/>
            <a:ext cx="3313080" cy="4403160"/>
          </a:xfrm>
          <a:prstGeom prst="rect">
            <a:avLst/>
          </a:prstGeom>
          <a:solidFill>
            <a:srgbClr val="F1090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8" name="Google Shape;224;p12"/>
          <p:cNvPicPr/>
          <p:nvPr/>
        </p:nvPicPr>
        <p:blipFill>
          <a:blip r:embed="rId2"/>
          <a:srcRect l="29670" r="29670"/>
          <a:stretch/>
        </p:blipFill>
        <p:spPr>
          <a:xfrm>
            <a:off x="11596680" y="1028880"/>
            <a:ext cx="5662080" cy="9277560"/>
          </a:xfrm>
          <a:prstGeom prst="rect">
            <a:avLst/>
          </a:prstGeom>
          <a:ln w="0">
            <a:noFill/>
          </a:ln>
        </p:spPr>
      </p:pic>
      <p:sp>
        <p:nvSpPr>
          <p:cNvPr id="119" name="CustomShape 2"/>
          <p:cNvSpPr/>
          <p:nvPr/>
        </p:nvSpPr>
        <p:spPr>
          <a:xfrm>
            <a:off x="0" y="-147240"/>
            <a:ext cx="10533600" cy="1058112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0" name="Google Shape;231;p12"/>
          <p:cNvPicPr/>
          <p:nvPr/>
        </p:nvPicPr>
        <p:blipFill>
          <a:blip r:embed="rId3"/>
          <a:srcRect l="27218" t="12500" r="17034" b="12500"/>
          <a:stretch/>
        </p:blipFill>
        <p:spPr>
          <a:xfrm>
            <a:off x="11143800" y="1368000"/>
            <a:ext cx="5803920" cy="10411200"/>
          </a:xfrm>
          <a:prstGeom prst="rect">
            <a:avLst/>
          </a:prstGeom>
          <a:ln w="0"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1028880" y="799560"/>
            <a:ext cx="658296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>
                <a:solidFill>
                  <a:srgbClr val="FFFFFF"/>
                </a:solidFill>
                <a:latin typeface="Segoe UI"/>
                <a:ea typeface="Arial"/>
              </a:rPr>
              <a:t>Ramp Up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122" name="Line 4"/>
          <p:cNvSpPr/>
          <p:nvPr/>
        </p:nvSpPr>
        <p:spPr>
          <a:xfrm>
            <a:off x="1119960" y="1322640"/>
            <a:ext cx="8229600" cy="0"/>
          </a:xfrm>
          <a:prstGeom prst="line">
            <a:avLst/>
          </a:prstGeom>
          <a:ln w="50800">
            <a:solidFill>
              <a:srgbClr val="F1090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5"/>
          <p:cNvSpPr/>
          <p:nvPr/>
        </p:nvSpPr>
        <p:spPr>
          <a:xfrm>
            <a:off x="1120320" y="1466640"/>
            <a:ext cx="1873800" cy="974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400" b="0" strike="noStrike" spc="-1" dirty="0">
                <a:solidFill>
                  <a:srgbClr val="FFFFFF"/>
                </a:solidFill>
                <a:latin typeface="Segoe UI"/>
                <a:ea typeface="Arial"/>
              </a:rPr>
              <a:t>DS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Segoe UI"/>
                <a:ea typeface="Arial"/>
              </a:rPr>
              <a:t>Toolkit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24" name="CustomShape 6"/>
          <p:cNvSpPr/>
          <p:nvPr/>
        </p:nvSpPr>
        <p:spPr>
          <a:xfrm>
            <a:off x="3119400" y="1466640"/>
            <a:ext cx="1873800" cy="974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400" spc="-1" dirty="0">
                <a:solidFill>
                  <a:srgbClr val="FFFFFF"/>
                </a:solidFill>
                <a:latin typeface="Segoe UI"/>
              </a:rPr>
              <a:t>Git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25" name="CustomShape 7"/>
          <p:cNvSpPr/>
          <p:nvPr/>
        </p:nvSpPr>
        <p:spPr>
          <a:xfrm>
            <a:off x="7118280" y="1466640"/>
            <a:ext cx="1873800" cy="974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400" b="0" strike="noStrike" spc="-1" dirty="0" err="1">
                <a:solidFill>
                  <a:srgbClr val="FFFFFF"/>
                </a:solidFill>
                <a:latin typeface="Segoe UI"/>
                <a:ea typeface="Arial"/>
              </a:rPr>
              <a:t>Numpy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26" name="CustomShape 8"/>
          <p:cNvSpPr/>
          <p:nvPr/>
        </p:nvSpPr>
        <p:spPr>
          <a:xfrm>
            <a:off x="5118840" y="1452240"/>
            <a:ext cx="1873800" cy="974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400" b="0" strike="noStrike" spc="-1" dirty="0">
                <a:solidFill>
                  <a:srgbClr val="FFFFFF"/>
                </a:solidFill>
                <a:latin typeface="Segoe UI"/>
                <a:ea typeface="Arial"/>
              </a:rPr>
              <a:t>Python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27" name="CustomShape 9"/>
          <p:cNvSpPr/>
          <p:nvPr/>
        </p:nvSpPr>
        <p:spPr>
          <a:xfrm>
            <a:off x="1001160" y="3026880"/>
            <a:ext cx="658296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>
                <a:solidFill>
                  <a:srgbClr val="FFFFFF"/>
                </a:solidFill>
                <a:latin typeface="Segoe UI"/>
                <a:ea typeface="Arial"/>
              </a:rPr>
              <a:t>Data Analysis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128" name="Line 10"/>
          <p:cNvSpPr/>
          <p:nvPr/>
        </p:nvSpPr>
        <p:spPr>
          <a:xfrm>
            <a:off x="1092240" y="3549960"/>
            <a:ext cx="8229600" cy="0"/>
          </a:xfrm>
          <a:prstGeom prst="line">
            <a:avLst/>
          </a:prstGeom>
          <a:ln w="50800">
            <a:solidFill>
              <a:srgbClr val="F1090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11"/>
          <p:cNvSpPr/>
          <p:nvPr/>
        </p:nvSpPr>
        <p:spPr>
          <a:xfrm>
            <a:off x="1092600" y="3700080"/>
            <a:ext cx="1873800" cy="974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000" b="0" strike="noStrike" spc="-1">
                <a:solidFill>
                  <a:srgbClr val="FFFFFF"/>
                </a:solidFill>
                <a:latin typeface="Segoe UI"/>
                <a:ea typeface="Arial"/>
              </a:rPr>
              <a:t>Exploratorio de datos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30" name="CustomShape 12"/>
          <p:cNvSpPr/>
          <p:nvPr/>
        </p:nvSpPr>
        <p:spPr>
          <a:xfrm>
            <a:off x="3092040" y="3700080"/>
            <a:ext cx="1873800" cy="974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000" b="0" strike="noStrike" spc="-1">
                <a:solidFill>
                  <a:srgbClr val="FFFFFF"/>
                </a:solidFill>
                <a:latin typeface="Segoe UI"/>
                <a:ea typeface="Arial"/>
              </a:rPr>
              <a:t>Visualización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31" name="CustomShape 13"/>
          <p:cNvSpPr/>
          <p:nvPr/>
        </p:nvSpPr>
        <p:spPr>
          <a:xfrm>
            <a:off x="5091120" y="3700080"/>
            <a:ext cx="1873800" cy="974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000" b="0" strike="noStrike" spc="-1">
                <a:solidFill>
                  <a:srgbClr val="FFFFFF"/>
                </a:solidFill>
                <a:latin typeface="Segoe UI"/>
                <a:ea typeface="Arial"/>
              </a:rPr>
              <a:t>Feature Engineering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33" name="CustomShape 15"/>
          <p:cNvSpPr/>
          <p:nvPr/>
        </p:nvSpPr>
        <p:spPr>
          <a:xfrm>
            <a:off x="1028880" y="5308200"/>
            <a:ext cx="658296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>
                <a:solidFill>
                  <a:srgbClr val="FFFFFF"/>
                </a:solidFill>
                <a:latin typeface="Segoe UI"/>
                <a:ea typeface="Arial"/>
              </a:rPr>
              <a:t>Machine Learning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134" name="Line 16"/>
          <p:cNvSpPr/>
          <p:nvPr/>
        </p:nvSpPr>
        <p:spPr>
          <a:xfrm>
            <a:off x="1119960" y="5831280"/>
            <a:ext cx="8229600" cy="0"/>
          </a:xfrm>
          <a:prstGeom prst="line">
            <a:avLst/>
          </a:prstGeom>
          <a:ln w="50800">
            <a:solidFill>
              <a:srgbClr val="F1090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17"/>
          <p:cNvSpPr/>
          <p:nvPr/>
        </p:nvSpPr>
        <p:spPr>
          <a:xfrm>
            <a:off x="1120320" y="5970960"/>
            <a:ext cx="1873800" cy="974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000" b="0" strike="noStrike" spc="-1">
                <a:solidFill>
                  <a:srgbClr val="FFFFFF"/>
                </a:solidFill>
                <a:latin typeface="Segoe UI"/>
                <a:ea typeface="Arial"/>
              </a:rPr>
              <a:t>Modelos supervisados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36" name="CustomShape 18"/>
          <p:cNvSpPr/>
          <p:nvPr/>
        </p:nvSpPr>
        <p:spPr>
          <a:xfrm>
            <a:off x="3119400" y="5970960"/>
            <a:ext cx="1873800" cy="974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000" b="0" strike="noStrike" spc="-1">
                <a:solidFill>
                  <a:srgbClr val="FFFFFF"/>
                </a:solidFill>
                <a:latin typeface="Segoe UI"/>
                <a:ea typeface="Arial"/>
              </a:rPr>
              <a:t>Modelos no supervisados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37" name="CustomShape 19"/>
          <p:cNvSpPr/>
          <p:nvPr/>
        </p:nvSpPr>
        <p:spPr>
          <a:xfrm>
            <a:off x="5118840" y="5970960"/>
            <a:ext cx="1873800" cy="974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000" b="0" strike="noStrike" spc="-1">
                <a:solidFill>
                  <a:srgbClr val="FFFFFF"/>
                </a:solidFill>
                <a:latin typeface="Segoe UI"/>
                <a:ea typeface="Arial"/>
              </a:rPr>
              <a:t>Time Series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38" name="CustomShape 20"/>
          <p:cNvSpPr/>
          <p:nvPr/>
        </p:nvSpPr>
        <p:spPr>
          <a:xfrm>
            <a:off x="1092600" y="7535520"/>
            <a:ext cx="658296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>
                <a:solidFill>
                  <a:srgbClr val="FFFFFF"/>
                </a:solidFill>
                <a:latin typeface="Segoe UI"/>
                <a:ea typeface="Arial"/>
              </a:rPr>
              <a:t>Data Science &amp; Business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139" name="Line 21"/>
          <p:cNvSpPr/>
          <p:nvPr/>
        </p:nvSpPr>
        <p:spPr>
          <a:xfrm>
            <a:off x="1183680" y="8058600"/>
            <a:ext cx="8229600" cy="0"/>
          </a:xfrm>
          <a:prstGeom prst="line">
            <a:avLst/>
          </a:prstGeom>
          <a:ln w="50800">
            <a:solidFill>
              <a:srgbClr val="F1090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2"/>
          <p:cNvSpPr/>
          <p:nvPr/>
        </p:nvSpPr>
        <p:spPr>
          <a:xfrm>
            <a:off x="1184040" y="8213760"/>
            <a:ext cx="1873800" cy="974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000" b="0" strike="noStrike" spc="-1">
                <a:solidFill>
                  <a:srgbClr val="FFFFFF"/>
                </a:solidFill>
                <a:latin typeface="Segoe UI"/>
                <a:ea typeface="Arial"/>
              </a:rPr>
              <a:t>Storytelling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41" name="CustomShape 23"/>
          <p:cNvSpPr/>
          <p:nvPr/>
        </p:nvSpPr>
        <p:spPr>
          <a:xfrm>
            <a:off x="3183480" y="8213760"/>
            <a:ext cx="1873800" cy="974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000" b="0" strike="noStrike" spc="-1" dirty="0">
                <a:solidFill>
                  <a:srgbClr val="FFFFFF"/>
                </a:solidFill>
                <a:latin typeface="Segoe UI"/>
                <a:ea typeface="Arial"/>
              </a:rPr>
              <a:t>DS y negocio</a:t>
            </a:r>
            <a:endParaRPr lang="es-ES" sz="2000" b="0" strike="noStrike" spc="-1" dirty="0">
              <a:latin typeface="Arial"/>
            </a:endParaRPr>
          </a:p>
        </p:txBody>
      </p:sp>
      <p:sp>
        <p:nvSpPr>
          <p:cNvPr id="142" name="CustomShape 24"/>
          <p:cNvSpPr/>
          <p:nvPr/>
        </p:nvSpPr>
        <p:spPr>
          <a:xfrm>
            <a:off x="5182560" y="8213760"/>
            <a:ext cx="1873800" cy="974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Segoe UI"/>
                <a:ea typeface="Arial"/>
              </a:rPr>
              <a:t>Productivización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43" name="CustomShape 25"/>
          <p:cNvSpPr/>
          <p:nvPr/>
        </p:nvSpPr>
        <p:spPr>
          <a:xfrm>
            <a:off x="7118280" y="5958720"/>
            <a:ext cx="1873800" cy="974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000" b="0" strike="noStrike" spc="-1">
                <a:solidFill>
                  <a:srgbClr val="FFFFFF"/>
                </a:solidFill>
                <a:latin typeface="Segoe UI"/>
                <a:ea typeface="Arial"/>
              </a:rPr>
              <a:t>Deep Learning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29" name="CustomShape 24">
            <a:extLst>
              <a:ext uri="{FF2B5EF4-FFF2-40B4-BE49-F238E27FC236}">
                <a16:creationId xmlns:a16="http://schemas.microsoft.com/office/drawing/2014/main" id="{A93A5B60-43DF-41FB-8D59-86070184AE23}"/>
              </a:ext>
            </a:extLst>
          </p:cNvPr>
          <p:cNvSpPr/>
          <p:nvPr/>
        </p:nvSpPr>
        <p:spPr>
          <a:xfrm>
            <a:off x="7181640" y="8202599"/>
            <a:ext cx="1873800" cy="974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FFFFFF"/>
                </a:solidFill>
                <a:latin typeface="Segoe UI"/>
                <a:ea typeface="Arial"/>
              </a:rPr>
              <a:t>Cloud</a:t>
            </a:r>
            <a:endParaRPr lang="es-ES" sz="1800" b="0" strike="noStrike" spc="-1" dirty="0">
              <a:latin typeface="Arial"/>
            </a:endParaRPr>
          </a:p>
        </p:txBody>
      </p:sp>
      <p:sp>
        <p:nvSpPr>
          <p:cNvPr id="30" name="CustomShape 11">
            <a:extLst>
              <a:ext uri="{FF2B5EF4-FFF2-40B4-BE49-F238E27FC236}">
                <a16:creationId xmlns:a16="http://schemas.microsoft.com/office/drawing/2014/main" id="{17A83779-A584-4DC1-BA79-FF1D179A26C8}"/>
              </a:ext>
            </a:extLst>
          </p:cNvPr>
          <p:cNvSpPr/>
          <p:nvPr/>
        </p:nvSpPr>
        <p:spPr>
          <a:xfrm>
            <a:off x="7118280" y="3684600"/>
            <a:ext cx="1873800" cy="974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000" b="0" strike="noStrike" spc="-1" dirty="0">
                <a:solidFill>
                  <a:srgbClr val="FFFFFF"/>
                </a:solidFill>
                <a:latin typeface="Segoe UI"/>
                <a:ea typeface="Arial"/>
              </a:rPr>
              <a:t>Data </a:t>
            </a:r>
            <a:r>
              <a:rPr lang="es-ES" sz="2000" b="0" strike="noStrike" spc="-1" dirty="0" err="1">
                <a:solidFill>
                  <a:srgbClr val="FFFFFF"/>
                </a:solidFill>
                <a:latin typeface="Segoe UI"/>
                <a:ea typeface="Arial"/>
              </a:rPr>
              <a:t>Sources</a:t>
            </a:r>
            <a:endParaRPr lang="es-E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044000" y="494280"/>
            <a:ext cx="3618720" cy="1371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6000" b="1" strike="noStrike" spc="-1">
                <a:solidFill>
                  <a:srgbClr val="F7F9F8"/>
                </a:solidFill>
                <a:latin typeface="Segoe UI"/>
                <a:ea typeface="Muli"/>
              </a:rPr>
              <a:t>Horario</a:t>
            </a:r>
            <a:endParaRPr lang="es-ES" sz="6000" b="0" strike="noStrike" spc="-1">
              <a:latin typeface="Arial"/>
            </a:endParaRPr>
          </a:p>
        </p:txBody>
      </p:sp>
      <p:pic>
        <p:nvPicPr>
          <p:cNvPr id="145" name="Google Shape;108;p3"/>
          <p:cNvPicPr/>
          <p:nvPr/>
        </p:nvPicPr>
        <p:blipFill>
          <a:blip r:embed="rId2"/>
          <a:stretch/>
        </p:blipFill>
        <p:spPr>
          <a:xfrm>
            <a:off x="15075720" y="9163800"/>
            <a:ext cx="3211560" cy="1122480"/>
          </a:xfrm>
          <a:prstGeom prst="rect">
            <a:avLst/>
          </a:prstGeom>
          <a:ln w="0"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983160" y="6660720"/>
            <a:ext cx="2614680" cy="494640"/>
          </a:xfrm>
          <a:prstGeom prst="rect">
            <a:avLst/>
          </a:prstGeom>
          <a:solidFill>
            <a:srgbClr val="8A2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3"/>
          <p:cNvSpPr/>
          <p:nvPr/>
        </p:nvSpPr>
        <p:spPr>
          <a:xfrm>
            <a:off x="7994520" y="6660720"/>
            <a:ext cx="1017000" cy="494640"/>
          </a:xfrm>
          <a:prstGeom prst="rect">
            <a:avLst/>
          </a:prstGeom>
          <a:solidFill>
            <a:srgbClr val="EEC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4"/>
          <p:cNvSpPr/>
          <p:nvPr/>
        </p:nvSpPr>
        <p:spPr>
          <a:xfrm>
            <a:off x="9095760" y="6668640"/>
            <a:ext cx="1017000" cy="494640"/>
          </a:xfrm>
          <a:prstGeom prst="rect">
            <a:avLst/>
          </a:prstGeom>
          <a:solidFill>
            <a:srgbClr val="F08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5"/>
          <p:cNvSpPr/>
          <p:nvPr/>
        </p:nvSpPr>
        <p:spPr>
          <a:xfrm>
            <a:off x="10197000" y="6660720"/>
            <a:ext cx="3828960" cy="502560"/>
          </a:xfrm>
          <a:prstGeom prst="rect">
            <a:avLst/>
          </a:prstGeom>
          <a:solidFill>
            <a:srgbClr val="D75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6"/>
          <p:cNvSpPr/>
          <p:nvPr/>
        </p:nvSpPr>
        <p:spPr>
          <a:xfrm>
            <a:off x="1062360" y="5742720"/>
            <a:ext cx="3146400" cy="82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3600" b="1" strike="noStrike" spc="-1">
                <a:solidFill>
                  <a:srgbClr val="F7F9F8"/>
                </a:solidFill>
                <a:latin typeface="Segoe UI"/>
                <a:ea typeface="Muli"/>
              </a:rPr>
              <a:t>Bootcamp</a:t>
            </a:r>
            <a:endParaRPr lang="es-ES" sz="3600" b="0" strike="noStrike" spc="-1">
              <a:latin typeface="Arial"/>
            </a:endParaRPr>
          </a:p>
        </p:txBody>
      </p:sp>
      <p:sp>
        <p:nvSpPr>
          <p:cNvPr id="151" name="CustomShape 7"/>
          <p:cNvSpPr/>
          <p:nvPr/>
        </p:nvSpPr>
        <p:spPr>
          <a:xfrm>
            <a:off x="1062360" y="2853360"/>
            <a:ext cx="2552760" cy="507600"/>
          </a:xfrm>
          <a:prstGeom prst="rect">
            <a:avLst/>
          </a:prstGeom>
          <a:solidFill>
            <a:srgbClr val="8A2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8"/>
          <p:cNvSpPr/>
          <p:nvPr/>
        </p:nvSpPr>
        <p:spPr>
          <a:xfrm>
            <a:off x="1062360" y="1947600"/>
            <a:ext cx="3146400" cy="82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3600" b="1" strike="noStrike" spc="-1">
                <a:solidFill>
                  <a:srgbClr val="F7F9F8"/>
                </a:solidFill>
                <a:latin typeface="Segoe UI"/>
                <a:ea typeface="Muli"/>
              </a:rPr>
              <a:t>Ramp Up</a:t>
            </a:r>
            <a:endParaRPr lang="es-ES" sz="3600" b="0" strike="noStrike" spc="-1">
              <a:latin typeface="Arial"/>
            </a:endParaRPr>
          </a:p>
        </p:txBody>
      </p:sp>
      <p:sp>
        <p:nvSpPr>
          <p:cNvPr id="153" name="CustomShape 9"/>
          <p:cNvSpPr/>
          <p:nvPr/>
        </p:nvSpPr>
        <p:spPr>
          <a:xfrm flipV="1">
            <a:off x="1062360" y="3494520"/>
            <a:ext cx="360" cy="888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chemeClr val="bg1"/>
            </a:solidFill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0"/>
          <p:cNvSpPr/>
          <p:nvPr/>
        </p:nvSpPr>
        <p:spPr>
          <a:xfrm flipV="1">
            <a:off x="6815520" y="3494520"/>
            <a:ext cx="360" cy="888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chemeClr val="bg1"/>
            </a:solidFill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11"/>
          <p:cNvSpPr/>
          <p:nvPr/>
        </p:nvSpPr>
        <p:spPr>
          <a:xfrm flipV="1">
            <a:off x="1062360" y="7323840"/>
            <a:ext cx="360" cy="888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chemeClr val="bg1"/>
            </a:solidFill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12"/>
          <p:cNvSpPr/>
          <p:nvPr/>
        </p:nvSpPr>
        <p:spPr>
          <a:xfrm flipV="1">
            <a:off x="7910640" y="7339680"/>
            <a:ext cx="360" cy="888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chemeClr val="bg1"/>
            </a:solidFill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13"/>
          <p:cNvSpPr/>
          <p:nvPr/>
        </p:nvSpPr>
        <p:spPr>
          <a:xfrm flipV="1">
            <a:off x="9061920" y="7323840"/>
            <a:ext cx="360" cy="888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chemeClr val="bg1"/>
            </a:solidFill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14"/>
          <p:cNvSpPr/>
          <p:nvPr/>
        </p:nvSpPr>
        <p:spPr>
          <a:xfrm flipV="1">
            <a:off x="10156680" y="7339680"/>
            <a:ext cx="360" cy="888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chemeClr val="bg1"/>
            </a:solidFill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15"/>
          <p:cNvSpPr/>
          <p:nvPr/>
        </p:nvSpPr>
        <p:spPr>
          <a:xfrm flipV="1">
            <a:off x="14011920" y="7322760"/>
            <a:ext cx="360" cy="888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chemeClr val="bg1"/>
            </a:solidFill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16"/>
          <p:cNvSpPr/>
          <p:nvPr/>
        </p:nvSpPr>
        <p:spPr>
          <a:xfrm>
            <a:off x="13103640" y="2600640"/>
            <a:ext cx="717480" cy="553680"/>
          </a:xfrm>
          <a:prstGeom prst="rect">
            <a:avLst/>
          </a:prstGeom>
          <a:solidFill>
            <a:srgbClr val="8A2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17"/>
          <p:cNvSpPr/>
          <p:nvPr/>
        </p:nvSpPr>
        <p:spPr>
          <a:xfrm>
            <a:off x="13103640" y="4036680"/>
            <a:ext cx="717480" cy="553680"/>
          </a:xfrm>
          <a:prstGeom prst="rect">
            <a:avLst/>
          </a:prstGeom>
          <a:solidFill>
            <a:srgbClr val="EEC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18"/>
          <p:cNvSpPr/>
          <p:nvPr/>
        </p:nvSpPr>
        <p:spPr>
          <a:xfrm>
            <a:off x="13103640" y="3300840"/>
            <a:ext cx="717480" cy="553680"/>
          </a:xfrm>
          <a:prstGeom prst="rect">
            <a:avLst/>
          </a:prstGeom>
          <a:solidFill>
            <a:srgbClr val="F08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19"/>
          <p:cNvSpPr/>
          <p:nvPr/>
        </p:nvSpPr>
        <p:spPr>
          <a:xfrm>
            <a:off x="13103640" y="4739400"/>
            <a:ext cx="717480" cy="553680"/>
          </a:xfrm>
          <a:prstGeom prst="rect">
            <a:avLst/>
          </a:prstGeom>
          <a:solidFill>
            <a:srgbClr val="D75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20"/>
          <p:cNvSpPr/>
          <p:nvPr/>
        </p:nvSpPr>
        <p:spPr>
          <a:xfrm>
            <a:off x="249480" y="8254080"/>
            <a:ext cx="1684440" cy="4854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F7F9F8"/>
                </a:solidFill>
                <a:latin typeface="Segoe UI"/>
                <a:ea typeface="Muli"/>
              </a:rPr>
              <a:t>9:05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65" name="CustomShape 21"/>
          <p:cNvSpPr/>
          <p:nvPr/>
        </p:nvSpPr>
        <p:spPr>
          <a:xfrm>
            <a:off x="249480" y="4497120"/>
            <a:ext cx="1684440" cy="4854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F7F9F8"/>
                </a:solidFill>
                <a:latin typeface="Segoe UI"/>
                <a:ea typeface="Muli"/>
              </a:rPr>
              <a:t>9:05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66" name="CustomShape 22"/>
          <p:cNvSpPr/>
          <p:nvPr/>
        </p:nvSpPr>
        <p:spPr>
          <a:xfrm>
            <a:off x="5973120" y="4503600"/>
            <a:ext cx="1684440" cy="4854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F7F9F8"/>
                </a:solidFill>
                <a:latin typeface="Segoe UI"/>
                <a:ea typeface="Muli"/>
              </a:rPr>
              <a:t>13:05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67" name="CustomShape 23"/>
          <p:cNvSpPr/>
          <p:nvPr/>
        </p:nvSpPr>
        <p:spPr>
          <a:xfrm>
            <a:off x="7068240" y="8335440"/>
            <a:ext cx="1684440" cy="4854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F7F9F8"/>
                </a:solidFill>
                <a:latin typeface="Segoe UI"/>
                <a:ea typeface="Muli"/>
              </a:rPr>
              <a:t>14:05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68" name="CustomShape 24"/>
          <p:cNvSpPr/>
          <p:nvPr/>
        </p:nvSpPr>
        <p:spPr>
          <a:xfrm>
            <a:off x="8241480" y="8333280"/>
            <a:ext cx="1684440" cy="4854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spc="-1" dirty="0">
                <a:solidFill>
                  <a:srgbClr val="F7F9F8"/>
                </a:solidFill>
                <a:latin typeface="Segoe UI"/>
                <a:ea typeface="Muli"/>
              </a:rPr>
              <a:t>14</a:t>
            </a:r>
            <a:r>
              <a:rPr lang="en-US" sz="2400" b="0" strike="noStrike" spc="-1" dirty="0">
                <a:solidFill>
                  <a:srgbClr val="F7F9F8"/>
                </a:solidFill>
                <a:latin typeface="Segoe UI"/>
                <a:ea typeface="Muli"/>
              </a:rPr>
              <a:t>:30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69" name="CustomShape 25"/>
          <p:cNvSpPr/>
          <p:nvPr/>
        </p:nvSpPr>
        <p:spPr>
          <a:xfrm>
            <a:off x="9314280" y="8333280"/>
            <a:ext cx="1684440" cy="4854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F7F9F8"/>
                </a:solidFill>
                <a:latin typeface="Segoe UI"/>
                <a:ea typeface="Muli"/>
              </a:rPr>
              <a:t>15:05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70" name="CustomShape 26"/>
          <p:cNvSpPr/>
          <p:nvPr/>
        </p:nvSpPr>
        <p:spPr>
          <a:xfrm>
            <a:off x="12803040" y="8237160"/>
            <a:ext cx="2559600" cy="103945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F7F9F8"/>
                </a:solidFill>
                <a:latin typeface="Segoe UI"/>
                <a:ea typeface="Muli"/>
              </a:rPr>
              <a:t>17:35 (L-J)</a:t>
            </a:r>
            <a:endParaRPr lang="es-ES" sz="24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F7F9F8"/>
                </a:solidFill>
                <a:latin typeface="Segoe UI"/>
                <a:ea typeface="Arial"/>
              </a:rPr>
              <a:t>14:05 (V)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71" name="CustomShape 27"/>
          <p:cNvSpPr/>
          <p:nvPr/>
        </p:nvSpPr>
        <p:spPr>
          <a:xfrm>
            <a:off x="14011920" y="2579040"/>
            <a:ext cx="2450160" cy="54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400" b="0" i="1" strike="noStrike" spc="-1">
                <a:solidFill>
                  <a:srgbClr val="F7F9F8"/>
                </a:solidFill>
                <a:latin typeface="Segoe UI"/>
                <a:ea typeface="Arial"/>
              </a:rPr>
              <a:t>Clase de mañana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72" name="CustomShape 28"/>
          <p:cNvSpPr/>
          <p:nvPr/>
        </p:nvSpPr>
        <p:spPr>
          <a:xfrm>
            <a:off x="14011920" y="4036320"/>
            <a:ext cx="2450160" cy="54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400" b="0" i="1" strike="noStrike" spc="-1">
                <a:solidFill>
                  <a:srgbClr val="F7F9F8"/>
                </a:solidFill>
                <a:latin typeface="Segoe UI"/>
                <a:ea typeface="Arial"/>
              </a:rPr>
              <a:t>Comida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73" name="CustomShape 29"/>
          <p:cNvSpPr/>
          <p:nvPr/>
        </p:nvSpPr>
        <p:spPr>
          <a:xfrm>
            <a:off x="14011920" y="3309120"/>
            <a:ext cx="2450160" cy="54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400" b="0" i="1" strike="noStrike" spc="-1">
                <a:solidFill>
                  <a:srgbClr val="F7F9F8"/>
                </a:solidFill>
                <a:latin typeface="Segoe UI"/>
                <a:ea typeface="Arial"/>
              </a:rPr>
              <a:t>Descanso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74" name="CustomShape 30"/>
          <p:cNvSpPr/>
          <p:nvPr/>
        </p:nvSpPr>
        <p:spPr>
          <a:xfrm>
            <a:off x="14011920" y="4688280"/>
            <a:ext cx="2450160" cy="4854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400" b="0" i="1" strike="noStrike" spc="-1" dirty="0">
                <a:solidFill>
                  <a:srgbClr val="F7F9F8"/>
                </a:solidFill>
                <a:latin typeface="Segoe UI"/>
                <a:ea typeface="Arial"/>
              </a:rPr>
              <a:t>Tarde de </a:t>
            </a:r>
            <a:r>
              <a:rPr lang="en-US" sz="2400" b="0" i="1" strike="noStrike" spc="-1" dirty="0" err="1">
                <a:solidFill>
                  <a:srgbClr val="F7F9F8"/>
                </a:solidFill>
                <a:latin typeface="Segoe UI"/>
                <a:ea typeface="Arial"/>
              </a:rPr>
              <a:t>práctica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75" name="CustomShape 31"/>
          <p:cNvSpPr/>
          <p:nvPr/>
        </p:nvSpPr>
        <p:spPr>
          <a:xfrm flipV="1">
            <a:off x="3888720" y="3527280"/>
            <a:ext cx="360" cy="888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chemeClr val="bg1"/>
            </a:solidFill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32"/>
          <p:cNvSpPr/>
          <p:nvPr/>
        </p:nvSpPr>
        <p:spPr>
          <a:xfrm>
            <a:off x="2985120" y="4558680"/>
            <a:ext cx="1799640" cy="103945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0" strike="noStrike" spc="-1" dirty="0">
                <a:solidFill>
                  <a:srgbClr val="F7F9F8"/>
                </a:solidFill>
                <a:latin typeface="Segoe UI"/>
                <a:ea typeface="Muli"/>
              </a:rPr>
              <a:t>11:35</a:t>
            </a:r>
            <a:endParaRPr lang="es-ES" sz="24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b="0" i="1" strike="noStrike" spc="-1" dirty="0">
                <a:solidFill>
                  <a:srgbClr val="F7F9F8"/>
                </a:solidFill>
                <a:latin typeface="Segoe UI"/>
                <a:ea typeface="Muli"/>
              </a:rPr>
              <a:t>Descanso 20’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177" name="CustomShape 33"/>
          <p:cNvSpPr/>
          <p:nvPr/>
        </p:nvSpPr>
        <p:spPr>
          <a:xfrm flipV="1">
            <a:off x="3888720" y="7301880"/>
            <a:ext cx="360" cy="888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450">
            <a:solidFill>
              <a:schemeClr val="bg1"/>
            </a:solidFill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34"/>
          <p:cNvSpPr/>
          <p:nvPr/>
        </p:nvSpPr>
        <p:spPr>
          <a:xfrm>
            <a:off x="2970000" y="8333280"/>
            <a:ext cx="1875600" cy="1645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spc="-1" dirty="0">
                <a:solidFill>
                  <a:srgbClr val="F7F9F8"/>
                </a:solidFill>
                <a:latin typeface="Segoe UI"/>
                <a:ea typeface="Muli"/>
              </a:rPr>
              <a:t>11</a:t>
            </a:r>
            <a:r>
              <a:rPr lang="en-US" sz="2400" b="0" strike="noStrike" spc="-1" dirty="0">
                <a:solidFill>
                  <a:srgbClr val="F7F9F8"/>
                </a:solidFill>
                <a:latin typeface="Segoe UI"/>
                <a:ea typeface="Muli"/>
              </a:rPr>
              <a:t>:35</a:t>
            </a:r>
            <a:endParaRPr lang="es-ES" sz="24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b="0" i="1" strike="noStrike" spc="-1" dirty="0">
                <a:solidFill>
                  <a:srgbClr val="F7F9F8"/>
                </a:solidFill>
                <a:latin typeface="Segoe UI"/>
                <a:ea typeface="Muli"/>
              </a:rPr>
              <a:t>Descanso 20’</a:t>
            </a:r>
            <a:endParaRPr lang="es-ES" sz="24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endParaRPr lang="es-ES" sz="2400" b="0" strike="noStrike" spc="-1" dirty="0">
              <a:latin typeface="Arial"/>
            </a:endParaRPr>
          </a:p>
        </p:txBody>
      </p:sp>
      <p:sp>
        <p:nvSpPr>
          <p:cNvPr id="179" name="CustomShape 35"/>
          <p:cNvSpPr/>
          <p:nvPr/>
        </p:nvSpPr>
        <p:spPr>
          <a:xfrm>
            <a:off x="4116960" y="2858040"/>
            <a:ext cx="2697840" cy="502560"/>
          </a:xfrm>
          <a:prstGeom prst="rect">
            <a:avLst/>
          </a:prstGeom>
          <a:solidFill>
            <a:srgbClr val="8A2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36"/>
          <p:cNvSpPr/>
          <p:nvPr/>
        </p:nvSpPr>
        <p:spPr>
          <a:xfrm>
            <a:off x="3682080" y="2858040"/>
            <a:ext cx="368640" cy="494640"/>
          </a:xfrm>
          <a:prstGeom prst="rect">
            <a:avLst/>
          </a:prstGeom>
          <a:solidFill>
            <a:srgbClr val="F08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37"/>
          <p:cNvSpPr/>
          <p:nvPr/>
        </p:nvSpPr>
        <p:spPr>
          <a:xfrm>
            <a:off x="4116960" y="6660720"/>
            <a:ext cx="3792960" cy="494640"/>
          </a:xfrm>
          <a:prstGeom prst="rect">
            <a:avLst/>
          </a:prstGeom>
          <a:solidFill>
            <a:srgbClr val="8A2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38"/>
          <p:cNvSpPr/>
          <p:nvPr/>
        </p:nvSpPr>
        <p:spPr>
          <a:xfrm>
            <a:off x="3682080" y="6660720"/>
            <a:ext cx="368640" cy="494640"/>
          </a:xfrm>
          <a:prstGeom prst="rect">
            <a:avLst/>
          </a:prstGeom>
          <a:solidFill>
            <a:srgbClr val="F08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0" y="-119160"/>
            <a:ext cx="6392880" cy="106092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4" name="Picture 2" descr="Meme: Brace Yourself! Evaluation is Coming! - Bowman Performance Consulting"/>
          <p:cNvPicPr/>
          <p:nvPr/>
        </p:nvPicPr>
        <p:blipFill>
          <a:blip r:embed="rId2"/>
          <a:stretch/>
        </p:blipFill>
        <p:spPr>
          <a:xfrm>
            <a:off x="489240" y="2774880"/>
            <a:ext cx="5502960" cy="42102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85" name="Table 2"/>
          <p:cNvGraphicFramePr/>
          <p:nvPr>
            <p:extLst>
              <p:ext uri="{D42A27DB-BD31-4B8C-83A1-F6EECF244321}">
                <p14:modId xmlns:p14="http://schemas.microsoft.com/office/powerpoint/2010/main" val="2091169258"/>
              </p:ext>
            </p:extLst>
          </p:nvPr>
        </p:nvGraphicFramePr>
        <p:xfrm>
          <a:off x="6800760" y="2198520"/>
          <a:ext cx="10298520" cy="6396840"/>
        </p:xfrm>
        <a:graphic>
          <a:graphicData uri="http://schemas.openxmlformats.org/drawingml/2006/table">
            <a:tbl>
              <a:tblPr/>
              <a:tblGrid>
                <a:gridCol w="343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63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800" b="1" strike="noStrike" spc="-1" dirty="0">
                          <a:solidFill>
                            <a:srgbClr val="FFFFFF"/>
                          </a:solidFill>
                          <a:latin typeface="Segoe UI"/>
                          <a:ea typeface="Arial"/>
                        </a:rPr>
                        <a:t>Módulo</a:t>
                      </a:r>
                      <a:endParaRPr lang="es-ES" sz="2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A2C0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800" b="1" strike="noStrike" spc="-1">
                          <a:solidFill>
                            <a:srgbClr val="FFFFFF"/>
                          </a:solidFill>
                          <a:latin typeface="Segoe UI"/>
                          <a:ea typeface="Arial"/>
                        </a:rPr>
                        <a:t>Evaluación</a:t>
                      </a:r>
                      <a:endParaRPr lang="es-ES" sz="2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A2C0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800" b="1" strike="noStrike" spc="-1">
                          <a:solidFill>
                            <a:srgbClr val="FFFFFF"/>
                          </a:solidFill>
                          <a:latin typeface="Segoe UI"/>
                          <a:ea typeface="Arial"/>
                        </a:rPr>
                        <a:t>Formato</a:t>
                      </a:r>
                      <a:endParaRPr lang="es-ES" sz="28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A2C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4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 dirty="0" err="1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Ramp</a:t>
                      </a: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 Up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Práctica</a:t>
                      </a:r>
                      <a:endParaRPr lang="es-ES" sz="24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Entrega</a:t>
                      </a:r>
                      <a:endParaRPr lang="es-ES" sz="24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96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7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2400" b="0" strike="noStrike" spc="-1" dirty="0" err="1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Ramp</a:t>
                      </a: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 Up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Test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Test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96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4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Data </a:t>
                      </a:r>
                      <a:r>
                        <a:rPr lang="es-ES" sz="2400" b="0" strike="noStrike" spc="-1" dirty="0" err="1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Analysis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Práctica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Entrega</a:t>
                      </a:r>
                      <a:endParaRPr lang="es-ES" sz="24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7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Data Analysis</a:t>
                      </a:r>
                      <a:endParaRPr lang="es-ES" sz="24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Proyecto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Presentación</a:t>
                      </a:r>
                      <a:endParaRPr lang="es-ES" sz="2400" b="0" strike="noStrike" spc="-1">
                        <a:latin typeface="Arial"/>
                      </a:endParaRPr>
                    </a:p>
                  </a:txBody>
                  <a:tcPr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DE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51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2400" b="0" strike="noStrike" spc="-1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Machine Learning</a:t>
                      </a:r>
                      <a:endParaRPr lang="es-ES" sz="24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8B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Proyecto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8B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Presentación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8B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610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Business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C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Proyecto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C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Presentación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CC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610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Reto tripulaciones</a:t>
                      </a:r>
                      <a:endParaRPr lang="es-ES" sz="24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540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Proyecto final</a:t>
                      </a:r>
                      <a:endParaRPr lang="es-ES" sz="2400" b="0" strike="noStrike" spc="-1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540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strike="noStrike" spc="-1" dirty="0">
                          <a:solidFill>
                            <a:srgbClr val="000000"/>
                          </a:solidFill>
                          <a:latin typeface="Segoe UI"/>
                          <a:ea typeface="Arial"/>
                        </a:rPr>
                        <a:t>Presentación</a:t>
                      </a:r>
                      <a:endParaRPr lang="es-ES" sz="24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54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4554800" y="0"/>
            <a:ext cx="3873960" cy="2220840"/>
          </a:xfrm>
          <a:prstGeom prst="rect">
            <a:avLst/>
          </a:prstGeom>
          <a:solidFill>
            <a:srgbClr val="F1090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2"/>
          <p:cNvSpPr/>
          <p:nvPr/>
        </p:nvSpPr>
        <p:spPr>
          <a:xfrm>
            <a:off x="9652320" y="1111320"/>
            <a:ext cx="7606440" cy="127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tabLst>
                <a:tab pos="0" algn="l"/>
              </a:tabLst>
            </a:pPr>
            <a:r>
              <a:rPr lang="en-US" sz="7000" b="1" strike="noStrike" spc="-1">
                <a:solidFill>
                  <a:srgbClr val="231F1D"/>
                </a:solidFill>
                <a:latin typeface="Segoe UI"/>
                <a:ea typeface="Muli"/>
              </a:rPr>
              <a:t>Clase</a:t>
            </a:r>
            <a:endParaRPr lang="es-ES" sz="7000" b="0" strike="noStrike" spc="-1">
              <a:latin typeface="Arial"/>
            </a:endParaRPr>
          </a:p>
        </p:txBody>
      </p:sp>
      <p:pic>
        <p:nvPicPr>
          <p:cNvPr id="188" name="Google Shape;120;p4"/>
          <p:cNvPicPr/>
          <p:nvPr/>
        </p:nvPicPr>
        <p:blipFill>
          <a:blip r:embed="rId2"/>
          <a:stretch/>
        </p:blipFill>
        <p:spPr>
          <a:xfrm>
            <a:off x="13229640" y="9660600"/>
            <a:ext cx="4929120" cy="456840"/>
          </a:xfrm>
          <a:prstGeom prst="rect">
            <a:avLst/>
          </a:prstGeom>
          <a:ln w="0">
            <a:noFill/>
          </a:ln>
        </p:spPr>
      </p:pic>
      <p:sp>
        <p:nvSpPr>
          <p:cNvPr id="189" name="CustomShape 3"/>
          <p:cNvSpPr/>
          <p:nvPr/>
        </p:nvSpPr>
        <p:spPr>
          <a:xfrm>
            <a:off x="7465191" y="5663530"/>
            <a:ext cx="5322960" cy="494640"/>
          </a:xfrm>
          <a:prstGeom prst="rect">
            <a:avLst/>
          </a:prstGeom>
          <a:solidFill>
            <a:srgbClr val="8A2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4"/>
          <p:cNvSpPr/>
          <p:nvPr/>
        </p:nvSpPr>
        <p:spPr>
          <a:xfrm>
            <a:off x="12833151" y="5663530"/>
            <a:ext cx="2585520" cy="494640"/>
          </a:xfrm>
          <a:prstGeom prst="rect">
            <a:avLst/>
          </a:prstGeom>
          <a:solidFill>
            <a:srgbClr val="F08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5"/>
          <p:cNvSpPr/>
          <p:nvPr/>
        </p:nvSpPr>
        <p:spPr>
          <a:xfrm>
            <a:off x="8593071" y="5045050"/>
            <a:ext cx="294012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400" b="0" strike="noStrike" spc="-1">
                <a:solidFill>
                  <a:srgbClr val="000000"/>
                </a:solidFill>
                <a:latin typeface="Segoe UI"/>
                <a:ea typeface="Arial"/>
              </a:rPr>
              <a:t>70% práctica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92" name="CustomShape 6"/>
          <p:cNvSpPr/>
          <p:nvPr/>
        </p:nvSpPr>
        <p:spPr>
          <a:xfrm>
            <a:off x="12591951" y="5045050"/>
            <a:ext cx="294012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400" b="0" strike="noStrike" spc="-1">
                <a:solidFill>
                  <a:srgbClr val="000000"/>
                </a:solidFill>
                <a:latin typeface="Segoe UI"/>
                <a:ea typeface="Arial"/>
              </a:rPr>
              <a:t>30% teoría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7603071" y="6935410"/>
            <a:ext cx="677520" cy="608760"/>
          </a:xfrm>
          <a:prstGeom prst="rect">
            <a:avLst/>
          </a:prstGeom>
          <a:solidFill>
            <a:srgbClr val="F1090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8"/>
          <p:cNvSpPr/>
          <p:nvPr/>
        </p:nvSpPr>
        <p:spPr>
          <a:xfrm>
            <a:off x="7988631" y="7252930"/>
            <a:ext cx="3703320" cy="82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000000"/>
                </a:solidFill>
                <a:latin typeface="Segoe UI"/>
                <a:ea typeface="Arial"/>
              </a:rPr>
              <a:t>Ejercicios de clase con la teoría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95" name="CustomShape 9"/>
          <p:cNvSpPr/>
          <p:nvPr/>
        </p:nvSpPr>
        <p:spPr>
          <a:xfrm>
            <a:off x="12352191" y="7119370"/>
            <a:ext cx="677520" cy="608760"/>
          </a:xfrm>
          <a:prstGeom prst="rect">
            <a:avLst/>
          </a:prstGeom>
          <a:solidFill>
            <a:srgbClr val="F1090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10"/>
          <p:cNvSpPr/>
          <p:nvPr/>
        </p:nvSpPr>
        <p:spPr>
          <a:xfrm>
            <a:off x="12737391" y="7436890"/>
            <a:ext cx="423432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000000"/>
                </a:solidFill>
                <a:latin typeface="Segoe UI"/>
                <a:ea typeface="Arial"/>
              </a:rPr>
              <a:t>Ejercicios complejos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197" name="CustomShape 11"/>
          <p:cNvSpPr/>
          <p:nvPr/>
        </p:nvSpPr>
        <p:spPr>
          <a:xfrm>
            <a:off x="10665231" y="8475850"/>
            <a:ext cx="677520" cy="608760"/>
          </a:xfrm>
          <a:prstGeom prst="rect">
            <a:avLst/>
          </a:prstGeom>
          <a:solidFill>
            <a:srgbClr val="F1090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12"/>
          <p:cNvSpPr/>
          <p:nvPr/>
        </p:nvSpPr>
        <p:spPr>
          <a:xfrm>
            <a:off x="11050791" y="8759890"/>
            <a:ext cx="288000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0" strike="noStrike" spc="-1">
                <a:solidFill>
                  <a:srgbClr val="000000"/>
                </a:solidFill>
                <a:latin typeface="Segoe UI"/>
                <a:ea typeface="Arial"/>
              </a:rPr>
              <a:t>Casos de uso</a:t>
            </a:r>
            <a:endParaRPr lang="es-ES" sz="2400" b="0" strike="noStrike" spc="-1">
              <a:latin typeface="Arial"/>
            </a:endParaRPr>
          </a:p>
        </p:txBody>
      </p:sp>
      <p:pic>
        <p:nvPicPr>
          <p:cNvPr id="199" name="Picture 2" descr="5 Questions to Ask a New Piano Teacher Before You Hire Them"/>
          <p:cNvPicPr/>
          <p:nvPr/>
        </p:nvPicPr>
        <p:blipFill>
          <a:blip r:embed="rId3"/>
          <a:srcRect l="26920" r="7386" b="10803"/>
          <a:stretch/>
        </p:blipFill>
        <p:spPr>
          <a:xfrm>
            <a:off x="5601523" y="1500142"/>
            <a:ext cx="2929654" cy="2665129"/>
          </a:xfrm>
          <a:prstGeom prst="rect">
            <a:avLst/>
          </a:prstGeom>
          <a:ln w="0">
            <a:noFill/>
          </a:ln>
        </p:spPr>
      </p:pic>
      <p:sp>
        <p:nvSpPr>
          <p:cNvPr id="200" name="CustomShape 13"/>
          <p:cNvSpPr/>
          <p:nvPr/>
        </p:nvSpPr>
        <p:spPr>
          <a:xfrm>
            <a:off x="4879620" y="912960"/>
            <a:ext cx="426456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s-ES" sz="2000" spc="-1" dirty="0">
                <a:solidFill>
                  <a:srgbClr val="000000"/>
                </a:solidFill>
                <a:latin typeface="Segoe UI"/>
              </a:rPr>
              <a:t>¡Anímate a participar en clase!</a:t>
            </a:r>
          </a:p>
        </p:txBody>
      </p:sp>
      <p:pic>
        <p:nvPicPr>
          <p:cNvPr id="201" name="Picture 4" descr="Audio Production for Film: 3 Steps to Success - RDM Productions"/>
          <p:cNvPicPr/>
          <p:nvPr/>
        </p:nvPicPr>
        <p:blipFill>
          <a:blip r:embed="rId4"/>
          <a:stretch/>
        </p:blipFill>
        <p:spPr>
          <a:xfrm>
            <a:off x="106920" y="1683431"/>
            <a:ext cx="4264560" cy="2481840"/>
          </a:xfrm>
          <a:prstGeom prst="rect">
            <a:avLst/>
          </a:prstGeom>
          <a:ln w="0">
            <a:noFill/>
          </a:ln>
        </p:spPr>
      </p:pic>
      <p:sp>
        <p:nvSpPr>
          <p:cNvPr id="202" name="CustomShape 14"/>
          <p:cNvSpPr/>
          <p:nvPr/>
        </p:nvSpPr>
        <p:spPr>
          <a:xfrm>
            <a:off x="0" y="860155"/>
            <a:ext cx="505908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000" b="0" strike="noStrike" spc="-1" dirty="0">
                <a:solidFill>
                  <a:srgbClr val="000000"/>
                </a:solidFill>
                <a:latin typeface="Segoe UI"/>
                <a:ea typeface="Arial"/>
              </a:rPr>
              <a:t>Clases grabadas</a:t>
            </a:r>
          </a:p>
          <a:p>
            <a:pPr algn="ctr">
              <a:lnSpc>
                <a:spcPct val="100000"/>
              </a:lnSpc>
            </a:pPr>
            <a:r>
              <a:rPr lang="es-ES" sz="2000" spc="-1" dirty="0">
                <a:solidFill>
                  <a:srgbClr val="000000"/>
                </a:solidFill>
                <a:latin typeface="Segoe UI"/>
              </a:rPr>
              <a:t>Apoyo, imprevistos de asistencia</a:t>
            </a:r>
            <a:endParaRPr lang="es-ES" sz="2000" b="0" strike="noStrike" spc="-1" dirty="0">
              <a:latin typeface="Arial"/>
            </a:endParaRPr>
          </a:p>
        </p:txBody>
      </p:sp>
      <p:sp>
        <p:nvSpPr>
          <p:cNvPr id="204" name="CustomShape 15"/>
          <p:cNvSpPr/>
          <p:nvPr/>
        </p:nvSpPr>
        <p:spPr>
          <a:xfrm>
            <a:off x="9562500" y="912960"/>
            <a:ext cx="505908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s-ES" sz="2000" spc="-1" dirty="0">
                <a:solidFill>
                  <a:srgbClr val="000000"/>
                </a:solidFill>
                <a:latin typeface="Segoe UI"/>
              </a:rPr>
              <a:t>Asistencia</a:t>
            </a:r>
          </a:p>
          <a:p>
            <a:pPr algn="ctr"/>
            <a:r>
              <a:rPr lang="es-ES" sz="2000" spc="-1" dirty="0">
                <a:solidFill>
                  <a:srgbClr val="000000"/>
                </a:solidFill>
                <a:latin typeface="Segoe UI"/>
              </a:rPr>
              <a:t>Obligatorio a todas las clases</a:t>
            </a:r>
          </a:p>
        </p:txBody>
      </p:sp>
      <p:pic>
        <p:nvPicPr>
          <p:cNvPr id="1026" name="Picture 2" descr="mi mundo de papel: pasar lista">
            <a:extLst>
              <a:ext uri="{FF2B5EF4-FFF2-40B4-BE49-F238E27FC236}">
                <a16:creationId xmlns:a16="http://schemas.microsoft.com/office/drawing/2014/main" id="{E0F9F17B-8721-44A1-9859-E2820D412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755" y="1817752"/>
            <a:ext cx="4627609" cy="202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stomShape 3">
            <a:extLst>
              <a:ext uri="{FF2B5EF4-FFF2-40B4-BE49-F238E27FC236}">
                <a16:creationId xmlns:a16="http://schemas.microsoft.com/office/drawing/2014/main" id="{1DD41E9D-A396-4B75-B451-3B2DDC71C807}"/>
              </a:ext>
            </a:extLst>
          </p:cNvPr>
          <p:cNvSpPr/>
          <p:nvPr/>
        </p:nvSpPr>
        <p:spPr>
          <a:xfrm>
            <a:off x="1773965" y="5910850"/>
            <a:ext cx="2803089" cy="2153314"/>
          </a:xfrm>
          <a:prstGeom prst="rect">
            <a:avLst/>
          </a:prstGeom>
          <a:solidFill>
            <a:srgbClr val="8A2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Clase</a:t>
            </a:r>
          </a:p>
        </p:txBody>
      </p:sp>
      <p:sp>
        <p:nvSpPr>
          <p:cNvPr id="23" name="CustomShape 4">
            <a:extLst>
              <a:ext uri="{FF2B5EF4-FFF2-40B4-BE49-F238E27FC236}">
                <a16:creationId xmlns:a16="http://schemas.microsoft.com/office/drawing/2014/main" id="{3885AD0C-894C-438E-8126-31CE31B30511}"/>
              </a:ext>
            </a:extLst>
          </p:cNvPr>
          <p:cNvSpPr/>
          <p:nvPr/>
        </p:nvSpPr>
        <p:spPr>
          <a:xfrm>
            <a:off x="1773966" y="8133891"/>
            <a:ext cx="2803088" cy="884633"/>
          </a:xfrm>
          <a:prstGeom prst="rect">
            <a:avLst/>
          </a:prstGeom>
          <a:solidFill>
            <a:srgbClr val="F08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lstStyle/>
          <a:p>
            <a:pPr algn="ctr"/>
            <a:r>
              <a:rPr lang="es-ES" dirty="0"/>
              <a:t>Ejercicios</a:t>
            </a:r>
          </a:p>
          <a:p>
            <a:pPr algn="ctr"/>
            <a:r>
              <a:rPr lang="es-ES" dirty="0"/>
              <a:t>Dudas</a:t>
            </a:r>
          </a:p>
          <a:p>
            <a:pPr algn="ctr"/>
            <a:r>
              <a:rPr lang="es-ES" dirty="0"/>
              <a:t>Tutorías</a:t>
            </a:r>
          </a:p>
        </p:txBody>
      </p:sp>
      <p:sp>
        <p:nvSpPr>
          <p:cNvPr id="24" name="CustomShape 13">
            <a:extLst>
              <a:ext uri="{FF2B5EF4-FFF2-40B4-BE49-F238E27FC236}">
                <a16:creationId xmlns:a16="http://schemas.microsoft.com/office/drawing/2014/main" id="{6E496533-AD3A-4FF6-B439-8B69B738D44F}"/>
              </a:ext>
            </a:extLst>
          </p:cNvPr>
          <p:cNvSpPr/>
          <p:nvPr/>
        </p:nvSpPr>
        <p:spPr>
          <a:xfrm>
            <a:off x="1043229" y="5318959"/>
            <a:ext cx="426456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s-ES" sz="2000" spc="-1" dirty="0">
                <a:solidFill>
                  <a:srgbClr val="000000"/>
                </a:solidFill>
                <a:latin typeface="Segoe UI"/>
              </a:rPr>
              <a:t>Dinámica</a:t>
            </a:r>
          </a:p>
        </p:txBody>
      </p:sp>
      <p:sp>
        <p:nvSpPr>
          <p:cNvPr id="25" name="CustomShape 13">
            <a:extLst>
              <a:ext uri="{FF2B5EF4-FFF2-40B4-BE49-F238E27FC236}">
                <a16:creationId xmlns:a16="http://schemas.microsoft.com/office/drawing/2014/main" id="{86223AA0-81AB-4F58-AC15-327662639623}"/>
              </a:ext>
            </a:extLst>
          </p:cNvPr>
          <p:cNvSpPr/>
          <p:nvPr/>
        </p:nvSpPr>
        <p:spPr>
          <a:xfrm>
            <a:off x="238963" y="6836385"/>
            <a:ext cx="1608531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s-ES" sz="2000" spc="-1" dirty="0">
                <a:solidFill>
                  <a:srgbClr val="000000"/>
                </a:solidFill>
                <a:latin typeface="Segoe UI"/>
              </a:rPr>
              <a:t>Mañana</a:t>
            </a:r>
          </a:p>
        </p:txBody>
      </p:sp>
      <p:sp>
        <p:nvSpPr>
          <p:cNvPr id="26" name="CustomShape 13">
            <a:extLst>
              <a:ext uri="{FF2B5EF4-FFF2-40B4-BE49-F238E27FC236}">
                <a16:creationId xmlns:a16="http://schemas.microsoft.com/office/drawing/2014/main" id="{1EFD8A02-F316-4278-B777-7EFD2FE35D55}"/>
              </a:ext>
            </a:extLst>
          </p:cNvPr>
          <p:cNvSpPr/>
          <p:nvPr/>
        </p:nvSpPr>
        <p:spPr>
          <a:xfrm>
            <a:off x="165434" y="8412557"/>
            <a:ext cx="1608531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s-ES" sz="2000" spc="-1" dirty="0">
                <a:solidFill>
                  <a:srgbClr val="000000"/>
                </a:solidFill>
                <a:latin typeface="Segoe UI"/>
              </a:rPr>
              <a:t>Tarde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982800" y="494280"/>
            <a:ext cx="7124040" cy="1371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6000" b="1" strike="noStrike" spc="-1">
                <a:solidFill>
                  <a:srgbClr val="F7F9F8"/>
                </a:solidFill>
                <a:latin typeface="Segoe UI"/>
                <a:ea typeface="Arial"/>
              </a:rPr>
              <a:t>Medidas COVID</a:t>
            </a:r>
            <a:endParaRPr lang="es-ES" sz="6000" b="0" strike="noStrike" spc="-1">
              <a:latin typeface="Arial"/>
            </a:endParaRPr>
          </a:p>
        </p:txBody>
      </p:sp>
      <p:pic>
        <p:nvPicPr>
          <p:cNvPr id="206" name="Google Shape;108;p3"/>
          <p:cNvPicPr/>
          <p:nvPr/>
        </p:nvPicPr>
        <p:blipFill>
          <a:blip r:embed="rId2"/>
          <a:stretch/>
        </p:blipFill>
        <p:spPr>
          <a:xfrm>
            <a:off x="15075720" y="9163800"/>
            <a:ext cx="3211560" cy="1122480"/>
          </a:xfrm>
          <a:prstGeom prst="rect">
            <a:avLst/>
          </a:prstGeom>
          <a:ln w="0">
            <a:noFill/>
          </a:ln>
        </p:spPr>
      </p:pic>
      <p:pic>
        <p:nvPicPr>
          <p:cNvPr id="207" name="Picture 2" descr="😷 Cara Con Mascarilla Médica Emoji"/>
          <p:cNvPicPr/>
          <p:nvPr/>
        </p:nvPicPr>
        <p:blipFill>
          <a:blip r:embed="rId3"/>
          <a:stretch/>
        </p:blipFill>
        <p:spPr>
          <a:xfrm>
            <a:off x="6088320" y="1994760"/>
            <a:ext cx="6110640" cy="6110640"/>
          </a:xfrm>
          <a:prstGeom prst="rect">
            <a:avLst/>
          </a:prstGeom>
          <a:ln w="0">
            <a:noFill/>
          </a:ln>
        </p:spPr>
      </p:pic>
      <p:sp>
        <p:nvSpPr>
          <p:cNvPr id="208" name="CustomShape 2"/>
          <p:cNvSpPr/>
          <p:nvPr/>
        </p:nvSpPr>
        <p:spPr>
          <a:xfrm>
            <a:off x="3429000" y="2672280"/>
            <a:ext cx="3146400" cy="54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7F9F8"/>
                </a:solidFill>
                <a:latin typeface="Segoe UI"/>
                <a:ea typeface="Muli"/>
              </a:rPr>
              <a:t>Mascarillas en clase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1007640" y="4858200"/>
            <a:ext cx="5079960" cy="109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7F9F8"/>
                </a:solidFill>
                <a:latin typeface="Segoe UI"/>
                <a:ea typeface="Muli"/>
              </a:rPr>
              <a:t>Respetar los turnos de comidas /descansos/entradas/salidas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12552120" y="2929320"/>
            <a:ext cx="4056840" cy="164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F7F9F8"/>
                </a:solidFill>
                <a:latin typeface="Muli"/>
                <a:ea typeface="Muli"/>
              </a:rPr>
              <a:t>Si </a:t>
            </a:r>
            <a:r>
              <a:rPr lang="en-US" sz="2400" b="0" strike="noStrike" spc="-1" dirty="0" err="1">
                <a:solidFill>
                  <a:srgbClr val="F7F9F8"/>
                </a:solidFill>
                <a:latin typeface="Muli"/>
                <a:ea typeface="Muli"/>
              </a:rPr>
              <a:t>tenemos</a:t>
            </a:r>
            <a:r>
              <a:rPr lang="en-US" sz="2400" b="0" strike="noStrike" spc="-1" dirty="0">
                <a:solidFill>
                  <a:srgbClr val="F7F9F8"/>
                </a:solidFill>
                <a:latin typeface="Muli"/>
                <a:ea typeface="Muli"/>
              </a:rPr>
              <a:t> </a:t>
            </a:r>
            <a:r>
              <a:rPr lang="en-US" sz="2400" b="0" strike="noStrike" spc="-1" dirty="0" err="1">
                <a:solidFill>
                  <a:srgbClr val="F7F9F8"/>
                </a:solidFill>
                <a:latin typeface="Muli"/>
                <a:ea typeface="Muli"/>
              </a:rPr>
              <a:t>algún</a:t>
            </a:r>
            <a:r>
              <a:rPr lang="en-US" sz="2400" b="0" strike="noStrike" spc="-1" dirty="0">
                <a:solidFill>
                  <a:srgbClr val="F7F9F8"/>
                </a:solidFill>
                <a:latin typeface="Muli"/>
                <a:ea typeface="Muli"/>
              </a:rPr>
              <a:t> </a:t>
            </a:r>
            <a:r>
              <a:rPr lang="en-US" sz="2400" b="0" strike="noStrike" spc="-1" dirty="0" err="1">
                <a:solidFill>
                  <a:srgbClr val="F7F9F8"/>
                </a:solidFill>
                <a:latin typeface="Muli"/>
                <a:ea typeface="Muli"/>
              </a:rPr>
              <a:t>positivo</a:t>
            </a:r>
            <a:r>
              <a:rPr lang="en-US" sz="2400" b="0" strike="noStrike" spc="-1" dirty="0">
                <a:solidFill>
                  <a:srgbClr val="F7F9F8"/>
                </a:solidFill>
                <a:latin typeface="Muli"/>
                <a:ea typeface="Muli"/>
              </a:rPr>
              <a:t>, </a:t>
            </a:r>
            <a:r>
              <a:rPr lang="en-US" sz="2400" b="0" strike="noStrike" spc="-1" dirty="0" err="1">
                <a:solidFill>
                  <a:srgbClr val="F7F9F8"/>
                </a:solidFill>
                <a:latin typeface="Muli"/>
                <a:ea typeface="Muli"/>
              </a:rPr>
              <a:t>seguimos</a:t>
            </a:r>
            <a:r>
              <a:rPr lang="en-US" sz="2400" b="0" strike="noStrike" spc="-1" dirty="0">
                <a:solidFill>
                  <a:srgbClr val="F7F9F8"/>
                </a:solidFill>
                <a:latin typeface="Muli"/>
                <a:ea typeface="Muli"/>
              </a:rPr>
              <a:t> las </a:t>
            </a:r>
            <a:r>
              <a:rPr lang="en-US" sz="2400" b="0" strike="noStrike" spc="-1" dirty="0" err="1">
                <a:solidFill>
                  <a:srgbClr val="F7F9F8"/>
                </a:solidFill>
                <a:latin typeface="Muli"/>
                <a:ea typeface="Muli"/>
              </a:rPr>
              <a:t>clases</a:t>
            </a:r>
            <a:r>
              <a:rPr lang="en-US" sz="2400" b="0" strike="noStrike" spc="-1" dirty="0">
                <a:solidFill>
                  <a:srgbClr val="F7F9F8"/>
                </a:solidFill>
                <a:latin typeface="Muli"/>
                <a:ea typeface="Muli"/>
              </a:rPr>
              <a:t> </a:t>
            </a:r>
            <a:r>
              <a:rPr lang="en-US" sz="2400" b="0" strike="noStrike" spc="-1" dirty="0" err="1">
                <a:solidFill>
                  <a:srgbClr val="F7F9F8"/>
                </a:solidFill>
                <a:latin typeface="Muli"/>
                <a:ea typeface="Muli"/>
              </a:rPr>
              <a:t>desde</a:t>
            </a:r>
            <a:r>
              <a:rPr lang="en-US" sz="2400" b="0" strike="noStrike" spc="-1" dirty="0">
                <a:solidFill>
                  <a:srgbClr val="F7F9F8"/>
                </a:solidFill>
                <a:latin typeface="Muli"/>
                <a:ea typeface="Muli"/>
              </a:rPr>
              <a:t> casa hasta fin </a:t>
            </a:r>
            <a:r>
              <a:rPr lang="en-US" sz="2400" b="0" strike="noStrike" spc="-1" dirty="0" err="1">
                <a:solidFill>
                  <a:srgbClr val="F7F9F8"/>
                </a:solidFill>
                <a:latin typeface="Muli"/>
                <a:ea typeface="Muli"/>
              </a:rPr>
              <a:t>cuarentena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6088320" y="8129160"/>
            <a:ext cx="6110640" cy="15934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b="0" strike="noStrike" spc="-1" dirty="0" err="1">
                <a:solidFill>
                  <a:srgbClr val="F7F9F8"/>
                </a:solidFill>
                <a:latin typeface="Segoe UI"/>
                <a:ea typeface="Muli"/>
              </a:rPr>
              <a:t>Positivo</a:t>
            </a:r>
            <a:r>
              <a:rPr lang="en-US" sz="2400" b="0" strike="noStrike" spc="-1" dirty="0">
                <a:solidFill>
                  <a:srgbClr val="F7F9F8"/>
                </a:solidFill>
                <a:latin typeface="Segoe UI"/>
                <a:ea typeface="Muli"/>
              </a:rPr>
              <a:t> de amigo o </a:t>
            </a:r>
            <a:r>
              <a:rPr lang="en-US" sz="2400" b="0" strike="noStrike" spc="-1" dirty="0" err="1">
                <a:solidFill>
                  <a:srgbClr val="F7F9F8"/>
                </a:solidFill>
                <a:latin typeface="Segoe UI"/>
                <a:ea typeface="Muli"/>
              </a:rPr>
              <a:t>conocido</a:t>
            </a:r>
            <a:r>
              <a:rPr lang="en-US" sz="2400" b="0" strike="noStrike" spc="-1" dirty="0">
                <a:solidFill>
                  <a:srgbClr val="F7F9F8"/>
                </a:solidFill>
                <a:latin typeface="Segoe UI"/>
                <a:ea typeface="Muli"/>
              </a:rPr>
              <a:t>, no </a:t>
            </a:r>
            <a:r>
              <a:rPr lang="en-US" sz="2400" b="0" strike="noStrike" spc="-1" dirty="0" err="1">
                <a:solidFill>
                  <a:srgbClr val="F7F9F8"/>
                </a:solidFill>
                <a:latin typeface="Segoe UI"/>
                <a:ea typeface="Muli"/>
              </a:rPr>
              <a:t>vendrá</a:t>
            </a:r>
            <a:r>
              <a:rPr lang="en-US" sz="2400" b="0" strike="noStrike" spc="-1" dirty="0">
                <a:solidFill>
                  <a:srgbClr val="F7F9F8"/>
                </a:solidFill>
                <a:latin typeface="Segoe UI"/>
                <a:ea typeface="Muli"/>
              </a:rPr>
              <a:t> al campus y </a:t>
            </a:r>
            <a:r>
              <a:rPr lang="en-US" sz="2400" b="0" strike="noStrike" spc="-1" dirty="0" err="1">
                <a:solidFill>
                  <a:srgbClr val="F7F9F8"/>
                </a:solidFill>
                <a:latin typeface="Segoe UI"/>
                <a:ea typeface="Muli"/>
              </a:rPr>
              <a:t>seguirá</a:t>
            </a:r>
            <a:r>
              <a:rPr lang="en-US" sz="2400" b="0" strike="noStrike" spc="-1" dirty="0">
                <a:solidFill>
                  <a:srgbClr val="F7F9F8"/>
                </a:solidFill>
                <a:latin typeface="Segoe UI"/>
                <a:ea typeface="Muli"/>
              </a:rPr>
              <a:t> las directrices de </a:t>
            </a:r>
            <a:r>
              <a:rPr lang="en-US" sz="2400" b="0" strike="noStrike" spc="-1" dirty="0" err="1">
                <a:solidFill>
                  <a:srgbClr val="F7F9F8"/>
                </a:solidFill>
                <a:latin typeface="Segoe UI"/>
                <a:ea typeface="Muli"/>
              </a:rPr>
              <a:t>su</a:t>
            </a:r>
            <a:r>
              <a:rPr lang="en-US" sz="2400" b="0" strike="noStrike" spc="-1" dirty="0">
                <a:solidFill>
                  <a:srgbClr val="F7F9F8"/>
                </a:solidFill>
                <a:latin typeface="Segoe UI"/>
                <a:ea typeface="Muli"/>
              </a:rPr>
              <a:t> medico.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212" name="CustomShape 6"/>
          <p:cNvSpPr/>
          <p:nvPr/>
        </p:nvSpPr>
        <p:spPr>
          <a:xfrm>
            <a:off x="12552120" y="6240600"/>
            <a:ext cx="3146400" cy="109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7F9F8"/>
                </a:solidFill>
                <a:latin typeface="Segoe UI"/>
                <a:ea typeface="Muli"/>
              </a:rPr>
              <a:t>Si falta gel en la clase, por favor, pídelo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213" name="CustomShape 7"/>
          <p:cNvSpPr/>
          <p:nvPr/>
        </p:nvSpPr>
        <p:spPr>
          <a:xfrm>
            <a:off x="8494560" y="1003320"/>
            <a:ext cx="4056840" cy="109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7F9F8"/>
                </a:solidFill>
                <a:latin typeface="Segoe UI"/>
                <a:ea typeface="Muli"/>
              </a:rPr>
              <a:t>Distancia seguridad entre mesas</a:t>
            </a:r>
            <a:endParaRPr lang="es-E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1637</TotalTime>
  <Words>566</Words>
  <Application>Microsoft Office PowerPoint</Application>
  <PresentationFormat>Personalizado</PresentationFormat>
  <Paragraphs>169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Muli</vt:lpstr>
      <vt:lpstr>Segoe UI</vt:lpstr>
      <vt:lpstr>Symbol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Daniel Ortiz</dc:creator>
  <dc:description/>
  <cp:lastModifiedBy>Daniel Ortiz</cp:lastModifiedBy>
  <cp:revision>52</cp:revision>
  <dcterms:created xsi:type="dcterms:W3CDTF">2006-08-16T00:00:00Z</dcterms:created>
  <dcterms:modified xsi:type="dcterms:W3CDTF">2021-01-22T08:29:47Z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Personalizado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