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5" r:id="rId8"/>
    <p:sldId id="266" r:id="rId9"/>
    <p:sldId id="267" r:id="rId10"/>
    <p:sldId id="268" r:id="rId11"/>
    <p:sldId id="269" r:id="rId12"/>
    <p:sldId id="272" r:id="rId13"/>
    <p:sldId id="274"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ati" initials="a" lastIdx="1" clrIdx="0">
    <p:extLst>
      <p:ext uri="{19B8F6BF-5375-455C-9EA6-DF929625EA0E}">
        <p15:presenceInfo xmlns:p15="http://schemas.microsoft.com/office/powerpoint/2012/main" userId="98f05a83fa707d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7" d="100"/>
          <a:sy n="67" d="100"/>
        </p:scale>
        <p:origin x="5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516BDF-332A-4A62-8968-A493842B304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6A3734-17DE-4BF1-BD26-38F79B58C22D}" type="slidenum">
              <a:rPr lang="en-IN" smtClean="0"/>
              <a:t>‹#›</a:t>
            </a:fld>
            <a:endParaRPr lang="en-IN"/>
          </a:p>
        </p:txBody>
      </p:sp>
    </p:spTree>
    <p:extLst>
      <p:ext uri="{BB962C8B-B14F-4D97-AF65-F5344CB8AC3E}">
        <p14:creationId xmlns:p14="http://schemas.microsoft.com/office/powerpoint/2010/main" val="352965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516BDF-332A-4A62-8968-A493842B304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6A3734-17DE-4BF1-BD26-38F79B58C22D}" type="slidenum">
              <a:rPr lang="en-IN" smtClean="0"/>
              <a:t>‹#›</a:t>
            </a:fld>
            <a:endParaRPr lang="en-IN"/>
          </a:p>
        </p:txBody>
      </p:sp>
    </p:spTree>
    <p:extLst>
      <p:ext uri="{BB962C8B-B14F-4D97-AF65-F5344CB8AC3E}">
        <p14:creationId xmlns:p14="http://schemas.microsoft.com/office/powerpoint/2010/main" val="298494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516BDF-332A-4A62-8968-A493842B304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6A3734-17DE-4BF1-BD26-38F79B58C22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3352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516BDF-332A-4A62-8968-A493842B3049}"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6A3734-17DE-4BF1-BD26-38F79B58C22D}" type="slidenum">
              <a:rPr lang="en-IN" smtClean="0"/>
              <a:t>‹#›</a:t>
            </a:fld>
            <a:endParaRPr lang="en-IN"/>
          </a:p>
        </p:txBody>
      </p:sp>
    </p:spTree>
    <p:extLst>
      <p:ext uri="{BB962C8B-B14F-4D97-AF65-F5344CB8AC3E}">
        <p14:creationId xmlns:p14="http://schemas.microsoft.com/office/powerpoint/2010/main" val="1339370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516BDF-332A-4A62-8968-A493842B3049}"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6A3734-17DE-4BF1-BD26-38F79B58C22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6823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516BDF-332A-4A62-8968-A493842B3049}"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6A3734-17DE-4BF1-BD26-38F79B58C22D}" type="slidenum">
              <a:rPr lang="en-IN" smtClean="0"/>
              <a:t>‹#›</a:t>
            </a:fld>
            <a:endParaRPr lang="en-IN"/>
          </a:p>
        </p:txBody>
      </p:sp>
    </p:spTree>
    <p:extLst>
      <p:ext uri="{BB962C8B-B14F-4D97-AF65-F5344CB8AC3E}">
        <p14:creationId xmlns:p14="http://schemas.microsoft.com/office/powerpoint/2010/main" val="37089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16BDF-332A-4A62-8968-A493842B304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6A3734-17DE-4BF1-BD26-38F79B58C22D}" type="slidenum">
              <a:rPr lang="en-IN" smtClean="0"/>
              <a:t>‹#›</a:t>
            </a:fld>
            <a:endParaRPr lang="en-IN"/>
          </a:p>
        </p:txBody>
      </p:sp>
    </p:spTree>
    <p:extLst>
      <p:ext uri="{BB962C8B-B14F-4D97-AF65-F5344CB8AC3E}">
        <p14:creationId xmlns:p14="http://schemas.microsoft.com/office/powerpoint/2010/main" val="3133038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16BDF-332A-4A62-8968-A493842B304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6A3734-17DE-4BF1-BD26-38F79B58C22D}" type="slidenum">
              <a:rPr lang="en-IN" smtClean="0"/>
              <a:t>‹#›</a:t>
            </a:fld>
            <a:endParaRPr lang="en-IN"/>
          </a:p>
        </p:txBody>
      </p:sp>
    </p:spTree>
    <p:extLst>
      <p:ext uri="{BB962C8B-B14F-4D97-AF65-F5344CB8AC3E}">
        <p14:creationId xmlns:p14="http://schemas.microsoft.com/office/powerpoint/2010/main" val="350802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16BDF-332A-4A62-8968-A493842B304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6A3734-17DE-4BF1-BD26-38F79B58C22D}" type="slidenum">
              <a:rPr lang="en-IN" smtClean="0"/>
              <a:t>‹#›</a:t>
            </a:fld>
            <a:endParaRPr lang="en-IN"/>
          </a:p>
        </p:txBody>
      </p:sp>
    </p:spTree>
    <p:extLst>
      <p:ext uri="{BB962C8B-B14F-4D97-AF65-F5344CB8AC3E}">
        <p14:creationId xmlns:p14="http://schemas.microsoft.com/office/powerpoint/2010/main" val="118495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516BDF-332A-4A62-8968-A493842B304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6A3734-17DE-4BF1-BD26-38F79B58C22D}" type="slidenum">
              <a:rPr lang="en-IN" smtClean="0"/>
              <a:t>‹#›</a:t>
            </a:fld>
            <a:endParaRPr lang="en-IN"/>
          </a:p>
        </p:txBody>
      </p:sp>
    </p:spTree>
    <p:extLst>
      <p:ext uri="{BB962C8B-B14F-4D97-AF65-F5344CB8AC3E}">
        <p14:creationId xmlns:p14="http://schemas.microsoft.com/office/powerpoint/2010/main" val="124553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516BDF-332A-4A62-8968-A493842B3049}"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6A3734-17DE-4BF1-BD26-38F79B58C22D}" type="slidenum">
              <a:rPr lang="en-IN" smtClean="0"/>
              <a:t>‹#›</a:t>
            </a:fld>
            <a:endParaRPr lang="en-IN"/>
          </a:p>
        </p:txBody>
      </p:sp>
    </p:spTree>
    <p:extLst>
      <p:ext uri="{BB962C8B-B14F-4D97-AF65-F5344CB8AC3E}">
        <p14:creationId xmlns:p14="http://schemas.microsoft.com/office/powerpoint/2010/main" val="281971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516BDF-332A-4A62-8968-A493842B3049}" type="datetimeFigureOut">
              <a:rPr lang="en-IN" smtClean="0"/>
              <a:t>03/05/2021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6A3734-17DE-4BF1-BD26-38F79B58C22D}" type="slidenum">
              <a:rPr lang="en-IN" smtClean="0"/>
              <a:t>‹#›</a:t>
            </a:fld>
            <a:endParaRPr lang="en-IN"/>
          </a:p>
        </p:txBody>
      </p:sp>
    </p:spTree>
    <p:extLst>
      <p:ext uri="{BB962C8B-B14F-4D97-AF65-F5344CB8AC3E}">
        <p14:creationId xmlns:p14="http://schemas.microsoft.com/office/powerpoint/2010/main" val="420321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516BDF-332A-4A62-8968-A493842B3049}" type="datetimeFigureOut">
              <a:rPr lang="en-IN" smtClean="0"/>
              <a:t>03/05/2021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6A3734-17DE-4BF1-BD26-38F79B58C22D}" type="slidenum">
              <a:rPr lang="en-IN" smtClean="0"/>
              <a:t>‹#›</a:t>
            </a:fld>
            <a:endParaRPr lang="en-IN"/>
          </a:p>
        </p:txBody>
      </p:sp>
    </p:spTree>
    <p:extLst>
      <p:ext uri="{BB962C8B-B14F-4D97-AF65-F5344CB8AC3E}">
        <p14:creationId xmlns:p14="http://schemas.microsoft.com/office/powerpoint/2010/main" val="142917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16BDF-332A-4A62-8968-A493842B3049}" type="datetimeFigureOut">
              <a:rPr lang="en-IN" smtClean="0"/>
              <a:t>03/05/2021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6A3734-17DE-4BF1-BD26-38F79B58C22D}" type="slidenum">
              <a:rPr lang="en-IN" smtClean="0"/>
              <a:t>‹#›</a:t>
            </a:fld>
            <a:endParaRPr lang="en-IN"/>
          </a:p>
        </p:txBody>
      </p:sp>
    </p:spTree>
    <p:extLst>
      <p:ext uri="{BB962C8B-B14F-4D97-AF65-F5344CB8AC3E}">
        <p14:creationId xmlns:p14="http://schemas.microsoft.com/office/powerpoint/2010/main" val="162609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516BDF-332A-4A62-8968-A493842B3049}"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6A3734-17DE-4BF1-BD26-38F79B58C22D}" type="slidenum">
              <a:rPr lang="en-IN" smtClean="0"/>
              <a:t>‹#›</a:t>
            </a:fld>
            <a:endParaRPr lang="en-IN"/>
          </a:p>
        </p:txBody>
      </p:sp>
    </p:spTree>
    <p:extLst>
      <p:ext uri="{BB962C8B-B14F-4D97-AF65-F5344CB8AC3E}">
        <p14:creationId xmlns:p14="http://schemas.microsoft.com/office/powerpoint/2010/main" val="3875752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516BDF-332A-4A62-8968-A493842B3049}"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6A3734-17DE-4BF1-BD26-38F79B58C22D}" type="slidenum">
              <a:rPr lang="en-IN" smtClean="0"/>
              <a:t>‹#›</a:t>
            </a:fld>
            <a:endParaRPr lang="en-IN"/>
          </a:p>
        </p:txBody>
      </p:sp>
    </p:spTree>
    <p:extLst>
      <p:ext uri="{BB962C8B-B14F-4D97-AF65-F5344CB8AC3E}">
        <p14:creationId xmlns:p14="http://schemas.microsoft.com/office/powerpoint/2010/main" val="358141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516BDF-332A-4A62-8968-A493842B3049}" type="datetimeFigureOut">
              <a:rPr lang="en-IN" smtClean="0"/>
              <a:t>03/05/2021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6A3734-17DE-4BF1-BD26-38F79B58C22D}" type="slidenum">
              <a:rPr lang="en-IN" smtClean="0"/>
              <a:t>‹#›</a:t>
            </a:fld>
            <a:endParaRPr lang="en-IN"/>
          </a:p>
        </p:txBody>
      </p:sp>
    </p:spTree>
    <p:extLst>
      <p:ext uri="{BB962C8B-B14F-4D97-AF65-F5344CB8AC3E}">
        <p14:creationId xmlns:p14="http://schemas.microsoft.com/office/powerpoint/2010/main" val="387390773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researchgate.net/" TargetMode="External"/><Relationship Id="rId2" Type="http://schemas.openxmlformats.org/officeDocument/2006/relationships/hyperlink" Target="http://www.geekforgeeks.org/"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5BA081-BFC1-4C75-B5B8-24279F03BB5B}"/>
              </a:ext>
            </a:extLst>
          </p:cNvPr>
          <p:cNvSpPr>
            <a:spLocks noGrp="1"/>
          </p:cNvSpPr>
          <p:nvPr>
            <p:ph type="title"/>
          </p:nvPr>
        </p:nvSpPr>
        <p:spPr/>
        <p:txBody>
          <a:bodyPr>
            <a:noAutofit/>
          </a:bodyPr>
          <a:lstStyle/>
          <a:p>
            <a:r>
              <a:rPr lang="en-US" sz="6000" b="1" i="0" u="none" strike="noStrike" baseline="0" dirty="0">
                <a:solidFill>
                  <a:srgbClr val="572314"/>
                </a:solidFill>
                <a:latin typeface="Arial" panose="020B0604020202020204" pitchFamily="34" charset="0"/>
              </a:rPr>
              <a:t>Credit card fraud detection using</a:t>
            </a:r>
            <a:br>
              <a:rPr lang="en-US" sz="6000" b="1" i="0" u="none" strike="noStrike" baseline="0" dirty="0">
                <a:solidFill>
                  <a:srgbClr val="572314"/>
                </a:solidFill>
                <a:latin typeface="Arial" panose="020B0604020202020204" pitchFamily="34" charset="0"/>
              </a:rPr>
            </a:br>
            <a:r>
              <a:rPr lang="en-IN" sz="6000" b="1" i="0" u="none" strike="noStrike" baseline="0" dirty="0">
                <a:solidFill>
                  <a:srgbClr val="572314"/>
                </a:solidFill>
                <a:latin typeface="Arial" panose="020B0604020202020204" pitchFamily="34" charset="0"/>
              </a:rPr>
              <a:t>Machine Learning Techniques:</a:t>
            </a:r>
            <a:br>
              <a:rPr lang="en-IN" sz="6000" b="1" i="0" u="none" strike="noStrike" baseline="0" dirty="0">
                <a:solidFill>
                  <a:srgbClr val="572314"/>
                </a:solidFill>
                <a:latin typeface="Arial" panose="020B0604020202020204" pitchFamily="34" charset="0"/>
              </a:rPr>
            </a:br>
            <a:r>
              <a:rPr lang="en-IN" sz="6000" b="1" i="0" u="none" strike="noStrike" baseline="0" dirty="0">
                <a:solidFill>
                  <a:srgbClr val="572314"/>
                </a:solidFill>
                <a:latin typeface="Arial" panose="020B0604020202020204" pitchFamily="34" charset="0"/>
              </a:rPr>
              <a:t>A Comparative Analysis</a:t>
            </a:r>
            <a:endParaRPr lang="en-IN" sz="6000" dirty="0"/>
          </a:p>
        </p:txBody>
      </p:sp>
    </p:spTree>
    <p:extLst>
      <p:ext uri="{BB962C8B-B14F-4D97-AF65-F5344CB8AC3E}">
        <p14:creationId xmlns:p14="http://schemas.microsoft.com/office/powerpoint/2010/main" val="95467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61F4E6-DB4F-459C-A915-769DDD8C215E}"/>
              </a:ext>
            </a:extLst>
          </p:cNvPr>
          <p:cNvSpPr txBox="1"/>
          <p:nvPr/>
        </p:nvSpPr>
        <p:spPr>
          <a:xfrm>
            <a:off x="1571946" y="575353"/>
            <a:ext cx="10387173" cy="4893647"/>
          </a:xfrm>
          <a:prstGeom prst="rect">
            <a:avLst/>
          </a:prstGeom>
          <a:noFill/>
        </p:spPr>
        <p:txBody>
          <a:bodyPr wrap="square" rtlCol="0">
            <a:spAutoFit/>
          </a:bodyPr>
          <a:lstStyle/>
          <a:p>
            <a:pPr algn="l"/>
            <a:r>
              <a:rPr lang="en-US" sz="3600" b="1" i="0" dirty="0">
                <a:solidFill>
                  <a:srgbClr val="222222"/>
                </a:solidFill>
                <a:effectLst/>
                <a:latin typeface="Arial" panose="020B0604020202020204" pitchFamily="34" charset="0"/>
              </a:rPr>
              <a:t>Decision Tree Induction algorithm</a:t>
            </a:r>
          </a:p>
          <a:p>
            <a:pPr algn="l"/>
            <a:r>
              <a:rPr lang="en-US" b="0" i="0" dirty="0">
                <a:solidFill>
                  <a:srgbClr val="222222"/>
                </a:solidFill>
                <a:effectLst/>
                <a:latin typeface="Arial" panose="020B0604020202020204" pitchFamily="34" charset="0"/>
              </a:rPr>
              <a:t>            </a:t>
            </a:r>
            <a:r>
              <a:rPr lang="en-US" sz="2000" b="0" i="0" dirty="0">
                <a:solidFill>
                  <a:srgbClr val="222222"/>
                </a:solidFill>
                <a:effectLst/>
                <a:latin typeface="Arial" panose="020B0604020202020204" pitchFamily="34" charset="0"/>
              </a:rPr>
              <a:t>A Decision tree algorithms are a method for approaching discrete-valued target functions, in which the learned Function is denoted by a decision tree. These types of algorithms are famous in inductive learning and have been successfully applied to abroad range of tasks. We examine the decision tree learning algorithm – ID3.The decision tree is a structure that contains root node, branch and leaf node. Every internal node indicates a test on attribute, every branch indicates the outcome of test and each leaf node holds the class tag. The uppermost node in the tree is the root node .A Decision trees organize circumstances by sorting them down the tree from the root to some leaf node, which delivers the classification of the instance. Each node in the tree specifies a test </a:t>
            </a:r>
          </a:p>
          <a:p>
            <a:pPr algn="l"/>
            <a:r>
              <a:rPr lang="en-US" sz="2000" b="0" i="0" dirty="0">
                <a:solidFill>
                  <a:srgbClr val="222222"/>
                </a:solidFill>
                <a:effectLst/>
                <a:latin typeface="Arial" panose="020B0604020202020204" pitchFamily="34" charset="0"/>
              </a:rPr>
              <a:t>of some attribute of the instance and each branch descending from that node links to one of the possible values for this attribute. For example figure below explains a decision tree based on attribute name outlook.</a:t>
            </a:r>
          </a:p>
          <a:p>
            <a:br>
              <a:rPr lang="en-US" dirty="0"/>
            </a:br>
            <a:endParaRPr lang="en-IN" dirty="0"/>
          </a:p>
        </p:txBody>
      </p:sp>
    </p:spTree>
    <p:extLst>
      <p:ext uri="{BB962C8B-B14F-4D97-AF65-F5344CB8AC3E}">
        <p14:creationId xmlns:p14="http://schemas.microsoft.com/office/powerpoint/2010/main" val="424213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614E7A-956C-43E5-8C0F-D0E1D320A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043" y="79161"/>
            <a:ext cx="9729627" cy="2787329"/>
          </a:xfrm>
          <a:prstGeom prst="rect">
            <a:avLst/>
          </a:prstGeom>
        </p:spPr>
      </p:pic>
      <p:sp>
        <p:nvSpPr>
          <p:cNvPr id="4" name="TextBox 3">
            <a:extLst>
              <a:ext uri="{FF2B5EF4-FFF2-40B4-BE49-F238E27FC236}">
                <a16:creationId xmlns:a16="http://schemas.microsoft.com/office/drawing/2014/main" id="{384BE27B-0DF8-4120-8697-99ED33612D78}"/>
              </a:ext>
            </a:extLst>
          </p:cNvPr>
          <p:cNvSpPr txBox="1"/>
          <p:nvPr/>
        </p:nvSpPr>
        <p:spPr>
          <a:xfrm>
            <a:off x="1345915" y="3215812"/>
            <a:ext cx="10407721" cy="3231654"/>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Entropy</a:t>
            </a:r>
          </a:p>
          <a:p>
            <a:r>
              <a:rPr lang="en-US" sz="2000" dirty="0">
                <a:latin typeface="Arial" panose="020B0604020202020204" pitchFamily="34" charset="0"/>
                <a:cs typeface="Arial" panose="020B0604020202020204" pitchFamily="34" charset="0"/>
              </a:rPr>
              <a:t>The entropy is a measure in the information theory, which illustrates the impurity of an arbitrary collection of examples. For e.g. if training data has 14 instances with 6 positive and 8 negative instances, the entropy is calculated as</a:t>
            </a:r>
          </a:p>
          <a:p>
            <a:r>
              <a:rPr lang="en-US" sz="2000" dirty="0">
                <a:latin typeface="Arial" panose="020B0604020202020204" pitchFamily="34" charset="0"/>
                <a:cs typeface="Arial" panose="020B0604020202020204" pitchFamily="34" charset="0"/>
              </a:rPr>
              <a:t>Entropy ([6+, 8-]) = −(6 /14) log2 (6 /14) − (8/14) log2 (8/14) = 0.985</a:t>
            </a:r>
          </a:p>
          <a:p>
            <a:r>
              <a:rPr lang="en-US" sz="2000" dirty="0">
                <a:latin typeface="Arial" panose="020B0604020202020204" pitchFamily="34" charset="0"/>
                <a:cs typeface="Arial" panose="020B0604020202020204" pitchFamily="34" charset="0"/>
              </a:rPr>
              <a:t>A key point to reminder here is that the more uniform is the probability distribution, the greater is its entropy.1.2 Information gain The information gain measures the likely reduction in entropy by partitioning the examples according to the attribute. </a:t>
            </a:r>
          </a:p>
          <a:p>
            <a:br>
              <a:rPr lang="en-US" dirty="0"/>
            </a:br>
            <a:endParaRPr lang="en-IN" dirty="0"/>
          </a:p>
        </p:txBody>
      </p:sp>
    </p:spTree>
    <p:extLst>
      <p:ext uri="{BB962C8B-B14F-4D97-AF65-F5344CB8AC3E}">
        <p14:creationId xmlns:p14="http://schemas.microsoft.com/office/powerpoint/2010/main" val="1381033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3AB8-7E89-497B-AD24-87F3AA34747F}"/>
              </a:ext>
            </a:extLst>
          </p:cNvPr>
          <p:cNvSpPr>
            <a:spLocks noGrp="1"/>
          </p:cNvSpPr>
          <p:nvPr>
            <p:ph type="title"/>
          </p:nvPr>
        </p:nvSpPr>
        <p:spPr>
          <a:xfrm>
            <a:off x="1756881" y="624110"/>
            <a:ext cx="9747731" cy="1280890"/>
          </a:xfrm>
        </p:spPr>
        <p:txBody>
          <a:bodyPr>
            <a:normAutofit/>
          </a:bodyPr>
          <a:lstStyle/>
          <a:p>
            <a:r>
              <a:rPr lang="en-IN" sz="4800" b="1" i="0" u="none" strike="noStrike" baseline="0" dirty="0">
                <a:solidFill>
                  <a:srgbClr val="572314"/>
                </a:solidFill>
                <a:latin typeface="Arial" panose="020B0604020202020204" pitchFamily="34" charset="0"/>
              </a:rPr>
              <a:t>Conclusion</a:t>
            </a:r>
            <a:endParaRPr lang="en-IN" sz="4800" dirty="0"/>
          </a:p>
        </p:txBody>
      </p:sp>
      <p:sp>
        <p:nvSpPr>
          <p:cNvPr id="3" name="Content Placeholder 2">
            <a:extLst>
              <a:ext uri="{FF2B5EF4-FFF2-40B4-BE49-F238E27FC236}">
                <a16:creationId xmlns:a16="http://schemas.microsoft.com/office/drawing/2014/main" id="{4C44DA6A-DD3F-4D21-9AAB-CE8A9CCDBCB3}"/>
              </a:ext>
            </a:extLst>
          </p:cNvPr>
          <p:cNvSpPr>
            <a:spLocks noGrp="1"/>
          </p:cNvSpPr>
          <p:nvPr>
            <p:ph idx="1"/>
          </p:nvPr>
        </p:nvSpPr>
        <p:spPr>
          <a:xfrm>
            <a:off x="2332234" y="1530849"/>
            <a:ext cx="9172378" cy="4703041"/>
          </a:xfrm>
        </p:spPr>
        <p:txBody>
          <a:bodyPr>
            <a:normAutofit/>
          </a:bodyPr>
          <a:lstStyle/>
          <a:p>
            <a:r>
              <a:rPr lang="en-US" sz="2000" dirty="0">
                <a:solidFill>
                  <a:srgbClr val="3892A8"/>
                </a:solidFill>
                <a:latin typeface="Wingdings2"/>
              </a:rPr>
              <a:t>  </a:t>
            </a:r>
            <a:r>
              <a:rPr lang="en-US" sz="2000" dirty="0">
                <a:solidFill>
                  <a:srgbClr val="000000"/>
                </a:solidFill>
                <a:latin typeface="Arial" panose="020B0604020202020204" pitchFamily="34" charset="0"/>
              </a:rPr>
              <a:t>C</a:t>
            </a:r>
            <a:r>
              <a:rPr lang="en-US" sz="2000" b="0" i="0" u="none" strike="noStrike" baseline="0" dirty="0">
                <a:solidFill>
                  <a:srgbClr val="000000"/>
                </a:solidFill>
                <a:latin typeface="Arial" panose="020B0604020202020204" pitchFamily="34" charset="0"/>
              </a:rPr>
              <a:t>lassifiers based on different machine learning techniques ( K-nearest </a:t>
            </a:r>
            <a:r>
              <a:rPr lang="en-US" sz="2000" b="0" i="0" u="none" strike="noStrike" baseline="0" dirty="0" err="1">
                <a:solidFill>
                  <a:srgbClr val="000000"/>
                </a:solidFill>
                <a:latin typeface="Arial" panose="020B0604020202020204" pitchFamily="34" charset="0"/>
              </a:rPr>
              <a:t>neighbours</a:t>
            </a:r>
            <a:r>
              <a:rPr lang="en-US" sz="2000" b="0" i="0" u="none" strike="noStrike" baseline="0" dirty="0">
                <a:solidFill>
                  <a:srgbClr val="000000"/>
                </a:solidFill>
                <a:latin typeface="Arial" panose="020B0604020202020204" pitchFamily="34" charset="0"/>
              </a:rPr>
              <a:t> and Decision Tree) are trained on real life of credit card transactions data and their performances on credit card fraud detection valuated and compared based on several relevant metrics.</a:t>
            </a:r>
          </a:p>
          <a:p>
            <a:r>
              <a:rPr lang="en-US" sz="2000" b="0" i="0" u="none" strike="noStrike" baseline="0" dirty="0">
                <a:solidFill>
                  <a:srgbClr val="3892A8"/>
                </a:solidFill>
                <a:latin typeface="Wingdings2"/>
              </a:rPr>
              <a:t> </a:t>
            </a:r>
            <a:r>
              <a:rPr lang="en-US" sz="2000" b="0" i="0" u="none" strike="noStrike" baseline="0" dirty="0">
                <a:solidFill>
                  <a:srgbClr val="000000"/>
                </a:solidFill>
                <a:latin typeface="Arial" panose="020B0604020202020204" pitchFamily="34" charset="0"/>
              </a:rPr>
              <a:t>The highly imbalanced dataset is sampled in a hybrid approach where the positive class is oversampled and the negative class under-sampled, achieving two sets of data distributions.</a:t>
            </a:r>
          </a:p>
          <a:p>
            <a:r>
              <a:rPr lang="en-US" sz="2000" b="0" i="0" u="none" strike="noStrike" baseline="0" dirty="0">
                <a:solidFill>
                  <a:srgbClr val="3892A8"/>
                </a:solidFill>
                <a:latin typeface="Wingdings2"/>
              </a:rPr>
              <a:t> </a:t>
            </a:r>
            <a:r>
              <a:rPr lang="en-US" sz="2000" b="0" i="0" u="none" strike="noStrike" baseline="0" dirty="0">
                <a:solidFill>
                  <a:srgbClr val="000000"/>
                </a:solidFill>
                <a:latin typeface="Arial" panose="020B0604020202020204" pitchFamily="34" charset="0"/>
              </a:rPr>
              <a:t>The performances of the classifiers are examined on the two sets of data distributions using accuracy, sensitivity , specificity, precision, balanced classification rate and Matthews </a:t>
            </a:r>
            <a:r>
              <a:rPr lang="en-IN" sz="2000" b="0" i="0" u="none" strike="noStrike" baseline="0" dirty="0">
                <a:solidFill>
                  <a:srgbClr val="000000"/>
                </a:solidFill>
                <a:latin typeface="Arial" panose="020B0604020202020204" pitchFamily="34" charset="0"/>
              </a:rPr>
              <a:t>Correlation coefficient metrics.</a:t>
            </a:r>
          </a:p>
          <a:p>
            <a:r>
              <a:rPr lang="en-US" sz="2000" b="0" i="0" u="none" strike="noStrike" baseline="0" dirty="0">
                <a:solidFill>
                  <a:srgbClr val="3892A8"/>
                </a:solidFill>
                <a:latin typeface="Wingdings2"/>
              </a:rPr>
              <a:t> </a:t>
            </a:r>
            <a:r>
              <a:rPr lang="en-US" sz="2000" b="0" i="0" u="none" strike="noStrike" baseline="0" dirty="0">
                <a:solidFill>
                  <a:srgbClr val="000000"/>
                </a:solidFill>
                <a:latin typeface="Arial" panose="020B0604020202020204" pitchFamily="34" charset="0"/>
              </a:rPr>
              <a:t>Results from the experiment shows that the </a:t>
            </a:r>
            <a:r>
              <a:rPr lang="en-US" sz="2000" dirty="0">
                <a:solidFill>
                  <a:srgbClr val="000000"/>
                </a:solidFill>
                <a:latin typeface="Arial" panose="020B0604020202020204" pitchFamily="34" charset="0"/>
              </a:rPr>
              <a:t>K</a:t>
            </a:r>
            <a:r>
              <a:rPr lang="en-US" sz="2000" b="0" i="0" u="none" strike="noStrike" baseline="0" dirty="0">
                <a:solidFill>
                  <a:srgbClr val="000000"/>
                </a:solidFill>
                <a:latin typeface="Arial" panose="020B0604020202020204" pitchFamily="34" charset="0"/>
              </a:rPr>
              <a:t>NN shows significant performance for all metrics evaluated except for accuracy in the 10:90 data distribution.</a:t>
            </a:r>
            <a:endParaRPr lang="en-IN" sz="2000" dirty="0"/>
          </a:p>
        </p:txBody>
      </p:sp>
    </p:spTree>
    <p:extLst>
      <p:ext uri="{BB962C8B-B14F-4D97-AF65-F5344CB8AC3E}">
        <p14:creationId xmlns:p14="http://schemas.microsoft.com/office/powerpoint/2010/main" val="3477379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19B0-7EBA-4DDE-97A5-C7847097AB0F}"/>
              </a:ext>
            </a:extLst>
          </p:cNvPr>
          <p:cNvSpPr>
            <a:spLocks noGrp="1"/>
          </p:cNvSpPr>
          <p:nvPr>
            <p:ph type="title"/>
          </p:nvPr>
        </p:nvSpPr>
        <p:spPr>
          <a:xfrm>
            <a:off x="1715784" y="565079"/>
            <a:ext cx="9788827" cy="1339921"/>
          </a:xfrm>
        </p:spPr>
        <p:txBody>
          <a:bodyPr>
            <a:normAutofit/>
          </a:bodyPr>
          <a:lstStyle/>
          <a:p>
            <a:r>
              <a:rPr lang="en-IN" sz="4000" b="1" i="0" u="none" strike="noStrike" baseline="0" dirty="0">
                <a:solidFill>
                  <a:srgbClr val="572314"/>
                </a:solidFill>
                <a:latin typeface="Arial" panose="020B0604020202020204" pitchFamily="34" charset="0"/>
              </a:rPr>
              <a:t>References :            </a:t>
            </a:r>
            <a:endParaRPr lang="en-IN" sz="4000" dirty="0"/>
          </a:p>
        </p:txBody>
      </p:sp>
      <p:sp>
        <p:nvSpPr>
          <p:cNvPr id="3" name="TextBox 2">
            <a:extLst>
              <a:ext uri="{FF2B5EF4-FFF2-40B4-BE49-F238E27FC236}">
                <a16:creationId xmlns:a16="http://schemas.microsoft.com/office/drawing/2014/main" id="{905CCA9A-B432-4918-9B57-FDB4D5137D8B}"/>
              </a:ext>
            </a:extLst>
          </p:cNvPr>
          <p:cNvSpPr txBox="1"/>
          <p:nvPr/>
        </p:nvSpPr>
        <p:spPr>
          <a:xfrm>
            <a:off x="1931542" y="2054830"/>
            <a:ext cx="9827746" cy="1631216"/>
          </a:xfrm>
          <a:prstGeom prst="rect">
            <a:avLst/>
          </a:prstGeom>
          <a:noFill/>
        </p:spPr>
        <p:txBody>
          <a:bodyPr wrap="square" rtlCol="0">
            <a:spAutoFit/>
          </a:bodyPr>
          <a:lstStyle/>
          <a:p>
            <a:pPr marL="457200" indent="-457200">
              <a:buAutoNum type="arabicPeriod"/>
            </a:pPr>
            <a:r>
              <a:rPr lang="en-US" sz="2000" dirty="0">
                <a:latin typeface="Arial" panose="020B0604020202020204" pitchFamily="34" charset="0"/>
                <a:cs typeface="Arial" panose="020B0604020202020204" pitchFamily="34" charset="0"/>
                <a:hlinkClick r:id="rId2"/>
              </a:rPr>
              <a:t>www.geekforgeeks.org</a:t>
            </a:r>
            <a:endParaRPr lang="en-US" sz="2000" dirty="0">
              <a:latin typeface="Arial" panose="020B0604020202020204" pitchFamily="34" charset="0"/>
              <a:cs typeface="Arial" panose="020B0604020202020204" pitchFamily="34" charset="0"/>
            </a:endParaRPr>
          </a:p>
          <a:p>
            <a:pPr marL="457200" indent="-457200">
              <a:buAutoNum type="arabicPeriod"/>
            </a:pPr>
            <a:r>
              <a:rPr lang="en-US" sz="2000" dirty="0">
                <a:latin typeface="Arial" panose="020B0604020202020204" pitchFamily="34" charset="0"/>
                <a:cs typeface="Arial" panose="020B0604020202020204" pitchFamily="34" charset="0"/>
              </a:rPr>
              <a:t>ieeexplore.ieee.org</a:t>
            </a:r>
          </a:p>
          <a:p>
            <a:pPr marL="457200" indent="-457200">
              <a:buAutoNum type="arabicPeriod"/>
            </a:pPr>
            <a:r>
              <a:rPr lang="en-US" sz="2000" dirty="0">
                <a:latin typeface="Arial" panose="020B0604020202020204" pitchFamily="34" charset="0"/>
                <a:cs typeface="Arial" panose="020B0604020202020204" pitchFamily="34" charset="0"/>
                <a:hlinkClick r:id="rId3"/>
              </a:rPr>
              <a:t>www.researchgate.net</a:t>
            </a:r>
            <a:endParaRPr lang="en-US" sz="2000" dirty="0">
              <a:latin typeface="Arial" panose="020B0604020202020204" pitchFamily="34" charset="0"/>
              <a:cs typeface="Arial" panose="020B0604020202020204" pitchFamily="34" charset="0"/>
            </a:endParaRPr>
          </a:p>
          <a:p>
            <a:pPr marL="457200" indent="-457200">
              <a:buAutoNum type="arabicPeriod"/>
            </a:pPr>
            <a:endParaRPr lang="en-US" sz="2000" dirty="0">
              <a:latin typeface="Arial" panose="020B0604020202020204" pitchFamily="34" charset="0"/>
              <a:cs typeface="Arial" panose="020B0604020202020204" pitchFamily="34" charset="0"/>
            </a:endParaRPr>
          </a:p>
          <a:p>
            <a:pPr marL="457200" indent="-457200">
              <a:buAutoNum type="arabicPeriod"/>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0632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2F18FF-ED8C-427F-A58A-2FF8035ABB11}"/>
              </a:ext>
            </a:extLst>
          </p:cNvPr>
          <p:cNvSpPr txBox="1"/>
          <p:nvPr/>
        </p:nvSpPr>
        <p:spPr>
          <a:xfrm>
            <a:off x="2332236" y="2627897"/>
            <a:ext cx="4397338" cy="1569660"/>
          </a:xfrm>
          <a:prstGeom prst="rect">
            <a:avLst/>
          </a:prstGeom>
          <a:noFill/>
        </p:spPr>
        <p:txBody>
          <a:bodyPr wrap="square" rtlCol="0">
            <a:spAutoFit/>
          </a:bodyPr>
          <a:lstStyle/>
          <a:p>
            <a:r>
              <a:rPr lang="en-US" sz="9600" b="1" dirty="0"/>
              <a:t>Thank</a:t>
            </a:r>
            <a:endParaRPr lang="en-IN" sz="9600" b="1" dirty="0"/>
          </a:p>
        </p:txBody>
      </p:sp>
      <p:sp>
        <p:nvSpPr>
          <p:cNvPr id="4" name="TextBox 3">
            <a:extLst>
              <a:ext uri="{FF2B5EF4-FFF2-40B4-BE49-F238E27FC236}">
                <a16:creationId xmlns:a16="http://schemas.microsoft.com/office/drawing/2014/main" id="{A9276047-3FE8-4E80-B78E-B8252E04CC42}"/>
              </a:ext>
            </a:extLst>
          </p:cNvPr>
          <p:cNvSpPr txBox="1"/>
          <p:nvPr/>
        </p:nvSpPr>
        <p:spPr>
          <a:xfrm>
            <a:off x="5496674" y="2627896"/>
            <a:ext cx="4510355" cy="1569660"/>
          </a:xfrm>
          <a:prstGeom prst="rect">
            <a:avLst/>
          </a:prstGeom>
          <a:noFill/>
        </p:spPr>
        <p:txBody>
          <a:bodyPr wrap="square" rtlCol="0">
            <a:spAutoFit/>
          </a:bodyPr>
          <a:lstStyle/>
          <a:p>
            <a:r>
              <a:rPr lang="en-US" sz="9600" b="1" dirty="0">
                <a:latin typeface="Arial" panose="020B0604020202020204" pitchFamily="34" charset="0"/>
                <a:cs typeface="Arial" panose="020B0604020202020204" pitchFamily="34" charset="0"/>
              </a:rPr>
              <a:t>  You</a:t>
            </a:r>
            <a:endParaRPr lang="en-IN" sz="9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92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A6DD77-BE44-4B5B-809D-F7AF19EA5F92}"/>
              </a:ext>
            </a:extLst>
          </p:cNvPr>
          <p:cNvSpPr>
            <a:spLocks noGrp="1"/>
          </p:cNvSpPr>
          <p:nvPr>
            <p:ph type="title"/>
          </p:nvPr>
        </p:nvSpPr>
        <p:spPr/>
        <p:txBody>
          <a:bodyPr>
            <a:normAutofit/>
          </a:bodyPr>
          <a:lstStyle/>
          <a:p>
            <a:r>
              <a:rPr lang="en-IN" sz="5400" b="1" i="0" u="none" strike="noStrike" baseline="0" dirty="0">
                <a:solidFill>
                  <a:srgbClr val="572314"/>
                </a:solidFill>
                <a:latin typeface="Arial" panose="020B0604020202020204" pitchFamily="34" charset="0"/>
              </a:rPr>
              <a:t>Flow of Talk</a:t>
            </a:r>
            <a:endParaRPr lang="en-IN" sz="5400" dirty="0"/>
          </a:p>
        </p:txBody>
      </p:sp>
      <p:sp>
        <p:nvSpPr>
          <p:cNvPr id="4" name="Content Placeholder 3">
            <a:extLst>
              <a:ext uri="{FF2B5EF4-FFF2-40B4-BE49-F238E27FC236}">
                <a16:creationId xmlns:a16="http://schemas.microsoft.com/office/drawing/2014/main" id="{04B1E4E8-6507-4AA7-851D-DE0AC294CA10}"/>
              </a:ext>
            </a:extLst>
          </p:cNvPr>
          <p:cNvSpPr>
            <a:spLocks noGrp="1"/>
          </p:cNvSpPr>
          <p:nvPr>
            <p:ph idx="1"/>
          </p:nvPr>
        </p:nvSpPr>
        <p:spPr/>
        <p:txBody>
          <a:bodyPr>
            <a:normAutofit/>
          </a:bodyPr>
          <a:lstStyle/>
          <a:p>
            <a:pPr algn="l"/>
            <a:r>
              <a:rPr lang="en-IN" sz="3600" b="0" i="0" u="none" strike="noStrike" baseline="0" dirty="0">
                <a:solidFill>
                  <a:srgbClr val="3892A8"/>
                </a:solidFill>
                <a:latin typeface="Wingdings2"/>
              </a:rPr>
              <a:t> </a:t>
            </a:r>
            <a:r>
              <a:rPr lang="en-IN" sz="3600" b="0" i="0" u="none" strike="noStrike" baseline="0" dirty="0">
                <a:solidFill>
                  <a:srgbClr val="000000"/>
                </a:solidFill>
                <a:latin typeface="Arial" panose="020B0604020202020204" pitchFamily="34" charset="0"/>
              </a:rPr>
              <a:t>Introduction</a:t>
            </a:r>
          </a:p>
          <a:p>
            <a:pPr algn="l"/>
            <a:r>
              <a:rPr lang="en-US" sz="3600" b="0" i="0" u="none" strike="noStrike" baseline="0" dirty="0">
                <a:solidFill>
                  <a:srgbClr val="3892A8"/>
                </a:solidFill>
                <a:latin typeface="Wingdings2"/>
              </a:rPr>
              <a:t> </a:t>
            </a:r>
            <a:r>
              <a:rPr lang="en-US" sz="3600" b="0" i="0" u="none" strike="noStrike" baseline="0" dirty="0">
                <a:solidFill>
                  <a:srgbClr val="000000"/>
                </a:solidFill>
                <a:latin typeface="Arial" panose="020B0604020202020204" pitchFamily="34" charset="0"/>
              </a:rPr>
              <a:t>Experimental Set Up and Methods</a:t>
            </a:r>
          </a:p>
          <a:p>
            <a:pPr algn="l"/>
            <a:r>
              <a:rPr lang="en-IN" sz="3600" b="0" i="0" u="none" strike="noStrike" baseline="0" dirty="0">
                <a:solidFill>
                  <a:srgbClr val="3892A8"/>
                </a:solidFill>
                <a:latin typeface="Wingdings2"/>
              </a:rPr>
              <a:t> </a:t>
            </a:r>
            <a:r>
              <a:rPr lang="en-IN" sz="3600" b="0" i="0" u="none" strike="noStrike" baseline="0" dirty="0">
                <a:solidFill>
                  <a:srgbClr val="000000"/>
                </a:solidFill>
                <a:latin typeface="Arial" panose="020B0604020202020204" pitchFamily="34" charset="0"/>
              </a:rPr>
              <a:t>Conclusion</a:t>
            </a:r>
          </a:p>
          <a:p>
            <a:pPr algn="l"/>
            <a:r>
              <a:rPr lang="en-IN" sz="3600" b="0" i="0" u="none" strike="noStrike" baseline="0" dirty="0">
                <a:solidFill>
                  <a:srgbClr val="3892A8"/>
                </a:solidFill>
                <a:latin typeface="Wingdings2"/>
              </a:rPr>
              <a:t> </a:t>
            </a:r>
            <a:r>
              <a:rPr lang="en-IN" sz="3600" b="0" i="0" u="none" strike="noStrike" baseline="0" dirty="0">
                <a:solidFill>
                  <a:srgbClr val="000000"/>
                </a:solidFill>
                <a:latin typeface="Arial" panose="020B0604020202020204" pitchFamily="34" charset="0"/>
              </a:rPr>
              <a:t>References</a:t>
            </a:r>
            <a:endParaRPr lang="en-IN" sz="3600" dirty="0"/>
          </a:p>
        </p:txBody>
      </p:sp>
    </p:spTree>
    <p:extLst>
      <p:ext uri="{BB962C8B-B14F-4D97-AF65-F5344CB8AC3E}">
        <p14:creationId xmlns:p14="http://schemas.microsoft.com/office/powerpoint/2010/main" val="48410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2E86-638E-489F-A061-4506AC3EBD32}"/>
              </a:ext>
            </a:extLst>
          </p:cNvPr>
          <p:cNvSpPr>
            <a:spLocks noGrp="1"/>
          </p:cNvSpPr>
          <p:nvPr>
            <p:ph type="title"/>
          </p:nvPr>
        </p:nvSpPr>
        <p:spPr/>
        <p:txBody>
          <a:bodyPr>
            <a:normAutofit/>
          </a:bodyPr>
          <a:lstStyle/>
          <a:p>
            <a:r>
              <a:rPr lang="en-IN" sz="6000" b="1" i="0" u="none" strike="noStrike" baseline="0" dirty="0">
                <a:solidFill>
                  <a:srgbClr val="572314"/>
                </a:solidFill>
                <a:latin typeface="Arial" panose="020B0604020202020204" pitchFamily="34" charset="0"/>
              </a:rPr>
              <a:t>Introduction</a:t>
            </a:r>
            <a:endParaRPr lang="en-IN" sz="6000" dirty="0"/>
          </a:p>
        </p:txBody>
      </p:sp>
      <p:sp>
        <p:nvSpPr>
          <p:cNvPr id="3" name="Content Placeholder 2">
            <a:extLst>
              <a:ext uri="{FF2B5EF4-FFF2-40B4-BE49-F238E27FC236}">
                <a16:creationId xmlns:a16="http://schemas.microsoft.com/office/drawing/2014/main" id="{D6C88EAD-F6AB-422B-B4C8-3A09559D704C}"/>
              </a:ext>
            </a:extLst>
          </p:cNvPr>
          <p:cNvSpPr>
            <a:spLocks noGrp="1"/>
          </p:cNvSpPr>
          <p:nvPr>
            <p:ph idx="1"/>
          </p:nvPr>
        </p:nvSpPr>
        <p:spPr>
          <a:xfrm>
            <a:off x="2592925" y="2143125"/>
            <a:ext cx="9256891" cy="4524803"/>
          </a:xfrm>
        </p:spPr>
        <p:txBody>
          <a:bodyPr>
            <a:normAutofit fontScale="85000" lnSpcReduction="10000"/>
          </a:bodyPr>
          <a:lstStyle/>
          <a:p>
            <a:pPr marL="0" indent="0" algn="l">
              <a:buNone/>
            </a:pPr>
            <a:r>
              <a:rPr lang="en-US" sz="1800" b="0" i="0" u="none" strike="noStrike" baseline="0" dirty="0">
                <a:latin typeface="Arial" panose="020B0604020202020204" pitchFamily="34" charset="0"/>
              </a:rPr>
              <a:t>  </a:t>
            </a:r>
            <a:r>
              <a:rPr lang="en-US" sz="2300" b="0" i="0" u="none" strike="noStrike" baseline="0" dirty="0">
                <a:latin typeface="Arial" panose="020B0604020202020204" pitchFamily="34" charset="0"/>
              </a:rPr>
              <a:t>Fraud can be defined as criminal deception with intent of</a:t>
            </a:r>
          </a:p>
          <a:p>
            <a:pPr marL="0" indent="0" algn="l">
              <a:buNone/>
            </a:pPr>
            <a:r>
              <a:rPr lang="en-IN" sz="2300" b="0" i="0" u="none" strike="noStrike" baseline="0" dirty="0">
                <a:latin typeface="Arial" panose="020B0604020202020204" pitchFamily="34" charset="0"/>
              </a:rPr>
              <a:t>acquiring financial gain.</a:t>
            </a:r>
          </a:p>
          <a:p>
            <a:pPr algn="l"/>
            <a:r>
              <a:rPr lang="en-IN" sz="3100" b="1" i="0" u="none" strike="noStrike" baseline="0" dirty="0">
                <a:solidFill>
                  <a:srgbClr val="000000"/>
                </a:solidFill>
                <a:latin typeface="Arial" panose="020B0604020202020204" pitchFamily="34" charset="0"/>
              </a:rPr>
              <a:t>Credit Card Fraud</a:t>
            </a:r>
            <a:endParaRPr lang="en-IN" sz="2200" b="1" i="0" u="none" strike="noStrike" baseline="0" dirty="0">
              <a:solidFill>
                <a:srgbClr val="000000"/>
              </a:solidFill>
              <a:latin typeface="Arial" panose="020B0604020202020204" pitchFamily="34" charset="0"/>
            </a:endParaRPr>
          </a:p>
          <a:p>
            <a:pPr marL="0" indent="0" algn="l">
              <a:buNone/>
            </a:pPr>
            <a:r>
              <a:rPr lang="en-US" sz="2200" b="0" i="0" u="none" strike="noStrike" baseline="0" dirty="0">
                <a:solidFill>
                  <a:srgbClr val="3892A8"/>
                </a:solidFill>
                <a:latin typeface="Wingdings-Regular"/>
              </a:rPr>
              <a:t>   </a:t>
            </a:r>
            <a:r>
              <a:rPr lang="en-US" sz="2200" b="1" i="0" u="none" strike="noStrike" baseline="0" dirty="0">
                <a:solidFill>
                  <a:srgbClr val="000000"/>
                </a:solidFill>
                <a:latin typeface="Arial" panose="020B0604020202020204" pitchFamily="34" charset="0"/>
              </a:rPr>
              <a:t>Inner Card Fraud: </a:t>
            </a:r>
            <a:r>
              <a:rPr lang="en-US" sz="2200" b="0" i="0" u="none" strike="noStrike" baseline="0" dirty="0">
                <a:solidFill>
                  <a:srgbClr val="000000"/>
                </a:solidFill>
                <a:latin typeface="Arial" panose="020B0604020202020204" pitchFamily="34" charset="0"/>
              </a:rPr>
              <a:t>Done by using false identity</a:t>
            </a:r>
          </a:p>
          <a:p>
            <a:pPr marL="0" indent="0" algn="l">
              <a:buNone/>
            </a:pPr>
            <a:r>
              <a:rPr lang="en-US" sz="2200" b="0" i="0" u="none" strike="noStrike" baseline="0" dirty="0">
                <a:solidFill>
                  <a:srgbClr val="3892A8"/>
                </a:solidFill>
                <a:latin typeface="Wingdings-Regular"/>
              </a:rPr>
              <a:t>   </a:t>
            </a:r>
            <a:r>
              <a:rPr lang="en-US" sz="2200" b="1" i="0" u="none" strike="noStrike" baseline="0" dirty="0">
                <a:solidFill>
                  <a:srgbClr val="000000"/>
                </a:solidFill>
                <a:latin typeface="Arial" panose="020B0604020202020204" pitchFamily="34" charset="0"/>
              </a:rPr>
              <a:t>External Card Fraud: </a:t>
            </a:r>
            <a:r>
              <a:rPr lang="en-US" sz="2200" b="0" i="0" u="none" strike="noStrike" baseline="0" dirty="0">
                <a:solidFill>
                  <a:srgbClr val="000000"/>
                </a:solidFill>
                <a:latin typeface="Arial" panose="020B0604020202020204" pitchFamily="34" charset="0"/>
              </a:rPr>
              <a:t>Done by using stolen credit card</a:t>
            </a:r>
          </a:p>
          <a:p>
            <a:pPr marL="0" indent="0" algn="l">
              <a:buNone/>
            </a:pPr>
            <a:r>
              <a:rPr lang="en-IN" dirty="0">
                <a:solidFill>
                  <a:srgbClr val="3892A8"/>
                </a:solidFill>
                <a:latin typeface="Wingdings2"/>
              </a:rPr>
              <a:t>        </a:t>
            </a:r>
            <a:r>
              <a:rPr lang="en-IN" sz="3000" b="1" i="0" u="none" strike="noStrike" baseline="0" dirty="0">
                <a:solidFill>
                  <a:srgbClr val="000000"/>
                </a:solidFill>
                <a:latin typeface="Arial" panose="020B0604020202020204" pitchFamily="34" charset="0"/>
              </a:rPr>
              <a:t>How Frauds are Recognized</a:t>
            </a:r>
          </a:p>
          <a:p>
            <a:pPr marL="0" indent="0" algn="l">
              <a:buNone/>
            </a:pPr>
            <a:r>
              <a:rPr lang="en-US" dirty="0">
                <a:solidFill>
                  <a:srgbClr val="3892A8"/>
                </a:solidFill>
                <a:latin typeface="Wingdings-Regular"/>
              </a:rPr>
              <a:t>  </a:t>
            </a:r>
            <a:r>
              <a:rPr lang="en-US" sz="2400" b="0" i="0" u="none" strike="noStrike" baseline="0" dirty="0">
                <a:solidFill>
                  <a:srgbClr val="3892A8"/>
                </a:solidFill>
                <a:latin typeface="Wingdings-Regular"/>
              </a:rPr>
              <a:t> </a:t>
            </a:r>
            <a:r>
              <a:rPr lang="en-US" sz="2400" b="1" i="0" u="none" strike="noStrike" baseline="0" dirty="0">
                <a:solidFill>
                  <a:srgbClr val="000000"/>
                </a:solidFill>
                <a:latin typeface="Arial" panose="020B0604020202020204" pitchFamily="34" charset="0"/>
              </a:rPr>
              <a:t>Location</a:t>
            </a:r>
            <a:r>
              <a:rPr lang="en-US" sz="2400" b="0" i="0" u="none" strike="noStrike" baseline="0" dirty="0">
                <a:solidFill>
                  <a:srgbClr val="000000"/>
                </a:solidFill>
                <a:latin typeface="Arial" panose="020B0604020202020204" pitchFamily="34" charset="0"/>
              </a:rPr>
              <a:t>: Purchase made from different location</a:t>
            </a:r>
          </a:p>
          <a:p>
            <a:pPr marL="0" indent="0" algn="l">
              <a:buNone/>
            </a:pPr>
            <a:r>
              <a:rPr lang="en-US" sz="2400" b="0" i="0" u="none" strike="noStrike" baseline="0" dirty="0">
                <a:solidFill>
                  <a:srgbClr val="3892A8"/>
                </a:solidFill>
                <a:latin typeface="Wingdings-Regular"/>
              </a:rPr>
              <a:t>   </a:t>
            </a:r>
            <a:r>
              <a:rPr lang="en-US" sz="2400" b="1" i="0" u="none" strike="noStrike" baseline="0" dirty="0">
                <a:solidFill>
                  <a:srgbClr val="000000"/>
                </a:solidFill>
                <a:latin typeface="Arial" panose="020B0604020202020204" pitchFamily="34" charset="0"/>
              </a:rPr>
              <a:t>Items you buy</a:t>
            </a:r>
            <a:r>
              <a:rPr lang="en-US" sz="2400" b="0" i="0" u="none" strike="noStrike" baseline="0" dirty="0">
                <a:solidFill>
                  <a:srgbClr val="000000"/>
                </a:solidFill>
                <a:latin typeface="Arial" panose="020B0604020202020204" pitchFamily="34" charset="0"/>
              </a:rPr>
              <a:t>: If you deviate from your regular buying </a:t>
            </a:r>
            <a:r>
              <a:rPr lang="en-IN" sz="2400" b="0" i="0" u="none" strike="noStrike" baseline="0" dirty="0">
                <a:solidFill>
                  <a:srgbClr val="000000"/>
                </a:solidFill>
                <a:latin typeface="Arial" panose="020B0604020202020204" pitchFamily="34" charset="0"/>
              </a:rPr>
              <a:t>pattern or time</a:t>
            </a:r>
          </a:p>
          <a:p>
            <a:pPr marL="0" indent="0" algn="l">
              <a:buNone/>
            </a:pPr>
            <a:r>
              <a:rPr lang="en-US" sz="2400" dirty="0">
                <a:solidFill>
                  <a:srgbClr val="3892A8"/>
                </a:solidFill>
                <a:latin typeface="Wingdings-Regular"/>
              </a:rPr>
              <a:t>  </a:t>
            </a:r>
            <a:r>
              <a:rPr lang="en-US" sz="2400" b="0" i="0" u="none" strike="noStrike" baseline="0" dirty="0">
                <a:solidFill>
                  <a:srgbClr val="3892A8"/>
                </a:solidFill>
                <a:latin typeface="Wingdings-Regular"/>
              </a:rPr>
              <a:t> </a:t>
            </a:r>
            <a:r>
              <a:rPr lang="en-US" sz="2400" b="1" i="0" u="none" strike="noStrike" baseline="0" dirty="0">
                <a:solidFill>
                  <a:srgbClr val="000000"/>
                </a:solidFill>
                <a:latin typeface="Arial" panose="020B0604020202020204" pitchFamily="34" charset="0"/>
              </a:rPr>
              <a:t>Frequency</a:t>
            </a:r>
            <a:r>
              <a:rPr lang="en-US" sz="2400" b="0" i="0" u="none" strike="noStrike" baseline="0" dirty="0">
                <a:solidFill>
                  <a:srgbClr val="000000"/>
                </a:solidFill>
                <a:latin typeface="Arial" panose="020B0604020202020204" pitchFamily="34" charset="0"/>
              </a:rPr>
              <a:t>: Make a large number of transactions in short </a:t>
            </a:r>
            <a:r>
              <a:rPr lang="en-IN" sz="2400" b="0" i="0" u="none" strike="noStrike" baseline="0" dirty="0">
                <a:solidFill>
                  <a:srgbClr val="000000"/>
                </a:solidFill>
                <a:latin typeface="Arial" panose="020B0604020202020204" pitchFamily="34" charset="0"/>
              </a:rPr>
              <a:t>period of time</a:t>
            </a:r>
          </a:p>
          <a:p>
            <a:pPr marL="0" indent="0" algn="l">
              <a:buNone/>
            </a:pPr>
            <a:r>
              <a:rPr lang="en-US" sz="2400" b="0" i="0" u="none" strike="noStrike" baseline="0" dirty="0">
                <a:solidFill>
                  <a:srgbClr val="3892A8"/>
                </a:solidFill>
                <a:latin typeface="Wingdings-Regular"/>
              </a:rPr>
              <a:t>   </a:t>
            </a:r>
            <a:r>
              <a:rPr lang="en-US" sz="2400" b="1" i="0" u="none" strike="noStrike" baseline="0" dirty="0">
                <a:solidFill>
                  <a:srgbClr val="000000"/>
                </a:solidFill>
                <a:latin typeface="Arial" panose="020B0604020202020204" pitchFamily="34" charset="0"/>
              </a:rPr>
              <a:t>Amount</a:t>
            </a:r>
            <a:r>
              <a:rPr lang="en-US" sz="2400" b="0" i="0" u="none" strike="noStrike" baseline="0" dirty="0">
                <a:solidFill>
                  <a:srgbClr val="000000"/>
                </a:solidFill>
                <a:latin typeface="Arial" panose="020B0604020202020204" pitchFamily="34" charset="0"/>
              </a:rPr>
              <a:t>: Suddenly if the costly items are purchased</a:t>
            </a:r>
          </a:p>
        </p:txBody>
      </p:sp>
    </p:spTree>
    <p:extLst>
      <p:ext uri="{BB962C8B-B14F-4D97-AF65-F5344CB8AC3E}">
        <p14:creationId xmlns:p14="http://schemas.microsoft.com/office/powerpoint/2010/main" val="65107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480EB4-201F-41CE-A9F0-4CF32D8A3F07}"/>
              </a:ext>
            </a:extLst>
          </p:cNvPr>
          <p:cNvSpPr txBox="1"/>
          <p:nvPr/>
        </p:nvSpPr>
        <p:spPr>
          <a:xfrm>
            <a:off x="1602768" y="863029"/>
            <a:ext cx="9123451" cy="1938992"/>
          </a:xfrm>
          <a:prstGeom prst="rect">
            <a:avLst/>
          </a:prstGeom>
          <a:noFill/>
        </p:spPr>
        <p:txBody>
          <a:bodyPr wrap="square" rtlCol="0">
            <a:spAutoFit/>
          </a:bodyPr>
          <a:lstStyle/>
          <a:p>
            <a:pPr algn="l"/>
            <a:r>
              <a:rPr lang="en-IN" sz="4000" b="1" i="0" u="none" strike="noStrike" baseline="0" dirty="0">
                <a:latin typeface="Arial" panose="020B0604020202020204" pitchFamily="34" charset="0"/>
              </a:rPr>
              <a:t>Challenges:</a:t>
            </a:r>
          </a:p>
          <a:p>
            <a:pPr algn="l"/>
            <a:r>
              <a:rPr lang="en-US" sz="2000" b="0" i="0" u="none" strike="noStrike" baseline="0" dirty="0">
                <a:latin typeface="Wingdings-Regular"/>
              </a:rPr>
              <a:t></a:t>
            </a:r>
            <a:r>
              <a:rPr lang="en-US" sz="2000" b="0" i="0" u="none" strike="noStrike" baseline="0" dirty="0">
                <a:latin typeface="Arial" panose="020B0604020202020204" pitchFamily="34" charset="0"/>
              </a:rPr>
              <a:t>The data is highly skewed.</a:t>
            </a:r>
          </a:p>
          <a:p>
            <a:pPr algn="l"/>
            <a:r>
              <a:rPr lang="en-US" sz="2000" b="0" i="0" u="none" strike="noStrike" baseline="0" dirty="0">
                <a:latin typeface="Wingdings-Regular"/>
              </a:rPr>
              <a:t></a:t>
            </a:r>
            <a:r>
              <a:rPr lang="en-US" sz="2000" b="0" i="0" u="none" strike="noStrike" baseline="0" dirty="0">
                <a:latin typeface="Arial" panose="020B0604020202020204" pitchFamily="34" charset="0"/>
              </a:rPr>
              <a:t>Normal Machine Learning algorithms would give 99%+ Accuracy.</a:t>
            </a:r>
          </a:p>
          <a:p>
            <a:pPr algn="l"/>
            <a:r>
              <a:rPr lang="en-US" sz="2000" b="0" i="0" u="none" strike="noStrike" baseline="0" dirty="0">
                <a:latin typeface="Wingdings-Regular"/>
              </a:rPr>
              <a:t></a:t>
            </a:r>
            <a:r>
              <a:rPr lang="en-US" sz="2000" b="0" i="0" u="none" strike="noStrike" baseline="0" dirty="0">
                <a:latin typeface="Arial" panose="020B0604020202020204" pitchFamily="34" charset="0"/>
              </a:rPr>
              <a:t>But we can get 99.8% accuracy even if we classify all Frauds as</a:t>
            </a:r>
          </a:p>
          <a:p>
            <a:pPr algn="l"/>
            <a:r>
              <a:rPr lang="en-IN" sz="2000" b="0" i="0" u="none" strike="noStrike" baseline="0" dirty="0">
                <a:latin typeface="Arial" panose="020B0604020202020204" pitchFamily="34" charset="0"/>
              </a:rPr>
              <a:t>   Legitimate.</a:t>
            </a:r>
            <a:endParaRPr lang="en-IN" sz="2000" dirty="0"/>
          </a:p>
        </p:txBody>
      </p:sp>
      <p:pic>
        <p:nvPicPr>
          <p:cNvPr id="5" name="Picture 4">
            <a:extLst>
              <a:ext uri="{FF2B5EF4-FFF2-40B4-BE49-F238E27FC236}">
                <a16:creationId xmlns:a16="http://schemas.microsoft.com/office/drawing/2014/main" id="{6816B743-301A-4578-8D32-7D40B7009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120" y="2872071"/>
            <a:ext cx="7746715" cy="2100621"/>
          </a:xfrm>
          <a:prstGeom prst="rect">
            <a:avLst/>
          </a:prstGeom>
        </p:spPr>
      </p:pic>
      <p:sp>
        <p:nvSpPr>
          <p:cNvPr id="6" name="TextBox 5">
            <a:extLst>
              <a:ext uri="{FF2B5EF4-FFF2-40B4-BE49-F238E27FC236}">
                <a16:creationId xmlns:a16="http://schemas.microsoft.com/office/drawing/2014/main" id="{4BA77874-7FFA-4F2D-9764-63A93D8E99AE}"/>
              </a:ext>
            </a:extLst>
          </p:cNvPr>
          <p:cNvSpPr txBox="1"/>
          <p:nvPr/>
        </p:nvSpPr>
        <p:spPr>
          <a:xfrm>
            <a:off x="3821988" y="5065160"/>
            <a:ext cx="3667874" cy="369332"/>
          </a:xfrm>
          <a:prstGeom prst="rect">
            <a:avLst/>
          </a:prstGeom>
          <a:noFill/>
        </p:spPr>
        <p:txBody>
          <a:bodyPr wrap="square" rtlCol="0">
            <a:spAutoFit/>
          </a:bodyPr>
          <a:lstStyle/>
          <a:p>
            <a:r>
              <a:rPr lang="en-US" sz="1800" b="0" i="0" u="none" strike="noStrike" baseline="0" dirty="0">
                <a:latin typeface="Arial" panose="020B0604020202020204" pitchFamily="34" charset="0"/>
              </a:rPr>
              <a:t>Fig 1. Highly Unbalanced data</a:t>
            </a:r>
            <a:endParaRPr lang="en-IN" dirty="0"/>
          </a:p>
        </p:txBody>
      </p:sp>
    </p:spTree>
    <p:extLst>
      <p:ext uri="{BB962C8B-B14F-4D97-AF65-F5344CB8AC3E}">
        <p14:creationId xmlns:p14="http://schemas.microsoft.com/office/powerpoint/2010/main" val="111294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5C8DA-3D2D-41AD-A60A-F783B2EAF3F8}"/>
              </a:ext>
            </a:extLst>
          </p:cNvPr>
          <p:cNvSpPr txBox="1"/>
          <p:nvPr/>
        </p:nvSpPr>
        <p:spPr>
          <a:xfrm>
            <a:off x="1613043" y="575353"/>
            <a:ext cx="10397447" cy="4647426"/>
          </a:xfrm>
          <a:prstGeom prst="rect">
            <a:avLst/>
          </a:prstGeom>
          <a:noFill/>
        </p:spPr>
        <p:txBody>
          <a:bodyPr wrap="square" rtlCol="0">
            <a:spAutoFit/>
          </a:bodyPr>
          <a:lstStyle/>
          <a:p>
            <a:pPr algn="l"/>
            <a:r>
              <a:rPr lang="en-IN" sz="3200" b="1" i="0" u="none" strike="noStrike" baseline="0" dirty="0">
                <a:solidFill>
                  <a:srgbClr val="000000"/>
                </a:solidFill>
                <a:latin typeface="Arial" panose="020B0604020202020204" pitchFamily="34" charset="0"/>
              </a:rPr>
              <a:t>Feature (Variables) Selection</a:t>
            </a:r>
          </a:p>
          <a:p>
            <a:pPr algn="l"/>
            <a:r>
              <a:rPr lang="en-IN" sz="1800" b="0" i="0" u="none" strike="noStrike" baseline="0" dirty="0">
                <a:solidFill>
                  <a:srgbClr val="3892A8"/>
                </a:solidFill>
                <a:latin typeface="Wingdings-Regular"/>
              </a:rPr>
              <a:t> </a:t>
            </a:r>
            <a:r>
              <a:rPr lang="en-IN" sz="2000" b="0" i="0" u="none" strike="noStrike" baseline="0" dirty="0">
                <a:solidFill>
                  <a:srgbClr val="3892A8"/>
                </a:solidFill>
                <a:latin typeface="Wingdings-Regular"/>
              </a:rPr>
              <a:t> </a:t>
            </a:r>
            <a:r>
              <a:rPr lang="en-IN" sz="2000" b="0" i="0" u="none" strike="noStrike" baseline="0" dirty="0">
                <a:solidFill>
                  <a:srgbClr val="000000"/>
                </a:solidFill>
                <a:latin typeface="Arial" panose="020B0604020202020204" pitchFamily="34" charset="0"/>
              </a:rPr>
              <a:t>Transaction statistics</a:t>
            </a:r>
          </a:p>
          <a:p>
            <a:pPr algn="l"/>
            <a:r>
              <a:rPr lang="en-IN" sz="2000" b="0" i="0" u="none" strike="noStrike" baseline="0" dirty="0">
                <a:solidFill>
                  <a:srgbClr val="3892A8"/>
                </a:solidFill>
                <a:latin typeface="Wingdings-Regular"/>
              </a:rPr>
              <a:t>  </a:t>
            </a:r>
            <a:r>
              <a:rPr lang="en-IN" sz="2000" b="0" i="0" u="none" strike="noStrike" baseline="0" dirty="0">
                <a:solidFill>
                  <a:srgbClr val="000000"/>
                </a:solidFill>
                <a:latin typeface="Arial" panose="020B0604020202020204" pitchFamily="34" charset="0"/>
              </a:rPr>
              <a:t>Regional statistics</a:t>
            </a:r>
          </a:p>
          <a:p>
            <a:pPr algn="l"/>
            <a:r>
              <a:rPr lang="en-IN" sz="2000" b="0" i="0" u="none" strike="noStrike" baseline="0" dirty="0">
                <a:solidFill>
                  <a:srgbClr val="3892A8"/>
                </a:solidFill>
                <a:latin typeface="Wingdings-Regular"/>
              </a:rPr>
              <a:t>  </a:t>
            </a:r>
            <a:r>
              <a:rPr lang="en-IN" sz="2000" b="0" i="0" u="none" strike="noStrike" baseline="0" dirty="0">
                <a:solidFill>
                  <a:srgbClr val="000000"/>
                </a:solidFill>
                <a:latin typeface="Arial" panose="020B0604020202020204" pitchFamily="34" charset="0"/>
              </a:rPr>
              <a:t>Merchant type statistics</a:t>
            </a:r>
          </a:p>
          <a:p>
            <a:pPr algn="l"/>
            <a:r>
              <a:rPr lang="en-IN" sz="2000" b="0" i="0" u="none" strike="noStrike" baseline="0" dirty="0">
                <a:solidFill>
                  <a:srgbClr val="3892A8"/>
                </a:solidFill>
                <a:latin typeface="Wingdings-Regular"/>
              </a:rPr>
              <a:t>  </a:t>
            </a:r>
            <a:r>
              <a:rPr lang="en-IN" sz="2000" b="0" i="0" u="none" strike="noStrike" baseline="0" dirty="0">
                <a:solidFill>
                  <a:srgbClr val="000000"/>
                </a:solidFill>
                <a:latin typeface="Arial" panose="020B0604020202020204" pitchFamily="34" charset="0"/>
              </a:rPr>
              <a:t>Time based amount statistics</a:t>
            </a:r>
          </a:p>
          <a:p>
            <a:pPr algn="l"/>
            <a:r>
              <a:rPr lang="en-US" sz="2000" b="0" i="0" u="none" strike="noStrike" baseline="0" dirty="0">
                <a:solidFill>
                  <a:srgbClr val="3892A8"/>
                </a:solidFill>
                <a:latin typeface="Wingdings-Regular"/>
              </a:rPr>
              <a:t>  </a:t>
            </a:r>
            <a:r>
              <a:rPr lang="en-US" sz="2000" b="0" i="0" u="none" strike="noStrike" baseline="0" dirty="0">
                <a:solidFill>
                  <a:srgbClr val="000000"/>
                </a:solidFill>
                <a:latin typeface="Arial" panose="020B0604020202020204" pitchFamily="34" charset="0"/>
              </a:rPr>
              <a:t>Time based number of transaction statistics</a:t>
            </a:r>
          </a:p>
          <a:p>
            <a:pPr algn="l"/>
            <a:r>
              <a:rPr lang="en-IN" sz="3200" b="1" i="0" u="none" strike="noStrike" baseline="0" dirty="0">
                <a:solidFill>
                  <a:srgbClr val="000000"/>
                </a:solidFill>
                <a:latin typeface="Arial" panose="020B0604020202020204" pitchFamily="34" charset="0"/>
              </a:rPr>
              <a:t>Credit Card Fraud Detection</a:t>
            </a:r>
          </a:p>
          <a:p>
            <a:pPr algn="l"/>
            <a:r>
              <a:rPr lang="en-US" sz="1800" b="0" i="0" u="none" strike="noStrike" baseline="0" dirty="0">
                <a:solidFill>
                  <a:srgbClr val="3892A8"/>
                </a:solidFill>
                <a:latin typeface="Wingdings-Regular"/>
              </a:rPr>
              <a:t> </a:t>
            </a:r>
            <a:r>
              <a:rPr lang="en-US" sz="2000" b="0" i="0" u="none" strike="noStrike" baseline="0" dirty="0">
                <a:solidFill>
                  <a:srgbClr val="3892A8"/>
                </a:solidFill>
                <a:latin typeface="Wingdings-Regular"/>
              </a:rPr>
              <a:t> </a:t>
            </a:r>
            <a:r>
              <a:rPr lang="en-US" sz="2000" b="1" i="0" u="none" strike="noStrike" baseline="0" dirty="0">
                <a:solidFill>
                  <a:srgbClr val="000000"/>
                </a:solidFill>
                <a:latin typeface="Arial" panose="020B0604020202020204" pitchFamily="34" charset="0"/>
              </a:rPr>
              <a:t>Supervised: </a:t>
            </a:r>
            <a:r>
              <a:rPr lang="en-US" sz="2000" b="0" i="0" u="none" strike="noStrike" baseline="0" dirty="0">
                <a:solidFill>
                  <a:srgbClr val="000000"/>
                </a:solidFill>
                <a:latin typeface="Arial" panose="020B0604020202020204" pitchFamily="34" charset="0"/>
              </a:rPr>
              <a:t>Models are estimated based on samples of</a:t>
            </a:r>
          </a:p>
          <a:p>
            <a:pPr algn="l"/>
            <a:r>
              <a:rPr lang="en-US" sz="2000" b="0" i="0" u="none" strike="noStrike" baseline="0" dirty="0">
                <a:solidFill>
                  <a:srgbClr val="000000"/>
                </a:solidFill>
                <a:latin typeface="Arial" panose="020B0604020202020204" pitchFamily="34" charset="0"/>
              </a:rPr>
              <a:t>          fraudulent and legitimate transactions to classify new transactions</a:t>
            </a:r>
          </a:p>
          <a:p>
            <a:pPr algn="l"/>
            <a:r>
              <a:rPr lang="en-IN" sz="2000" b="0" i="0" u="none" strike="noStrike" baseline="0" dirty="0">
                <a:solidFill>
                  <a:srgbClr val="000000"/>
                </a:solidFill>
                <a:latin typeface="Arial" panose="020B0604020202020204" pitchFamily="34" charset="0"/>
              </a:rPr>
              <a:t>          as fraud or legitimate.</a:t>
            </a:r>
          </a:p>
          <a:p>
            <a:pPr algn="l"/>
            <a:r>
              <a:rPr lang="en-US" sz="2000" b="0" i="0" u="none" strike="noStrike" baseline="0" dirty="0">
                <a:solidFill>
                  <a:srgbClr val="3892A8"/>
                </a:solidFill>
                <a:latin typeface="Wingdings-Regular"/>
              </a:rPr>
              <a:t>  </a:t>
            </a:r>
            <a:r>
              <a:rPr lang="en-US" sz="2000" b="1" i="0" u="none" strike="noStrike" baseline="0" dirty="0">
                <a:solidFill>
                  <a:srgbClr val="000000"/>
                </a:solidFill>
                <a:latin typeface="Arial" panose="020B0604020202020204" pitchFamily="34" charset="0"/>
              </a:rPr>
              <a:t>Unsupervised: </a:t>
            </a:r>
            <a:r>
              <a:rPr lang="en-US" sz="2000" b="0" i="0" u="none" strike="noStrike" baseline="0" dirty="0">
                <a:solidFill>
                  <a:srgbClr val="000000"/>
                </a:solidFill>
                <a:latin typeface="ArialMT"/>
              </a:rPr>
              <a:t>The outliers’ transactions are considered as</a:t>
            </a:r>
          </a:p>
          <a:p>
            <a:pPr algn="l"/>
            <a:r>
              <a:rPr lang="en-IN" sz="2000" b="0" i="0" u="none" strike="noStrike" baseline="0" dirty="0">
                <a:solidFill>
                  <a:srgbClr val="000000"/>
                </a:solidFill>
                <a:latin typeface="Arial" panose="020B0604020202020204" pitchFamily="34" charset="0"/>
              </a:rPr>
              <a:t>          potential instance of fraud.</a:t>
            </a:r>
          </a:p>
          <a:p>
            <a:pPr algn="l"/>
            <a:r>
              <a:rPr lang="en-IN" sz="3200" b="1" i="0" u="none" strike="noStrike" baseline="0" dirty="0">
                <a:solidFill>
                  <a:srgbClr val="000000"/>
                </a:solidFill>
                <a:latin typeface="Arial" panose="020B0604020202020204" pitchFamily="34" charset="0"/>
              </a:rPr>
              <a:t>Comparative Study</a:t>
            </a:r>
            <a:r>
              <a:rPr lang="en-IN" sz="1800" b="1" i="0" u="none" strike="noStrike" baseline="0" dirty="0">
                <a:solidFill>
                  <a:srgbClr val="000000"/>
                </a:solidFill>
                <a:latin typeface="Arial" panose="020B0604020202020204" pitchFamily="34" charset="0"/>
              </a:rPr>
              <a:t> </a:t>
            </a:r>
            <a:endParaRPr lang="en-IN" dirty="0"/>
          </a:p>
        </p:txBody>
      </p:sp>
    </p:spTree>
    <p:extLst>
      <p:ext uri="{BB962C8B-B14F-4D97-AF65-F5344CB8AC3E}">
        <p14:creationId xmlns:p14="http://schemas.microsoft.com/office/powerpoint/2010/main" val="358271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7C91-6B08-4485-8573-A057DB22968A}"/>
              </a:ext>
            </a:extLst>
          </p:cNvPr>
          <p:cNvSpPr>
            <a:spLocks noGrp="1"/>
          </p:cNvSpPr>
          <p:nvPr>
            <p:ph type="title"/>
          </p:nvPr>
        </p:nvSpPr>
        <p:spPr/>
        <p:txBody>
          <a:bodyPr>
            <a:noAutofit/>
          </a:bodyPr>
          <a:lstStyle/>
          <a:p>
            <a:r>
              <a:rPr lang="en-IN" sz="4400" b="1" i="0" u="none" strike="noStrike" baseline="0" dirty="0">
                <a:solidFill>
                  <a:srgbClr val="572314"/>
                </a:solidFill>
                <a:latin typeface="Arial" panose="020B0604020202020204" pitchFamily="34" charset="0"/>
              </a:rPr>
              <a:t>Experimental Set Up and</a:t>
            </a:r>
            <a:br>
              <a:rPr lang="en-IN" sz="4400" b="1" i="0" u="none" strike="noStrike" baseline="0" dirty="0">
                <a:solidFill>
                  <a:srgbClr val="572314"/>
                </a:solidFill>
                <a:latin typeface="Arial" panose="020B0604020202020204" pitchFamily="34" charset="0"/>
              </a:rPr>
            </a:br>
            <a:r>
              <a:rPr lang="en-IN" sz="4400" b="1" i="0" u="none" strike="noStrike" baseline="0" dirty="0">
                <a:solidFill>
                  <a:srgbClr val="572314"/>
                </a:solidFill>
                <a:latin typeface="Arial" panose="020B0604020202020204" pitchFamily="34" charset="0"/>
              </a:rPr>
              <a:t>Methods</a:t>
            </a:r>
            <a:endParaRPr lang="en-IN" sz="4400" dirty="0"/>
          </a:p>
        </p:txBody>
      </p:sp>
      <p:sp>
        <p:nvSpPr>
          <p:cNvPr id="3" name="Content Placeholder 2">
            <a:extLst>
              <a:ext uri="{FF2B5EF4-FFF2-40B4-BE49-F238E27FC236}">
                <a16:creationId xmlns:a16="http://schemas.microsoft.com/office/drawing/2014/main" id="{37ABAE68-7DF3-43DC-A200-11784189076C}"/>
              </a:ext>
            </a:extLst>
          </p:cNvPr>
          <p:cNvSpPr>
            <a:spLocks noGrp="1"/>
          </p:cNvSpPr>
          <p:nvPr>
            <p:ph idx="1"/>
          </p:nvPr>
        </p:nvSpPr>
        <p:spPr>
          <a:xfrm>
            <a:off x="2589212" y="2133599"/>
            <a:ext cx="9205521" cy="4616521"/>
          </a:xfrm>
        </p:spPr>
        <p:txBody>
          <a:bodyPr>
            <a:normAutofit fontScale="62500" lnSpcReduction="20000"/>
          </a:bodyPr>
          <a:lstStyle/>
          <a:p>
            <a:pPr marL="0" indent="0" algn="l">
              <a:buNone/>
            </a:pPr>
            <a:r>
              <a:rPr lang="en-IN" sz="4500" b="1" i="0" u="none" strike="noStrike" baseline="0" dirty="0">
                <a:solidFill>
                  <a:srgbClr val="000000"/>
                </a:solidFill>
                <a:latin typeface="Arial" panose="020B0604020202020204" pitchFamily="34" charset="0"/>
              </a:rPr>
              <a:t>Dataset</a:t>
            </a:r>
          </a:p>
          <a:p>
            <a:pPr marL="0" indent="0" algn="l">
              <a:buNone/>
            </a:pPr>
            <a:r>
              <a:rPr lang="en-US" sz="2900" b="0" i="0" u="none" strike="noStrike" baseline="0" dirty="0">
                <a:solidFill>
                  <a:srgbClr val="3892A8"/>
                </a:solidFill>
                <a:latin typeface="Wingdings-Regular"/>
              </a:rPr>
              <a:t> </a:t>
            </a:r>
            <a:r>
              <a:rPr lang="en-US" sz="2900" b="0" i="0" u="none" strike="noStrike" baseline="0" dirty="0">
                <a:solidFill>
                  <a:srgbClr val="000000"/>
                </a:solidFill>
                <a:latin typeface="Arial" panose="020B0604020202020204" pitchFamily="34" charset="0"/>
              </a:rPr>
              <a:t>Sourced from ULB Machine Learning Group</a:t>
            </a:r>
          </a:p>
          <a:p>
            <a:pPr marL="0" indent="0" algn="l">
              <a:buNone/>
            </a:pPr>
            <a:r>
              <a:rPr lang="en-US" sz="2900" b="0" i="0" u="none" strike="noStrike" baseline="0" dirty="0">
                <a:solidFill>
                  <a:srgbClr val="3892A8"/>
                </a:solidFill>
                <a:latin typeface="Wingdings-Regular"/>
              </a:rPr>
              <a:t> </a:t>
            </a:r>
            <a:r>
              <a:rPr lang="en-US" sz="2900" b="0" i="0" u="none" strike="noStrike" baseline="0" dirty="0">
                <a:solidFill>
                  <a:srgbClr val="000000"/>
                </a:solidFill>
                <a:latin typeface="Arial" panose="020B0604020202020204" pitchFamily="34" charset="0"/>
              </a:rPr>
              <a:t>Consisting 2,84,807 transactions , 0.172% fraud cases</a:t>
            </a:r>
          </a:p>
          <a:p>
            <a:pPr marL="0" indent="0" algn="l">
              <a:buNone/>
            </a:pPr>
            <a:r>
              <a:rPr lang="en-US" sz="2900" b="0" i="0" u="none" strike="noStrike" baseline="0" dirty="0">
                <a:solidFill>
                  <a:srgbClr val="3892A8"/>
                </a:solidFill>
                <a:latin typeface="Wingdings-Regular"/>
              </a:rPr>
              <a:t>  </a:t>
            </a:r>
            <a:r>
              <a:rPr lang="en-US" sz="2900" b="0" i="0" u="none" strike="noStrike" baseline="0" dirty="0">
                <a:solidFill>
                  <a:srgbClr val="000000"/>
                </a:solidFill>
                <a:latin typeface="Arial" panose="020B0604020202020204" pitchFamily="34" charset="0"/>
              </a:rPr>
              <a:t>Highly Unbalanced and Skewed towards fraud class</a:t>
            </a:r>
          </a:p>
          <a:p>
            <a:pPr marL="0" indent="0" algn="l">
              <a:buNone/>
            </a:pPr>
            <a:r>
              <a:rPr lang="en-IN" sz="1800" b="0" i="0" u="none" strike="noStrike" baseline="0" dirty="0">
                <a:solidFill>
                  <a:srgbClr val="3892A8"/>
                </a:solidFill>
                <a:latin typeface="Wingdings2"/>
              </a:rPr>
              <a:t> </a:t>
            </a:r>
            <a:r>
              <a:rPr lang="en-IN" sz="4500" b="1" i="0" u="none" strike="noStrike" baseline="0" dirty="0">
                <a:solidFill>
                  <a:srgbClr val="000000"/>
                </a:solidFill>
                <a:latin typeface="Arial" panose="020B0604020202020204" pitchFamily="34" charset="0"/>
              </a:rPr>
              <a:t>Resampling Methods</a:t>
            </a:r>
          </a:p>
          <a:p>
            <a:pPr marL="0" indent="0" algn="l">
              <a:buNone/>
            </a:pPr>
            <a:r>
              <a:rPr lang="en-US" sz="3200" b="0" i="0" u="none" strike="noStrike" baseline="0" dirty="0">
                <a:solidFill>
                  <a:srgbClr val="3892A8"/>
                </a:solidFill>
                <a:latin typeface="Wingdings-Regular"/>
              </a:rPr>
              <a:t>  </a:t>
            </a:r>
            <a:r>
              <a:rPr lang="en-US" sz="3200" b="0" i="0" u="none" strike="noStrike" baseline="0" dirty="0">
                <a:solidFill>
                  <a:srgbClr val="000000"/>
                </a:solidFill>
                <a:latin typeface="Arial" panose="020B0604020202020204" pitchFamily="34" charset="0"/>
              </a:rPr>
              <a:t>The resampling methods are used to adjust the class</a:t>
            </a:r>
          </a:p>
          <a:p>
            <a:pPr marL="0" indent="0" algn="l">
              <a:buNone/>
            </a:pPr>
            <a:r>
              <a:rPr lang="en-US" sz="3200" b="0" i="0" u="none" strike="noStrike" baseline="0" dirty="0">
                <a:solidFill>
                  <a:srgbClr val="000000"/>
                </a:solidFill>
                <a:latin typeface="Arial" panose="020B0604020202020204" pitchFamily="34" charset="0"/>
              </a:rPr>
              <a:t>          distribution of the data as the minority class is not equally</a:t>
            </a:r>
          </a:p>
          <a:p>
            <a:pPr marL="0" indent="0" algn="l">
              <a:buNone/>
            </a:pPr>
            <a:r>
              <a:rPr lang="en-IN" sz="3200" b="0" i="0" u="none" strike="noStrike" baseline="0" dirty="0">
                <a:solidFill>
                  <a:srgbClr val="000000"/>
                </a:solidFill>
                <a:latin typeface="Arial" panose="020B0604020202020204" pitchFamily="34" charset="0"/>
              </a:rPr>
              <a:t>          represented.</a:t>
            </a:r>
          </a:p>
          <a:p>
            <a:pPr marL="0" indent="0" algn="l">
              <a:buNone/>
            </a:pPr>
            <a:r>
              <a:rPr lang="en-US" sz="3200" b="0" i="0" u="none" strike="noStrike" baseline="0" dirty="0">
                <a:solidFill>
                  <a:srgbClr val="3892A8"/>
                </a:solidFill>
                <a:latin typeface="Wingdings-Regular"/>
              </a:rPr>
              <a:t>  </a:t>
            </a:r>
            <a:r>
              <a:rPr lang="en-US" sz="3200" b="0" i="0" u="none" strike="noStrike" baseline="0" dirty="0">
                <a:solidFill>
                  <a:srgbClr val="000000"/>
                </a:solidFill>
                <a:latin typeface="Arial" panose="020B0604020202020204" pitchFamily="34" charset="0"/>
              </a:rPr>
              <a:t>There are three methods to perform resampling :</a:t>
            </a:r>
          </a:p>
          <a:p>
            <a:pPr marL="0" indent="0" algn="l">
              <a:buNone/>
            </a:pPr>
            <a:r>
              <a:rPr lang="en-IN" sz="3200" b="0" i="0" u="none" strike="noStrike" baseline="0" dirty="0">
                <a:solidFill>
                  <a:srgbClr val="FFB90A"/>
                </a:solidFill>
                <a:latin typeface="Wingdings-Regular"/>
              </a:rPr>
              <a:t> </a:t>
            </a:r>
            <a:r>
              <a:rPr lang="en-IN" sz="3200" b="0" i="0" u="none" strike="noStrike" baseline="0" dirty="0">
                <a:solidFill>
                  <a:srgbClr val="000000"/>
                </a:solidFill>
                <a:latin typeface="Arial" panose="020B0604020202020204" pitchFamily="34" charset="0"/>
              </a:rPr>
              <a:t>Oversampling</a:t>
            </a:r>
          </a:p>
          <a:p>
            <a:pPr marL="0" indent="0" algn="l">
              <a:buNone/>
            </a:pPr>
            <a:r>
              <a:rPr lang="en-IN" sz="3200" b="0" i="0" u="none" strike="noStrike" baseline="0" dirty="0">
                <a:solidFill>
                  <a:srgbClr val="FFB90A"/>
                </a:solidFill>
                <a:latin typeface="Wingdings-Regular"/>
              </a:rPr>
              <a:t> </a:t>
            </a:r>
            <a:r>
              <a:rPr lang="en-IN" sz="3200" b="0" i="0" u="none" strike="noStrike" baseline="0" dirty="0" err="1">
                <a:solidFill>
                  <a:srgbClr val="000000"/>
                </a:solidFill>
                <a:latin typeface="Arial" panose="020B0604020202020204" pitchFamily="34" charset="0"/>
              </a:rPr>
              <a:t>Undersampling</a:t>
            </a:r>
            <a:endParaRPr lang="en-IN" sz="3200" b="0" i="0" u="none" strike="noStrike" baseline="0" dirty="0">
              <a:solidFill>
                <a:srgbClr val="000000"/>
              </a:solidFill>
              <a:latin typeface="Arial" panose="020B0604020202020204" pitchFamily="34" charset="0"/>
            </a:endParaRPr>
          </a:p>
          <a:p>
            <a:pPr marL="0" indent="0" algn="l">
              <a:buNone/>
            </a:pPr>
            <a:r>
              <a:rPr lang="en-IN" sz="3200" b="0" i="0" u="none" strike="noStrike" baseline="0" dirty="0">
                <a:solidFill>
                  <a:srgbClr val="FFB90A"/>
                </a:solidFill>
                <a:latin typeface="Wingdings-Regular"/>
              </a:rPr>
              <a:t> </a:t>
            </a:r>
            <a:r>
              <a:rPr lang="en-IN" sz="3200" b="0" i="0" u="none" strike="noStrike" baseline="0" dirty="0">
                <a:solidFill>
                  <a:srgbClr val="000000"/>
                </a:solidFill>
                <a:latin typeface="Arial" panose="020B0604020202020204" pitchFamily="34" charset="0"/>
              </a:rPr>
              <a:t>Hybrid Sampling</a:t>
            </a:r>
            <a:endParaRPr lang="en-IN" sz="3200" dirty="0"/>
          </a:p>
        </p:txBody>
      </p:sp>
    </p:spTree>
    <p:extLst>
      <p:ext uri="{BB962C8B-B14F-4D97-AF65-F5344CB8AC3E}">
        <p14:creationId xmlns:p14="http://schemas.microsoft.com/office/powerpoint/2010/main" val="302949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5E06-D7E0-4FE1-B2A4-C031D1A58164}"/>
              </a:ext>
            </a:extLst>
          </p:cNvPr>
          <p:cNvSpPr txBox="1"/>
          <p:nvPr/>
        </p:nvSpPr>
        <p:spPr>
          <a:xfrm flipH="1">
            <a:off x="1695236" y="441790"/>
            <a:ext cx="10496764" cy="4031873"/>
          </a:xfrm>
          <a:prstGeom prst="rect">
            <a:avLst/>
          </a:prstGeom>
          <a:noFill/>
        </p:spPr>
        <p:txBody>
          <a:bodyPr wrap="square" rtlCol="0">
            <a:spAutoFit/>
          </a:bodyPr>
          <a:lstStyle/>
          <a:p>
            <a:pPr algn="l"/>
            <a:r>
              <a:rPr lang="en-IN" sz="2800" b="1" i="0" u="none" strike="noStrike" baseline="0" dirty="0">
                <a:solidFill>
                  <a:srgbClr val="000000"/>
                </a:solidFill>
                <a:latin typeface="Arial" panose="020B0604020202020204" pitchFamily="34" charset="0"/>
              </a:rPr>
              <a:t>SMOTE :</a:t>
            </a:r>
          </a:p>
          <a:p>
            <a:pPr algn="l"/>
            <a:r>
              <a:rPr lang="en-US" sz="1800" b="0" i="0" u="none" strike="noStrike" baseline="0" dirty="0">
                <a:solidFill>
                  <a:srgbClr val="3892A8"/>
                </a:solidFill>
                <a:latin typeface="Wingdings-Regular"/>
              </a:rPr>
              <a:t> </a:t>
            </a:r>
            <a:r>
              <a:rPr lang="en-US" sz="2000" b="0" i="0" u="none" strike="noStrike" baseline="0" dirty="0">
                <a:solidFill>
                  <a:srgbClr val="3892A8"/>
                </a:solidFill>
                <a:latin typeface="Wingdings-Regular"/>
              </a:rPr>
              <a:t> </a:t>
            </a:r>
            <a:r>
              <a:rPr lang="en-US" sz="2000" b="0" i="0" u="none" strike="noStrike" baseline="0" dirty="0">
                <a:solidFill>
                  <a:srgbClr val="000000"/>
                </a:solidFill>
                <a:latin typeface="Arial" panose="020B0604020202020204" pitchFamily="34" charset="0"/>
              </a:rPr>
              <a:t>SMOTE stands for Synthetic Minority Oversampling Technique.</a:t>
            </a:r>
          </a:p>
          <a:p>
            <a:pPr algn="l"/>
            <a:r>
              <a:rPr lang="en-US" sz="2000" b="0" i="0" u="none" strike="noStrike" baseline="0" dirty="0">
                <a:solidFill>
                  <a:srgbClr val="3892A8"/>
                </a:solidFill>
                <a:latin typeface="Wingdings-Regular"/>
              </a:rPr>
              <a:t>  </a:t>
            </a:r>
            <a:r>
              <a:rPr lang="en-US" sz="2000" b="0" i="0" u="none" strike="noStrike" baseline="0" dirty="0">
                <a:solidFill>
                  <a:srgbClr val="000000"/>
                </a:solidFill>
                <a:latin typeface="Arial" panose="020B0604020202020204" pitchFamily="34" charset="0"/>
              </a:rPr>
              <a:t>This is a statistical technique to increase the number samples in</a:t>
            </a:r>
          </a:p>
          <a:p>
            <a:pPr algn="l"/>
            <a:r>
              <a:rPr lang="en-US" sz="2000" b="0" i="0" u="none" strike="noStrike" baseline="0" dirty="0">
                <a:solidFill>
                  <a:srgbClr val="000000"/>
                </a:solidFill>
                <a:latin typeface="Arial" panose="020B0604020202020204" pitchFamily="34" charset="0"/>
              </a:rPr>
              <a:t>          the minority class in the dataset to make it balanced.</a:t>
            </a:r>
          </a:p>
          <a:p>
            <a:pPr algn="l"/>
            <a:r>
              <a:rPr lang="en-US" sz="2000" b="0" i="0" u="none" strike="noStrike" baseline="0" dirty="0">
                <a:solidFill>
                  <a:srgbClr val="3892A8"/>
                </a:solidFill>
                <a:latin typeface="Wingdings-Regular"/>
              </a:rPr>
              <a:t>  </a:t>
            </a:r>
            <a:r>
              <a:rPr lang="en-US" sz="2000" b="0" i="0" u="none" strike="noStrike" baseline="0" dirty="0">
                <a:solidFill>
                  <a:srgbClr val="000000"/>
                </a:solidFill>
                <a:latin typeface="Arial" panose="020B0604020202020204" pitchFamily="34" charset="0"/>
              </a:rPr>
              <a:t>It works by generating new instances of data from existing data</a:t>
            </a:r>
          </a:p>
          <a:p>
            <a:pPr algn="l"/>
            <a:r>
              <a:rPr lang="en-US" sz="2000" b="0" i="0" u="none" strike="noStrike" baseline="0" dirty="0">
                <a:solidFill>
                  <a:srgbClr val="000000"/>
                </a:solidFill>
                <a:latin typeface="Arial" panose="020B0604020202020204" pitchFamily="34" charset="0"/>
              </a:rPr>
              <a:t>          by taking feature space of each target class and its nearest</a:t>
            </a:r>
          </a:p>
          <a:p>
            <a:pPr algn="l"/>
            <a:r>
              <a:rPr lang="en-IN" sz="2000" b="0" i="0" u="none" strike="noStrike" baseline="0" dirty="0">
                <a:solidFill>
                  <a:srgbClr val="000000"/>
                </a:solidFill>
                <a:latin typeface="Arial" panose="020B0604020202020204" pitchFamily="34" charset="0"/>
              </a:rPr>
              <a:t>          neighbours.</a:t>
            </a:r>
          </a:p>
          <a:p>
            <a:pPr algn="l"/>
            <a:r>
              <a:rPr lang="en-US" sz="2000" b="0" i="0" u="none" strike="noStrike" baseline="0" dirty="0">
                <a:solidFill>
                  <a:srgbClr val="3892A8"/>
                </a:solidFill>
                <a:latin typeface="Wingdings-Regular"/>
              </a:rPr>
              <a:t>  </a:t>
            </a:r>
            <a:r>
              <a:rPr lang="en-US" sz="2000" b="0" i="0" u="none" strike="noStrike" baseline="0" dirty="0">
                <a:solidFill>
                  <a:srgbClr val="000000"/>
                </a:solidFill>
                <a:latin typeface="Arial" panose="020B0604020202020204" pitchFamily="34" charset="0"/>
              </a:rPr>
              <a:t>But it is effective </a:t>
            </a:r>
            <a:r>
              <a:rPr lang="en-US" sz="2000" b="0" i="0" u="none" strike="noStrike" baseline="0" dirty="0" err="1">
                <a:solidFill>
                  <a:srgbClr val="000000"/>
                </a:solidFill>
                <a:latin typeface="Arial" panose="020B0604020202020204" pitchFamily="34" charset="0"/>
              </a:rPr>
              <a:t>upto</a:t>
            </a:r>
            <a:r>
              <a:rPr lang="en-US" sz="2000" b="0" i="0" u="none" strike="noStrike" baseline="0" dirty="0">
                <a:solidFill>
                  <a:srgbClr val="000000"/>
                </a:solidFill>
                <a:latin typeface="Arial" panose="020B0604020202020204" pitchFamily="34" charset="0"/>
              </a:rPr>
              <a:t> 6 to 7 parameters.</a:t>
            </a:r>
          </a:p>
          <a:p>
            <a:pPr algn="l"/>
            <a:r>
              <a:rPr lang="en-IN" sz="2800" b="1" i="0" u="none" strike="noStrike" baseline="0" dirty="0">
                <a:solidFill>
                  <a:srgbClr val="000000"/>
                </a:solidFill>
                <a:latin typeface="Arial" panose="020B0604020202020204" pitchFamily="34" charset="0"/>
              </a:rPr>
              <a:t>Hybrid Sampling of data:</a:t>
            </a:r>
          </a:p>
          <a:p>
            <a:pPr algn="l"/>
            <a:r>
              <a:rPr lang="en-US" sz="1800" b="0" i="0" u="none" strike="noStrike" baseline="0" dirty="0">
                <a:solidFill>
                  <a:srgbClr val="3892A8"/>
                </a:solidFill>
                <a:latin typeface="Wingdings-Regular"/>
              </a:rPr>
              <a:t> </a:t>
            </a:r>
            <a:r>
              <a:rPr lang="en-US" sz="2000" b="0" i="0" u="none" strike="noStrike" baseline="0" dirty="0">
                <a:solidFill>
                  <a:srgbClr val="3892A8"/>
                </a:solidFill>
                <a:latin typeface="Wingdings-Regular"/>
              </a:rPr>
              <a:t> </a:t>
            </a:r>
            <a:r>
              <a:rPr lang="en-US" sz="2000" b="0" i="0" u="none" strike="noStrike" baseline="0" dirty="0">
                <a:solidFill>
                  <a:srgbClr val="000000"/>
                </a:solidFill>
                <a:latin typeface="Arial" panose="020B0604020202020204" pitchFamily="34" charset="0"/>
              </a:rPr>
              <a:t>It is done by stepwise addition and subtraction of data points</a:t>
            </a:r>
          </a:p>
          <a:p>
            <a:pPr algn="l"/>
            <a:r>
              <a:rPr lang="en-US" sz="2000" b="0" i="0" u="none" strike="noStrike" baseline="0" dirty="0">
                <a:solidFill>
                  <a:srgbClr val="000000"/>
                </a:solidFill>
                <a:latin typeface="Arial" panose="020B0604020202020204" pitchFamily="34" charset="0"/>
              </a:rPr>
              <a:t>          interpolated between existing data points till the overfitting</a:t>
            </a:r>
          </a:p>
          <a:p>
            <a:pPr algn="l"/>
            <a:r>
              <a:rPr lang="en-IN" sz="2000" b="0" i="0" u="none" strike="noStrike" baseline="0" dirty="0">
                <a:solidFill>
                  <a:srgbClr val="000000"/>
                </a:solidFill>
                <a:latin typeface="Arial" panose="020B0604020202020204" pitchFamily="34" charset="0"/>
              </a:rPr>
              <a:t>          threshold is reached.</a:t>
            </a:r>
            <a:endParaRPr lang="en-IN" sz="2000" dirty="0"/>
          </a:p>
        </p:txBody>
      </p:sp>
      <p:pic>
        <p:nvPicPr>
          <p:cNvPr id="4" name="Picture 3">
            <a:extLst>
              <a:ext uri="{FF2B5EF4-FFF2-40B4-BE49-F238E27FC236}">
                <a16:creationId xmlns:a16="http://schemas.microsoft.com/office/drawing/2014/main" id="{C959747E-AB1A-4092-825C-13582E9C8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261" y="4473663"/>
            <a:ext cx="4152566" cy="2029144"/>
          </a:xfrm>
          <a:prstGeom prst="rect">
            <a:avLst/>
          </a:prstGeom>
        </p:spPr>
      </p:pic>
    </p:spTree>
    <p:extLst>
      <p:ext uri="{BB962C8B-B14F-4D97-AF65-F5344CB8AC3E}">
        <p14:creationId xmlns:p14="http://schemas.microsoft.com/office/powerpoint/2010/main" val="84244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928C97-8C38-4415-A8DF-D9A18901B1D1}"/>
              </a:ext>
            </a:extLst>
          </p:cNvPr>
          <p:cNvSpPr txBox="1"/>
          <p:nvPr/>
        </p:nvSpPr>
        <p:spPr>
          <a:xfrm>
            <a:off x="1613044" y="821932"/>
            <a:ext cx="10243334" cy="4524315"/>
          </a:xfrm>
          <a:prstGeom prst="rect">
            <a:avLst/>
          </a:prstGeom>
          <a:noFill/>
        </p:spPr>
        <p:txBody>
          <a:bodyPr wrap="square" rtlCol="0">
            <a:spAutoFit/>
          </a:bodyPr>
          <a:lstStyle/>
          <a:p>
            <a:pPr algn="l"/>
            <a:r>
              <a:rPr lang="en-IN" sz="2800" b="1" i="0" u="none" strike="noStrike" baseline="0" dirty="0">
                <a:solidFill>
                  <a:srgbClr val="000000"/>
                </a:solidFill>
                <a:latin typeface="Arial" panose="020B0604020202020204" pitchFamily="34" charset="0"/>
              </a:rPr>
              <a:t>k-Nearest Neighbour Classifier</a:t>
            </a:r>
          </a:p>
          <a:p>
            <a:pPr algn="l"/>
            <a:r>
              <a:rPr lang="en-US" sz="1800" b="0" i="0" u="none" strike="noStrike" baseline="0" dirty="0">
                <a:solidFill>
                  <a:srgbClr val="3892A8"/>
                </a:solidFill>
                <a:latin typeface="Wingdings-Regular"/>
              </a:rPr>
              <a:t> </a:t>
            </a:r>
            <a:r>
              <a:rPr lang="en-US" sz="2000" b="0" i="0" u="none" strike="noStrike" baseline="0" dirty="0">
                <a:solidFill>
                  <a:srgbClr val="3892A8"/>
                </a:solidFill>
                <a:latin typeface="Wingdings-Regular"/>
              </a:rPr>
              <a:t> </a:t>
            </a:r>
            <a:r>
              <a:rPr lang="en-US" sz="2000" b="0" i="0" u="none" strike="noStrike" baseline="0" dirty="0">
                <a:solidFill>
                  <a:srgbClr val="000000"/>
                </a:solidFill>
                <a:latin typeface="Arial" panose="020B0604020202020204" pitchFamily="34" charset="0"/>
              </a:rPr>
              <a:t>K - Nearest neighbors is a lazy learning instance based</a:t>
            </a:r>
          </a:p>
          <a:p>
            <a:pPr algn="l"/>
            <a:r>
              <a:rPr lang="en-US" sz="2000" b="0" i="0" u="none" strike="noStrike" baseline="0" dirty="0">
                <a:solidFill>
                  <a:srgbClr val="000000"/>
                </a:solidFill>
                <a:latin typeface="Arial" panose="020B0604020202020204" pitchFamily="34" charset="0"/>
              </a:rPr>
              <a:t>          classification( regression ) algorithm which is widely</a:t>
            </a:r>
          </a:p>
          <a:p>
            <a:pPr algn="l"/>
            <a:r>
              <a:rPr lang="en-US" sz="2000" b="0" i="0" u="none" strike="noStrike" baseline="0" dirty="0">
                <a:solidFill>
                  <a:srgbClr val="000000"/>
                </a:solidFill>
                <a:latin typeface="Arial" panose="020B0604020202020204" pitchFamily="34" charset="0"/>
              </a:rPr>
              <a:t>          implemented in both supervised and unsupervised learning</a:t>
            </a:r>
          </a:p>
          <a:p>
            <a:pPr algn="l"/>
            <a:r>
              <a:rPr lang="en-IN" sz="2000" b="0" i="0" u="none" strike="noStrike" baseline="0" dirty="0">
                <a:solidFill>
                  <a:srgbClr val="000000"/>
                </a:solidFill>
                <a:latin typeface="Arial" panose="020B0604020202020204" pitchFamily="34" charset="0"/>
              </a:rPr>
              <a:t>          techniques.</a:t>
            </a:r>
          </a:p>
          <a:p>
            <a:pPr algn="l"/>
            <a:r>
              <a:rPr lang="en-US" sz="2000" b="0" i="0" u="none" strike="noStrike" baseline="0" dirty="0">
                <a:solidFill>
                  <a:srgbClr val="3892A8"/>
                </a:solidFill>
                <a:latin typeface="Wingdings-Regular"/>
              </a:rPr>
              <a:t>  </a:t>
            </a:r>
            <a:r>
              <a:rPr lang="en-US" sz="2000" b="0" i="0" u="none" strike="noStrike" baseline="0" dirty="0">
                <a:solidFill>
                  <a:srgbClr val="000000"/>
                </a:solidFill>
                <a:latin typeface="Arial" panose="020B0604020202020204" pitchFamily="34" charset="0"/>
              </a:rPr>
              <a:t>It is lazy Learner as it doesn't learn from a discriminative</a:t>
            </a:r>
          </a:p>
          <a:p>
            <a:pPr algn="l"/>
            <a:r>
              <a:rPr lang="en-US" sz="2000" b="0" i="0" u="none" strike="noStrike" baseline="0" dirty="0">
                <a:solidFill>
                  <a:srgbClr val="000000"/>
                </a:solidFill>
                <a:latin typeface="Arial" panose="020B0604020202020204" pitchFamily="34" charset="0"/>
              </a:rPr>
              <a:t>          function from training data but memorizes training dataset.</a:t>
            </a:r>
          </a:p>
          <a:p>
            <a:pPr algn="l"/>
            <a:r>
              <a:rPr lang="en-IN" sz="2000" b="0" i="0" u="none" strike="noStrike" baseline="0" dirty="0">
                <a:solidFill>
                  <a:srgbClr val="3892A8"/>
                </a:solidFill>
                <a:latin typeface="Wingdings-Regular"/>
              </a:rPr>
              <a:t>  </a:t>
            </a:r>
            <a:r>
              <a:rPr lang="en-IN" sz="2000" b="0" i="0" u="none" strike="noStrike" baseline="0" dirty="0">
                <a:solidFill>
                  <a:srgbClr val="000000"/>
                </a:solidFill>
                <a:latin typeface="Arial" panose="020B0604020202020204" pitchFamily="34" charset="0"/>
              </a:rPr>
              <a:t>This technique implements classification by considering</a:t>
            </a:r>
          </a:p>
          <a:p>
            <a:pPr algn="l"/>
            <a:r>
              <a:rPr lang="en-US" sz="2000" b="0" i="0" u="none" strike="noStrike" baseline="0" dirty="0">
                <a:solidFill>
                  <a:srgbClr val="000000"/>
                </a:solidFill>
                <a:latin typeface="ArialMT"/>
              </a:rPr>
              <a:t>          majority of vote among the “k” closest points to the</a:t>
            </a:r>
          </a:p>
          <a:p>
            <a:pPr algn="l"/>
            <a:r>
              <a:rPr lang="en-IN" sz="2000" b="0" i="0" u="none" strike="noStrike" baseline="0" dirty="0">
                <a:solidFill>
                  <a:srgbClr val="000000"/>
                </a:solidFill>
                <a:latin typeface="Arial" panose="020B0604020202020204" pitchFamily="34" charset="0"/>
              </a:rPr>
              <a:t>          </a:t>
            </a:r>
            <a:r>
              <a:rPr lang="en-IN" sz="2000" b="0" i="0" u="none" strike="noStrike" baseline="0" dirty="0" err="1">
                <a:solidFill>
                  <a:srgbClr val="000000"/>
                </a:solidFill>
                <a:latin typeface="Arial" panose="020B0604020202020204" pitchFamily="34" charset="0"/>
              </a:rPr>
              <a:t>unlabeled</a:t>
            </a:r>
            <a:r>
              <a:rPr lang="en-IN" sz="2000" b="0" i="0" u="none" strike="noStrike" baseline="0" dirty="0">
                <a:solidFill>
                  <a:srgbClr val="000000"/>
                </a:solidFill>
                <a:latin typeface="Arial" panose="020B0604020202020204" pitchFamily="34" charset="0"/>
              </a:rPr>
              <a:t> data point.</a:t>
            </a:r>
          </a:p>
          <a:p>
            <a:pPr algn="l"/>
            <a:r>
              <a:rPr lang="en-US" sz="2000" b="0" i="0" u="none" strike="noStrike" baseline="0" dirty="0">
                <a:solidFill>
                  <a:srgbClr val="3892A8"/>
                </a:solidFill>
                <a:latin typeface="Wingdings-Regular"/>
              </a:rPr>
              <a:t>  </a:t>
            </a:r>
            <a:r>
              <a:rPr lang="en-US" sz="2000" b="0" i="0" u="none" strike="noStrike" baseline="0" dirty="0">
                <a:solidFill>
                  <a:srgbClr val="000000"/>
                </a:solidFill>
                <a:latin typeface="Arial" panose="020B0604020202020204" pitchFamily="34" charset="0"/>
              </a:rPr>
              <a:t>It uses three types of functions for distance calculation</a:t>
            </a:r>
          </a:p>
          <a:p>
            <a:pPr algn="l"/>
            <a:r>
              <a:rPr lang="en-IN" sz="2000" b="0" i="0" u="none" strike="noStrike" baseline="0" dirty="0">
                <a:solidFill>
                  <a:srgbClr val="FFB90A"/>
                </a:solidFill>
                <a:latin typeface="Wingdings-Regular"/>
              </a:rPr>
              <a:t>    </a:t>
            </a:r>
            <a:r>
              <a:rPr lang="en-IN" sz="2000" b="0" i="0" u="none" strike="noStrike" baseline="0" dirty="0">
                <a:solidFill>
                  <a:srgbClr val="000000"/>
                </a:solidFill>
                <a:latin typeface="Arial" panose="020B0604020202020204" pitchFamily="34" charset="0"/>
              </a:rPr>
              <a:t>Euclidian</a:t>
            </a:r>
          </a:p>
          <a:p>
            <a:pPr algn="l"/>
            <a:r>
              <a:rPr lang="en-IN" sz="2000" b="0" i="0" u="none" strike="noStrike" baseline="0" dirty="0">
                <a:solidFill>
                  <a:srgbClr val="FFB90A"/>
                </a:solidFill>
                <a:latin typeface="Wingdings-Regular"/>
              </a:rPr>
              <a:t>    </a:t>
            </a:r>
            <a:r>
              <a:rPr lang="en-IN" sz="2000" b="0" i="0" u="none" strike="noStrike" baseline="0" dirty="0">
                <a:solidFill>
                  <a:srgbClr val="000000"/>
                </a:solidFill>
                <a:latin typeface="Arial" panose="020B0604020202020204" pitchFamily="34" charset="0"/>
              </a:rPr>
              <a:t>Manhattan</a:t>
            </a:r>
          </a:p>
          <a:p>
            <a:pPr algn="l"/>
            <a:r>
              <a:rPr lang="en-IN" sz="2000" b="0" i="0" u="none" strike="noStrike" baseline="0" dirty="0">
                <a:solidFill>
                  <a:srgbClr val="FFB90A"/>
                </a:solidFill>
                <a:latin typeface="Wingdings-Regular"/>
              </a:rPr>
              <a:t>    </a:t>
            </a:r>
            <a:r>
              <a:rPr lang="en-IN" sz="2000" b="0" i="0" u="none" strike="noStrike" baseline="0" dirty="0" err="1">
                <a:solidFill>
                  <a:srgbClr val="000000"/>
                </a:solidFill>
                <a:latin typeface="Arial" panose="020B0604020202020204" pitchFamily="34" charset="0"/>
              </a:rPr>
              <a:t>Minkowski</a:t>
            </a:r>
            <a:endParaRPr lang="en-IN" sz="2000" dirty="0"/>
          </a:p>
        </p:txBody>
      </p:sp>
    </p:spTree>
    <p:extLst>
      <p:ext uri="{BB962C8B-B14F-4D97-AF65-F5344CB8AC3E}">
        <p14:creationId xmlns:p14="http://schemas.microsoft.com/office/powerpoint/2010/main" val="334230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790928-AAC2-4429-94D4-46323E4D3B3B}"/>
              </a:ext>
            </a:extLst>
          </p:cNvPr>
          <p:cNvSpPr txBox="1"/>
          <p:nvPr/>
        </p:nvSpPr>
        <p:spPr>
          <a:xfrm>
            <a:off x="1695237" y="811658"/>
            <a:ext cx="10496764" cy="646331"/>
          </a:xfrm>
          <a:prstGeom prst="rect">
            <a:avLst/>
          </a:prstGeom>
          <a:noFill/>
        </p:spPr>
        <p:txBody>
          <a:bodyPr wrap="square" rtlCol="0">
            <a:spAutoFit/>
          </a:bodyPr>
          <a:lstStyle/>
          <a:p>
            <a:r>
              <a:rPr lang="en-IN" sz="1800" b="0" i="0" u="none" strike="noStrike" baseline="0" dirty="0">
                <a:solidFill>
                  <a:srgbClr val="3892A8"/>
                </a:solidFill>
                <a:latin typeface="Wingdings2"/>
              </a:rPr>
              <a:t> </a:t>
            </a:r>
            <a:r>
              <a:rPr lang="en-IN" sz="3600" b="1" i="0" u="none" strike="noStrike" baseline="0" dirty="0">
                <a:solidFill>
                  <a:srgbClr val="000000"/>
                </a:solidFill>
                <a:latin typeface="Arial" panose="020B0604020202020204" pitchFamily="34" charset="0"/>
              </a:rPr>
              <a:t>k-Nearest Neighbour Classifier</a:t>
            </a:r>
            <a:endParaRPr lang="en-IN" sz="3600" dirty="0"/>
          </a:p>
        </p:txBody>
      </p:sp>
      <p:pic>
        <p:nvPicPr>
          <p:cNvPr id="4" name="Picture 3">
            <a:extLst>
              <a:ext uri="{FF2B5EF4-FFF2-40B4-BE49-F238E27FC236}">
                <a16:creationId xmlns:a16="http://schemas.microsoft.com/office/drawing/2014/main" id="{B57DF382-D923-4D59-AFB9-B5AF72EEC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020" y="1457989"/>
            <a:ext cx="3842535" cy="997535"/>
          </a:xfrm>
          <a:prstGeom prst="rect">
            <a:avLst/>
          </a:prstGeom>
        </p:spPr>
      </p:pic>
      <p:sp>
        <p:nvSpPr>
          <p:cNvPr id="7" name="TextBox 6">
            <a:extLst>
              <a:ext uri="{FF2B5EF4-FFF2-40B4-BE49-F238E27FC236}">
                <a16:creationId xmlns:a16="http://schemas.microsoft.com/office/drawing/2014/main" id="{B2C1DB2C-A1F6-4781-B90D-C438BD6D8F9D}"/>
              </a:ext>
            </a:extLst>
          </p:cNvPr>
          <p:cNvSpPr txBox="1"/>
          <p:nvPr/>
        </p:nvSpPr>
        <p:spPr>
          <a:xfrm>
            <a:off x="3308280" y="2455524"/>
            <a:ext cx="6413642" cy="369332"/>
          </a:xfrm>
          <a:prstGeom prst="rect">
            <a:avLst/>
          </a:prstGeom>
          <a:noFill/>
        </p:spPr>
        <p:txBody>
          <a:bodyPr wrap="square">
            <a:spAutoFit/>
          </a:bodyPr>
          <a:lstStyle/>
          <a:p>
            <a:r>
              <a:rPr lang="en-IN" sz="1800" b="0" i="0" u="none" strike="noStrike" baseline="0" dirty="0">
                <a:latin typeface="Times New Roman" panose="02020603050405020304" pitchFamily="18" charset="0"/>
              </a:rPr>
              <a:t>Formula to calculate Euclidean distance</a:t>
            </a:r>
            <a:endParaRPr lang="en-IN" dirty="0"/>
          </a:p>
        </p:txBody>
      </p:sp>
      <p:pic>
        <p:nvPicPr>
          <p:cNvPr id="9" name="Picture 8">
            <a:extLst>
              <a:ext uri="{FF2B5EF4-FFF2-40B4-BE49-F238E27FC236}">
                <a16:creationId xmlns:a16="http://schemas.microsoft.com/office/drawing/2014/main" id="{3071B2B8-728F-44D3-B461-684245CDD7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997" y="3101855"/>
            <a:ext cx="9966823" cy="3627717"/>
          </a:xfrm>
          <a:prstGeom prst="rect">
            <a:avLst/>
          </a:prstGeom>
        </p:spPr>
      </p:pic>
    </p:spTree>
    <p:extLst>
      <p:ext uri="{BB962C8B-B14F-4D97-AF65-F5344CB8AC3E}">
        <p14:creationId xmlns:p14="http://schemas.microsoft.com/office/powerpoint/2010/main" val="19987242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130</TotalTime>
  <Words>1013</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ArialMT</vt:lpstr>
      <vt:lpstr>Century Gothic</vt:lpstr>
      <vt:lpstr>Times New Roman</vt:lpstr>
      <vt:lpstr>Wingdings 3</vt:lpstr>
      <vt:lpstr>Wingdings2</vt:lpstr>
      <vt:lpstr>Wingdings-Regular</vt:lpstr>
      <vt:lpstr>Wisp</vt:lpstr>
      <vt:lpstr>Credit card fraud detection using Machine Learning Techniques: A Comparative Analysis</vt:lpstr>
      <vt:lpstr>Flow of Talk</vt:lpstr>
      <vt:lpstr>Introduction</vt:lpstr>
      <vt:lpstr>PowerPoint Presentation</vt:lpstr>
      <vt:lpstr>PowerPoint Presentation</vt:lpstr>
      <vt:lpstr>Experimental Set Up and Methods</vt:lpstr>
      <vt:lpstr>PowerPoint Presentation</vt:lpstr>
      <vt:lpstr>PowerPoint Presentation</vt:lpstr>
      <vt:lpstr>PowerPoint Presentation</vt:lpstr>
      <vt:lpstr>PowerPoint Presentation</vt:lpstr>
      <vt:lpstr>PowerPoint Presentation</vt:lpstr>
      <vt:lpstr>Conclusion</vt:lpstr>
      <vt:lpstr>References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Techniques: A Comparative Analysis</dc:title>
  <dc:creator>aarati</dc:creator>
  <cp:lastModifiedBy>aarati</cp:lastModifiedBy>
  <cp:revision>14</cp:revision>
  <dcterms:created xsi:type="dcterms:W3CDTF">2021-05-03T03:02:17Z</dcterms:created>
  <dcterms:modified xsi:type="dcterms:W3CDTF">2021-05-03T05:13:59Z</dcterms:modified>
</cp:coreProperties>
</file>