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89" r:id="rId2"/>
    <p:sldId id="285" r:id="rId3"/>
    <p:sldId id="308" r:id="rId4"/>
    <p:sldId id="291" r:id="rId5"/>
    <p:sldId id="309" r:id="rId6"/>
    <p:sldId id="310" r:id="rId7"/>
    <p:sldId id="312" r:id="rId8"/>
    <p:sldId id="311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7" r:id="rId23"/>
    <p:sldId id="328" r:id="rId24"/>
    <p:sldId id="329" r:id="rId25"/>
    <p:sldId id="330" r:id="rId26"/>
    <p:sldId id="331" r:id="rId27"/>
    <p:sldId id="334" r:id="rId28"/>
    <p:sldId id="332" r:id="rId29"/>
    <p:sldId id="333" r:id="rId30"/>
    <p:sldId id="33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1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93B26-DCD9-FE4F-9FE4-30F434F2E0A0}" type="datetimeFigureOut">
              <a:rPr lang="en-US" smtClean="0"/>
              <a:t>5/9/16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E2953-BF70-B04A-AAF4-4A6BE5C2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983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98828-B440-F849-A996-B43452500FD5}" type="datetimeFigureOut">
              <a:rPr lang="en-US" smtClean="0"/>
              <a:t>5/9/16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50056-55B1-0749-B59A-9768440B4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1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1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09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184C-EF48-0B46-A9DF-58ECA10D5B66}" type="datetime1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3804-19A2-0543-A939-317DBBE4D2B5}" type="datetime1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6F72-F781-5647-99C9-B1A14BD22BAC}" type="datetime1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D3D6-B88D-144A-B948-1F45B4585621}" type="datetime1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0C19-2B06-384B-A5E1-EF5A9FA7B593}" type="datetime1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FB7A-1C47-BC4B-AE96-AFF1885DDEF1}" type="datetime1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4CD-22D8-0347-B740-0C9846931AB0}" type="datetime1">
              <a:rPr lang="en-US" smtClean="0"/>
              <a:t>5/9/16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FC14-B1C6-9447-9B23-422C37473F79}" type="datetime1">
              <a:rPr lang="en-US" smtClean="0"/>
              <a:t>5/9/16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CFB8-0DE8-964E-AEA0-F4C701634ACB}" type="datetime1">
              <a:rPr lang="en-US" smtClean="0"/>
              <a:t>5/9/16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17B8-CB8E-A94F-B9B6-1390ECB3988E}" type="datetime1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DEA3-8AB0-D44F-A0CE-A0AC5C314ACF}" type="datetime1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54FB7E5-E5E8-454F-9FF1-E74A3ED31BF0}" type="datetime1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 smtClean="0"/>
              <a:t>Clustering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85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Initial Step</a:t>
            </a:r>
            <a:r>
              <a:rPr lang="en-US" dirty="0" smtClean="0"/>
              <a:t>: Randomly assign each observation to one of K clusters</a:t>
            </a:r>
          </a:p>
          <a:p>
            <a:endParaRPr lang="en-US" dirty="0" smtClean="0"/>
          </a:p>
          <a:p>
            <a:r>
              <a:rPr lang="en-US" dirty="0" smtClean="0"/>
              <a:t>Iterate until the cluster assignments stop changing: </a:t>
            </a:r>
          </a:p>
          <a:p>
            <a:pPr lvl="1"/>
            <a:r>
              <a:rPr lang="en-US" dirty="0" smtClean="0"/>
              <a:t>For each of the K clusters, compute the cluster centroid. The </a:t>
            </a:r>
            <a:r>
              <a:rPr lang="en-US" dirty="0" err="1" smtClean="0"/>
              <a:t>k</a:t>
            </a:r>
            <a:r>
              <a:rPr lang="en-US" baseline="30000" dirty="0" err="1" smtClean="0"/>
              <a:t>th</a:t>
            </a:r>
            <a:r>
              <a:rPr lang="en-US" dirty="0" smtClean="0"/>
              <a:t> cluster centroid if the mean of the observations assigned to the </a:t>
            </a:r>
            <a:r>
              <a:rPr lang="en-US" dirty="0" err="1" smtClean="0"/>
              <a:t>k</a:t>
            </a:r>
            <a:r>
              <a:rPr lang="en-US" baseline="30000" dirty="0" err="1" smtClean="0"/>
              <a:t>th</a:t>
            </a:r>
            <a:r>
              <a:rPr lang="en-US" dirty="0" smtClean="0"/>
              <a:t> cluster</a:t>
            </a:r>
          </a:p>
          <a:p>
            <a:pPr lvl="1"/>
            <a:r>
              <a:rPr lang="en-US" dirty="0" smtClean="0"/>
              <a:t>Assign each observation to the cluster whose centroid is closest (where “closest” is defined using Euclidean distance.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13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29123" cy="639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Illustration of the K-Means Algorithm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88" y="1792911"/>
            <a:ext cx="5493362" cy="520017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152900" y="1066800"/>
            <a:ext cx="1600200" cy="1524000"/>
            <a:chOff x="4152900" y="1066800"/>
            <a:chExt cx="1600200" cy="1524000"/>
          </a:xfrm>
        </p:grpSpPr>
        <p:cxnSp>
          <p:nvCxnSpPr>
            <p:cNvPr id="9" name="Straight Arrow Connector 8"/>
            <p:cNvCxnSpPr/>
            <p:nvPr/>
          </p:nvCxnSpPr>
          <p:spPr bwMode="auto">
            <a:xfrm flipH="1">
              <a:off x="4953000" y="1676400"/>
              <a:ext cx="381000" cy="914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4152900" y="1066800"/>
              <a:ext cx="1600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Random Assignment of points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80045" y="1156249"/>
            <a:ext cx="2209800" cy="1575263"/>
            <a:chOff x="6273800" y="863137"/>
            <a:chExt cx="2209800" cy="1575263"/>
          </a:xfrm>
        </p:grpSpPr>
        <p:cxnSp>
          <p:nvCxnSpPr>
            <p:cNvPr id="12" name="Straight Arrow Connector 11"/>
            <p:cNvCxnSpPr/>
            <p:nvPr/>
          </p:nvCxnSpPr>
          <p:spPr bwMode="auto">
            <a:xfrm flipH="1">
              <a:off x="6477000" y="1752600"/>
              <a:ext cx="76200" cy="685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6273800" y="863137"/>
              <a:ext cx="2209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Compute cluster centers from initial assignments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8980" y="4094229"/>
            <a:ext cx="2133600" cy="1532467"/>
            <a:chOff x="152400" y="3649133"/>
            <a:chExt cx="2133600" cy="1532467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1447800" y="4267200"/>
              <a:ext cx="838200" cy="914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152400" y="3649133"/>
              <a:ext cx="2133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Assign points to closest cluster center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21510" y="3331088"/>
            <a:ext cx="3657600" cy="1371600"/>
            <a:chOff x="5334000" y="3352800"/>
            <a:chExt cx="3657600" cy="1371600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H="1">
              <a:off x="5334000" y="4110798"/>
              <a:ext cx="2133600" cy="6136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7467600" y="3352800"/>
              <a:ext cx="1524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Computer new cluster centers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608120" y="4952999"/>
            <a:ext cx="2209800" cy="1200329"/>
            <a:chOff x="6781800" y="4952999"/>
            <a:chExt cx="2209800" cy="1200329"/>
          </a:xfrm>
        </p:grpSpPr>
        <p:cxnSp>
          <p:nvCxnSpPr>
            <p:cNvPr id="21" name="Straight Arrow Connector 20"/>
            <p:cNvCxnSpPr>
              <a:stCxn id="22" idx="1"/>
            </p:cNvCxnSpPr>
            <p:nvPr/>
          </p:nvCxnSpPr>
          <p:spPr bwMode="auto">
            <a:xfrm flipH="1" flipV="1">
              <a:off x="6781800" y="5257800"/>
              <a:ext cx="685800" cy="2953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7467600" y="4952999"/>
              <a:ext cx="1524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Now there is no further change so stop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4980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Optimums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2971800" cy="5130247"/>
          </a:xfrm>
        </p:spPr>
        <p:txBody>
          <a:bodyPr/>
          <a:lstStyle/>
          <a:p>
            <a:r>
              <a:rPr lang="en-US" dirty="0" smtClean="0"/>
              <a:t>The K-means algorithm can get stuck in “local optimums” and not find the best solution</a:t>
            </a:r>
          </a:p>
          <a:p>
            <a:r>
              <a:rPr lang="en-US" dirty="0" smtClean="0"/>
              <a:t>Hence, it is important to run the algorithm multiple times with random starting points to find a good solution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426" y="1600200"/>
            <a:ext cx="5179982" cy="504040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 bwMode="auto">
          <a:xfrm flipH="1">
            <a:off x="4278915" y="1273896"/>
            <a:ext cx="9144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193315" y="1045296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Bad Solution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6488715" y="1368461"/>
            <a:ext cx="381000" cy="5150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6869715" y="103682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Good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842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Hierarchical clustering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68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clustering requires choosing the number of clusters.</a:t>
            </a:r>
          </a:p>
          <a:p>
            <a:endParaRPr lang="en-US" dirty="0" smtClean="0"/>
          </a:p>
          <a:p>
            <a:r>
              <a:rPr lang="en-US" dirty="0" smtClean="0"/>
              <a:t>If we don’t want to do that, an alternative is to use Hierarchical Clustering</a:t>
            </a:r>
          </a:p>
          <a:p>
            <a:endParaRPr lang="en-US" dirty="0" smtClean="0"/>
          </a:p>
          <a:p>
            <a:r>
              <a:rPr lang="en-US" dirty="0" smtClean="0"/>
              <a:t>Hierarchical Clustering has an added advantage that it produces a tree based representation of the observations, called a </a:t>
            </a:r>
            <a:r>
              <a:rPr lang="en-US" dirty="0" err="1" smtClean="0"/>
              <a:t>Dendogram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54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Dendograms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join closest points (5 and 7)</a:t>
            </a:r>
          </a:p>
          <a:p>
            <a:r>
              <a:rPr lang="en-US" dirty="0" smtClean="0"/>
              <a:t>Height of fusing/merging  (on vertical axis) indicates how similar the points are</a:t>
            </a:r>
          </a:p>
          <a:p>
            <a:r>
              <a:rPr lang="en-US" dirty="0" smtClean="0"/>
              <a:t>After the points are fused they are treated as a single observation and the algorithm continues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152" y="3692481"/>
            <a:ext cx="6201769" cy="301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0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81835" cy="4876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Each “leaf” of the </a:t>
            </a:r>
            <a:r>
              <a:rPr lang="en-US" dirty="0" err="1" smtClean="0"/>
              <a:t>dendogram</a:t>
            </a:r>
            <a:r>
              <a:rPr lang="en-US" dirty="0" smtClean="0"/>
              <a:t> represents one of the 45 observations</a:t>
            </a:r>
          </a:p>
          <a:p>
            <a:r>
              <a:rPr lang="en-US" dirty="0" smtClean="0"/>
              <a:t>At the bottom of the </a:t>
            </a:r>
            <a:r>
              <a:rPr lang="en-US" dirty="0" err="1" smtClean="0"/>
              <a:t>dendogram</a:t>
            </a:r>
            <a:r>
              <a:rPr lang="en-US" dirty="0" smtClean="0"/>
              <a:t>, each observation is a distinct leaf. However, as we move up the tree, some leaves begin to fuse. These correspond to observations that are similar to each other.</a:t>
            </a:r>
          </a:p>
          <a:p>
            <a:r>
              <a:rPr lang="en-US" dirty="0" smtClean="0"/>
              <a:t>As we move higher up the tree, an increasing number of observations have fused. The earlier (lower in the tree) two observations fuse, the more similar they are to each other.</a:t>
            </a:r>
          </a:p>
          <a:p>
            <a:r>
              <a:rPr lang="en-US" dirty="0" smtClean="0"/>
              <a:t>Observations that fuse later are quite different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934" y="961620"/>
            <a:ext cx="3227404" cy="2818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887" y="3885667"/>
            <a:ext cx="2987913" cy="290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69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choose clusters we draw lines across the </a:t>
            </a:r>
            <a:r>
              <a:rPr lang="en-US" dirty="0" err="1" smtClean="0"/>
              <a:t>dendogram</a:t>
            </a:r>
            <a:endParaRPr lang="en-US" dirty="0" smtClean="0"/>
          </a:p>
          <a:p>
            <a:r>
              <a:rPr lang="en-US" dirty="0" smtClean="0"/>
              <a:t>We can form any number of clusters depending on where we draw the break point.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71" y="3243109"/>
            <a:ext cx="7337996" cy="34737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4648" y="6379296"/>
            <a:ext cx="1416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Cluster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36864" y="6379296"/>
            <a:ext cx="151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Clusters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27539" y="6379296"/>
            <a:ext cx="169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Three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38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(Agglomerative Approach)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dendogram</a:t>
            </a:r>
            <a:r>
              <a:rPr lang="en-US" dirty="0" smtClean="0"/>
              <a:t> is produced as follows:</a:t>
            </a:r>
          </a:p>
          <a:p>
            <a:pPr lvl="1"/>
            <a:r>
              <a:rPr lang="en-US" dirty="0" smtClean="0"/>
              <a:t>Start with each point as a separate cluster (n clusters)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Calculate a measure of dissimilarity between all points/ clusters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Fuse two clusters that are most similar so that there are now n-1 clusters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Fuse next two most similar clusters so there are now n-2 clusters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Continue until there is only 1 cluster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37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35144" cy="4876800"/>
          </a:xfrm>
        </p:spPr>
        <p:txBody>
          <a:bodyPr/>
          <a:lstStyle/>
          <a:p>
            <a:r>
              <a:rPr lang="en-US" dirty="0" smtClean="0"/>
              <a:t>Start with 9 clusters</a:t>
            </a:r>
          </a:p>
          <a:p>
            <a:r>
              <a:rPr lang="en-US" dirty="0" smtClean="0"/>
              <a:t>Fuse 5 and 7</a:t>
            </a:r>
          </a:p>
          <a:p>
            <a:r>
              <a:rPr lang="en-US" dirty="0" smtClean="0"/>
              <a:t>Fuse 6 and 1</a:t>
            </a:r>
          </a:p>
          <a:p>
            <a:r>
              <a:rPr lang="en-US" dirty="0" smtClean="0"/>
              <a:t>Fuse the (5,7) cluster with 8.</a:t>
            </a:r>
          </a:p>
          <a:p>
            <a:r>
              <a:rPr lang="en-US" dirty="0" smtClean="0"/>
              <a:t>Continue until all observations are fused.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243" y="1306256"/>
            <a:ext cx="5094217" cy="507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7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What is Clustering?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K-Means Clustering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Hierarchical Clustering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475722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53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define dissimilarity?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hierarchical clustering involves one obvious issue</a:t>
            </a:r>
          </a:p>
          <a:p>
            <a:r>
              <a:rPr lang="en-US" dirty="0" smtClean="0"/>
              <a:t>How do we define the dissimilarity, or linkage, between the fused (5,7) cluster and 8?</a:t>
            </a:r>
          </a:p>
          <a:p>
            <a:r>
              <a:rPr lang="en-US" dirty="0" smtClean="0"/>
              <a:t>There are four options:</a:t>
            </a:r>
          </a:p>
          <a:p>
            <a:pPr lvl="1"/>
            <a:r>
              <a:rPr lang="en-US" dirty="0" smtClean="0"/>
              <a:t>Complete Linkage</a:t>
            </a:r>
          </a:p>
          <a:p>
            <a:pPr lvl="1"/>
            <a:r>
              <a:rPr lang="en-US" dirty="0" smtClean="0"/>
              <a:t>Single Linkage</a:t>
            </a:r>
          </a:p>
          <a:p>
            <a:pPr lvl="1"/>
            <a:r>
              <a:rPr lang="en-US" dirty="0" smtClean="0"/>
              <a:t>Average Linkage</a:t>
            </a:r>
          </a:p>
          <a:p>
            <a:pPr lvl="1"/>
            <a:r>
              <a:rPr lang="en-US" dirty="0" err="1" smtClean="0"/>
              <a:t>Centriod</a:t>
            </a:r>
            <a:r>
              <a:rPr lang="en-US" dirty="0" smtClean="0"/>
              <a:t> Linkage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80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Linkage Methods: Distance Between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Complete Linkage: </a:t>
            </a:r>
            <a:r>
              <a:rPr lang="en-US" dirty="0" smtClean="0"/>
              <a:t>Largest distance between observations</a:t>
            </a:r>
          </a:p>
          <a:p>
            <a:r>
              <a:rPr lang="en-US" b="1" u="sng" dirty="0" smtClean="0"/>
              <a:t>Single Linkage: </a:t>
            </a:r>
            <a:r>
              <a:rPr lang="en-US" dirty="0" smtClean="0"/>
              <a:t>Smallest distance between observations</a:t>
            </a:r>
          </a:p>
          <a:p>
            <a:r>
              <a:rPr lang="en-US" b="1" u="sng" dirty="0" smtClean="0"/>
              <a:t>Average Linkage</a:t>
            </a:r>
            <a:r>
              <a:rPr lang="en-US" b="1" dirty="0" smtClean="0"/>
              <a:t>: </a:t>
            </a:r>
            <a:r>
              <a:rPr lang="en-US" dirty="0" smtClean="0"/>
              <a:t>Average distance between observations</a:t>
            </a:r>
          </a:p>
          <a:p>
            <a:r>
              <a:rPr lang="en-US" b="1" u="sng" dirty="0" smtClean="0"/>
              <a:t>Centroid: </a:t>
            </a:r>
            <a:r>
              <a:rPr lang="en-US" dirty="0" smtClean="0"/>
              <a:t>distance between centroids of the observations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21</a:t>
            </a:fld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429000" y="5029200"/>
            <a:ext cx="76200" cy="7620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3810000" y="5105400"/>
            <a:ext cx="76200" cy="7620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3657600" y="5867400"/>
            <a:ext cx="76200" cy="7620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276600" y="5410200"/>
            <a:ext cx="76200" cy="7620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5334000" y="5181600"/>
            <a:ext cx="76200" cy="7620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4953000" y="4724400"/>
            <a:ext cx="76200" cy="7620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5715000" y="4648200"/>
            <a:ext cx="76200" cy="7620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3200400" y="4648200"/>
            <a:ext cx="914400" cy="1600200"/>
          </a:xfrm>
          <a:prstGeom prst="ellips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4800600" y="4419600"/>
            <a:ext cx="1143000" cy="1143000"/>
          </a:xfrm>
          <a:prstGeom prst="ellips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3886200" y="4800600"/>
            <a:ext cx="1066800" cy="30480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3352800" y="4724400"/>
            <a:ext cx="2400300" cy="76200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3505200" y="4800600"/>
            <a:ext cx="1524000" cy="30480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3429000" y="4800600"/>
            <a:ext cx="1600200" cy="68580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V="1">
            <a:off x="3733800" y="4800600"/>
            <a:ext cx="1295400" cy="106680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 flipV="1">
            <a:off x="3505200" y="5105400"/>
            <a:ext cx="1828800" cy="15240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 flipV="1">
            <a:off x="3886200" y="5181600"/>
            <a:ext cx="1447800" cy="7620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3352800" y="5257800"/>
            <a:ext cx="1981200" cy="22860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H="1">
            <a:off x="3733800" y="5257800"/>
            <a:ext cx="1676400" cy="60960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3505200" y="4724400"/>
            <a:ext cx="2209800" cy="38100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 flipH="1">
            <a:off x="3733800" y="4724400"/>
            <a:ext cx="1981200" cy="114300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V="1">
            <a:off x="3810000" y="4800600"/>
            <a:ext cx="1143000" cy="30480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3657600" y="4876800"/>
            <a:ext cx="1847850" cy="533400"/>
            <a:chOff x="144" y="3072"/>
            <a:chExt cx="1680" cy="576"/>
          </a:xfrm>
        </p:grpSpPr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V="1">
              <a:off x="241" y="3120"/>
              <a:ext cx="1511" cy="480"/>
            </a:xfrm>
            <a:prstGeom prst="line">
              <a:avLst/>
            </a:prstGeom>
            <a:noFill/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9" name="AutoShape 27"/>
            <p:cNvSpPr>
              <a:spLocks noChangeArrowheads="1"/>
            </p:cNvSpPr>
            <p:nvPr/>
          </p:nvSpPr>
          <p:spPr bwMode="auto">
            <a:xfrm>
              <a:off x="1727" y="3072"/>
              <a:ext cx="97" cy="96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" name="AutoShape 28"/>
            <p:cNvSpPr>
              <a:spLocks noChangeArrowheads="1"/>
            </p:cNvSpPr>
            <p:nvPr/>
          </p:nvSpPr>
          <p:spPr bwMode="auto">
            <a:xfrm>
              <a:off x="144" y="3552"/>
              <a:ext cx="97" cy="96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1" name="Line 29"/>
          <p:cNvSpPr>
            <a:spLocks noChangeShapeType="1"/>
          </p:cNvSpPr>
          <p:nvPr/>
        </p:nvSpPr>
        <p:spPr bwMode="auto">
          <a:xfrm flipH="1">
            <a:off x="3810000" y="4800600"/>
            <a:ext cx="1219200" cy="30480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V="1">
            <a:off x="3352800" y="4724400"/>
            <a:ext cx="2362200" cy="76200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5870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"/>
                                            </p:cond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Linkage Can be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8031428" cy="177587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Here we have three clustering results for the same data</a:t>
            </a:r>
          </a:p>
          <a:p>
            <a:r>
              <a:rPr lang="en-US" dirty="0" smtClean="0"/>
              <a:t>The only difference is the linkage method but the results are very different</a:t>
            </a:r>
          </a:p>
          <a:p>
            <a:r>
              <a:rPr lang="en-US" dirty="0" smtClean="0"/>
              <a:t>Complete and average linkage tend to yield evenly sized clusters whereas single linkage tends to yield extended clusters to which single leaves are fused one by one.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053" y="3278551"/>
            <a:ext cx="6979779" cy="372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Dissimilarity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far, we have considered using Euclidean distance as the dissimilarity measure</a:t>
            </a:r>
          </a:p>
          <a:p>
            <a:endParaRPr lang="en-US" dirty="0"/>
          </a:p>
          <a:p>
            <a:r>
              <a:rPr lang="en-US" dirty="0" smtClean="0"/>
              <a:t>However, an alternative measure that could make sense in some cases is the correlation based distance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06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Dissimilarity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example, we have 3 observations and p = 20 variables</a:t>
            </a:r>
          </a:p>
          <a:p>
            <a:r>
              <a:rPr lang="en-US" dirty="0" smtClean="0"/>
              <a:t>In terms of Euclidean distance obs. 1 and 3 are similar</a:t>
            </a:r>
          </a:p>
          <a:p>
            <a:r>
              <a:rPr lang="en-US" dirty="0" smtClean="0"/>
              <a:t>However, obs. 1 and 2 are highly correlated so would be considered similar in terms of correlation measure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958" y="3566460"/>
            <a:ext cx="5629351" cy="345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61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Shopping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record the number of purchases of each item (columns) for each customer (rows)</a:t>
            </a:r>
          </a:p>
          <a:p>
            <a:endParaRPr lang="en-US" dirty="0" smtClean="0"/>
          </a:p>
          <a:p>
            <a:r>
              <a:rPr lang="en-US" dirty="0" smtClean="0"/>
              <a:t>Using Euclidean distance, customers who have purchases very little will be clustered together</a:t>
            </a:r>
          </a:p>
          <a:p>
            <a:endParaRPr lang="en-US" dirty="0" smtClean="0"/>
          </a:p>
          <a:p>
            <a:r>
              <a:rPr lang="en-US" dirty="0" smtClean="0"/>
              <a:t>Using correlation measure, customers who tend to purchase the same types of products will be clustered together even if the magnitude of their purchase may be quite different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6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Standardizing the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an online shop that sells two items: socks and computers</a:t>
            </a:r>
          </a:p>
          <a:p>
            <a:pPr lvl="1"/>
            <a:r>
              <a:rPr lang="en-US" u="sng" dirty="0" smtClean="0"/>
              <a:t>Left:</a:t>
            </a:r>
            <a:r>
              <a:rPr lang="en-US" dirty="0" smtClean="0"/>
              <a:t> In terms of quantity, socks have higher weight</a:t>
            </a:r>
          </a:p>
          <a:p>
            <a:pPr lvl="1"/>
            <a:r>
              <a:rPr lang="en-US" u="sng" dirty="0" smtClean="0"/>
              <a:t>Center:</a:t>
            </a:r>
            <a:r>
              <a:rPr lang="en-US" dirty="0" smtClean="0"/>
              <a:t> After standardizing, socks and computers have equal weight</a:t>
            </a:r>
          </a:p>
          <a:p>
            <a:pPr lvl="1"/>
            <a:r>
              <a:rPr lang="en-US" u="sng" dirty="0" smtClean="0"/>
              <a:t>Right</a:t>
            </a:r>
            <a:r>
              <a:rPr lang="en-US" dirty="0" smtClean="0"/>
              <a:t>: In terms of dollar sales, computers have higher weight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605" y="3897397"/>
            <a:ext cx="5055679" cy="28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53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Final thoughts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0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Issues in Clustering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perform clustering, some decisions must be made: </a:t>
            </a:r>
          </a:p>
          <a:p>
            <a:pPr lvl="1"/>
            <a:r>
              <a:rPr lang="en-US" dirty="0" smtClean="0"/>
              <a:t>Should the features first be standardized? i.e. Have the variables centered to have a mean of zero and standard deviation of one.</a:t>
            </a:r>
          </a:p>
          <a:p>
            <a:pPr lvl="1"/>
            <a:r>
              <a:rPr lang="en-US" dirty="0" smtClean="0"/>
              <a:t>In case of hierarchical clustering:</a:t>
            </a:r>
          </a:p>
          <a:p>
            <a:pPr lvl="2"/>
            <a:r>
              <a:rPr lang="en-US" dirty="0" smtClean="0"/>
              <a:t>What dissimilarity measure should be used?</a:t>
            </a:r>
          </a:p>
          <a:p>
            <a:pPr lvl="2"/>
            <a:r>
              <a:rPr lang="en-US" dirty="0" smtClean="0"/>
              <a:t>What type of linkage should be used?</a:t>
            </a:r>
          </a:p>
          <a:p>
            <a:pPr lvl="2"/>
            <a:r>
              <a:rPr lang="en-US" dirty="0" smtClean="0"/>
              <a:t>Where should we cut the </a:t>
            </a:r>
            <a:r>
              <a:rPr lang="en-US" dirty="0" err="1" smtClean="0"/>
              <a:t>dendogram</a:t>
            </a:r>
            <a:r>
              <a:rPr lang="en-US" dirty="0" smtClean="0"/>
              <a:t> in order to obtain clusters?</a:t>
            </a:r>
          </a:p>
          <a:p>
            <a:pPr lvl="1"/>
            <a:r>
              <a:rPr lang="en-US" dirty="0" smtClean="0"/>
              <a:t>In case of K-means clustering:</a:t>
            </a:r>
          </a:p>
          <a:p>
            <a:pPr lvl="2"/>
            <a:r>
              <a:rPr lang="en-US" dirty="0" smtClean="0"/>
              <a:t>How many clusters should we look for the data?</a:t>
            </a:r>
          </a:p>
          <a:p>
            <a:r>
              <a:rPr lang="en-US" dirty="0" smtClean="0"/>
              <a:t>In practice, we try several different choices, and look for the one with the most useful or interpretable solution. There is no single right answer!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95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importantly, one must be careful about how the results of a clustering analysis are reported</a:t>
            </a:r>
          </a:p>
          <a:p>
            <a:endParaRPr lang="en-US" dirty="0" smtClean="0"/>
          </a:p>
          <a:p>
            <a:r>
              <a:rPr lang="en-US" dirty="0" smtClean="0"/>
              <a:t>These results should not be taken as the absolute truth about a data set</a:t>
            </a:r>
          </a:p>
          <a:p>
            <a:endParaRPr lang="en-US" dirty="0" smtClean="0"/>
          </a:p>
          <a:p>
            <a:r>
              <a:rPr lang="en-US" dirty="0" smtClean="0"/>
              <a:t>Rather, they should constitute a starting point for the developments of a scientific hypothesis and further study, preferably on independent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3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What is clustering?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21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Suppose that we have 5 observations, for which we compute a similarity (distance) matrix as follows: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 the basis of the similarity matrix, sketch the </a:t>
            </a:r>
            <a:r>
              <a:rPr lang="en-US" dirty="0" err="1" smtClean="0"/>
              <a:t>dendogram</a:t>
            </a:r>
            <a:r>
              <a:rPr lang="en-US" dirty="0" smtClean="0"/>
              <a:t> that results from hierarchically clustering these 5 observations using complete linkage.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835935"/>
              </p:ext>
            </p:extLst>
          </p:nvPr>
        </p:nvGraphicFramePr>
        <p:xfrm>
          <a:off x="3222276" y="2395542"/>
          <a:ext cx="2609136" cy="2743200"/>
        </p:xfrm>
        <a:graphic>
          <a:graphicData uri="http://schemas.openxmlformats.org/drawingml/2006/table">
            <a:tbl>
              <a:tblPr/>
              <a:tblGrid>
                <a:gridCol w="434856"/>
                <a:gridCol w="434856"/>
                <a:gridCol w="434856"/>
                <a:gridCol w="434856"/>
                <a:gridCol w="434856"/>
                <a:gridCol w="434856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11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vs. 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880796" cy="1471923"/>
          </a:xfrm>
        </p:spPr>
        <p:txBody>
          <a:bodyPr/>
          <a:lstStyle/>
          <a:p>
            <a:r>
              <a:rPr lang="en-US" dirty="0" smtClean="0"/>
              <a:t>Supervised Learning: both X and Y are known</a:t>
            </a:r>
            <a:endParaRPr lang="en-US" dirty="0"/>
          </a:p>
          <a:p>
            <a:r>
              <a:rPr lang="en-US" dirty="0" smtClean="0"/>
              <a:t>Unsupervised Learning: only X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3" descr="C:\Dropbox\ISLR\Chapter10\SupervisedUnsuperv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2667000"/>
            <a:ext cx="5487173" cy="364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38439" y="6328548"/>
            <a:ext cx="230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33193" y="6328727"/>
            <a:ext cx="255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142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refers to a set of techniques for finding subgroups, or clusters, in a data set.</a:t>
            </a:r>
          </a:p>
          <a:p>
            <a:endParaRPr lang="en-US" dirty="0" smtClean="0"/>
          </a:p>
          <a:p>
            <a:r>
              <a:rPr lang="en-US" dirty="0" smtClean="0"/>
              <a:t>A good clustering is one when the observations within a group are similar but between groups are very different</a:t>
            </a:r>
          </a:p>
          <a:p>
            <a:endParaRPr lang="en-US" dirty="0" smtClean="0"/>
          </a:p>
          <a:p>
            <a:r>
              <a:rPr lang="en-US" dirty="0" smtClean="0"/>
              <a:t>For example, suppose we collect p measurements on each of n breast cancer patients. There may be different unknown types of cancer which we could discover by clustering the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53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Clustering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different types of clustering methods</a:t>
            </a:r>
          </a:p>
          <a:p>
            <a:endParaRPr lang="en-US" dirty="0"/>
          </a:p>
          <a:p>
            <a:r>
              <a:rPr lang="en-US" dirty="0" smtClean="0"/>
              <a:t>We will concentrate on two of the most commonly used approaches</a:t>
            </a:r>
          </a:p>
          <a:p>
            <a:pPr lvl="1"/>
            <a:r>
              <a:rPr lang="en-US" dirty="0" smtClean="0"/>
              <a:t>K-Means Clustering</a:t>
            </a:r>
          </a:p>
          <a:p>
            <a:pPr lvl="1"/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65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K-Means clustering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01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perform K-means clustering, one must first specify the desired number of clusters K</a:t>
            </a:r>
          </a:p>
          <a:p>
            <a:r>
              <a:rPr lang="en-US" dirty="0" smtClean="0"/>
              <a:t>Then the K-means algorithm will assign each observation to exactly one of the K clusters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848" y="3406178"/>
            <a:ext cx="5900102" cy="289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7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K-Means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would like to partition that data set into K clusters</a:t>
            </a:r>
          </a:p>
          <a:p>
            <a:endParaRPr lang="en-US" dirty="0"/>
          </a:p>
          <a:p>
            <a:pPr lvl="1"/>
            <a:r>
              <a:rPr lang="en-US" dirty="0" smtClean="0"/>
              <a:t>Each observation belong to at least one of the K clusters</a:t>
            </a:r>
          </a:p>
          <a:p>
            <a:pPr lvl="1"/>
            <a:r>
              <a:rPr lang="en-US" dirty="0" smtClean="0"/>
              <a:t>The clusters are non-overlapping, i.e. no observation belongs to more than one cluster</a:t>
            </a:r>
          </a:p>
          <a:p>
            <a:r>
              <a:rPr lang="en-US" dirty="0" smtClean="0"/>
              <a:t>The objective is to have a minimal “within-cluster-variation”, i.e. the elements within a cluster should be as similar as possible</a:t>
            </a:r>
          </a:p>
          <a:p>
            <a:r>
              <a:rPr lang="en-US" dirty="0" smtClean="0"/>
              <a:t>One way of achieving this is to minimize the sum of all the pair-wise squared Euclidean distances between the observations in each cluster.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260" y="2102560"/>
            <a:ext cx="1662006" cy="415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763" y="5887050"/>
            <a:ext cx="3695146" cy="79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09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13748</TotalTime>
  <Words>1611</Words>
  <Application>Microsoft Macintosh PowerPoint</Application>
  <PresentationFormat>On-screen Show (4:3)</PresentationFormat>
  <Paragraphs>241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Clarity</vt:lpstr>
      <vt:lpstr>Clustering</vt:lpstr>
      <vt:lpstr>Outline</vt:lpstr>
      <vt:lpstr>What is clustering?</vt:lpstr>
      <vt:lpstr>Supervised vs. Unsupervised Learning</vt:lpstr>
      <vt:lpstr>Clustering</vt:lpstr>
      <vt:lpstr>Different Clustering Methods</vt:lpstr>
      <vt:lpstr>K-Means clustering</vt:lpstr>
      <vt:lpstr>K-Means Clustering</vt:lpstr>
      <vt:lpstr>How does K-Means work?</vt:lpstr>
      <vt:lpstr>K-Means Algorithm</vt:lpstr>
      <vt:lpstr>An Illustration of the K-Means Algorithm </vt:lpstr>
      <vt:lpstr>Local Optimums</vt:lpstr>
      <vt:lpstr>Hierarchical clustering</vt:lpstr>
      <vt:lpstr>Hierarchical Clustering</vt:lpstr>
      <vt:lpstr>Dendograms</vt:lpstr>
      <vt:lpstr>Interpretation</vt:lpstr>
      <vt:lpstr>Choosing Clusters</vt:lpstr>
      <vt:lpstr>Algorithm (Agglomerative Approach)</vt:lpstr>
      <vt:lpstr>An Example</vt:lpstr>
      <vt:lpstr>How do we define dissimilarity?</vt:lpstr>
      <vt:lpstr>Linkage Methods: Distance Between Clusters</vt:lpstr>
      <vt:lpstr>Linkage Can be Important</vt:lpstr>
      <vt:lpstr>Choice of Dissimilarity Measure</vt:lpstr>
      <vt:lpstr>Comparing Dissimilarity Measures</vt:lpstr>
      <vt:lpstr>Online Shopping Example</vt:lpstr>
      <vt:lpstr>Standardizing the Variables</vt:lpstr>
      <vt:lpstr>Final thoughts</vt:lpstr>
      <vt:lpstr>Practical Issues in Clustering </vt:lpstr>
      <vt:lpstr>Final Thoughts</vt:lpstr>
      <vt:lpstr>Exercise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Abbass Sharif</dc:creator>
  <cp:lastModifiedBy>UCM  User</cp:lastModifiedBy>
  <cp:revision>255</cp:revision>
  <cp:lastPrinted>2013-09-24T00:04:41Z</cp:lastPrinted>
  <dcterms:created xsi:type="dcterms:W3CDTF">2013-08-14T17:09:52Z</dcterms:created>
  <dcterms:modified xsi:type="dcterms:W3CDTF">2016-05-10T03:37:53Z</dcterms:modified>
</cp:coreProperties>
</file>