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0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21.bin" ContentType="application/vnd.openxmlformats-officedocument.oleObject"/>
  <Override PartName="/ppt/notesSlides/notesSlide3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3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4.xml" ContentType="application/vnd.openxmlformats-officedocument.presentationml.notesSlide+xml"/>
  <Override PartName="/ppt/embeddings/oleObject27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28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7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76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1403" r:id="rId2"/>
    <p:sldId id="1404" r:id="rId3"/>
    <p:sldId id="912" r:id="rId4"/>
    <p:sldId id="907" r:id="rId5"/>
    <p:sldId id="908" r:id="rId6"/>
    <p:sldId id="909" r:id="rId7"/>
    <p:sldId id="910" r:id="rId8"/>
    <p:sldId id="1443" r:id="rId9"/>
    <p:sldId id="918" r:id="rId10"/>
    <p:sldId id="1048" r:id="rId11"/>
    <p:sldId id="1125" r:id="rId12"/>
    <p:sldId id="1014" r:id="rId13"/>
    <p:sldId id="1049" r:id="rId14"/>
    <p:sldId id="1223" r:id="rId15"/>
    <p:sldId id="1040" r:id="rId16"/>
    <p:sldId id="1224" r:id="rId17"/>
    <p:sldId id="932" r:id="rId18"/>
    <p:sldId id="1346" r:id="rId19"/>
    <p:sldId id="1345" r:id="rId20"/>
    <p:sldId id="1018" r:id="rId21"/>
    <p:sldId id="939" r:id="rId22"/>
    <p:sldId id="1220" r:id="rId23"/>
    <p:sldId id="1222" r:id="rId24"/>
    <p:sldId id="1451" r:id="rId25"/>
    <p:sldId id="951" r:id="rId26"/>
    <p:sldId id="1193" r:id="rId27"/>
    <p:sldId id="1194" r:id="rId28"/>
    <p:sldId id="1444" r:id="rId29"/>
    <p:sldId id="953" r:id="rId30"/>
    <p:sldId id="1153" r:id="rId31"/>
    <p:sldId id="1154" r:id="rId32"/>
    <p:sldId id="1156" r:id="rId33"/>
    <p:sldId id="1348" r:id="rId34"/>
    <p:sldId id="1157" r:id="rId35"/>
    <p:sldId id="1158" r:id="rId36"/>
    <p:sldId id="1347" r:id="rId37"/>
    <p:sldId id="1159" r:id="rId38"/>
    <p:sldId id="1445" r:id="rId39"/>
    <p:sldId id="1017" r:id="rId40"/>
    <p:sldId id="1349" r:id="rId41"/>
    <p:sldId id="1350" r:id="rId42"/>
    <p:sldId id="1375" r:id="rId43"/>
    <p:sldId id="1376" r:id="rId44"/>
    <p:sldId id="1351" r:id="rId45"/>
    <p:sldId id="1446" r:id="rId46"/>
    <p:sldId id="1423" r:id="rId47"/>
    <p:sldId id="1415" r:id="rId48"/>
    <p:sldId id="1418" r:id="rId49"/>
    <p:sldId id="1419" r:id="rId50"/>
    <p:sldId id="1422" r:id="rId51"/>
    <p:sldId id="1365" r:id="rId52"/>
    <p:sldId id="1366" r:id="rId53"/>
    <p:sldId id="1433" r:id="rId54"/>
    <p:sldId id="1434" r:id="rId55"/>
    <p:sldId id="1435" r:id="rId56"/>
    <p:sldId id="1436" r:id="rId57"/>
    <p:sldId id="1437" r:id="rId58"/>
    <p:sldId id="1412" r:id="rId59"/>
    <p:sldId id="1430" r:id="rId60"/>
    <p:sldId id="1447" r:id="rId61"/>
    <p:sldId id="1368" r:id="rId62"/>
    <p:sldId id="1188" r:id="rId63"/>
    <p:sldId id="1189" r:id="rId64"/>
    <p:sldId id="1370" r:id="rId65"/>
    <p:sldId id="1452" r:id="rId66"/>
    <p:sldId id="1453" r:id="rId67"/>
    <p:sldId id="1448" r:id="rId68"/>
    <p:sldId id="993" r:id="rId69"/>
    <p:sldId id="1372" r:id="rId70"/>
    <p:sldId id="1455" r:id="rId71"/>
    <p:sldId id="1457" r:id="rId72"/>
    <p:sldId id="1458" r:id="rId73"/>
    <p:sldId id="1463" r:id="rId74"/>
    <p:sldId id="1459" r:id="rId75"/>
    <p:sldId id="994" r:id="rId76"/>
    <p:sldId id="1460" r:id="rId77"/>
    <p:sldId id="995" r:id="rId78"/>
    <p:sldId id="1461" r:id="rId79"/>
    <p:sldId id="1462" r:id="rId80"/>
    <p:sldId id="1192" r:id="rId81"/>
    <p:sldId id="1454" r:id="rId82"/>
    <p:sldId id="1429" r:id="rId83"/>
    <p:sldId id="1431" r:id="rId84"/>
    <p:sldId id="1432" r:id="rId85"/>
    <p:sldId id="1414" r:id="rId86"/>
    <p:sldId id="1449" r:id="rId87"/>
    <p:sldId id="1450" r:id="rId8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6747" autoAdjust="0"/>
  </p:normalViewPr>
  <p:slideViewPr>
    <p:cSldViewPr>
      <p:cViewPr>
        <p:scale>
          <a:sx n="75" d="100"/>
          <a:sy n="75" d="100"/>
        </p:scale>
        <p:origin x="-5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64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Relationship Id="rId2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4" Type="http://schemas.openxmlformats.org/officeDocument/2006/relationships/image" Target="../media/image63.wmf"/><Relationship Id="rId1" Type="http://schemas.openxmlformats.org/officeDocument/2006/relationships/image" Target="../media/image60.wmf"/><Relationship Id="rId2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emf"/><Relationship Id="rId6" Type="http://schemas.openxmlformats.org/officeDocument/2006/relationships/image" Target="../media/image18.wmf"/><Relationship Id="rId7" Type="http://schemas.openxmlformats.org/officeDocument/2006/relationships/image" Target="../media/image19.wmf"/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</a:defRPr>
            </a:lvl1pPr>
          </a:lstStyle>
          <a:p>
            <a:fld id="{0FD1B6EA-833B-C445-A072-F72A1529A6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</a:defRPr>
            </a:lvl1pPr>
          </a:lstStyle>
          <a:p>
            <a:fld id="{8F5D50EE-5CD4-D944-BB63-A549704F4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99717D74-6A0D-9C44-81D9-314705F960F4}" type="slidenum">
              <a:rPr lang="zh-CN" altLang="en-US" sz="1200">
                <a:latin typeface="Times New Roman" charset="0"/>
                <a:ea typeface="SimSun" charset="0"/>
                <a:cs typeface="SimSun" charset="0"/>
              </a:rPr>
              <a:pPr algn="r"/>
              <a:t>1</a:t>
            </a:fld>
            <a:endParaRPr lang="en-US" altLang="zh-CN" sz="1200"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3DB95C-1B30-8643-B98E-40F7A6D11579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E422521-21A4-BE49-9638-BFC30016597A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4FEEF7-BCFD-3940-9745-9987C6E1E152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A4E7A7D-B4A3-3E45-8435-753B1BE59239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788BF0-111E-7243-92A9-E6816963EB97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89A0E3-37D0-CB45-8B09-C829DFFFA6B1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D099594-0E2B-7F4A-A1BC-A67B0D067E6D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CFBB3C1-2F61-4049-8720-7FEF7DBA824C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B13AC8-BE93-0F49-AEE2-8AE8B5A0329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9C2050-D158-0C4C-AC19-732B7079C0B0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62D6598D-FBE2-3148-B311-988D2F506C3F}" type="slidenum">
              <a:rPr lang="en-US" sz="1200">
                <a:latin typeface="Times New Roman" charset="0"/>
              </a:rPr>
              <a:pPr algn="r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B693D26-BC98-B649-A523-1374C62FBA99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E80241C-CAAD-954B-BE93-E2E135F13A34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7EFAAD0-553A-824C-9E96-5D8BB46CAB1B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19872BD-1DAB-F245-9314-6EDAF076FF0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088D8FC7-CA44-D54E-B5E0-FA811C3E587F}" type="slidenum">
              <a:rPr lang="en-US" sz="1200">
                <a:latin typeface="Times New Roman" charset="0"/>
              </a:rPr>
              <a:pPr algn="r"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6E1330D-04F8-FB4B-A15A-7F77419935DF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2441DAC-AAE2-8048-903C-6B52EB932446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FB5B73-A1C6-3A4C-8C63-08F3F48E9739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5D4A6010-278D-6547-A9C7-3F781C5BFE55}" type="slidenum">
              <a:rPr lang="en-US" sz="1200">
                <a:latin typeface="Times New Roman" charset="0"/>
              </a:rPr>
              <a:pPr algn="r"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6B702C-CAF9-DA42-9D77-080CD52A39F7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A50F5D5-73CD-DE48-AB56-47CA7A093AB9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6669BB3-C56E-4049-9572-A0DF38762CE5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B734DF5-78D7-5C4A-BB76-3981A02F3C88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40514A-FF3F-CA48-82A0-43B32D32A488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224BECB-00C4-9C45-9104-8B94E2FAAEDD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8AF4C5E-DC73-8A44-870F-7898C7BA5FF6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CBE9A05-F98F-9A4F-B451-6DD58F6D592E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BD68BD-A52E-314B-8627-E279895E3D94}" type="slidenum">
              <a:rPr lang="en-US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F3DFEF-F6A9-B943-9291-95DB5B6F9C76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3C9632AC-1D25-234C-9BD4-316015D657E6}" type="slidenum">
              <a:rPr lang="en-US" sz="1200">
                <a:latin typeface="Times New Roman" charset="0"/>
              </a:rPr>
              <a:pPr algn="r"/>
              <a:t>38</a:t>
            </a:fld>
            <a:endParaRPr lang="en-US" sz="1200">
              <a:latin typeface="Times New Roman" charset="0"/>
            </a:endParaRPr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F23D7E9-5CE6-C84C-BE49-1A1F000EA438}" type="slidenum">
              <a:rPr lang="en-US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3E4D51-DC26-3043-9022-73ED3E0B63F3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625288-8CF4-BF42-8DA9-5664D23F85D6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D726A86-0B45-7948-B5AC-E7C223B99867}" type="slidenum">
              <a:rPr lang="en-US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153A93-3B8E-8D4F-A432-1168AB26DB7E}" type="slidenum">
              <a:rPr lang="en-US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E0A91A-2637-5546-A2B1-E5F752569D32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65E9C62-D7A1-7346-ADD0-4EE7D87CB70F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DB4B359C-0C7F-494B-83D7-7AC247EF0F20}" type="slidenum">
              <a:rPr lang="en-US" sz="1200">
                <a:latin typeface="Times New Roman" charset="0"/>
              </a:rPr>
              <a:pPr algn="r"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BFE3C07-94EF-CC4A-9764-413BE4B2CDDF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54E55A-99AA-9F40-94AE-538C926722C7}" type="slidenum">
              <a:rPr lang="en-US">
                <a:latin typeface="Times New Roman" charset="0"/>
              </a:rPr>
              <a:pPr/>
              <a:t>51</a:t>
            </a:fld>
            <a:endParaRPr lang="en-US">
              <a:latin typeface="Times New Roman" charset="0"/>
            </a:endParaRPr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D83613-3BCC-9749-B7E6-E8F186230A34}" type="slidenum">
              <a:rPr lang="en-US">
                <a:latin typeface="Times New Roman" charset="0"/>
              </a:rPr>
              <a:pPr/>
              <a:t>52</a:t>
            </a:fld>
            <a:endParaRPr lang="en-US">
              <a:latin typeface="Times New Roman" charset="0"/>
            </a:endParaRPr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4B2494B0-D05E-FA48-B523-DE5FFA363277}" type="slidenum">
              <a:rPr lang="en-US" sz="1200">
                <a:latin typeface="Times New Roman" charset="0"/>
              </a:rPr>
              <a:pPr algn="r"/>
              <a:t>59</a:t>
            </a:fld>
            <a:endParaRPr lang="en-US" sz="1200">
              <a:latin typeface="Times New Roman" charset="0"/>
            </a:endParaRPr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52580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75ED78-DCDC-154E-BA10-11E0DB47DA92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1A1A73BD-0459-3449-B1C9-BE954C8D9A80}" type="slidenum">
              <a:rPr lang="en-US" sz="1200">
                <a:latin typeface="Times New Roman" charset="0"/>
              </a:rPr>
              <a:pPr algn="r"/>
              <a:t>60</a:t>
            </a:fld>
            <a:endParaRPr lang="en-US" sz="1200">
              <a:latin typeface="Times New Roman" charset="0"/>
            </a:endParaRPr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085A4675-094C-2440-BF00-97DF52C54E71}" type="slidenum">
              <a:rPr lang="en-US" sz="1200">
                <a:latin typeface="Times New Roman" charset="0"/>
              </a:rPr>
              <a:pPr algn="r"/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CEADA66-4BEC-F64D-B5AE-C113A8A47C50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E24A1EE-051D-8541-A6CB-65E4B8C389FC}" type="slidenum">
              <a:rPr lang="en-US">
                <a:latin typeface="Times New Roman" charset="0"/>
              </a:rPr>
              <a:pPr/>
              <a:t>80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71615A1C-5794-9845-B8B2-3ED0BD45C1FE}" type="slidenum">
              <a:rPr lang="en-US" sz="1200">
                <a:latin typeface="Times New Roman" charset="0"/>
              </a:rPr>
              <a:pPr algn="r"/>
              <a:t>82</a:t>
            </a:fld>
            <a:endParaRPr lang="en-US" sz="1200">
              <a:latin typeface="Times New Roman" charset="0"/>
            </a:endParaRPr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40325E17-F6E0-0843-947A-206B2C54FB2E}" type="slidenum">
              <a:rPr lang="en-US" sz="1200">
                <a:latin typeface="Times New Roman" charset="0"/>
              </a:rPr>
              <a:pPr algn="r"/>
              <a:t>83</a:t>
            </a:fld>
            <a:endParaRPr lang="en-US" sz="1200">
              <a:latin typeface="Times New Roman" charset="0"/>
            </a:endParaRPr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3540BE88-D0B7-FD40-820E-C9AED8E03406}" type="slidenum">
              <a:rPr lang="en-US" sz="1200">
                <a:latin typeface="Times New Roman" charset="0"/>
              </a:rPr>
              <a:pPr algn="r"/>
              <a:t>84</a:t>
            </a:fld>
            <a:endParaRPr lang="en-US" sz="1200">
              <a:latin typeface="Times New Roman" charset="0"/>
            </a:endParaRPr>
          </a:p>
        </p:txBody>
      </p:sp>
      <p:sp>
        <p:nvSpPr>
          <p:cNvPr id="168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F18CE417-664B-6243-9457-CA5E5FBAA5E5}" type="slidenum">
              <a:rPr lang="en-US" sz="1200">
                <a:latin typeface="Times New Roman" charset="0"/>
              </a:rPr>
              <a:pPr algn="r"/>
              <a:t>85</a:t>
            </a:fld>
            <a:endParaRPr lang="en-US" sz="1200">
              <a:latin typeface="Times New Roman" charset="0"/>
            </a:endParaRPr>
          </a:p>
        </p:txBody>
      </p:sp>
      <p:sp>
        <p:nvSpPr>
          <p:cNvPr id="169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E23784C2-42D8-9447-A494-E332C7C2A4CE}" type="slidenum">
              <a:rPr lang="en-US" sz="1200">
                <a:latin typeface="Times New Roman" charset="0"/>
              </a:rPr>
              <a:pPr algn="r"/>
              <a:t>86</a:t>
            </a:fld>
            <a:endParaRPr lang="en-US" sz="1200">
              <a:latin typeface="Times New Roman" charset="0"/>
            </a:endParaRPr>
          </a:p>
        </p:txBody>
      </p:sp>
      <p:sp>
        <p:nvSpPr>
          <p:cNvPr id="171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CAB06A7C-56D4-CA49-B7DD-B86607679993}" type="slidenum">
              <a:rPr lang="en-US" sz="1200">
                <a:latin typeface="Times New Roman" charset="0"/>
              </a:rPr>
              <a:pPr algn="r"/>
              <a:t>87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D9FD3357-36B6-F34D-9C6E-E4FA6DEFB051}" type="slidenum">
              <a:rPr lang="en-US" sz="1200">
                <a:latin typeface="Times New Roman" charset="0"/>
              </a:rPr>
              <a:pPr algn="r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987DCF-8206-C449-B37B-458F3B04F093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55059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6841C-1DE2-C746-86BE-200158BDD0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832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F5122-0F8F-C147-9BDF-88E09BC237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21686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2AF85-3508-D64D-988E-715745B4C7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1000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FDD95-29C7-674B-8840-864DD6F6A1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5160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72922-EC0B-6A43-A691-B6EE6379C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860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BD804-A755-6447-9AAF-AAAB78AB5C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4898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BDFCE-3F25-2D4F-B429-878FC7B247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53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D44F4-6F53-714D-9450-1280D34087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7021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B9F0C-425B-484A-95DF-166BF9CBEF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82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FA961-59D7-9A48-98EB-B7A0E282D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5817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1F5A4-C918-3D4C-AA32-601ED476C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6095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00997-D042-2943-8009-2975FEBE2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1130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31F8C-7C00-304A-92F1-B47625F83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0303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4AA76-73B9-F746-A42E-18DAA478A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71801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E9944-8497-AA44-85FC-49B67BB56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551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D4F7D-A278-894F-A6B3-B8591A9263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6611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85E6A-50D5-F84B-A3A9-E832C58E1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61"/>
      </p:ext>
    </p:extLst>
  </p:cSld>
  <p:clrMapOvr>
    <a:masterClrMapping/>
  </p:clrMapOvr>
  <p:transition xmlns:p14="http://schemas.microsoft.com/office/powerpoint/2010/main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A99BAE-723B-9E4D-90AA-85A09597D1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ransition xmlns:p14="http://schemas.microsoft.com/office/powerpoint/2010/main"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Calibri" pitchFamily="34" charset="0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w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7.emf"/><Relationship Id="rId14" Type="http://schemas.openxmlformats.org/officeDocument/2006/relationships/oleObject" Target="../embeddings/oleObject12.bin"/><Relationship Id="rId15" Type="http://schemas.openxmlformats.org/officeDocument/2006/relationships/image" Target="../media/image18.wmf"/><Relationship Id="rId16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6" Type="http://schemas.openxmlformats.org/officeDocument/2006/relationships/image" Target="../media/image21.jpe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8" Type="http://schemas.openxmlformats.org/officeDocument/2006/relationships/image" Target="../media/image27.jpe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6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48.jpeg"/><Relationship Id="rId5" Type="http://schemas.openxmlformats.org/officeDocument/2006/relationships/image" Target="../media/image47.jpeg"/><Relationship Id="rId6" Type="http://schemas.openxmlformats.org/officeDocument/2006/relationships/image" Target="../media/image50.png"/><Relationship Id="rId7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56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5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5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6.wmf"/><Relationship Id="rId8" Type="http://schemas.openxmlformats.org/officeDocument/2006/relationships/image" Target="../media/image59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0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61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62.w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6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AD2360B-8BAB-6848-9F30-3FF64DF5C691}" type="slidenum">
              <a:rPr lang="zh-CN" altLang="en-US" sz="1200">
                <a:ea typeface="SimSun" charset="0"/>
                <a:cs typeface="SimSun" charset="0"/>
              </a:rPr>
              <a:pPr algn="r" eaLnBrk="1" hangingPunct="1"/>
              <a:t>1</a:t>
            </a:fld>
            <a:endParaRPr lang="en-US" altLang="zh-CN" sz="1200">
              <a:ea typeface="SimSun" charset="0"/>
              <a:cs typeface="SimSu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3886200"/>
          </a:xfrm>
        </p:spPr>
        <p:txBody>
          <a:bodyPr/>
          <a:lstStyle/>
          <a:p>
            <a:r>
              <a:rPr lang="en-US" sz="6000">
                <a:latin typeface="Berlin Sans FB Demi" charset="0"/>
              </a:rPr>
              <a:t>Data Mining: </a:t>
            </a:r>
            <a:br>
              <a:rPr lang="en-US" sz="6000">
                <a:latin typeface="Berlin Sans FB Demi" charset="0"/>
              </a:rPr>
            </a:br>
            <a:r>
              <a:rPr lang="en-US" sz="6000">
                <a:latin typeface="Berlin Sans FB Demi" charset="0"/>
              </a:rPr>
              <a:t> </a:t>
            </a:r>
            <a:r>
              <a:rPr lang="en-US" sz="4800">
                <a:latin typeface="Berlin Sans FB Demi" charset="0"/>
              </a:rPr>
              <a:t>Concepts and Techniques</a:t>
            </a:r>
            <a:br>
              <a:rPr lang="en-US" sz="4800">
                <a:latin typeface="Berlin Sans FB Demi" charset="0"/>
              </a:rPr>
            </a:br>
            <a:r>
              <a:rPr lang="en-US" sz="4800">
                <a:latin typeface="Berlin Sans FB Demi" charset="0"/>
              </a:rPr>
              <a:t> </a:t>
            </a:r>
            <a:r>
              <a:rPr lang="en-US" sz="2800">
                <a:latin typeface="Berlin Sans FB Demi" charset="0"/>
              </a:rPr>
              <a:t>(3</a:t>
            </a:r>
            <a:r>
              <a:rPr lang="en-US" sz="2800" baseline="30000">
                <a:latin typeface="Berlin Sans FB Demi" charset="0"/>
              </a:rPr>
              <a:t>rd</a:t>
            </a:r>
            <a:r>
              <a:rPr lang="en-US" sz="2800">
                <a:latin typeface="Berlin Sans FB Demi" charset="0"/>
              </a:rPr>
              <a:t> ed.)</a:t>
            </a:r>
            <a:r>
              <a:rPr lang="en-US" sz="4800">
                <a:latin typeface="Berlin Sans FB Demi" charset="0"/>
              </a:rPr>
              <a:t/>
            </a:r>
            <a:br>
              <a:rPr lang="en-US" sz="4800">
                <a:latin typeface="Berlin Sans FB Demi" charset="0"/>
              </a:rPr>
            </a:br>
            <a:r>
              <a:rPr lang="en-US" sz="4800">
                <a:latin typeface="Berlin Sans FB Demi" charset="0"/>
              </a:rPr>
              <a:t/>
            </a:r>
            <a:br>
              <a:rPr lang="en-US" sz="4800">
                <a:latin typeface="Berlin Sans FB Demi" charset="0"/>
              </a:rPr>
            </a:br>
            <a:r>
              <a:rPr lang="en-US" sz="3200">
                <a:latin typeface="Berlin Sans FB Demi" charset="0"/>
              </a:rPr>
              <a:t>— Chapter 8</a:t>
            </a:r>
            <a:r>
              <a:rPr lang="en-US" sz="2800">
                <a:latin typeface="Berlin Sans FB Demi" charset="0"/>
              </a:rPr>
              <a:t> —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Simon Fraser University</a:t>
            </a:r>
          </a:p>
          <a:p>
            <a:pPr algn="ctr">
              <a:lnSpc>
                <a:spcPct val="11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©2011 Han, Kamber &amp; Pei.  All rights reserved.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768611-3A18-0C44-87D5-808DBA103A00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Algorithm for Decision Tree Induction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Tree is constructed in a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Test attributes are selected on the basis of a heuristic or statistical measure (e.g.,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 gain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There are no remaining attributes for further partitioning –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majority voting</a:t>
            </a:r>
            <a:r>
              <a:rPr lang="en-US" sz="2400">
                <a:latin typeface="Calibri" charset="0"/>
              </a:rPr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There are no samples left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8CAB29-5C94-9A42-91D2-D5A8662B9474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charset="0"/>
              </a:rPr>
              <a:t>Attribute Selection Measure: Information Gain (ID3/C4.5)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Let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be the probability that an arbitrary tuple in D belongs to class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, estimated by |C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 baseline="-25000">
                <a:latin typeface="Calibri" charset="0"/>
              </a:rPr>
              <a:t>, D</a:t>
            </a:r>
            <a:r>
              <a:rPr lang="en-US" sz="2400">
                <a:latin typeface="Calibri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Expected information</a:t>
            </a:r>
            <a:r>
              <a:rPr lang="en-US" sz="2400">
                <a:latin typeface="Calibri" charset="0"/>
              </a:rPr>
              <a:t> (entropy) needed to classify a tuple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</a:t>
            </a:r>
            <a:r>
              <a:rPr lang="en-US" sz="2400">
                <a:latin typeface="Calibri" charset="0"/>
              </a:rPr>
              <a:t>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 gained</a:t>
            </a:r>
            <a:r>
              <a:rPr lang="en-US" sz="2400">
                <a:latin typeface="Calibri" charset="0"/>
              </a:rPr>
              <a:t>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5F2E0A-3752-3C43-B597-8C55DD40D85A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Attribute Selection: Information Gain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charset="0"/>
              <a:buChar char="g"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Class P: buys_computer =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sz="2000">
                <a:solidFill>
                  <a:srgbClr val="121328"/>
                </a:solidFill>
                <a:latin typeface="Calibri" charset="0"/>
              </a:rPr>
              <a:t>yes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endParaRPr lang="en-US" sz="2000">
              <a:solidFill>
                <a:srgbClr val="121328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charset="0"/>
              <a:buChar char="g"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Class N: buys_computer =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sz="2000">
                <a:solidFill>
                  <a:srgbClr val="121328"/>
                </a:solidFill>
                <a:latin typeface="Calibri" charset="0"/>
              </a:rPr>
              <a:t>no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endParaRPr lang="en-US" sz="2000">
              <a:latin typeface="Calibri" charset="0"/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            means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sz="2000">
                <a:solidFill>
                  <a:srgbClr val="121328"/>
                </a:solidFill>
                <a:latin typeface="Calibri" charset="0"/>
              </a:rPr>
              <a:t>age &lt;=30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r>
              <a:rPr lang="en-US" sz="2000">
                <a:solidFill>
                  <a:srgbClr val="121328"/>
                </a:solidFill>
                <a:latin typeface="Calibri" charset="0"/>
              </a:rPr>
              <a:t> has 5 out of 14 samples, with 2 yes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’</a:t>
            </a:r>
            <a:r>
              <a:rPr lang="en-US" sz="2000">
                <a:solidFill>
                  <a:srgbClr val="121328"/>
                </a:solidFill>
                <a:latin typeface="Calibri" charset="0"/>
              </a:rPr>
              <a:t>es  and 3 no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’</a:t>
            </a:r>
            <a:r>
              <a:rPr lang="en-US" sz="2000">
                <a:solidFill>
                  <a:srgbClr val="121328"/>
                </a:solidFill>
                <a:latin typeface="Calibri" charset="0"/>
              </a:rPr>
              <a:t>s.   Hence</a:t>
            </a:r>
            <a:endParaRPr lang="en-US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endParaRPr lang="en-US" sz="2000">
              <a:solidFill>
                <a:srgbClr val="121328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Similarly,</a:t>
            </a: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382F6C-B8CC-CF46-8007-D217CF009349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Computing Information-Gain for Continuous-Valued Attributes</a:t>
            </a:r>
            <a:endParaRPr lang="en-US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Must determine the </a:t>
            </a:r>
            <a:r>
              <a:rPr lang="en-US" sz="2400" i="1">
                <a:solidFill>
                  <a:schemeClr val="hlink"/>
                </a:solidFill>
                <a:latin typeface="Calibri" charset="0"/>
              </a:rPr>
              <a:t>best split point</a:t>
            </a:r>
            <a:r>
              <a:rPr lang="en-US" sz="2400">
                <a:latin typeface="Calibri" charset="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Typically, the midpoint between each pair of adjacent values is considered as a possible </a:t>
            </a:r>
            <a:r>
              <a:rPr lang="en-US" sz="2400" i="1">
                <a:latin typeface="Calibri" charset="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>
                <a:latin typeface="Calibri" charset="0"/>
              </a:rPr>
              <a:t>(a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+a</a:t>
            </a:r>
            <a:r>
              <a:rPr lang="en-US" sz="2000" baseline="-25000">
                <a:latin typeface="Calibri" charset="0"/>
              </a:rPr>
              <a:t>i+1</a:t>
            </a:r>
            <a:r>
              <a:rPr lang="en-US" sz="2000">
                <a:latin typeface="Calibri" charset="0"/>
              </a:rPr>
              <a:t>)/2 is the midpoint between the values of a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and a</a:t>
            </a:r>
            <a:r>
              <a:rPr lang="en-US" sz="2000" baseline="-25000">
                <a:latin typeface="Calibri" charset="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The point with the </a:t>
            </a:r>
            <a:r>
              <a:rPr lang="en-US" sz="2400" i="1">
                <a:latin typeface="Calibri" charset="0"/>
              </a:rPr>
              <a:t>minimum expected information requirement</a:t>
            </a:r>
            <a:r>
              <a:rPr lang="en-US" sz="2400">
                <a:latin typeface="Calibri" charset="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>
                <a:latin typeface="Calibri" charset="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>
                <a:latin typeface="Calibri" charset="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D477DA-E304-4E43-9B96-6B91B8EEE7A2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Gain Ratio for Attribute Selection (C4.5)</a:t>
            </a:r>
            <a:endParaRPr lang="en-US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16388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Information gain measure is biased towards attributes with a large number of values</a:t>
            </a:r>
          </a:p>
          <a:p>
            <a:pPr eaLnBrk="1" hangingPunct="1"/>
            <a:r>
              <a:rPr lang="en-US" sz="2400">
                <a:latin typeface="Calibri" charset="0"/>
              </a:rPr>
              <a:t>C4.5 (a successor of ID3) uses gain ratio to overcome the problem (normalization to information gain)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/>
            <a:r>
              <a:rPr lang="en-US" sz="2400">
                <a:latin typeface="Calibri" charset="0"/>
              </a:rPr>
              <a:t>GainRatio(A) = Gain(A)/SplitInfo(A)</a:t>
            </a:r>
          </a:p>
          <a:p>
            <a:pPr eaLnBrk="1" hangingPunct="1"/>
            <a:r>
              <a:rPr lang="en-US" sz="2400">
                <a:latin typeface="Calibri" charset="0"/>
              </a:rPr>
              <a:t>Ex.</a:t>
            </a:r>
          </a:p>
          <a:p>
            <a:pPr lvl="1" eaLnBrk="1" hangingPunct="1"/>
            <a:endParaRPr lang="en-US" sz="2400">
              <a:latin typeface="Calibri" charset="0"/>
            </a:endParaRPr>
          </a:p>
          <a:p>
            <a:pPr lvl="1" eaLnBrk="1" hangingPunct="1"/>
            <a:r>
              <a:rPr lang="en-US" sz="2400">
                <a:latin typeface="Calibri" charset="0"/>
              </a:rPr>
              <a:t>gain_ratio(income) = 0.029/1.557 = 0.019</a:t>
            </a:r>
          </a:p>
          <a:p>
            <a:pPr eaLnBrk="1" hangingPunct="1"/>
            <a:r>
              <a:rPr lang="en-US" sz="2400">
                <a:latin typeface="Calibri" charset="0"/>
              </a:rPr>
              <a:t>The attribute with the maximum gain ratio is selected as the splitting attribute</a:t>
            </a:r>
          </a:p>
        </p:txBody>
      </p:sp>
      <p:graphicFrame>
        <p:nvGraphicFramePr>
          <p:cNvPr id="16389" name="Object 2048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BECED1-DB45-6248-918E-942697C0C145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Gini Index (CART, IBM IntelligentMiner)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>
                <a:latin typeface="Calibri" charset="0"/>
              </a:rPr>
              <a:t>If a data set </a:t>
            </a:r>
            <a:r>
              <a:rPr lang="en-US" sz="2400" i="1">
                <a:latin typeface="Calibri" charset="0"/>
              </a:rPr>
              <a:t>D </a:t>
            </a:r>
            <a:r>
              <a:rPr lang="en-US" sz="2400">
                <a:latin typeface="Calibri" charset="0"/>
              </a:rPr>
              <a:t>contains examples from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classes, gini index,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>
                <a:latin typeface="Calibri" charset="0"/>
              </a:rPr>
              <a:t>    		where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 i="1" baseline="-25000">
                <a:latin typeface="Calibri" charset="0"/>
              </a:rPr>
              <a:t>j</a:t>
            </a:r>
            <a:r>
              <a:rPr lang="en-US" sz="2400">
                <a:latin typeface="Calibri" charset="0"/>
              </a:rPr>
              <a:t> is the relative frequency of class </a:t>
            </a:r>
            <a:r>
              <a:rPr lang="en-US" sz="2400" i="1">
                <a:latin typeface="Calibri" charset="0"/>
              </a:rPr>
              <a:t>j</a:t>
            </a:r>
            <a:r>
              <a:rPr lang="en-US" sz="2400">
                <a:latin typeface="Calibri" charset="0"/>
              </a:rPr>
              <a:t> in </a:t>
            </a:r>
            <a:r>
              <a:rPr lang="en-US" sz="2400" i="1">
                <a:latin typeface="Calibri" charset="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>
                <a:latin typeface="Calibri" charset="0"/>
              </a:rPr>
              <a:t>If a data set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  is split on A into two subsets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 i="1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 i="1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the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 index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>
                <a:latin typeface="Calibri" charset="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>
                <a:latin typeface="Calibri" charset="0"/>
              </a:rPr>
              <a:t>The attribute provides the smallest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 i="1" baseline="-25000">
                <a:latin typeface="Calibri" charset="0"/>
              </a:rPr>
              <a:t>split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(or the largest reduction in impurity) is chosen to split the node (</a:t>
            </a:r>
            <a:r>
              <a:rPr lang="en-US" sz="2400" i="1">
                <a:solidFill>
                  <a:srgbClr val="CC0000"/>
                </a:solidFill>
                <a:latin typeface="Calibri" charset="0"/>
              </a:rPr>
              <a:t>need to enumerate all the possible splitting points for each attribute</a:t>
            </a:r>
            <a:r>
              <a:rPr lang="en-US" sz="2400">
                <a:latin typeface="Calibri" charset="0"/>
              </a:rPr>
              <a:t>)</a:t>
            </a:r>
          </a:p>
        </p:txBody>
      </p:sp>
      <p:graphicFrame>
        <p:nvGraphicFramePr>
          <p:cNvPr id="17413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5"/>
          <p:cNvGraphicFramePr>
            <a:graphicFrameLocks noChangeAspect="1"/>
          </p:cNvGraphicFramePr>
          <p:nvPr/>
        </p:nvGraphicFramePr>
        <p:xfrm>
          <a:off x="31242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26"/>
          <p:cNvGraphicFramePr>
            <a:graphicFrameLocks noChangeAspect="1"/>
          </p:cNvGraphicFramePr>
          <p:nvPr>
            <p:ph sz="half" idx="2"/>
          </p:nvPr>
        </p:nvGraphicFramePr>
        <p:xfrm>
          <a:off x="3657600" y="45069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06913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66E7AC0-37DC-1843-91BD-D64656119552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Computation of Gini Index 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Ex.  D has 9 tuples in buys_computer =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yes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 and 5 in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no</a:t>
            </a:r>
            <a:r>
              <a:rPr lang="ja-JP" altLang="en-US" sz="2400">
                <a:latin typeface="Calibri" charset="0"/>
              </a:rPr>
              <a:t>”</a:t>
            </a:r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Suppose the attribute income partitions D into 10 in D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: {low, medium} and 4 in D</a:t>
            </a:r>
            <a:r>
              <a:rPr lang="en-US" sz="2400" baseline="-25000">
                <a:latin typeface="Calibri" charset="0"/>
              </a:rPr>
              <a:t>2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Calibri" charset="0"/>
              </a:rPr>
              <a:t> Gini</a:t>
            </a:r>
            <a:r>
              <a:rPr lang="en-US" sz="2400" baseline="-25000">
                <a:latin typeface="Calibri" charset="0"/>
              </a:rPr>
              <a:t>{low,high}</a:t>
            </a:r>
            <a:r>
              <a:rPr lang="en-US" sz="2400">
                <a:latin typeface="Calibri" charset="0"/>
              </a:rPr>
              <a:t> is 0.458; Gini</a:t>
            </a:r>
            <a:r>
              <a:rPr lang="en-US" sz="2400" baseline="-25000">
                <a:latin typeface="Calibri" charset="0"/>
              </a:rPr>
              <a:t>{medium,high}</a:t>
            </a:r>
            <a:r>
              <a:rPr lang="en-US" sz="2400">
                <a:latin typeface="Calibri" charset="0"/>
              </a:rPr>
              <a:t> is 0.450.  Thus, split on the {low,medium} (and {high}) since it has the lowest Gini index</a:t>
            </a:r>
          </a:p>
          <a:p>
            <a:pPr eaLnBrk="1" hangingPunct="1"/>
            <a:r>
              <a:rPr lang="en-US" sz="2400">
                <a:latin typeface="Calibri" charset="0"/>
              </a:rPr>
              <a:t>All attributes are assumed continuous-valued</a:t>
            </a:r>
          </a:p>
          <a:p>
            <a:pPr eaLnBrk="1" hangingPunct="1"/>
            <a:r>
              <a:rPr lang="en-US" sz="2400">
                <a:latin typeface="Calibri" charset="0"/>
              </a:rPr>
              <a:t>May need other tools, e.g., clustering, to get the possible split values</a:t>
            </a:r>
          </a:p>
          <a:p>
            <a:pPr eaLnBrk="1" hangingPunct="1"/>
            <a:r>
              <a:rPr lang="en-US" sz="2400">
                <a:latin typeface="Calibri" charset="0"/>
              </a:rPr>
              <a:t>Can be modified for categorical attributes</a:t>
            </a:r>
          </a:p>
        </p:txBody>
      </p:sp>
      <p:graphicFrame>
        <p:nvGraphicFramePr>
          <p:cNvPr id="18437" name="Object 1028"/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32"/>
          <p:cNvGraphicFramePr>
            <a:graphicFrameLocks noChangeAspect="1"/>
          </p:cNvGraphicFramePr>
          <p:nvPr/>
        </p:nvGraphicFramePr>
        <p:xfrm>
          <a:off x="3581400" y="2514600"/>
          <a:ext cx="50022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6" imgW="3314700" imgH="431800" progId="Equation.3">
                  <p:embed/>
                </p:oleObj>
              </mc:Choice>
              <mc:Fallback>
                <p:oleObj name="Equation" r:id="rId6" imgW="3314700" imgH="4318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50022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3A0976-28FD-F14F-A8BD-39829E6A8D5E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Comparing Attribute Selection Measures</a:t>
            </a:r>
            <a:endParaRPr lang="en-US" sz="2800">
              <a:latin typeface="Berlin Sans FB Demi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Information gain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Gain ratio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Gini index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96206F-F273-F243-92B5-F61630E6A019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Other Attribute Selection Measures</a:t>
            </a:r>
            <a:endParaRPr lang="en-US" sz="3200">
              <a:latin typeface="Berlin Sans FB Demi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CHAID</a:t>
            </a:r>
            <a:r>
              <a:rPr lang="en-US" sz="2000">
                <a:latin typeface="Calibri" charset="0"/>
              </a:rPr>
              <a:t>: a popular decision tree algorithm, measure based on </a:t>
            </a:r>
            <a:r>
              <a:rPr lang="el-GR" sz="2000">
                <a:latin typeface="Calibri" charset="0"/>
              </a:rPr>
              <a:t>χ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C-SEP</a:t>
            </a:r>
            <a:r>
              <a:rPr lang="en-US" sz="2000">
                <a:latin typeface="Calibri" charset="0"/>
              </a:rPr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G-statistic</a:t>
            </a:r>
            <a:r>
              <a:rPr lang="en-US" sz="2000">
                <a:latin typeface="Calibri" charset="0"/>
              </a:rPr>
              <a:t>: has a close approximation to </a:t>
            </a:r>
            <a:r>
              <a:rPr lang="el-GR" sz="2000">
                <a:latin typeface="Calibri" charset="0"/>
              </a:rPr>
              <a:t>χ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MDL (Minimal Description Length) principle</a:t>
            </a:r>
            <a:r>
              <a:rPr lang="en-US" sz="2000">
                <a:latin typeface="Calibri" charset="0"/>
              </a:rPr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CART</a:t>
            </a:r>
            <a:r>
              <a:rPr lang="en-US" sz="2000">
                <a:latin typeface="Calibri" charset="0"/>
              </a:rPr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EB56A4-07A4-5240-B6FA-A978DA8E998D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Overfitting and Tree Pruning</a:t>
            </a:r>
            <a:endParaRPr lang="en-US" sz="3200">
              <a:latin typeface="Berlin Sans FB Demi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u="sng">
                <a:latin typeface="Calibri" charset="0"/>
              </a:rPr>
              <a:t>Overfitting</a:t>
            </a:r>
            <a:r>
              <a:rPr lang="en-US" sz="2400">
                <a:latin typeface="Calibri" charset="0"/>
              </a:rPr>
              <a:t>:  An induced tree may overfit the training data 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Too many branches, some may reflect anomalies due to noise or outliers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Poor accuracy for unseen samples</a:t>
            </a:r>
          </a:p>
          <a:p>
            <a:pPr eaLnBrk="1" hangingPunct="1"/>
            <a:r>
              <a:rPr lang="en-US" sz="2400">
                <a:latin typeface="Calibri" charset="0"/>
              </a:rPr>
              <a:t>Two approaches to avoid overfitting </a:t>
            </a:r>
          </a:p>
          <a:p>
            <a:pPr lvl="1" eaLnBrk="1" hangingPunct="1"/>
            <a:r>
              <a:rPr lang="en-US" sz="2400" u="sng">
                <a:latin typeface="Calibri" charset="0"/>
              </a:rPr>
              <a:t>Prepruning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Halt tree construction early</a:t>
            </a:r>
            <a:r>
              <a:rPr lang="en-US" sz="2400">
                <a:latin typeface="Calibri" charset="0"/>
              </a:rPr>
              <a:t> </a:t>
            </a:r>
            <a:r>
              <a:rPr lang="en-US" sz="2400">
                <a:latin typeface="Calibri" charset="0"/>
                <a:cs typeface="Tahoma" charset="0"/>
              </a:rPr>
              <a:t>̵</a:t>
            </a:r>
            <a:r>
              <a:rPr lang="en-US" sz="2400">
                <a:latin typeface="Calibri" charset="0"/>
              </a:rPr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>
                <a:latin typeface="Calibri" charset="0"/>
              </a:rPr>
              <a:t>Difficult to choose an appropriate threshold</a:t>
            </a:r>
          </a:p>
          <a:p>
            <a:pPr lvl="1" eaLnBrk="1" hangingPunct="1"/>
            <a:r>
              <a:rPr lang="en-US" sz="2400" u="sng">
                <a:latin typeface="Calibri" charset="0"/>
              </a:rPr>
              <a:t>Postpruning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Remove branches</a:t>
            </a:r>
            <a:r>
              <a:rPr lang="en-US" sz="2400">
                <a:latin typeface="Calibri" charset="0"/>
              </a:rPr>
              <a:t> from a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fully grown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 tree—get a sequence of progressively pruned trees</a:t>
            </a:r>
          </a:p>
          <a:p>
            <a:pPr lvl="2" eaLnBrk="1" hangingPunct="1"/>
            <a:r>
              <a:rPr lang="en-US">
                <a:latin typeface="Calibri" charset="0"/>
              </a:rPr>
              <a:t>Use a set of data different from the training data to decide which is the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best pruned tree</a:t>
            </a:r>
            <a:r>
              <a:rPr lang="ja-JP" altLang="en-US">
                <a:latin typeface="Calibri" charset="0"/>
              </a:rPr>
              <a:t>”</a:t>
            </a:r>
            <a:endParaRPr lang="en-US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B8B1371-36FC-034A-93FC-916B3B9B5028}" type="slidenum">
              <a:rPr lang="en-US" sz="1400" b="1">
                <a:latin typeface="Calibri" charset="0"/>
              </a:rPr>
              <a:pPr algn="r" eaLnBrk="1" hangingPunct="1"/>
              <a:t>2</a:t>
            </a:fld>
            <a:endParaRPr lang="en-US" sz="1400" b="1">
              <a:latin typeface="Calibri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 rot="9803581">
            <a:off x="5257800" y="1371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8B9600-61F2-8B4F-8C2B-9B4103062EC4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Enhancements to Basic Decision Tree Induction</a:t>
            </a:r>
          </a:p>
        </p:txBody>
      </p:sp>
      <p:sp>
        <p:nvSpPr>
          <p:cNvPr id="22532" name="AutoShape 3"/>
          <p:cNvSpPr>
            <a:spLocks noChangeArrowheads="1"/>
          </p:cNvSpPr>
          <p:nvPr>
            <p:ph type="body" idx="1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Allow for </a:t>
            </a:r>
            <a:r>
              <a:rPr lang="en-US" sz="2400" b="1">
                <a:latin typeface="Calibri" charset="0"/>
              </a:rPr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Handle </a:t>
            </a:r>
            <a:r>
              <a:rPr lang="en-US" sz="2400" b="1">
                <a:latin typeface="Calibri" charset="0"/>
              </a:rPr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b="1">
                <a:latin typeface="Calibri" charset="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This reduces fragmentation, repetition, and replication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C1FDBF-09B5-974D-9C78-7F6EA4B8C9E7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360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Classification in Large Databases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71600"/>
            <a:ext cx="8539162" cy="5151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FF3300"/>
                </a:solidFill>
                <a:latin typeface="Calibri" charset="0"/>
              </a:rPr>
              <a:t>RainForest </a:t>
            </a:r>
            <a:r>
              <a:rPr lang="en-US" sz="2400">
                <a:latin typeface="Calibri" charset="0"/>
              </a:rPr>
              <a:t>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98 — Gehrke, Ramakrishnan &amp; Ganti)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Builds an AVC-list (attribute, value, class label)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D121E6-A8B9-874C-B78E-F1B904AA6A92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4579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Scalability Framework for RainForest</a:t>
            </a:r>
            <a:endParaRPr lang="en-US" altLang="ko-KR" sz="2800" b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4580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Separates the scalability aspects from the criteria that determine the quality of the tree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Builds an AVC-list</a:t>
            </a: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: AVC (Attribute, Value, Class_label)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AVC-set  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(of an attribute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X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Projection of training dataset onto the attribute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X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AVC-group  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(of a node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n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Set of AVC-sets of all predictor attributes at the node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n</a:t>
            </a: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892DDB-6707-9D45-B141-9D096DC5C415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Rainforest:  Training Set and Its AVC Sets </a:t>
            </a:r>
          </a:p>
        </p:txBody>
      </p:sp>
      <p:graphicFrame>
        <p:nvGraphicFramePr>
          <p:cNvPr id="1678460" name="Group 124"/>
          <p:cNvGraphicFramePr>
            <a:graphicFrameLocks noGrp="1"/>
          </p:cNvGraphicFramePr>
          <p:nvPr>
            <p:ph sz="quarter" idx="1"/>
          </p:nvPr>
        </p:nvGraphicFramePr>
        <p:xfrm>
          <a:off x="4343400" y="4800600"/>
          <a:ext cx="2400300" cy="1485901"/>
        </p:xfrm>
        <a:graphic>
          <a:graphicData uri="http://schemas.openxmlformats.org/drawingml/2006/table">
            <a:tbl>
              <a:tblPr/>
              <a:tblGrid>
                <a:gridCol w="946150"/>
                <a:gridCol w="492125"/>
                <a:gridCol w="9620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8471" name="Group 135"/>
          <p:cNvGraphicFramePr>
            <a:graphicFrameLocks noGrp="1"/>
          </p:cNvGraphicFramePr>
          <p:nvPr>
            <p:ph sz="quarter" idx="2"/>
          </p:nvPr>
        </p:nvGraphicFramePr>
        <p:xfrm>
          <a:off x="4495800" y="1981200"/>
          <a:ext cx="1981200" cy="1714501"/>
        </p:xfrm>
        <a:graphic>
          <a:graphicData uri="http://schemas.openxmlformats.org/drawingml/2006/table">
            <a:tbl>
              <a:tblPr/>
              <a:tblGrid>
                <a:gridCol w="657225"/>
                <a:gridCol w="622300"/>
                <a:gridCol w="70167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Age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&lt;=30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31..40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&gt;40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8511" name="Group 175"/>
          <p:cNvGraphicFramePr>
            <a:graphicFrameLocks noGrp="1"/>
          </p:cNvGraphicFramePr>
          <p:nvPr>
            <p:ph sz="quarter" idx="3"/>
          </p:nvPr>
        </p:nvGraphicFramePr>
        <p:xfrm>
          <a:off x="6743700" y="4876800"/>
          <a:ext cx="2400300" cy="1401764"/>
        </p:xfrm>
        <a:graphic>
          <a:graphicData uri="http://schemas.openxmlformats.org/drawingml/2006/table">
            <a:tbl>
              <a:tblPr/>
              <a:tblGrid>
                <a:gridCol w="995363"/>
                <a:gridCol w="587375"/>
                <a:gridCol w="81756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70" name="Object 3"/>
          <p:cNvGraphicFramePr>
            <a:graphicFrameLocks/>
          </p:cNvGraphicFramePr>
          <p:nvPr>
            <p:ph type="body" idx="4294967295"/>
          </p:nvPr>
        </p:nvGraphicFramePr>
        <p:xfrm>
          <a:off x="0" y="1905000"/>
          <a:ext cx="4216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Worksheet" r:id="rId4" imgW="4457700" imgH="4457700" progId="Excel.Sheet.8">
                  <p:embed/>
                </p:oleObj>
              </mc:Choice>
              <mc:Fallback>
                <p:oleObj name="Worksheet" r:id="rId4" imgW="4457700" imgH="4457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1" name="Rectangle 128"/>
          <p:cNvSpPr>
            <a:spLocks noChangeArrowheads="1"/>
          </p:cNvSpPr>
          <p:nvPr/>
        </p:nvSpPr>
        <p:spPr bwMode="auto">
          <a:xfrm>
            <a:off x="6705600" y="1524000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income</a:t>
            </a:r>
            <a:endParaRPr lang="en-US" sz="2000" i="1"/>
          </a:p>
        </p:txBody>
      </p:sp>
      <p:sp>
        <p:nvSpPr>
          <p:cNvPr id="25672" name="Rectangle 129"/>
          <p:cNvSpPr>
            <a:spLocks noChangeArrowheads="1"/>
          </p:cNvSpPr>
          <p:nvPr/>
        </p:nvSpPr>
        <p:spPr bwMode="auto">
          <a:xfrm>
            <a:off x="4419600" y="1524000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Age</a:t>
            </a:r>
            <a:endParaRPr lang="en-US" sz="2000" i="1"/>
          </a:p>
        </p:txBody>
      </p:sp>
      <p:sp>
        <p:nvSpPr>
          <p:cNvPr id="25673" name="Rectangle 130"/>
          <p:cNvSpPr>
            <a:spLocks noChangeArrowheads="1"/>
          </p:cNvSpPr>
          <p:nvPr/>
        </p:nvSpPr>
        <p:spPr bwMode="auto">
          <a:xfrm>
            <a:off x="4419600" y="4267200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Student</a:t>
            </a:r>
            <a:endParaRPr lang="en-US" sz="2000" i="1"/>
          </a:p>
        </p:txBody>
      </p:sp>
      <p:sp>
        <p:nvSpPr>
          <p:cNvPr id="25674" name="Rectangle 132"/>
          <p:cNvSpPr>
            <a:spLocks noChangeArrowheads="1"/>
          </p:cNvSpPr>
          <p:nvPr/>
        </p:nvSpPr>
        <p:spPr bwMode="auto">
          <a:xfrm>
            <a:off x="533400" y="1447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Training Examples</a:t>
            </a:r>
            <a:endParaRPr lang="en-US" sz="2400" i="1"/>
          </a:p>
        </p:txBody>
      </p:sp>
      <p:graphicFrame>
        <p:nvGraphicFramePr>
          <p:cNvPr id="1678504" name="Group 168"/>
          <p:cNvGraphicFramePr>
            <a:graphicFrameLocks noGrp="1"/>
          </p:cNvGraphicFramePr>
          <p:nvPr>
            <p:ph sz="quarter" idx="4"/>
          </p:nvPr>
        </p:nvGraphicFramePr>
        <p:xfrm>
          <a:off x="6781800" y="1905000"/>
          <a:ext cx="2209800" cy="1828800"/>
        </p:xfrm>
        <a:graphic>
          <a:graphicData uri="http://schemas.openxmlformats.org/drawingml/2006/table">
            <a:tbl>
              <a:tblPr/>
              <a:tblGrid>
                <a:gridCol w="828675"/>
                <a:gridCol w="577850"/>
                <a:gridCol w="80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00" name="Rectangle 167"/>
          <p:cNvSpPr>
            <a:spLocks noChangeArrowheads="1"/>
          </p:cNvSpPr>
          <p:nvPr/>
        </p:nvSpPr>
        <p:spPr bwMode="auto">
          <a:xfrm>
            <a:off x="7162800" y="41148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AVC-set on </a:t>
            </a:r>
          </a:p>
          <a:p>
            <a:pPr algn="ctr"/>
            <a:r>
              <a:rPr lang="en-US" altLang="ko-KR" sz="2000" i="1">
                <a:ea typeface="Gulim" charset="0"/>
                <a:cs typeface="Gulim" charset="0"/>
              </a:rPr>
              <a:t>credit_rating</a:t>
            </a:r>
            <a:endParaRPr lang="en-US" sz="2000" i="1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5FC0B10-9B2C-D44C-98F5-199726B903F7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BOAT (Bootstrapped Optimistic Algorithm for Tree Construction)</a:t>
            </a:r>
            <a:endParaRPr lang="en-US" altLang="ko-KR" b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Use a statistical technique called </a:t>
            </a:r>
            <a:r>
              <a:rPr lang="en-US" sz="2400" i="1">
                <a:latin typeface="Arial" charset="0"/>
              </a:rPr>
              <a:t>bootstrapping</a:t>
            </a:r>
            <a:r>
              <a:rPr lang="en-US" sz="2400">
                <a:latin typeface="Arial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These trees are examined and used to construct a new tree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It turns out that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 T’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Adv: requires only two scans of DB, an incremental alg.</a:t>
            </a:r>
          </a:p>
          <a:p>
            <a:pPr eaLnBrk="1" hangingPunct="1">
              <a:lnSpc>
                <a:spcPct val="130000"/>
              </a:lnSpc>
            </a:pPr>
            <a:endParaRPr lang="en-US" altLang="ko-KR" sz="2400">
              <a:latin typeface="Arial" charset="0"/>
              <a:ea typeface="Gulim" charset="0"/>
              <a:cs typeface="Gulim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67CD5D-59EB-1844-93CB-9DFABC095E3E}" type="datetime4">
              <a:rPr lang="en-US" sz="1200"/>
              <a:pPr eaLnBrk="1" hangingPunct="1"/>
              <a:t>August 11, 2017</a:t>
            </a:fld>
            <a:endParaRPr lang="en-US" sz="120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A20033-C6B3-DC48-9C07-CACDD09FED0F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Presentation of Classification Results</a:t>
            </a:r>
            <a:endParaRPr lang="en-US" sz="2400">
              <a:latin typeface="Berlin Sans FB Demi" charset="0"/>
            </a:endParaRPr>
          </a:p>
        </p:txBody>
      </p:sp>
      <p:pic>
        <p:nvPicPr>
          <p:cNvPr id="27654" name="Picture 3" descr="clas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68A9B0-2F1F-D142-85A9-AA4AAAE81EFE}" type="datetime4">
              <a:rPr lang="en-US" sz="1200"/>
              <a:pPr eaLnBrk="1" hangingPunct="1"/>
              <a:t>August 11, 2017</a:t>
            </a:fld>
            <a:endParaRPr lang="en-US" sz="12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21CA3D-D9ED-4F4F-A2C2-C2F3D4C52B3B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2867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Visualization of a Decision Tree in SGI/MineSet 3.0</a:t>
            </a:r>
          </a:p>
        </p:txBody>
      </p:sp>
      <p:pic>
        <p:nvPicPr>
          <p:cNvPr id="28678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3BB5AA-E120-C546-B044-DC1C9AAA9A11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Berlin Sans FB Demi" charset="0"/>
              </a:rPr>
              <a:t>Interactive Visual Mining</a:t>
            </a:r>
            <a:r>
              <a:rPr lang="en-US">
                <a:latin typeface="Berlin Sans FB Demi" charset="0"/>
              </a:rPr>
              <a:t> by Perception-Based Classification (PBC)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9A63E94-F940-D047-B44B-BDC1C77A3C59}" type="slidenum">
              <a:rPr lang="en-US" sz="1400" b="1">
                <a:latin typeface="Calibri" charset="0"/>
              </a:rPr>
              <a:pPr algn="r" eaLnBrk="1" hangingPunct="1"/>
              <a:t>28</a:t>
            </a:fld>
            <a:endParaRPr lang="en-US" sz="1400" b="1">
              <a:latin typeface="Calibri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30725" name="AutoShape 8"/>
          <p:cNvSpPr>
            <a:spLocks noChangeArrowheads="1"/>
          </p:cNvSpPr>
          <p:nvPr/>
        </p:nvSpPr>
        <p:spPr bwMode="auto">
          <a:xfrm rot="9803581">
            <a:off x="5334000" y="2743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1F213-B269-1C45-98EE-8CA5B1FFCF3F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Bayesian Classification: Why?</a:t>
            </a:r>
            <a:endParaRPr lang="en-US" sz="2400">
              <a:latin typeface="Berlin Sans FB Demi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A statistical classifier</a:t>
            </a:r>
            <a:r>
              <a:rPr lang="en-US" sz="2400">
                <a:latin typeface="Calibri" charset="0"/>
              </a:rPr>
              <a:t>: performs </a:t>
            </a:r>
            <a:r>
              <a:rPr lang="en-US" sz="2400" i="1">
                <a:latin typeface="Calibri" charset="0"/>
              </a:rPr>
              <a:t>probabilistic prediction, i.e.,</a:t>
            </a:r>
            <a:r>
              <a:rPr lang="en-US" sz="2400">
                <a:latin typeface="Calibri" charset="0"/>
              </a:rPr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Foundation:</a:t>
            </a:r>
            <a:r>
              <a:rPr lang="en-US" sz="2400">
                <a:latin typeface="Calibri" charset="0"/>
              </a:rPr>
              <a:t> Based on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Performance:</a:t>
            </a:r>
            <a:r>
              <a:rPr lang="en-US" sz="2400">
                <a:latin typeface="Calibri" charset="0"/>
              </a:rPr>
              <a:t> A simple Bayesian classifier, </a:t>
            </a:r>
            <a:r>
              <a:rPr lang="en-US" sz="2400" i="1">
                <a:latin typeface="Calibri" charset="0"/>
              </a:rPr>
              <a:t>naïve Bayesian classifier</a:t>
            </a:r>
            <a:r>
              <a:rPr lang="en-US" sz="2400">
                <a:latin typeface="Calibri" charset="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Incremental</a:t>
            </a:r>
            <a:r>
              <a:rPr lang="en-US" sz="2400">
                <a:latin typeface="Calibri" charset="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Standard</a:t>
            </a:r>
            <a:r>
              <a:rPr lang="en-US" sz="2400">
                <a:latin typeface="Calibri" charset="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97B027-EA0E-1146-A0A3-5098CE43BF6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Supervised vs. Unsupervised Learning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rgbClr val="F83F24"/>
                </a:solidFill>
                <a:latin typeface="Calibri" charset="0"/>
              </a:rPr>
              <a:t>Supervised learning (classification)</a:t>
            </a: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Supervision: The training data (observations, measurements, etc.) are accompanied by </a:t>
            </a:r>
            <a:r>
              <a:rPr lang="en-US" sz="2400" b="1">
                <a:latin typeface="Calibri" charset="0"/>
              </a:rPr>
              <a:t>labels</a:t>
            </a:r>
            <a:r>
              <a:rPr lang="en-US" sz="2400">
                <a:latin typeface="Calibri" charset="0"/>
              </a:rPr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rgbClr val="F83F24"/>
                </a:solidFill>
                <a:latin typeface="Calibri" charset="0"/>
              </a:rPr>
              <a:t>Unsupervised learning</a:t>
            </a:r>
            <a:r>
              <a:rPr lang="en-US" sz="2400">
                <a:latin typeface="Calibri" charset="0"/>
              </a:rPr>
              <a:t>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5CE97E-D280-FE48-8ED7-F31687483DED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Bayesian Theorem: Basics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Let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be a data sample (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 i="1">
                <a:latin typeface="Calibri" charset="0"/>
              </a:rPr>
              <a:t>evidence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): class label is unknown</a:t>
            </a:r>
          </a:p>
          <a:p>
            <a:pPr eaLnBrk="1" hangingPunct="1"/>
            <a:r>
              <a:rPr lang="en-US" sz="2400">
                <a:latin typeface="Calibri" charset="0"/>
              </a:rPr>
              <a:t>Let H be a </a:t>
            </a:r>
            <a:r>
              <a:rPr lang="en-US" sz="2400" i="1">
                <a:latin typeface="Calibri" charset="0"/>
              </a:rPr>
              <a:t>hypothesis</a:t>
            </a:r>
            <a:r>
              <a:rPr lang="en-US" sz="2400">
                <a:latin typeface="Calibri" charset="0"/>
              </a:rPr>
              <a:t> that X belongs to class C </a:t>
            </a:r>
          </a:p>
          <a:p>
            <a:pPr eaLnBrk="1" hangingPunct="1"/>
            <a:r>
              <a:rPr lang="en-US" sz="2400">
                <a:latin typeface="Calibri" charset="0"/>
              </a:rPr>
              <a:t>Classification is to determine P(H|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), (</a:t>
            </a:r>
            <a:r>
              <a:rPr lang="en-US" sz="2400" i="1">
                <a:latin typeface="Calibri" charset="0"/>
              </a:rPr>
              <a:t>posteriori probability), </a:t>
            </a:r>
            <a:r>
              <a:rPr lang="en-US" sz="2400">
                <a:latin typeface="Calibri" charset="0"/>
              </a:rPr>
              <a:t> the probability that the hypothesis holds given the observed data sample </a:t>
            </a:r>
            <a:r>
              <a:rPr lang="en-US" sz="2400" b="1">
                <a:latin typeface="Calibri" charset="0"/>
              </a:rPr>
              <a:t>X</a:t>
            </a:r>
          </a:p>
          <a:p>
            <a:pPr eaLnBrk="1" hangingPunct="1"/>
            <a:r>
              <a:rPr lang="en-US" sz="2400">
                <a:latin typeface="Calibri" charset="0"/>
              </a:rPr>
              <a:t>P(H) (</a:t>
            </a:r>
            <a:r>
              <a:rPr lang="en-US" sz="2400" i="1">
                <a:latin typeface="Calibri" charset="0"/>
              </a:rPr>
              <a:t>prior probability</a:t>
            </a:r>
            <a:r>
              <a:rPr lang="en-US" sz="2400">
                <a:latin typeface="Calibri" charset="0"/>
              </a:rPr>
              <a:t>), the initial probability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E.g.,</a:t>
            </a:r>
            <a:r>
              <a:rPr lang="en-US" sz="2400" b="1">
                <a:latin typeface="Calibri" charset="0"/>
              </a:rPr>
              <a:t> X</a:t>
            </a:r>
            <a:r>
              <a:rPr lang="en-US" sz="2400">
                <a:latin typeface="Calibri" charset="0"/>
              </a:rPr>
              <a:t> will buy computer, regardless of age, income, …</a:t>
            </a:r>
          </a:p>
          <a:p>
            <a:pPr eaLnBrk="1" hangingPunct="1"/>
            <a:r>
              <a:rPr lang="en-US" sz="2400">
                <a:latin typeface="Calibri" charset="0"/>
              </a:rPr>
              <a:t>P(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): probability that sample data is observed</a:t>
            </a:r>
          </a:p>
          <a:p>
            <a:pPr eaLnBrk="1" hangingPunct="1"/>
            <a:r>
              <a:rPr lang="en-US" sz="2400">
                <a:latin typeface="Calibri" charset="0"/>
              </a:rPr>
              <a:t>P(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|H) (likelyhood), the probability of observing the sample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, given that the hypothesis holds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E.g.,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Given that</a:t>
            </a:r>
            <a:r>
              <a:rPr lang="en-US" sz="2400" b="1">
                <a:latin typeface="Calibri" charset="0"/>
              </a:rPr>
              <a:t> X</a:t>
            </a:r>
            <a:r>
              <a:rPr lang="en-US" sz="2400">
                <a:latin typeface="Calibri" charset="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92B633-BCAB-8949-B63E-D085B93632E2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Bayesian Theorem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Given training data</a:t>
            </a:r>
            <a:r>
              <a:rPr lang="en-US" sz="2400" i="1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 i="1">
                <a:latin typeface="Calibri" charset="0"/>
              </a:rPr>
              <a:t>, posteriori probability of a hypothesis </a:t>
            </a:r>
            <a:r>
              <a:rPr lang="en-US" sz="2400">
                <a:latin typeface="Calibri" charset="0"/>
              </a:rPr>
              <a:t>H</a:t>
            </a:r>
            <a:r>
              <a:rPr lang="en-US" sz="2400" i="1">
                <a:latin typeface="Calibri" charset="0"/>
              </a:rPr>
              <a:t>, </a:t>
            </a:r>
            <a:r>
              <a:rPr lang="en-US" sz="2400">
                <a:latin typeface="Calibri" charset="0"/>
              </a:rPr>
              <a:t>P(H|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</a:t>
            </a:r>
            <a:r>
              <a:rPr lang="en-US" sz="2400" i="1">
                <a:latin typeface="Calibri" charset="0"/>
              </a:rPr>
              <a:t>, </a:t>
            </a:r>
            <a:r>
              <a:rPr lang="en-US" sz="2400">
                <a:latin typeface="Calibri" charset="0"/>
              </a:rPr>
              <a:t>follows the Bayes theorem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Predicts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belongs to C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iff the probability P(C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 is the highest among all the P(C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|X) for all the 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Practical difficulty: require initial knowledge of many probabilities, significant computational cost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949325" y="25146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5146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59A941-13CC-E64A-BB0C-1458AF133760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Towards Naïve Bayesian Classifier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Let D be a training set of tuples and their associated class labels, and each tuple is represented by an n-D attribute vector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= (x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x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x</a:t>
            </a:r>
            <a:r>
              <a:rPr lang="en-US" sz="2400" baseline="-25000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/>
            <a:r>
              <a:rPr lang="en-US" sz="2400">
                <a:latin typeface="Calibri" charset="0"/>
              </a:rPr>
              <a:t>Suppose there are </a:t>
            </a:r>
            <a:r>
              <a:rPr lang="en-US" sz="2400" i="1">
                <a:latin typeface="Calibri" charset="0"/>
              </a:rPr>
              <a:t>m</a:t>
            </a:r>
            <a:r>
              <a:rPr lang="en-US" sz="2400">
                <a:latin typeface="Calibri" charset="0"/>
              </a:rPr>
              <a:t> classes C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C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C</a:t>
            </a:r>
            <a:r>
              <a:rPr lang="en-US" sz="2400" baseline="-25000">
                <a:latin typeface="Calibri" charset="0"/>
              </a:rPr>
              <a:t>m</a:t>
            </a:r>
            <a:r>
              <a:rPr lang="en-US" sz="2400">
                <a:latin typeface="Calibri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Classification is to derive the maximum posteriori, i.e., the maximal P(C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This can be derived from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 theorem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needs to be maximized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4572000" y="5802313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02313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39A6E7-5740-1449-900F-CBD68F0A984A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Derivation of Naïve Bayes Classifier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If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is categorical,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the # of tuples in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having value 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for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divided by |C</a:t>
            </a:r>
            <a:r>
              <a:rPr lang="en-US" sz="2400" baseline="-25000">
                <a:latin typeface="Calibri" charset="0"/>
              </a:rPr>
              <a:t>i, D</a:t>
            </a:r>
            <a:r>
              <a:rPr lang="en-US" sz="2400">
                <a:latin typeface="Calibri" charset="0"/>
              </a:rPr>
              <a:t>| (# of tuples of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If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is continous-valued,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usually computed based on Gaussian distribution with a mean </a:t>
            </a:r>
            <a:r>
              <a:rPr lang="el-GR" sz="2400">
                <a:latin typeface="Calibri" charset="0"/>
              </a:rPr>
              <a:t>μ</a:t>
            </a:r>
            <a:r>
              <a:rPr lang="en-US" sz="2400">
                <a:latin typeface="Calibri" charset="0"/>
              </a:rPr>
              <a:t> and standard deviation </a:t>
            </a:r>
            <a:r>
              <a:rPr lang="el-GR" sz="2400">
                <a:latin typeface="Calibri" charset="0"/>
              </a:rPr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and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</p:txBody>
      </p:sp>
      <p:graphicFrame>
        <p:nvGraphicFramePr>
          <p:cNvPr id="35845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1905000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2"/>
          <p:cNvGraphicFramePr>
            <a:graphicFrameLocks/>
          </p:cNvGraphicFramePr>
          <p:nvPr>
            <p:ph sz="quarter" idx="3"/>
          </p:nvPr>
        </p:nvGraphicFramePr>
        <p:xfrm>
          <a:off x="4191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088484-8784-B84A-B996-FC386B0B3F8E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Bayesian Classifier: Training Dataset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290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C1:buys_computer = </a:t>
            </a:r>
            <a:r>
              <a:rPr lang="ja-JP" altLang="en-US" sz="2400">
                <a:latin typeface="Calibri" charset="0"/>
              </a:rPr>
              <a:t>‘</a:t>
            </a:r>
            <a:r>
              <a:rPr lang="en-US" sz="2400">
                <a:latin typeface="Calibri" charset="0"/>
              </a:rPr>
              <a:t>yes</a:t>
            </a:r>
            <a:r>
              <a:rPr lang="ja-JP" altLang="en-US" sz="2400">
                <a:latin typeface="Calibri" charset="0"/>
              </a:rPr>
              <a:t>’</a:t>
            </a: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C2:buys_computer = </a:t>
            </a:r>
            <a:r>
              <a:rPr lang="ja-JP" altLang="en-US" sz="2400">
                <a:latin typeface="Calibri" charset="0"/>
              </a:rPr>
              <a:t>‘</a:t>
            </a:r>
            <a:r>
              <a:rPr lang="en-US" sz="2400">
                <a:latin typeface="Calibri" charset="0"/>
              </a:rPr>
              <a:t>no</a:t>
            </a:r>
            <a:r>
              <a:rPr lang="ja-JP" altLang="en-US" sz="2400">
                <a:latin typeface="Calibri" charset="0"/>
              </a:rPr>
              <a:t>’</a:t>
            </a: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Credit_rating = Fair)</a:t>
            </a:r>
          </a:p>
        </p:txBody>
      </p:sp>
      <p:graphicFrame>
        <p:nvGraphicFramePr>
          <p:cNvPr id="36869" name="Object 5"/>
          <p:cNvGraphicFramePr>
            <a:graphicFrameLocks/>
          </p:cNvGraphicFramePr>
          <p:nvPr>
            <p:ph idx="1"/>
          </p:nvPr>
        </p:nvGraphicFramePr>
        <p:xfrm>
          <a:off x="3810000" y="1295400"/>
          <a:ext cx="51101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51101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B1283-A1E1-D14C-8378-50C887C82A47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Bayesian Classifier: An 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P(C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):   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 = 9/14 = 0.643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             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Compute P(X|C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P(age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&lt;=30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 = 2/9 = 0.222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P(age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&lt;= 30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3/5 = 0.6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P(income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medium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4/9 = 0.444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P(income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medium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2/5 = 0.4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P(student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yes) = 6/9 = 0.667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P(student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1/5 = 0.2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P(credit_rating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fair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6/9 = 0.667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P(credit_rating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fair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 X = (age &lt;= 30 , income = medium, student = yes, credit_rating = fair)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P(X|C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 :</a:t>
            </a:r>
            <a:r>
              <a:rPr lang="en-US" sz="2000">
                <a:latin typeface="Calibri" charset="0"/>
              </a:rPr>
              <a:t> 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           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0.6 x 0.4 x 0.2 x 0.4 = 0.019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P(X|C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)*P(C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 : </a:t>
            </a:r>
            <a:r>
              <a:rPr lang="en-US" sz="2000">
                <a:latin typeface="Calibri" charset="0"/>
              </a:rPr>
              <a:t>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*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0.028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		             </a:t>
            </a:r>
            <a:r>
              <a:rPr lang="en-US" sz="2000">
                <a:latin typeface="Calibri" charset="0"/>
              </a:rPr>
              <a:t>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*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) = 0.007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Therefore,  X belongs to class (</a:t>
            </a:r>
            <a:r>
              <a:rPr lang="ja-JP" altLang="en-US" sz="2000" b="1">
                <a:latin typeface="Calibri" charset="0"/>
              </a:rPr>
              <a:t>“</a:t>
            </a:r>
            <a:r>
              <a:rPr lang="en-US" sz="2000" b="1">
                <a:latin typeface="Calibri" charset="0"/>
              </a:rPr>
              <a:t>buys_computer = yes</a:t>
            </a:r>
            <a:r>
              <a:rPr lang="ja-JP" altLang="en-US" sz="2000" b="1">
                <a:latin typeface="Calibri" charset="0"/>
              </a:rPr>
              <a:t>”</a:t>
            </a:r>
            <a:r>
              <a:rPr lang="en-US" sz="2000" b="1">
                <a:latin typeface="Calibri" charset="0"/>
              </a:rPr>
              <a:t>)	</a:t>
            </a:r>
            <a:r>
              <a:rPr lang="en-US" sz="1800" b="1">
                <a:latin typeface="Calibri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65137E-B8EC-8144-93E0-60FF1A2EFE8F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Naïve Bayesian prediction requires each conditional prob. be </a:t>
            </a:r>
            <a:r>
              <a:rPr lang="en-US" sz="2400" b="1">
                <a:latin typeface="Calibri" charset="0"/>
              </a:rPr>
              <a:t>non-zero</a:t>
            </a:r>
            <a:r>
              <a:rPr lang="en-US" sz="2400">
                <a:latin typeface="Calibri" charset="0"/>
              </a:rPr>
              <a:t>.  Otherwise, the predicted prob. will be zero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	</a:t>
            </a:r>
          </a:p>
          <a:p>
            <a:pPr eaLnBrk="1" hangingPunct="1"/>
            <a:r>
              <a:rPr lang="en-US" sz="2400">
                <a:latin typeface="Calibri" charset="0"/>
              </a:rPr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Laplacian correction</a:t>
            </a:r>
            <a:r>
              <a:rPr lang="en-US" sz="2400">
                <a:latin typeface="Calibri" charset="0"/>
              </a:rPr>
              <a:t> (or Laplacian estimator)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Adding 1 to each case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low) = 1/1003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medium) = 991/1003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high) = 11/1003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The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corrected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 prob. estimates are close to their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uncorrected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 counterparts</a:t>
            </a:r>
          </a:p>
        </p:txBody>
      </p:sp>
      <p:graphicFrame>
        <p:nvGraphicFramePr>
          <p:cNvPr id="38917" name="Object 4"/>
          <p:cNvGraphicFramePr>
            <a:graphicFrameLocks/>
          </p:cNvGraphicFramePr>
          <p:nvPr>
            <p:ph sz="half" idx="2"/>
          </p:nvPr>
        </p:nvGraphicFramePr>
        <p:xfrm>
          <a:off x="2209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D6B182-DA4B-834E-82F7-94BF24D54514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Bayesian Classifier: Comments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Dependencies among these cannot be modeled by Naïve Bayesian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 to deal with these dependencies? Bayesian Belief Networks (Chapter 9)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9274B15-6A76-2147-B28F-A56DFD7171ED}" type="slidenum">
              <a:rPr lang="en-US" sz="1400" b="1">
                <a:latin typeface="Calibri" charset="0"/>
              </a:rPr>
              <a:pPr algn="r" eaLnBrk="1" hangingPunct="1"/>
              <a:t>38</a:t>
            </a:fld>
            <a:endParaRPr lang="en-US" sz="1400" b="1">
              <a:latin typeface="Calibri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40965" name="AutoShape 8"/>
          <p:cNvSpPr>
            <a:spLocks noChangeArrowheads="1"/>
          </p:cNvSpPr>
          <p:nvPr/>
        </p:nvSpPr>
        <p:spPr bwMode="auto">
          <a:xfrm rot="9803581">
            <a:off x="4648200" y="33528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DC8618-8C2E-EF48-92FA-BDC27F089666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Using IF-THEN Rules for Classification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Represent the knowledge in the form of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IF-THEN</a:t>
            </a:r>
            <a:r>
              <a:rPr lang="en-US" sz="2000">
                <a:latin typeface="Calibri" charset="0"/>
              </a:rPr>
              <a:t> rules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2000">
                <a:latin typeface="Calibri" charset="0"/>
              </a:rPr>
              <a:t>R:  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youth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yes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yes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Rule antecedent/precondition vs. rule consequent</a:t>
            </a:r>
          </a:p>
          <a:p>
            <a:pPr eaLnBrk="1" hangingPunct="1"/>
            <a:r>
              <a:rPr lang="en-US" sz="2000">
                <a:latin typeface="Calibri" charset="0"/>
              </a:rPr>
              <a:t>Assessment of a rule: </a:t>
            </a:r>
            <a:r>
              <a:rPr lang="en-US" sz="2000" i="1">
                <a:latin typeface="Calibri" charset="0"/>
              </a:rPr>
              <a:t>coverage</a:t>
            </a:r>
            <a:r>
              <a:rPr lang="en-US" sz="2000">
                <a:latin typeface="Calibri" charset="0"/>
              </a:rPr>
              <a:t> and </a:t>
            </a:r>
            <a:r>
              <a:rPr lang="en-US" sz="2000" i="1">
                <a:latin typeface="Calibri" charset="0"/>
              </a:rPr>
              <a:t>accuracy</a:t>
            </a:r>
            <a:r>
              <a:rPr lang="en-US" sz="2000">
                <a:latin typeface="Calibri" charset="0"/>
              </a:rPr>
              <a:t>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n</a:t>
            </a:r>
            <a:r>
              <a:rPr lang="en-US" sz="2000" baseline="-25000">
                <a:latin typeface="Calibri" charset="0"/>
              </a:rPr>
              <a:t>covers </a:t>
            </a:r>
            <a:r>
              <a:rPr lang="en-US" sz="2000">
                <a:latin typeface="Calibri" charset="0"/>
              </a:rPr>
              <a:t>= # of tuples covered by R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n</a:t>
            </a:r>
            <a:r>
              <a:rPr lang="en-US" sz="2000" baseline="-25000">
                <a:latin typeface="Calibri" charset="0"/>
              </a:rPr>
              <a:t>correct </a:t>
            </a:r>
            <a:r>
              <a:rPr lang="en-US" sz="2000">
                <a:latin typeface="Calibri" charset="0"/>
              </a:rPr>
              <a:t>= # of tuples correctly classified by R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coverage(R) = n</a:t>
            </a:r>
            <a:r>
              <a:rPr lang="en-US" sz="2000" baseline="-25000">
                <a:latin typeface="Calibri" charset="0"/>
              </a:rPr>
              <a:t>covers </a:t>
            </a:r>
            <a:r>
              <a:rPr lang="en-US" sz="2000">
                <a:latin typeface="Calibri" charset="0"/>
              </a:rPr>
              <a:t>/|D|   /* D: training data set */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accuracy(R) = n</a:t>
            </a:r>
            <a:r>
              <a:rPr lang="en-US" sz="2000" baseline="-25000">
                <a:latin typeface="Calibri" charset="0"/>
              </a:rPr>
              <a:t>correct </a:t>
            </a:r>
            <a:r>
              <a:rPr lang="en-US" sz="2000">
                <a:latin typeface="Calibri" charset="0"/>
              </a:rPr>
              <a:t>/ n</a:t>
            </a:r>
            <a:r>
              <a:rPr lang="en-US" sz="2000" baseline="-25000">
                <a:latin typeface="Calibri" charset="0"/>
              </a:rPr>
              <a:t>covers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If more than one rule are triggered, need </a:t>
            </a:r>
            <a:r>
              <a:rPr lang="en-US" sz="2000" b="1">
                <a:latin typeface="Calibri" charset="0"/>
              </a:rPr>
              <a:t>conflict resolution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Size ordering: assign the highest priority to the triggering rules that has the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toughest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requirement (i.e., with the </a:t>
            </a:r>
            <a:r>
              <a:rPr lang="en-US" sz="2000" i="1">
                <a:latin typeface="Calibri" charset="0"/>
              </a:rPr>
              <a:t>most attribute tests</a:t>
            </a:r>
            <a:r>
              <a:rPr lang="en-US" sz="2000">
                <a:latin typeface="Calibri" charset="0"/>
              </a:rPr>
              <a:t>)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Class-based ordering: decreasing order of </a:t>
            </a:r>
            <a:r>
              <a:rPr lang="en-US" sz="2000" i="1">
                <a:latin typeface="Calibri" charset="0"/>
              </a:rPr>
              <a:t>prevalence or misclassification cost per class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Rule-based ordering (</a:t>
            </a:r>
            <a:r>
              <a:rPr lang="en-US" sz="2000" b="1">
                <a:latin typeface="Calibri" charset="0"/>
              </a:rPr>
              <a:t>decision list</a:t>
            </a:r>
            <a:r>
              <a:rPr lang="en-US" sz="2000">
                <a:latin typeface="Calibri" charset="0"/>
              </a:rPr>
              <a:t>): rules are organized into one long priority list, according to some measure of rule quality or by experts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83C3DD-A015-CF42-9A20-A1FAF6A53061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Classification</a:t>
            </a:r>
            <a:r>
              <a:rPr lang="en-US" sz="2000">
                <a:latin typeface="Calibri" charset="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classifies data (constructs a model) based on the training set and the values (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class labels</a:t>
            </a:r>
            <a:r>
              <a:rPr lang="en-US" sz="2400">
                <a:latin typeface="Calibri" charset="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Numeric Prediction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>
                <a:latin typeface="Calibri" charset="0"/>
              </a:rPr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>
                <a:latin typeface="Calibri" charset="0"/>
              </a:rPr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>
                <a:latin typeface="Calibri" charset="0"/>
              </a:rPr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>
                <a:latin typeface="Calibri" charset="0"/>
              </a:rPr>
              <a:t>Web page categorization: which category it is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477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Prediction Problems: Classification vs. Numeric Prediction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08A95-B877-384F-81A5-A2ED475C75A7}" type="slidenum">
              <a:rPr lang="en-US"/>
              <a:pPr eaLnBrk="1" hangingPunct="1"/>
              <a:t>40</a:t>
            </a:fld>
            <a:endParaRPr lang="en-US"/>
          </a:p>
        </p:txBody>
      </p:sp>
      <p:grpSp>
        <p:nvGrpSpPr>
          <p:cNvPr id="43011" name="Group 59"/>
          <p:cNvGrpSpPr>
            <a:grpSpLocks/>
          </p:cNvGrpSpPr>
          <p:nvPr/>
        </p:nvGrpSpPr>
        <p:grpSpPr bwMode="auto">
          <a:xfrm>
            <a:off x="5900738" y="838200"/>
            <a:ext cx="3319462" cy="1981200"/>
            <a:chOff x="3504" y="144"/>
            <a:chExt cx="2091" cy="1248"/>
          </a:xfrm>
        </p:grpSpPr>
        <p:sp>
          <p:nvSpPr>
            <p:cNvPr id="43015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age?</a:t>
              </a:r>
            </a:p>
          </p:txBody>
        </p:sp>
        <p:grpSp>
          <p:nvGrpSpPr>
            <p:cNvPr id="43016" name="Group 58"/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43017" name="Rectangle 36"/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student?</a:t>
                </a:r>
              </a:p>
            </p:txBody>
          </p:sp>
          <p:sp>
            <p:nvSpPr>
              <p:cNvPr id="43018" name="Rectangle 37"/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credit rating?</a:t>
                </a:r>
              </a:p>
            </p:txBody>
          </p:sp>
          <p:sp>
            <p:nvSpPr>
              <p:cNvPr id="43019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0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1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2" name="Rectangle 41"/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&lt;=30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43023" name="Rectangle 42"/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&gt;40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43024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5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6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7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8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9" name="Rectangle 4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43030" name="Rectangle 49"/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43031" name="Rectangle 50"/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43032" name="Rectangle 51"/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43033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31..40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43034" name="Rectangle 53"/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43035" name="Rectangle 54"/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fair</a:t>
                </a:r>
              </a:p>
            </p:txBody>
          </p:sp>
          <p:sp>
            <p:nvSpPr>
              <p:cNvPr id="43036" name="Rectangle 55"/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excellent</a:t>
                </a:r>
              </a:p>
            </p:txBody>
          </p:sp>
          <p:sp>
            <p:nvSpPr>
              <p:cNvPr id="43037" name="Rectangle 56"/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43038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no</a:t>
                </a:r>
              </a:p>
            </p:txBody>
          </p:sp>
        </p:grpSp>
      </p:grp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763000" cy="23622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Example: Rule extraction from our </a:t>
            </a:r>
            <a:r>
              <a:rPr lang="en-US" sz="2400" i="1">
                <a:latin typeface="Calibri" charset="0"/>
              </a:rPr>
              <a:t>buys_computer</a:t>
            </a:r>
            <a:r>
              <a:rPr lang="en-US" sz="2400">
                <a:latin typeface="Calibri" charset="0"/>
              </a:rPr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young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no</a:t>
            </a:r>
            <a:r>
              <a:rPr lang="en-US" sz="2000">
                <a:latin typeface="Calibri" charset="0"/>
              </a:rPr>
              <a:t>     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no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young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r>
              <a:rPr lang="en-US" sz="2000">
                <a:latin typeface="Calibri" charset="0"/>
              </a:rPr>
              <a:t>    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mid-age 			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old AND </a:t>
            </a:r>
            <a:r>
              <a:rPr lang="en-US" sz="2000" i="1">
                <a:latin typeface="Calibri" charset="0"/>
              </a:rPr>
              <a:t>credit_rating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excellent</a:t>
            </a:r>
            <a:r>
              <a:rPr lang="en-US" sz="2000">
                <a:latin typeface="Calibri" charset="0"/>
              </a:rPr>
              <a:t>  THEN </a:t>
            </a:r>
            <a:r>
              <a:rPr lang="en-US" sz="2000" i="1">
                <a:latin typeface="Calibri" charset="0"/>
              </a:rPr>
              <a:t>buys_computer </a:t>
            </a:r>
            <a:r>
              <a:rPr lang="en-US" sz="2000">
                <a:latin typeface="Calibri" charset="0"/>
              </a:rPr>
              <a:t>= </a:t>
            </a:r>
            <a:r>
              <a:rPr lang="en-US" sz="2000" i="1">
                <a:latin typeface="Calibri" charset="0"/>
              </a:rPr>
              <a:t>no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old AND </a:t>
            </a:r>
            <a:r>
              <a:rPr lang="en-US" sz="2000" i="1">
                <a:latin typeface="Calibri" charset="0"/>
              </a:rPr>
              <a:t>credit_rating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fair</a:t>
            </a:r>
            <a:r>
              <a:rPr lang="en-US" sz="2000">
                <a:latin typeface="Calibri" charset="0"/>
              </a:rPr>
              <a:t>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Extraction from a Decision Tree</a:t>
            </a:r>
          </a:p>
        </p:txBody>
      </p:sp>
      <p:sp>
        <p:nvSpPr>
          <p:cNvPr id="43014" name="Rectangle 60"/>
          <p:cNvSpPr>
            <a:spLocks noChangeArrowheads="1"/>
          </p:cNvSpPr>
          <p:nvPr/>
        </p:nvSpPr>
        <p:spPr bwMode="auto">
          <a:xfrm>
            <a:off x="228600" y="1447800"/>
            <a:ext cx="662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Rules are </a:t>
            </a:r>
            <a:r>
              <a:rPr lang="en-US" sz="2400" i="1">
                <a:latin typeface="Calibri" charset="0"/>
              </a:rPr>
              <a:t>easier to understand</a:t>
            </a:r>
            <a:r>
              <a:rPr lang="en-US" sz="2400">
                <a:latin typeface="Calibri" charset="0"/>
              </a:rPr>
              <a:t> than large trees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One rule is created </a:t>
            </a:r>
            <a:r>
              <a:rPr lang="en-US" sz="2400" i="1">
                <a:latin typeface="Calibri" charset="0"/>
              </a:rPr>
              <a:t>for each path</a:t>
            </a:r>
            <a:r>
              <a:rPr lang="en-US" sz="2400">
                <a:latin typeface="Calibri" charset="0"/>
              </a:rPr>
              <a:t> from the root to a leaf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Each attribute-value pair along a path forms a conjunction: the leaf holds the class prediction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Rules are mutually exclusive and exhaustive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A0421C-7826-C540-93D9-ABAC4DB2B7F2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4488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Induction: Sequential Covering Method</a:t>
            </a:r>
            <a:r>
              <a:rPr lang="en-US" sz="3200">
                <a:latin typeface="Berlin Sans FB Demi" charset="0"/>
              </a:rPr>
              <a:t>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Rules are learned </a:t>
            </a:r>
            <a:r>
              <a:rPr lang="en-US" sz="2400" i="1">
                <a:latin typeface="Calibri" charset="0"/>
              </a:rPr>
              <a:t>sequentially</a:t>
            </a:r>
            <a:r>
              <a:rPr lang="en-US" sz="2400">
                <a:latin typeface="Calibri" charset="0"/>
              </a:rPr>
              <a:t>, each for a given class C</a:t>
            </a:r>
            <a:r>
              <a:rPr lang="en-US" sz="2400" baseline="-25000">
                <a:latin typeface="Calibri" charset="0"/>
              </a:rPr>
              <a:t>i </a:t>
            </a:r>
            <a:r>
              <a:rPr lang="en-US" sz="2400">
                <a:latin typeface="Calibri" charset="0"/>
              </a:rPr>
              <a:t>will cover many tuples of C</a:t>
            </a:r>
            <a:r>
              <a:rPr lang="en-US" sz="2400" baseline="-25000">
                <a:latin typeface="Calibri" charset="0"/>
              </a:rPr>
              <a:t>i </a:t>
            </a:r>
            <a:r>
              <a:rPr lang="en-US" sz="2400">
                <a:latin typeface="Calibri" charset="0"/>
              </a:rPr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The process repeats on the remaining tuples unless </a:t>
            </a:r>
            <a:r>
              <a:rPr lang="en-US" sz="2400" i="1">
                <a:latin typeface="Calibri" charset="0"/>
              </a:rPr>
              <a:t>termination condition</a:t>
            </a:r>
            <a:r>
              <a:rPr lang="en-US" sz="2400">
                <a:latin typeface="Calibri" charset="0"/>
              </a:rPr>
              <a:t>, e.g., when no more training examples or when the quality of a rule returned is below a user-specified threshold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Comp. w. decision-tree induction: learning a set of rules </a:t>
            </a:r>
            <a:r>
              <a:rPr lang="en-US" sz="2400" i="1">
                <a:latin typeface="Calibri" charset="0"/>
              </a:rPr>
              <a:t>simultaneously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4BF389-D4D7-1E42-8259-339392F61DC7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Sequential Covering Algorithm	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while 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remove positive target tuples satisfying this rule</a:t>
            </a:r>
            <a:endParaRPr lang="en-US" sz="2400">
              <a:latin typeface="Calibri" charset="0"/>
            </a:endParaRP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4267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3200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1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Arial" charset="0"/>
              </a:rPr>
              <a:t>Positive examples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CE744B-7220-4347-8182-AC4E0F0F93F9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Generation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>
                <a:solidFill>
                  <a:srgbClr val="000066"/>
                </a:solidFill>
                <a:latin typeface="Calibri" charset="0"/>
              </a:rPr>
              <a:t>while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find the best predicate 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endParaRPr lang="en-US" sz="2400">
              <a:solidFill>
                <a:srgbClr val="000066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if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foil-gain(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) &gt; threshold 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then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add 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else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break</a:t>
            </a:r>
            <a:endParaRPr lang="en-US" sz="2400">
              <a:latin typeface="Calibri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Arial" charset="0"/>
              </a:rPr>
              <a:t>Positive examples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Arial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=1&amp;&amp;</a:t>
            </a:r>
            <a:r>
              <a:rPr lang="en-US" i="1">
                <a:latin typeface="Arial" charset="0"/>
              </a:rPr>
              <a:t>A1</a:t>
            </a:r>
            <a:r>
              <a:rPr lang="en-US">
                <a:latin typeface="Arial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=1&amp;&amp;</a:t>
            </a:r>
            <a:r>
              <a:rPr lang="en-US" i="1">
                <a:latin typeface="Arial" charset="0"/>
              </a:rPr>
              <a:t>A1</a:t>
            </a:r>
            <a:r>
              <a:rPr lang="en-US">
                <a:latin typeface="Arial" charset="0"/>
              </a:rPr>
              <a:t>=2</a:t>
            </a:r>
          </a:p>
          <a:p>
            <a:pPr algn="ctr" eaLnBrk="0" hangingPunct="0"/>
            <a:r>
              <a:rPr lang="en-US" i="1">
                <a:latin typeface="Arial" charset="0"/>
              </a:rPr>
              <a:t>&amp;&amp;A8</a:t>
            </a:r>
            <a:r>
              <a:rPr lang="en-US">
                <a:latin typeface="Arial" charset="0"/>
              </a:rPr>
              <a:t>=5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4D5ED1-1436-EC41-BE93-F3AF41F33C24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How to Learn-One-Rule?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Start with the </a:t>
            </a:r>
            <a:r>
              <a:rPr lang="en-US" sz="2400" i="1">
                <a:latin typeface="Calibri" charset="0"/>
              </a:rPr>
              <a:t>most general rule</a:t>
            </a:r>
            <a:r>
              <a:rPr lang="en-US" sz="2400">
                <a:latin typeface="Calibri" charset="0"/>
              </a:rPr>
              <a:t> possible: condition = empty</a:t>
            </a:r>
          </a:p>
          <a:p>
            <a:pPr eaLnBrk="1" hangingPunct="1"/>
            <a:r>
              <a:rPr lang="en-US" sz="2400" i="1">
                <a:latin typeface="Calibri" charset="0"/>
              </a:rPr>
              <a:t>Adding new attributes</a:t>
            </a:r>
            <a:r>
              <a:rPr lang="en-US" sz="2400">
                <a:latin typeface="Calibri" charset="0"/>
              </a:rPr>
              <a:t> by adopting a greedy depth-first strategy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Picks the one that most improves the rule quality</a:t>
            </a:r>
          </a:p>
          <a:p>
            <a:pPr eaLnBrk="1" hangingPunct="1"/>
            <a:r>
              <a:rPr lang="en-US" sz="2400">
                <a:latin typeface="Calibri" charset="0"/>
              </a:rPr>
              <a:t>Rule-Quality measures: consider both coverage and accuracy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Foil-gain (in FOIL &amp; RIPPER): assesses info_gain by extending condition</a:t>
            </a:r>
          </a:p>
          <a:p>
            <a:pPr lvl="1" eaLnBrk="1" hangingPunct="1"/>
            <a:endParaRPr lang="en-US" sz="2400">
              <a:latin typeface="Calibri" charset="0"/>
            </a:endParaRPr>
          </a:p>
          <a:p>
            <a:pPr lvl="2" eaLnBrk="1" hangingPunct="1"/>
            <a:r>
              <a:rPr lang="en-US" sz="2000">
                <a:latin typeface="Calibri" charset="0"/>
              </a:rPr>
              <a:t>favors rules that have high accuracy and cover many positive tuples</a:t>
            </a:r>
          </a:p>
          <a:p>
            <a:pPr eaLnBrk="1" hangingPunct="1"/>
            <a:r>
              <a:rPr lang="en-US" sz="2400">
                <a:latin typeface="Calibri" charset="0"/>
              </a:rPr>
              <a:t>Rule pruning based on an independent set of test tuples</a:t>
            </a: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Pos/neg are # of positive/negative tuples covered by R.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If </a:t>
            </a:r>
            <a:r>
              <a:rPr lang="en-US" i="1">
                <a:latin typeface="Calibri" charset="0"/>
              </a:rPr>
              <a:t>FOIL_Prune</a:t>
            </a:r>
            <a:r>
              <a:rPr lang="en-US">
                <a:latin typeface="Calibri" charset="0"/>
              </a:rPr>
              <a:t> is higher for the pruned version of R, prune R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90800" y="35052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819400" y="5029200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DE5DA44-F08E-9A45-A1F8-6CEAE1435B37}" type="slidenum">
              <a:rPr lang="en-US" sz="1400" b="1">
                <a:latin typeface="Calibri" charset="0"/>
              </a:rPr>
              <a:pPr algn="r" eaLnBrk="1" hangingPunct="1"/>
              <a:t>45</a:t>
            </a:fld>
            <a:endParaRPr lang="en-US" sz="1400" b="1">
              <a:latin typeface="Calibri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48133" name="AutoShape 8"/>
          <p:cNvSpPr>
            <a:spLocks noChangeArrowheads="1"/>
          </p:cNvSpPr>
          <p:nvPr/>
        </p:nvSpPr>
        <p:spPr bwMode="auto">
          <a:xfrm rot="9803581">
            <a:off x="5638800" y="3962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Model Evaluation and Selection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>
                <a:latin typeface="Calibri" charset="0"/>
              </a:rPr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test set</a:t>
            </a:r>
            <a:r>
              <a:rPr lang="en-US" sz="2400">
                <a:latin typeface="Calibri" charset="0"/>
              </a:rPr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alibri" charset="0"/>
              </a:rPr>
              <a:t>Methods for estimating a classifier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s accuracy: 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Bootstrap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alibri" charset="0"/>
              </a:rPr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Cost-benefit analysis and ROC Curves</a:t>
            </a:r>
          </a:p>
        </p:txBody>
      </p:sp>
      <p:sp>
        <p:nvSpPr>
          <p:cNvPr id="4915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C6FDF44-652C-394D-9B61-849E9FC3C3EB}" type="slidenum">
              <a:rPr lang="en-US" sz="1200" b="1">
                <a:latin typeface="Calibri" charset="0"/>
              </a:rPr>
              <a:pPr algn="r" eaLnBrk="1" hangingPunct="1"/>
              <a:t>46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/>
                <a:gridCol w="1752600"/>
                <a:gridCol w="1752600"/>
                <a:gridCol w="990600"/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06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Given</a:t>
            </a:r>
            <a:r>
              <a:rPr lang="en-US" sz="2400" i="1">
                <a:latin typeface="Calibri" charset="0"/>
              </a:rPr>
              <a:t> m</a:t>
            </a:r>
            <a:r>
              <a:rPr lang="en-US" sz="2400">
                <a:latin typeface="Calibri" charset="0"/>
              </a:rPr>
              <a:t> classes, an entry, </a:t>
            </a:r>
            <a:r>
              <a:rPr lang="en-US" sz="2400" b="1" i="1">
                <a:latin typeface="Calibri" charset="0"/>
              </a:rPr>
              <a:t>CM</a:t>
            </a:r>
            <a:r>
              <a:rPr lang="en-US" sz="2400" b="1" i="1" baseline="-25000">
                <a:latin typeface="Calibri" charset="0"/>
              </a:rPr>
              <a:t>i,j</a:t>
            </a:r>
            <a:r>
              <a:rPr lang="en-US" sz="2400" b="1" baseline="-25000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 in a </a:t>
            </a:r>
            <a:r>
              <a:rPr lang="en-US" sz="2400" b="1">
                <a:latin typeface="Calibri" charset="0"/>
              </a:rPr>
              <a:t>confusion matrix</a:t>
            </a:r>
            <a:r>
              <a:rPr lang="en-US" sz="2400">
                <a:latin typeface="Calibri" charset="0"/>
              </a:rPr>
              <a:t> indicates # of tuples in class </a:t>
            </a:r>
            <a:r>
              <a:rPr lang="en-US" sz="2400" i="1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 that were labeled by the classifier as class </a:t>
            </a:r>
            <a:r>
              <a:rPr lang="en-US" sz="2400" i="1">
                <a:latin typeface="Calibri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May have extra rows/columns to provide totals</a:t>
            </a:r>
          </a:p>
        </p:txBody>
      </p:sp>
      <p:sp>
        <p:nvSpPr>
          <p:cNvPr id="50207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latin typeface="Calibri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5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26" name="Rectangle 78"/>
          <p:cNvSpPr>
            <a:spLocks noChangeArrowheads="1"/>
          </p:cNvSpPr>
          <p:nvPr/>
        </p:nvSpPr>
        <p:spPr bwMode="auto">
          <a:xfrm>
            <a:off x="304800" y="2971800"/>
            <a:ext cx="356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Example of Confusion Matrix:</a:t>
            </a:r>
          </a:p>
        </p:txBody>
      </p:sp>
      <p:sp>
        <p:nvSpPr>
          <p:cNvPr id="5022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940BCAD-1540-444C-8112-C478FF611168}" type="slidenum">
              <a:rPr lang="en-US" sz="1200" b="1">
                <a:latin typeface="Calibri" charset="0"/>
              </a:rPr>
              <a:pPr algn="r" eaLnBrk="1" hangingPunct="1"/>
              <a:t>47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Accuracy, Error Rate, Sensitivity and Specificity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4724400" cy="3505200"/>
          </a:xfrm>
        </p:spPr>
        <p:txBody>
          <a:bodyPr/>
          <a:lstStyle/>
          <a:p>
            <a:r>
              <a:rPr lang="en-US" sz="2400" b="1">
                <a:latin typeface="Calibri" charset="0"/>
              </a:rPr>
              <a:t>Classifier Accuracy, </a:t>
            </a:r>
            <a:r>
              <a:rPr lang="en-US" sz="2400">
                <a:latin typeface="Calibri" charset="0"/>
              </a:rPr>
              <a:t>or recognition rate: percentage of test set tuples that are correctly classified</a:t>
            </a:r>
          </a:p>
          <a:p>
            <a:pPr lvl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Accuracy = (TP + TN)/All</a:t>
            </a:r>
            <a:endParaRPr lang="en-US" sz="2400">
              <a:latin typeface="Calibri" charset="0"/>
            </a:endParaRPr>
          </a:p>
          <a:p>
            <a:r>
              <a:rPr lang="en-US" sz="2400" b="1">
                <a:latin typeface="Calibri" charset="0"/>
              </a:rPr>
              <a:t>Error rate: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1 –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accuracy</a:t>
            </a:r>
            <a:r>
              <a:rPr lang="en-US" sz="2400">
                <a:latin typeface="Calibri" charset="0"/>
              </a:rPr>
              <a:t>, or</a:t>
            </a:r>
          </a:p>
          <a:p>
            <a:pPr lvl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Error rate = (FP + FN)/All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Class Imbalance Problem</a:t>
            </a:r>
            <a:r>
              <a:rPr lang="en-US" sz="2400">
                <a:latin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One class may be </a:t>
            </a:r>
            <a:r>
              <a:rPr lang="en-US" sz="2400" i="1">
                <a:latin typeface="Calibri" charset="0"/>
              </a:rPr>
              <a:t>rare</a:t>
            </a:r>
            <a:r>
              <a:rPr lang="en-US" sz="2400">
                <a:latin typeface="Calibri" charset="0"/>
              </a:rPr>
              <a:t>, e.g. fraud, or HIV-positive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Significant </a:t>
            </a:r>
            <a:r>
              <a:rPr lang="en-US" sz="2400" i="1">
                <a:latin typeface="Calibri" charset="0"/>
              </a:rPr>
              <a:t>majority of the negative class</a:t>
            </a:r>
            <a:r>
              <a:rPr lang="en-US" sz="2400">
                <a:latin typeface="Calibri" charset="0"/>
              </a:rPr>
              <a:t> and minority of the positive class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Sensitivity</a:t>
            </a:r>
            <a:r>
              <a:rPr lang="en-US" sz="2400">
                <a:latin typeface="Calibri" charset="0"/>
              </a:rPr>
              <a:t>: True Positive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Sensitivity = TP/P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Specificity</a:t>
            </a:r>
            <a:r>
              <a:rPr lang="en-US" sz="2400">
                <a:latin typeface="Calibri" charset="0"/>
              </a:rPr>
              <a:t>: True Negative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1524000" y="1371600"/>
          <a:ext cx="1905000" cy="1463675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457200"/>
                <a:gridCol w="457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50B0DF1-1419-D44A-824A-E6B31774D102}" type="slidenum">
              <a:rPr lang="en-US" sz="1200" b="1">
                <a:latin typeface="Calibri" charset="0"/>
              </a:rPr>
              <a:pPr algn="r" eaLnBrk="1" hangingPunct="1"/>
              <a:t>48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65313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2192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Precision and Recall, and F-measures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371600"/>
            <a:ext cx="842962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Precision</a:t>
            </a:r>
            <a:r>
              <a:rPr lang="en-US" sz="2400">
                <a:latin typeface="Calibri" charset="0"/>
              </a:rPr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sz="2400" b="1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Recall: </a:t>
            </a:r>
            <a:r>
              <a:rPr lang="en-US" sz="2400">
                <a:latin typeface="Calibri" charset="0"/>
              </a:rPr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sz="2400" b="1" i="1">
                <a:latin typeface="Calibri" charset="0"/>
              </a:rPr>
              <a:t>F</a:t>
            </a:r>
            <a:r>
              <a:rPr lang="en-US" sz="2400" b="1">
                <a:latin typeface="Calibri" charset="0"/>
              </a:rPr>
              <a:t> measure (</a:t>
            </a:r>
            <a:r>
              <a:rPr lang="en-US" sz="2400" b="1" i="1">
                <a:latin typeface="Calibri" charset="0"/>
              </a:rPr>
              <a:t>F</a:t>
            </a:r>
            <a:r>
              <a:rPr lang="en-US" sz="2400" b="1" i="1" baseline="-25000">
                <a:latin typeface="Calibri" charset="0"/>
              </a:rPr>
              <a:t>1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or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 b="1" i="1">
                <a:latin typeface="Calibri" charset="0"/>
              </a:rPr>
              <a:t>F</a:t>
            </a:r>
            <a:r>
              <a:rPr lang="en-US" sz="2400" b="1">
                <a:latin typeface="Calibri" charset="0"/>
              </a:rPr>
              <a:t>-score)</a:t>
            </a:r>
            <a:r>
              <a:rPr lang="en-US" sz="2400">
                <a:latin typeface="Calibri" charset="0"/>
              </a:rPr>
              <a:t>: harmonic mean of precision and recall,</a:t>
            </a:r>
            <a:endParaRPr lang="en-US" sz="2400" b="1">
              <a:latin typeface="Calibri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 b="1" i="1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>
                <a:latin typeface="Calibri" charset="0"/>
              </a:rPr>
              <a:t>F</a:t>
            </a:r>
            <a:r>
              <a:rPr lang="en-US" sz="2400" b="1" i="1" baseline="-25000">
                <a:latin typeface="Calibri" charset="0"/>
                <a:cs typeface="Tahoma" charset="0"/>
              </a:rPr>
              <a:t>ß</a:t>
            </a:r>
            <a:r>
              <a:rPr lang="en-US" sz="2400" b="1">
                <a:latin typeface="Calibri" charset="0"/>
              </a:rPr>
              <a:t>:  </a:t>
            </a:r>
            <a:r>
              <a:rPr lang="en-US" sz="2400">
                <a:latin typeface="Calibri" charset="0"/>
              </a:rPr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alibri" charset="0"/>
              </a:rPr>
              <a:t>assigns </a:t>
            </a:r>
            <a:r>
              <a:rPr lang="en-US" sz="2400">
                <a:latin typeface="Calibri" charset="0"/>
                <a:cs typeface="Tahoma" charset="0"/>
              </a:rPr>
              <a:t>ß times as much weight to recall as to precision</a:t>
            </a:r>
            <a:endParaRPr lang="en-US" sz="2400">
              <a:latin typeface="Calibri" charset="0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2800"/>
          </a:p>
        </p:txBody>
      </p:sp>
      <p:sp>
        <p:nvSpPr>
          <p:cNvPr id="5223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F38363E-642A-6F4B-AB22-5E03C09B7670}" type="slidenum">
              <a:rPr lang="en-US" sz="1200" b="1">
                <a:latin typeface="Calibri" charset="0"/>
              </a:rPr>
              <a:pPr algn="r" eaLnBrk="1" hangingPunct="1"/>
              <a:t>49</a:t>
            </a:fld>
            <a:endParaRPr lang="en-US" sz="1200" b="1">
              <a:latin typeface="Calibri" charset="0"/>
            </a:endParaRPr>
          </a:p>
        </p:txBody>
      </p:sp>
      <p:pic>
        <p:nvPicPr>
          <p:cNvPr id="52233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791200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6BE667-A318-CC4C-853D-AB4BAE390293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Classification—A Two-Step Process</a:t>
            </a:r>
            <a:r>
              <a:rPr lang="en-US" sz="2800">
                <a:latin typeface="Berlin Sans FB Demi" charset="0"/>
              </a:rPr>
              <a:t> </a:t>
            </a:r>
            <a:endParaRPr lang="en-US" sz="3200">
              <a:latin typeface="Berlin Sans FB Demi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Model construction</a:t>
            </a:r>
            <a:r>
              <a:rPr lang="en-US" sz="2000">
                <a:latin typeface="Calibri" charset="0"/>
              </a:rPr>
              <a:t>: describing a set of predetermined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tuple/sample is assumed to belong to a predefined class, as determined by the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set of tuples used for model construction is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Model usage</a:t>
            </a:r>
            <a:r>
              <a:rPr lang="en-US" sz="2000">
                <a:latin typeface="Calibri" charset="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Estimate accuracy</a:t>
            </a:r>
            <a:r>
              <a:rPr lang="en-US" sz="2000">
                <a:latin typeface="Calibri" charset="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Accuracy</a:t>
            </a:r>
            <a:r>
              <a:rPr lang="en-US" sz="2000">
                <a:latin typeface="Calibri" charset="0"/>
              </a:rPr>
              <a:t> rate is the percentage of test set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Test set</a:t>
            </a:r>
            <a:r>
              <a:rPr lang="en-US" sz="2000">
                <a:latin typeface="Calibri" charset="0"/>
              </a:rPr>
              <a:t> is independent of training set (otherwise overfitting)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If the accuracy is acceptable, use the model to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classify data</a:t>
            </a:r>
            <a:r>
              <a:rPr lang="en-US" sz="2000">
                <a:latin typeface="Calibri" charset="0"/>
              </a:rPr>
              <a:t> tuples whose class labels are not known</a:t>
            </a:r>
            <a:endParaRPr lang="en-US" sz="2400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Example</a:t>
            </a:r>
          </a:p>
        </p:txBody>
      </p:sp>
      <p:sp>
        <p:nvSpPr>
          <p:cNvPr id="53251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400"/>
          </a:p>
        </p:txBody>
      </p:sp>
      <p:sp>
        <p:nvSpPr>
          <p:cNvPr id="5325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EA9CA6F-14CD-3048-A0BC-86A78B281543}" type="slidenum">
              <a:rPr lang="en-US" sz="1200" b="1">
                <a:latin typeface="Calibri" charset="0"/>
              </a:rPr>
              <a:pPr algn="r" eaLnBrk="1" hangingPunct="1"/>
              <a:t>50</a:t>
            </a:fld>
            <a:endParaRPr lang="en-US" sz="1200" b="1">
              <a:latin typeface="Calibri" charset="0"/>
            </a:endParaRPr>
          </a:p>
        </p:txBody>
      </p:sp>
      <p:sp>
        <p:nvSpPr>
          <p:cNvPr id="53253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400" i="1">
                <a:latin typeface="Calibri" charset="0"/>
              </a:rPr>
              <a:t>Precision</a:t>
            </a:r>
            <a:r>
              <a:rPr lang="en-US" sz="2400">
                <a:latin typeface="Calibri" charset="0"/>
              </a:rPr>
              <a:t> = 90/230 = 39.13%             </a:t>
            </a:r>
            <a:r>
              <a:rPr lang="en-US" sz="2400" i="1">
                <a:latin typeface="Calibri" charset="0"/>
              </a:rPr>
              <a:t>Recall</a:t>
            </a:r>
            <a:r>
              <a:rPr lang="en-US" sz="2400">
                <a:latin typeface="Calibri" charset="0"/>
              </a:rPr>
              <a:t> = 90/300 = 30.00%</a:t>
            </a:r>
          </a:p>
          <a:p>
            <a:endParaRPr lang="en-US">
              <a:latin typeface="Calibri" charset="0"/>
            </a:endParaRPr>
          </a:p>
        </p:txBody>
      </p:sp>
      <p:graphicFrame>
        <p:nvGraphicFramePr>
          <p:cNvPr id="7" name="Group 54"/>
          <p:cNvGraphicFramePr>
            <a:graphicFrameLocks/>
          </p:cNvGraphicFramePr>
          <p:nvPr/>
        </p:nvGraphicFramePr>
        <p:xfrm>
          <a:off x="228600" y="1889125"/>
          <a:ext cx="8839200" cy="1463675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Evaluating Classifier Accuracy: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Holdout &amp; Cross-Validation Methods</a:t>
            </a:r>
            <a:endParaRPr lang="en-US" sz="4000">
              <a:latin typeface="Berlin Sans FB Demi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sz="2400" b="1">
                <a:latin typeface="Calibri" charset="0"/>
              </a:rPr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u="sng">
                <a:latin typeface="Calibri" charset="0"/>
              </a:rPr>
              <a:t>Random sampling</a:t>
            </a:r>
            <a:r>
              <a:rPr lang="en-US" sz="2400">
                <a:latin typeface="Calibri" charset="0"/>
              </a:rPr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Repeat holdout k times, accuracy = avg. of the accuracies obtained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>
                <a:latin typeface="Calibri" charset="0"/>
              </a:rPr>
              <a:t>Cross-validation</a:t>
            </a:r>
            <a:r>
              <a:rPr lang="en-US" sz="2400">
                <a:latin typeface="Calibri" charset="0"/>
              </a:rPr>
              <a:t> (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Randomly partition the data into 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mutually exclusive</a:t>
            </a:r>
            <a:r>
              <a:rPr lang="en-US" sz="2400">
                <a:latin typeface="Calibri" charset="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At </a:t>
            </a:r>
            <a:r>
              <a:rPr lang="en-US" sz="2400" i="1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-th iteration, use D</a:t>
            </a:r>
            <a:r>
              <a:rPr lang="en-US" sz="2400" baseline="-25000">
                <a:latin typeface="Calibri" charset="0"/>
              </a:rPr>
              <a:t>i </a:t>
            </a:r>
            <a:r>
              <a:rPr lang="en-US" sz="2400">
                <a:latin typeface="Calibri" charset="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u="sng">
                <a:latin typeface="Calibri" charset="0"/>
              </a:rPr>
              <a:t>Leave-one-out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folds where 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u="sng">
                <a:latin typeface="Calibri" charset="0"/>
              </a:rPr>
              <a:t>*Stratified cross-validation*</a:t>
            </a:r>
            <a:r>
              <a:rPr lang="en-US" sz="2400">
                <a:latin typeface="Calibri" charset="0"/>
              </a:rPr>
              <a:t>: folds are stratified so that class dist. in each fold is approx. the same as that in the initial data</a:t>
            </a:r>
          </a:p>
        </p:txBody>
      </p:sp>
      <p:sp>
        <p:nvSpPr>
          <p:cNvPr id="5427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72385F1-B868-4444-A83F-C97E9806A5C9}" type="slidenum">
              <a:rPr lang="en-US" sz="1200" b="1">
                <a:latin typeface="Calibri" charset="0"/>
              </a:rPr>
              <a:pPr algn="r" eaLnBrk="1" hangingPunct="1"/>
              <a:t>51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Evaluating Classifier Accuracy: Bootstrap</a:t>
            </a:r>
            <a:endParaRPr lang="en-US" sz="4000">
              <a:latin typeface="Berlin Sans FB Demi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Samples the given training tuples uniformly </a:t>
            </a:r>
            <a:r>
              <a:rPr lang="en-US" sz="2000" i="1">
                <a:latin typeface="Calibri" charset="0"/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Several bootstrap methods, and a common one is </a:t>
            </a:r>
            <a:r>
              <a:rPr lang="en-US" sz="2000" b="1">
                <a:latin typeface="Calibri" charset="0"/>
              </a:rPr>
              <a:t>.632 boostrap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 data set with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tuples is sampled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times, with replacement, resulting in a training set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sz="2000" baseline="30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≈ e</a:t>
            </a:r>
            <a:r>
              <a:rPr lang="en-US" sz="2000" baseline="30000">
                <a:latin typeface="Calibri" charset="0"/>
              </a:rPr>
              <a:t>-1</a:t>
            </a:r>
            <a:r>
              <a:rPr lang="en-US" sz="2000">
                <a:latin typeface="Calibri" charset="0"/>
              </a:rPr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Repeat the sampling procedure </a:t>
            </a:r>
            <a:r>
              <a:rPr lang="en-US" sz="2000" i="1">
                <a:latin typeface="Calibri" charset="0"/>
              </a:rPr>
              <a:t>k</a:t>
            </a:r>
            <a:r>
              <a:rPr lang="en-US" sz="2000">
                <a:latin typeface="Calibri" charset="0"/>
              </a:rPr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A4AF2C7-4992-EE42-8DBA-2C57C37B34C4}" type="slidenum">
              <a:rPr lang="en-US" sz="1200" b="1">
                <a:latin typeface="Calibri" charset="0"/>
              </a:rPr>
              <a:pPr algn="r" eaLnBrk="1" hangingPunct="1"/>
              <a:t>52</a:t>
            </a:fld>
            <a:endParaRPr lang="en-US" sz="1200" b="1">
              <a:latin typeface="Calibri" charset="0"/>
            </a:endParaRPr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67400"/>
            <a:ext cx="71628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Classifier Models M</a:t>
            </a:r>
            <a:r>
              <a:rPr lang="en-US" baseline="-25000">
                <a:latin typeface="Berlin Sans FB Demi" charset="0"/>
              </a:rPr>
              <a:t>1</a:t>
            </a:r>
            <a:r>
              <a:rPr lang="en-US">
                <a:latin typeface="Berlin Sans FB Demi" charset="0"/>
              </a:rPr>
              <a:t> vs. M</a:t>
            </a:r>
            <a:r>
              <a:rPr lang="en-US" baseline="-25000">
                <a:latin typeface="Berlin Sans FB Demi" charset="0"/>
              </a:rPr>
              <a:t>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Suppose we have 2 classifiers,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and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These mean error rates are just </a:t>
            </a:r>
            <a:r>
              <a:rPr lang="en-US" sz="2400" i="1">
                <a:latin typeface="Calibri" charset="0"/>
              </a:rPr>
              <a:t>estimates</a:t>
            </a:r>
            <a:r>
              <a:rPr lang="en-US" sz="2400">
                <a:latin typeface="Calibri" charset="0"/>
              </a:rPr>
              <a:t> of error on the true population of </a:t>
            </a:r>
            <a:r>
              <a:rPr lang="en-US" sz="2400" i="1">
                <a:latin typeface="Calibri" charset="0"/>
              </a:rPr>
              <a:t>future</a:t>
            </a:r>
            <a:r>
              <a:rPr lang="en-US" sz="2400">
                <a:latin typeface="Calibri" charset="0"/>
              </a:rPr>
              <a:t> data cases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What if the difference between the 2 error rates is just attributed to </a:t>
            </a:r>
            <a:r>
              <a:rPr lang="en-US" sz="2400" i="1">
                <a:latin typeface="Calibri" charset="0"/>
              </a:rPr>
              <a:t>chance</a:t>
            </a:r>
            <a:r>
              <a:rPr lang="en-US" sz="2400">
                <a:latin typeface="Calibri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Calibri" charset="0"/>
              </a:rPr>
              <a:t>Use a </a:t>
            </a:r>
            <a:r>
              <a:rPr lang="en-US" sz="2400" b="1">
                <a:latin typeface="Calibri" charset="0"/>
              </a:rPr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Calibri" charset="0"/>
              </a:rPr>
              <a:t>Obtain </a:t>
            </a:r>
            <a:r>
              <a:rPr lang="en-US" sz="2400" b="1">
                <a:latin typeface="Calibri" charset="0"/>
              </a:rPr>
              <a:t>confidence limits</a:t>
            </a:r>
            <a:r>
              <a:rPr lang="en-US" sz="2400">
                <a:latin typeface="Calibri" charset="0"/>
              </a:rPr>
              <a:t> for our error estimates</a:t>
            </a:r>
          </a:p>
        </p:txBody>
      </p:sp>
      <p:pic>
        <p:nvPicPr>
          <p:cNvPr id="56324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09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C759B7B-E0F2-D44D-AE7B-0510803A4B3A}" type="slidenum">
              <a:rPr lang="en-US" sz="1200" b="1">
                <a:latin typeface="Calibri" charset="0"/>
              </a:rPr>
              <a:pPr algn="r" eaLnBrk="1" hangingPunct="1"/>
              <a:t>53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Null Hypothesis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Assume samples follow a </a:t>
            </a:r>
            <a:r>
              <a:rPr lang="en-US" sz="2400" b="1">
                <a:latin typeface="Calibri" charset="0"/>
              </a:rPr>
              <a:t>t distribution</a:t>
            </a:r>
            <a:r>
              <a:rPr lang="en-US" sz="2400">
                <a:latin typeface="Calibri" charset="0"/>
              </a:rPr>
              <a:t> with </a:t>
            </a:r>
            <a:r>
              <a:rPr lang="en-US" sz="2400" i="1">
                <a:latin typeface="Calibri" charset="0"/>
              </a:rPr>
              <a:t>k–1</a:t>
            </a:r>
            <a:r>
              <a:rPr lang="en-US" sz="2400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degrees of freedom </a:t>
            </a:r>
            <a:r>
              <a:rPr lang="en-US" sz="2400">
                <a:latin typeface="Calibri" charset="0"/>
              </a:rPr>
              <a:t>(here, </a:t>
            </a:r>
            <a:r>
              <a:rPr lang="en-US" sz="2400" i="1">
                <a:latin typeface="Calibri" charset="0"/>
              </a:rPr>
              <a:t>k=10</a:t>
            </a:r>
            <a:r>
              <a:rPr lang="en-US" sz="2400">
                <a:latin typeface="Calibri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t-test</a:t>
            </a:r>
            <a:r>
              <a:rPr lang="en-US" sz="2400">
                <a:latin typeface="Calibri" charset="0"/>
              </a:rPr>
              <a:t> (or </a:t>
            </a:r>
            <a:r>
              <a:rPr lang="en-US" sz="2400" b="1">
                <a:latin typeface="Calibri" charset="0"/>
              </a:rPr>
              <a:t>Student</a:t>
            </a:r>
            <a:r>
              <a:rPr lang="ja-JP" altLang="en-US" sz="2400" b="1">
                <a:latin typeface="Calibri" charset="0"/>
              </a:rPr>
              <a:t>’</a:t>
            </a:r>
            <a:r>
              <a:rPr lang="en-US" sz="2400" b="1">
                <a:latin typeface="Calibri" charset="0"/>
              </a:rPr>
              <a:t>s t-test</a:t>
            </a:r>
            <a:r>
              <a:rPr lang="en-US" sz="2400">
                <a:latin typeface="Calibri" charset="0"/>
              </a:rPr>
              <a:t>)</a:t>
            </a:r>
            <a:endParaRPr lang="en-US" sz="2400" b="1">
              <a:latin typeface="Calibri" charset="0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Calibri" charset="0"/>
              </a:rPr>
              <a:t>Null Hypothesis</a:t>
            </a:r>
            <a:r>
              <a:rPr lang="en-US" sz="2400">
                <a:latin typeface="Calibri" charset="0"/>
              </a:rPr>
              <a:t>: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are the same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If we can </a:t>
            </a:r>
            <a:r>
              <a:rPr lang="en-US" sz="2400" b="1">
                <a:latin typeface="Calibri" charset="0"/>
              </a:rPr>
              <a:t>reject</a:t>
            </a:r>
            <a:r>
              <a:rPr lang="en-US" sz="2400">
                <a:latin typeface="Calibri" charset="0"/>
              </a:rPr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we conclude that the difference between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is </a:t>
            </a:r>
            <a:r>
              <a:rPr lang="en-US" sz="2400" b="1">
                <a:latin typeface="Calibri" charset="0"/>
              </a:rPr>
              <a:t>statistically significant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Chose model with lower error rate</a:t>
            </a:r>
          </a:p>
        </p:txBody>
      </p:sp>
      <p:sp>
        <p:nvSpPr>
          <p:cNvPr id="5734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A3CF12B-B4AD-E94F-A4E0-8EA4EE308C90}" type="slidenum">
              <a:rPr lang="en-US" sz="1200" b="1">
                <a:latin typeface="Calibri" charset="0"/>
              </a:rPr>
              <a:pPr algn="r" eaLnBrk="1" hangingPunct="1"/>
              <a:t>54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Estimating Confidence Intervals: t-test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If only 1 test set available: </a:t>
            </a:r>
            <a:r>
              <a:rPr lang="en-US" b="1">
                <a:latin typeface="Calibri" charset="0"/>
              </a:rPr>
              <a:t>pairwise comparison</a:t>
            </a:r>
          </a:p>
          <a:p>
            <a:pPr lvl="1"/>
            <a:r>
              <a:rPr lang="en-US" sz="2400">
                <a:latin typeface="Calibri" charset="0"/>
              </a:rPr>
              <a:t>For i</a:t>
            </a:r>
            <a:r>
              <a:rPr lang="en-US" sz="2400" baseline="30000">
                <a:latin typeface="Calibri" charset="0"/>
              </a:rPr>
              <a:t>th</a:t>
            </a:r>
            <a:r>
              <a:rPr lang="en-US" sz="2400">
                <a:latin typeface="Calibri" charset="0"/>
              </a:rPr>
              <a:t> round of 10-fold cross-validation, the same cross partitioning is used to obtain </a:t>
            </a:r>
            <a:r>
              <a:rPr lang="en-US" sz="2400" i="1">
                <a:latin typeface="Calibri" charset="0"/>
              </a:rPr>
              <a:t>err(M</a:t>
            </a:r>
            <a:r>
              <a:rPr lang="en-US" sz="2400" i="1" baseline="-25000">
                <a:latin typeface="Calibri" charset="0"/>
              </a:rPr>
              <a:t>1</a:t>
            </a:r>
            <a:r>
              <a:rPr lang="en-US" sz="2400" i="1">
                <a:latin typeface="Calibri" charset="0"/>
              </a:rPr>
              <a:t>)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and </a:t>
            </a:r>
            <a:r>
              <a:rPr lang="en-US" sz="2400" i="1">
                <a:latin typeface="Calibri" charset="0"/>
              </a:rPr>
              <a:t>err(M</a:t>
            </a:r>
            <a:r>
              <a:rPr lang="en-US" sz="2400" i="1" baseline="-25000">
                <a:latin typeface="Calibri" charset="0"/>
              </a:rPr>
              <a:t>2</a:t>
            </a:r>
            <a:r>
              <a:rPr lang="en-US" sz="2400" i="1">
                <a:latin typeface="Calibri" charset="0"/>
              </a:rPr>
              <a:t>)</a:t>
            </a:r>
            <a:r>
              <a:rPr lang="en-US" sz="2400" i="1" baseline="-25000">
                <a:latin typeface="Calibri" charset="0"/>
              </a:rPr>
              <a:t>i</a:t>
            </a:r>
          </a:p>
          <a:p>
            <a:pPr lvl="1"/>
            <a:r>
              <a:rPr lang="en-US" sz="2400">
                <a:latin typeface="Calibri" charset="0"/>
              </a:rPr>
              <a:t>Average over 10 rounds to get </a:t>
            </a:r>
            <a:endParaRPr lang="en-US" sz="2400">
              <a:solidFill>
                <a:schemeClr val="hlink"/>
              </a:solidFill>
              <a:latin typeface="Calibri" charset="0"/>
            </a:endParaRPr>
          </a:p>
          <a:p>
            <a:pPr lvl="1"/>
            <a:r>
              <a:rPr lang="en-US" b="1">
                <a:latin typeface="Calibri" charset="0"/>
              </a:rPr>
              <a:t>t-test</a:t>
            </a:r>
            <a:r>
              <a:rPr lang="en-US">
                <a:latin typeface="Calibri" charset="0"/>
              </a:rPr>
              <a:t> computes </a:t>
            </a:r>
            <a:r>
              <a:rPr lang="en-US" b="1">
                <a:latin typeface="Calibri" charset="0"/>
              </a:rPr>
              <a:t>t-statistic</a:t>
            </a:r>
            <a:r>
              <a:rPr lang="en-US">
                <a:latin typeface="Calibri" charset="0"/>
              </a:rPr>
              <a:t> with </a:t>
            </a:r>
            <a:r>
              <a:rPr lang="en-US" i="1">
                <a:latin typeface="Calibri" charset="0"/>
              </a:rPr>
              <a:t>k-1</a:t>
            </a:r>
            <a:r>
              <a:rPr lang="en-US">
                <a:latin typeface="Calibri" charset="0"/>
              </a:rPr>
              <a:t> </a:t>
            </a:r>
            <a:r>
              <a:rPr lang="en-US" b="1">
                <a:latin typeface="Calibri" charset="0"/>
              </a:rPr>
              <a:t>degrees of freedom:</a:t>
            </a:r>
          </a:p>
          <a:p>
            <a:pPr lvl="1"/>
            <a:endParaRPr lang="en-US" b="1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If two test sets available: use </a:t>
            </a:r>
            <a:r>
              <a:rPr lang="en-US" b="1">
                <a:latin typeface="Calibri" charset="0"/>
              </a:rPr>
              <a:t>non-paired t-test</a:t>
            </a:r>
            <a:endParaRPr lang="en-US">
              <a:latin typeface="Calibri" charset="0"/>
            </a:endParaRPr>
          </a:p>
        </p:txBody>
      </p:sp>
      <p:pic>
        <p:nvPicPr>
          <p:cNvPr id="58372" name="Picture 5" descr="t-test-non-pa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562600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6705600" y="3733800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where</a:t>
            </a:r>
          </a:p>
        </p:txBody>
      </p:sp>
      <p:pic>
        <p:nvPicPr>
          <p:cNvPr id="58374" name="Picture 9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78113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0" descr="8mean-err-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52725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6400800" y="2727325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and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1828800" y="5638800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where</a:t>
            </a: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914400" y="6248400"/>
            <a:ext cx="741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where</a:t>
            </a:r>
            <a:r>
              <a:rPr lang="en-US" i="1"/>
              <a:t> k</a:t>
            </a:r>
            <a:r>
              <a:rPr lang="en-US" i="1" baseline="-25000"/>
              <a:t>1</a:t>
            </a:r>
            <a:r>
              <a:rPr lang="en-US"/>
              <a:t> &amp;</a:t>
            </a:r>
            <a:r>
              <a:rPr lang="en-US" i="1"/>
              <a:t> k</a:t>
            </a:r>
            <a:r>
              <a:rPr lang="en-US" i="1" baseline="-25000"/>
              <a:t>2</a:t>
            </a:r>
            <a:r>
              <a:rPr lang="en-US"/>
              <a:t> are # of cross-validation samples used for 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/>
              <a:t> &amp; </a:t>
            </a:r>
            <a:r>
              <a:rPr lang="en-US" i="1"/>
              <a:t>M</a:t>
            </a:r>
            <a:r>
              <a:rPr lang="en-US" i="1" baseline="-25000"/>
              <a:t>2</a:t>
            </a:r>
            <a:r>
              <a:rPr lang="en-US"/>
              <a:t>, resp.</a:t>
            </a:r>
          </a:p>
        </p:txBody>
      </p:sp>
      <p:pic>
        <p:nvPicPr>
          <p:cNvPr id="5837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27432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8380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7315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838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FE8C170-C19F-154F-B477-DCC37C3F983D}" type="slidenum">
              <a:rPr lang="en-US" sz="1200" b="1">
                <a:latin typeface="Calibri" charset="0"/>
              </a:rPr>
              <a:pPr algn="r" eaLnBrk="1" hangingPunct="1"/>
              <a:t>55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Berlin Sans FB Demi" charset="0"/>
              </a:rPr>
              <a:t>Estimating Confidence Intervals:</a:t>
            </a:r>
            <a:br>
              <a:rPr lang="en-US" sz="3200">
                <a:latin typeface="Berlin Sans FB Demi" charset="0"/>
              </a:rPr>
            </a:br>
            <a:r>
              <a:rPr lang="en-US" sz="3200">
                <a:latin typeface="Berlin Sans FB Demi" charset="0"/>
              </a:rPr>
              <a:t>Table for t-distribution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048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Symmetric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Significance level</a:t>
            </a:r>
            <a:r>
              <a:rPr lang="en-US" sz="2400">
                <a:latin typeface="Calibri" charset="0"/>
              </a:rPr>
              <a:t>, e.g., </a:t>
            </a:r>
            <a:r>
              <a:rPr lang="en-US" sz="2400" i="1">
                <a:latin typeface="Calibri" charset="0"/>
              </a:rPr>
              <a:t>sig = 0.05 </a:t>
            </a:r>
            <a:r>
              <a:rPr lang="en-US" sz="2400">
                <a:latin typeface="Calibri" charset="0"/>
              </a:rPr>
              <a:t>or</a:t>
            </a:r>
            <a:r>
              <a:rPr lang="en-US" sz="2400" i="1">
                <a:latin typeface="Calibri" charset="0"/>
              </a:rPr>
              <a:t> 5% </a:t>
            </a:r>
            <a:r>
              <a:rPr lang="en-US" sz="2400">
                <a:latin typeface="Calibri" charset="0"/>
              </a:rPr>
              <a:t>means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are </a:t>
            </a:r>
            <a:r>
              <a:rPr lang="en-US" sz="2400" i="1">
                <a:latin typeface="Calibri" charset="0"/>
              </a:rPr>
              <a:t>significantly different</a:t>
            </a:r>
            <a:r>
              <a:rPr lang="en-US" sz="2400">
                <a:latin typeface="Calibri" charset="0"/>
              </a:rPr>
              <a:t> for 95% of population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Confidence limit</a:t>
            </a:r>
            <a:r>
              <a:rPr lang="en-US" sz="2400">
                <a:latin typeface="Calibri" charset="0"/>
              </a:rPr>
              <a:t>, </a:t>
            </a:r>
            <a:r>
              <a:rPr lang="en-US" sz="2400" i="1">
                <a:latin typeface="Calibri" charset="0"/>
              </a:rPr>
              <a:t>z = sig/2</a:t>
            </a:r>
          </a:p>
        </p:txBody>
      </p:sp>
      <p:pic>
        <p:nvPicPr>
          <p:cNvPr id="59396" name="Picture 6" descr="8ttablevalues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914400"/>
            <a:ext cx="5181600" cy="5791200"/>
          </a:xfrm>
        </p:spPr>
      </p:pic>
      <p:pic>
        <p:nvPicPr>
          <p:cNvPr id="59397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67B63D0-5232-964D-A748-7AC7BB021FDB}" type="slidenum">
              <a:rPr lang="en-US" sz="1200" b="1">
                <a:latin typeface="Calibri" charset="0"/>
              </a:rPr>
              <a:pPr algn="r" eaLnBrk="1" hangingPunct="1"/>
              <a:t>56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Statistical Significance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Are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significantly different</a:t>
            </a:r>
            <a:r>
              <a:rPr lang="en-US" sz="2400">
                <a:latin typeface="Calibri" charset="0"/>
              </a:rPr>
              <a:t>?</a:t>
            </a:r>
          </a:p>
          <a:p>
            <a:pPr lvl="1"/>
            <a:r>
              <a:rPr lang="en-US" sz="2400">
                <a:latin typeface="Calibri" charset="0"/>
              </a:rPr>
              <a:t>Compute </a:t>
            </a:r>
            <a:r>
              <a:rPr lang="en-US" sz="2400" i="1">
                <a:latin typeface="Calibri" charset="0"/>
              </a:rPr>
              <a:t>t. </a:t>
            </a:r>
            <a:r>
              <a:rPr lang="en-US" sz="2400">
                <a:latin typeface="Calibri" charset="0"/>
              </a:rPr>
              <a:t>Select </a:t>
            </a:r>
            <a:r>
              <a:rPr lang="en-US" sz="2400" i="1">
                <a:latin typeface="Calibri" charset="0"/>
              </a:rPr>
              <a:t>significance level</a:t>
            </a:r>
            <a:r>
              <a:rPr lang="en-US" sz="2400">
                <a:latin typeface="Calibri" charset="0"/>
              </a:rPr>
              <a:t> (e.g. </a:t>
            </a:r>
            <a:r>
              <a:rPr lang="en-US" sz="2400" i="1">
                <a:latin typeface="Calibri" charset="0"/>
              </a:rPr>
              <a:t>sig = 5%)</a:t>
            </a:r>
          </a:p>
          <a:p>
            <a:pPr lvl="1"/>
            <a:r>
              <a:rPr lang="en-US" sz="2400">
                <a:latin typeface="Calibri" charset="0"/>
              </a:rPr>
              <a:t>Consult table for t-distribution: Find </a:t>
            </a:r>
            <a:r>
              <a:rPr lang="en-US" sz="2400" i="1">
                <a:latin typeface="Calibri" charset="0"/>
              </a:rPr>
              <a:t>t value</a:t>
            </a:r>
            <a:r>
              <a:rPr lang="en-US" sz="2400">
                <a:latin typeface="Calibri" charset="0"/>
              </a:rPr>
              <a:t> corresponding to </a:t>
            </a:r>
            <a:r>
              <a:rPr lang="en-US" sz="2400" i="1">
                <a:latin typeface="Calibri" charset="0"/>
              </a:rPr>
              <a:t>k-1 degrees of freedom</a:t>
            </a:r>
            <a:r>
              <a:rPr lang="en-US" sz="2400">
                <a:latin typeface="Calibri" charset="0"/>
              </a:rPr>
              <a:t> (here, 9)</a:t>
            </a:r>
          </a:p>
          <a:p>
            <a:pPr lvl="1"/>
            <a:r>
              <a:rPr lang="en-US" sz="2400">
                <a:latin typeface="Calibri" charset="0"/>
              </a:rPr>
              <a:t>t-distribution is symmetric: typically upper % points of distribution shown → look up value for </a:t>
            </a:r>
            <a:r>
              <a:rPr lang="en-US" sz="2400" b="1">
                <a:latin typeface="Calibri" charset="0"/>
              </a:rPr>
              <a:t>confidence limit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z=sig/2</a:t>
            </a:r>
            <a:r>
              <a:rPr lang="en-US" sz="2400">
                <a:latin typeface="Calibri" charset="0"/>
              </a:rPr>
              <a:t> (here, 0.025)</a:t>
            </a:r>
          </a:p>
          <a:p>
            <a:pPr lvl="1"/>
            <a:r>
              <a:rPr lang="en-US" sz="2400" b="1">
                <a:latin typeface="Calibri" charset="0"/>
              </a:rPr>
              <a:t>If</a:t>
            </a:r>
            <a:r>
              <a:rPr lang="en-US" sz="2400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t &gt; z or t &lt; -z</a:t>
            </a:r>
            <a:r>
              <a:rPr lang="en-US" sz="2400">
                <a:latin typeface="Calibri" charset="0"/>
              </a:rPr>
              <a:t>, then t value lies in rejection region:</a:t>
            </a:r>
          </a:p>
          <a:p>
            <a:pPr lvl="2"/>
            <a:r>
              <a:rPr lang="en-US" b="1">
                <a:latin typeface="Calibri" charset="0"/>
              </a:rPr>
              <a:t>Reject null hypothesis</a:t>
            </a:r>
            <a:r>
              <a:rPr lang="en-US">
                <a:latin typeface="Calibri" charset="0"/>
              </a:rPr>
              <a:t> that mean error rates of M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 &amp; M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 are same</a:t>
            </a:r>
          </a:p>
          <a:p>
            <a:pPr lvl="2"/>
            <a:r>
              <a:rPr lang="en-US">
                <a:latin typeface="Calibri" charset="0"/>
              </a:rPr>
              <a:t>Conclude: </a:t>
            </a:r>
            <a:r>
              <a:rPr lang="en-US" u="sng">
                <a:latin typeface="Calibri" charset="0"/>
              </a:rPr>
              <a:t>statistically significant</a:t>
            </a:r>
            <a:r>
              <a:rPr lang="en-US">
                <a:latin typeface="Calibri" charset="0"/>
              </a:rPr>
              <a:t> difference between M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 &amp; M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 </a:t>
            </a:r>
          </a:p>
          <a:p>
            <a:pPr lvl="1"/>
            <a:r>
              <a:rPr lang="en-US" sz="2400" b="1">
                <a:latin typeface="Calibri" charset="0"/>
              </a:rPr>
              <a:t>Otherwise</a:t>
            </a:r>
            <a:r>
              <a:rPr lang="en-US" sz="2400">
                <a:latin typeface="Calibri" charset="0"/>
              </a:rPr>
              <a:t>, conclude that any difference is </a:t>
            </a:r>
            <a:r>
              <a:rPr lang="en-US" sz="2400" b="1">
                <a:latin typeface="Calibri" charset="0"/>
              </a:rPr>
              <a:t>chance</a:t>
            </a:r>
            <a:endParaRPr lang="en-US" sz="2400">
              <a:latin typeface="Calibri" charset="0"/>
            </a:endParaRPr>
          </a:p>
        </p:txBody>
      </p:sp>
      <p:sp>
        <p:nvSpPr>
          <p:cNvPr id="6042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F7E16C7-ABC9-364D-A8F5-A69FF9F0487B}" type="slidenum">
              <a:rPr lang="en-US" sz="1200" b="1">
                <a:latin typeface="Calibri" charset="0"/>
              </a:rPr>
              <a:pPr algn="r" eaLnBrk="1" hangingPunct="1"/>
              <a:t>57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Model Selection: ROC Curves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95400"/>
            <a:ext cx="55626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ROC</a:t>
            </a:r>
            <a:r>
              <a:rPr lang="en-US" sz="2400">
                <a:latin typeface="Calibri" charset="0"/>
              </a:rPr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Shows the trade-off between the true positive rate and the 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Rank the test tuples in decreasing order: the one that is most likely 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The closer to the diagonal line (i.e., the closer the area is to 0.5), the less accurate is the model</a:t>
            </a: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Vertical axis represents the true positive 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Horizontal axis rep. the false positive 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The plot also shows a diagonal line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A model with perfect accuracy will have an area of 1.0</a:t>
            </a:r>
          </a:p>
        </p:txBody>
      </p:sp>
      <p:sp>
        <p:nvSpPr>
          <p:cNvPr id="6144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C6899F1-B3CE-B64C-97FD-F50823D3A99D}" type="slidenum">
              <a:rPr lang="en-US" sz="1200" b="1">
                <a:latin typeface="Calibri" charset="0"/>
              </a:rPr>
              <a:pPr algn="r" eaLnBrk="1" hangingPunct="1"/>
              <a:t>58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>
                <a:solidFill>
                  <a:srgbClr val="170981"/>
                </a:solidFill>
                <a:latin typeface="Berlin Sans FB Demi" charset="0"/>
              </a:rPr>
              <a:t>Issues Affecting Model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Robustness</a:t>
            </a:r>
            <a:r>
              <a:rPr lang="en-US" sz="2400">
                <a:latin typeface="Calibri" charset="0"/>
              </a:rPr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Scalability</a:t>
            </a:r>
            <a:r>
              <a:rPr lang="en-US" sz="2400">
                <a:latin typeface="Calibri" charset="0"/>
              </a:rPr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Other measures, e.g., goodness of rules, such as decision tree size or compactness of classification rules</a:t>
            </a:r>
          </a:p>
        </p:txBody>
      </p:sp>
      <p:sp>
        <p:nvSpPr>
          <p:cNvPr id="6246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7AA2097F-9228-3E45-B909-342C121F765A}" type="slidenum">
              <a:rPr lang="en-US" sz="1200" b="1">
                <a:latin typeface="Calibri" charset="0"/>
              </a:rPr>
              <a:pPr algn="r" eaLnBrk="1" hangingPunct="1"/>
              <a:t>59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BF0D3-9611-1646-BCEF-0EED024B024A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Process (1): Model Construction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8209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0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Data</a:t>
              </a:r>
            </a:p>
          </p:txBody>
        </p:sp>
      </p:grpSp>
      <p:graphicFrame>
        <p:nvGraphicFramePr>
          <p:cNvPr id="8197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charset="0"/>
              </a:rPr>
              <a:t>Algorithms</a:t>
            </a:r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IF rank = </a:t>
            </a:r>
            <a:r>
              <a:rPr lang="ja-JP" altLang="en-US" sz="2400">
                <a:latin typeface="Times New Roman" charset="0"/>
              </a:rPr>
              <a:t>‘</a:t>
            </a:r>
            <a:r>
              <a:rPr lang="en-US" sz="2400">
                <a:latin typeface="Times New Roman" charset="0"/>
              </a:rPr>
              <a:t>professor</a:t>
            </a:r>
            <a:r>
              <a:rPr lang="ja-JP" altLang="en-US" sz="2400">
                <a:latin typeface="Times New Roman" charset="0"/>
              </a:rPr>
              <a:t>’</a:t>
            </a:r>
            <a:endParaRPr lang="en-US" sz="2400">
              <a:latin typeface="Times New Roman" charset="0"/>
            </a:endParaRPr>
          </a:p>
          <a:p>
            <a:pPr eaLnBrk="0" hangingPunct="0"/>
            <a:r>
              <a:rPr lang="en-US" sz="2400">
                <a:latin typeface="Times New Roman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charset="0"/>
              </a:rPr>
              <a:t>THEN tenured = </a:t>
            </a:r>
            <a:r>
              <a:rPr lang="ja-JP" altLang="en-US" sz="2400">
                <a:latin typeface="Times New Roman" charset="0"/>
              </a:rPr>
              <a:t>‘</a:t>
            </a:r>
            <a:r>
              <a:rPr lang="en-US" sz="2400">
                <a:latin typeface="Times New Roman" charset="0"/>
              </a:rPr>
              <a:t>yes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sz="2400">
                <a:latin typeface="Times New Roman" charset="0"/>
              </a:rPr>
              <a:t> </a:t>
            </a:r>
          </a:p>
        </p:txBody>
      </p:sp>
      <p:grpSp>
        <p:nvGrpSpPr>
          <p:cNvPr id="820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8207" name="Picture 1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(Model)</a:t>
              </a:r>
            </a:p>
          </p:txBody>
        </p:sp>
      </p:grp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5347BAB-B26B-ED48-8BBE-7006FB84D836}" type="slidenum">
              <a:rPr lang="en-US" sz="1400" b="1">
                <a:latin typeface="Calibri" charset="0"/>
              </a:rPr>
              <a:pPr algn="r" eaLnBrk="1" hangingPunct="1"/>
              <a:t>60</a:t>
            </a:fld>
            <a:endParaRPr lang="en-US" sz="1400" b="1">
              <a:latin typeface="Calibri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63493" name="AutoShape 8"/>
          <p:cNvSpPr>
            <a:spLocks noChangeArrowheads="1"/>
          </p:cNvSpPr>
          <p:nvPr/>
        </p:nvSpPr>
        <p:spPr bwMode="auto">
          <a:xfrm rot="9803581">
            <a:off x="7772400" y="4724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Ensemble Methods: Increasing the Accuracy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458200" cy="38100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Ensemble methods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Use a combination of models to increase accuracy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Combine a series of k learned models,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M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, with the aim of creating an improved model M*</a:t>
            </a:r>
          </a:p>
          <a:p>
            <a:pPr eaLnBrk="1" hangingPunct="1"/>
            <a:r>
              <a:rPr lang="en-US" sz="2400">
                <a:latin typeface="Calibri" charset="0"/>
              </a:rPr>
              <a:t>Popular ensemble methods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Boosting: weighted vote with a collection of classifiers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Ensemble: combining a set of heterogeneous classifiers</a:t>
            </a:r>
          </a:p>
        </p:txBody>
      </p:sp>
      <p:sp>
        <p:nvSpPr>
          <p:cNvPr id="6451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850DEAF-7E56-FA4A-BEE8-8E7893F625DF}" type="slidenum">
              <a:rPr lang="en-US" sz="1200" b="1">
                <a:latin typeface="Calibri" charset="0"/>
              </a:rPr>
              <a:pPr algn="r" eaLnBrk="1" hangingPunct="1"/>
              <a:t>61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Bagging: Boostrap Aggregation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Analogy: Diagnosis based on multiple doctors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 majority vote</a:t>
            </a:r>
          </a:p>
          <a:p>
            <a:pPr eaLnBrk="1" hangingPunct="1"/>
            <a:r>
              <a:rPr lang="en-US" sz="2000">
                <a:latin typeface="Calibri" charset="0"/>
              </a:rPr>
              <a:t>Training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Given a set D of </a:t>
            </a:r>
            <a:r>
              <a:rPr lang="en-US" sz="2000" i="1">
                <a:latin typeface="Calibri" charset="0"/>
              </a:rPr>
              <a:t>d </a:t>
            </a:r>
            <a:r>
              <a:rPr lang="en-US" sz="2000">
                <a:latin typeface="Calibri" charset="0"/>
              </a:rPr>
              <a:t>tuples, at each iteration </a:t>
            </a:r>
            <a:r>
              <a:rPr lang="en-US" sz="2000" i="1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, a training set D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tuples is sampled with replacement from D (i.e., bootstrap)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A classifier model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learned for each training set D</a:t>
            </a:r>
            <a:r>
              <a:rPr lang="en-US" sz="2000" baseline="-25000">
                <a:latin typeface="Calibri" charset="0"/>
              </a:rPr>
              <a:t>i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Classification: classify an unknown sample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returns its class prediction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The bagged classifier M* counts the votes and assigns the class with the most votes to </a:t>
            </a:r>
            <a:r>
              <a:rPr lang="en-US" sz="2000" b="1">
                <a:latin typeface="Calibri" charset="0"/>
              </a:rPr>
              <a:t>X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sz="2000">
                <a:latin typeface="Calibri" charset="0"/>
              </a:rPr>
              <a:t>Accuracy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Often significantly better than a single classifier derived from 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For noise data: not considerably worse, more robust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Proved improved accuracy in prediction</a:t>
            </a:r>
          </a:p>
        </p:txBody>
      </p:sp>
      <p:sp>
        <p:nvSpPr>
          <p:cNvPr id="6554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4D9AF37-055D-B64A-896C-843FBDC10050}" type="slidenum">
              <a:rPr lang="en-US" sz="1200" b="1">
                <a:latin typeface="Calibri" charset="0"/>
              </a:rPr>
              <a:pPr algn="r" eaLnBrk="1" hangingPunct="1"/>
              <a:t>62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Boosting</a:t>
            </a:r>
            <a:endParaRPr lang="en-US" sz="2800">
              <a:latin typeface="Berlin Sans FB Demi" charset="0"/>
            </a:endParaRP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 boosting works?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Weights</a:t>
            </a:r>
            <a:r>
              <a:rPr lang="en-US" sz="2400">
                <a:latin typeface="Calibri" charset="0"/>
              </a:rPr>
              <a:t> are assigned to each training tuple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After a classifier M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is learned, the weights are updated to allow the subsequent classifier, M</a:t>
            </a:r>
            <a:r>
              <a:rPr lang="en-US" sz="2400" baseline="-25000">
                <a:latin typeface="Calibri" charset="0"/>
              </a:rPr>
              <a:t>i+1</a:t>
            </a:r>
            <a:r>
              <a:rPr lang="en-US" sz="2400">
                <a:latin typeface="Calibri" charset="0"/>
              </a:rPr>
              <a:t>, to </a:t>
            </a:r>
            <a:r>
              <a:rPr lang="en-US" sz="2400" b="1">
                <a:latin typeface="Calibri" charset="0"/>
              </a:rPr>
              <a:t>pay more attention to the training tuples that were misclassified</a:t>
            </a:r>
            <a:r>
              <a:rPr lang="en-US" sz="2400">
                <a:latin typeface="Calibri" charset="0"/>
              </a:rPr>
              <a:t> by M</a:t>
            </a:r>
            <a:r>
              <a:rPr lang="en-US" sz="2400" baseline="-25000">
                <a:latin typeface="Calibri" charset="0"/>
              </a:rPr>
              <a:t>i</a:t>
            </a:r>
            <a:endParaRPr lang="en-US" sz="2400">
              <a:latin typeface="Calibri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The final </a:t>
            </a:r>
            <a:r>
              <a:rPr lang="en-US" sz="2400" b="1">
                <a:latin typeface="Calibri" charset="0"/>
              </a:rPr>
              <a:t>M* combines the votes</a:t>
            </a:r>
            <a:r>
              <a:rPr lang="en-US" sz="2400">
                <a:latin typeface="Calibri" charset="0"/>
              </a:rPr>
              <a:t>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Boosting algorithm can be extended for numeric prediction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Comparing with bagging: Boosting tends to have greater accuracy, but it also risks overfitting the model to misclassified data</a:t>
            </a:r>
          </a:p>
        </p:txBody>
      </p:sp>
      <p:sp>
        <p:nvSpPr>
          <p:cNvPr id="6656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E646D06-FEC1-D545-AF69-E3650E44D6F3}" type="slidenum">
              <a:rPr lang="en-US" sz="1200" b="1">
                <a:latin typeface="Calibri" charset="0"/>
              </a:rPr>
              <a:pPr algn="r" eaLnBrk="1" hangingPunct="1"/>
              <a:t>63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B6F240-CE44-3A4F-A36F-4F97C29A1A54}" type="slidenum">
              <a:rPr lang="en-US" b="1">
                <a:latin typeface="Calibri" charset="0"/>
              </a:rPr>
              <a:pPr eaLnBrk="1" hangingPunct="1"/>
              <a:t>64</a:t>
            </a:fld>
            <a:endParaRPr lang="en-US" b="1">
              <a:latin typeface="Calibri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Adaboost (Freund and Schapire, 1997)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Given a set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class-labeled tuples, 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, y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), …, 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, y</a:t>
            </a:r>
            <a:r>
              <a:rPr lang="en-US" sz="2000" baseline="-25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Tuples from D are sampled (with replacement) to form a training set D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tuple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classification model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derived from D</a:t>
            </a:r>
            <a:r>
              <a:rPr lang="en-US" sz="2000" baseline="-25000">
                <a:latin typeface="Calibri" charset="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Its error rate is calculated using D</a:t>
            </a:r>
            <a:r>
              <a:rPr lang="en-US" sz="2000" baseline="-25000">
                <a:latin typeface="Calibri" charset="0"/>
              </a:rPr>
              <a:t>i </a:t>
            </a:r>
            <a:r>
              <a:rPr lang="en-US" sz="2000">
                <a:latin typeface="Calibri" charset="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If a tuple is misclassified,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Error rate: err(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j</a:t>
            </a:r>
            <a:r>
              <a:rPr lang="en-US" sz="2000">
                <a:latin typeface="Calibri" charset="0"/>
              </a:rPr>
              <a:t>) is the misclassification error of tuple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j</a:t>
            </a:r>
            <a:r>
              <a:rPr lang="en-US" sz="2000">
                <a:latin typeface="Calibri" charset="0"/>
              </a:rPr>
              <a:t>.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weight of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s vote is</a:t>
            </a:r>
          </a:p>
        </p:txBody>
      </p:sp>
      <p:graphicFrame>
        <p:nvGraphicFramePr>
          <p:cNvPr id="6758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514600" y="4953000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Random Forest (</a:t>
            </a:r>
            <a:r>
              <a:rPr lang="en-US" sz="3200">
                <a:latin typeface="Berlin Sans FB Demi" charset="0"/>
              </a:rPr>
              <a:t>Breiman 2001)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410200"/>
          </a:xfrm>
        </p:spPr>
        <p:txBody>
          <a:bodyPr/>
          <a:lstStyle/>
          <a:p>
            <a:r>
              <a:rPr lang="en-US" sz="2000">
                <a:latin typeface="Calibri" charset="0"/>
              </a:rPr>
              <a:t>Random Forest: </a:t>
            </a:r>
          </a:p>
          <a:p>
            <a:pPr lvl="1"/>
            <a:r>
              <a:rPr lang="en-US" sz="2000">
                <a:latin typeface="Calibri" charset="0"/>
              </a:rPr>
              <a:t>Each classifier in the ensemble is a </a:t>
            </a:r>
            <a:r>
              <a:rPr lang="en-US" sz="2000" i="1">
                <a:latin typeface="Calibri" charset="0"/>
              </a:rPr>
              <a:t>decision tree </a:t>
            </a:r>
            <a:r>
              <a:rPr lang="en-US" sz="2000">
                <a:latin typeface="Calibri" charset="0"/>
              </a:rPr>
              <a:t>classifier and is generated using a random selection of attributes at each node to determine the split</a:t>
            </a:r>
          </a:p>
          <a:p>
            <a:pPr lvl="1"/>
            <a:r>
              <a:rPr lang="en-US" sz="2000">
                <a:latin typeface="Calibri" charset="0"/>
              </a:rPr>
              <a:t>During classification, each tree votes and the most popular class is returned</a:t>
            </a:r>
          </a:p>
          <a:p>
            <a:r>
              <a:rPr lang="en-US" sz="2000">
                <a:latin typeface="Calibri" charset="0"/>
              </a:rPr>
              <a:t>Two Methods to construct Random Forest:</a:t>
            </a:r>
          </a:p>
          <a:p>
            <a:pPr lvl="1"/>
            <a:r>
              <a:rPr lang="en-US" sz="2000">
                <a:latin typeface="Calibri" charset="0"/>
              </a:rPr>
              <a:t>Forest-RI (</a:t>
            </a:r>
            <a:r>
              <a:rPr lang="en-US" sz="2000" i="1">
                <a:latin typeface="Calibri" charset="0"/>
              </a:rPr>
              <a:t>random input selection</a:t>
            </a:r>
            <a:r>
              <a:rPr lang="en-US" sz="2000">
                <a:latin typeface="Calibri" charset="0"/>
              </a:rPr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sz="2000">
                <a:latin typeface="Calibri" charset="0"/>
              </a:rPr>
              <a:t>Forest-RC (</a:t>
            </a:r>
            <a:r>
              <a:rPr lang="en-US" sz="2000" i="1">
                <a:latin typeface="Calibri" charset="0"/>
              </a:rPr>
              <a:t>random linear combinations</a:t>
            </a:r>
            <a:r>
              <a:rPr lang="en-US" sz="2000">
                <a:latin typeface="Calibri" charset="0"/>
              </a:rPr>
              <a:t>)</a:t>
            </a:r>
            <a:r>
              <a:rPr lang="en-US" sz="2000" i="1">
                <a:latin typeface="Calibri" charset="0"/>
              </a:rPr>
              <a:t>: </a:t>
            </a:r>
            <a:r>
              <a:rPr lang="en-US" sz="2000">
                <a:latin typeface="Calibri" charset="0"/>
              </a:rPr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sz="2000">
                <a:latin typeface="Calibri" charset="0"/>
              </a:rPr>
              <a:t>Comparable in accuracy to Adaboost, but more robust to errors and outliers </a:t>
            </a:r>
          </a:p>
          <a:p>
            <a:r>
              <a:rPr lang="en-US" sz="2000">
                <a:latin typeface="Calibri" charset="0"/>
              </a:rPr>
              <a:t>Insensitive to the number of attributes selected for consideration at each split, and faster than bagging or boosting</a:t>
            </a:r>
          </a:p>
        </p:txBody>
      </p:sp>
      <p:sp>
        <p:nvSpPr>
          <p:cNvPr id="6861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604D0C6-3E21-CA41-940D-1B14E157CF63}" type="slidenum">
              <a:rPr lang="en-US" sz="1200" b="1">
                <a:latin typeface="Calibri" charset="0"/>
              </a:rPr>
              <a:pPr algn="r" eaLnBrk="1" hangingPunct="1"/>
              <a:t>65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sz="3200" b="0">
                <a:latin typeface="Berlin Sans FB Demi" charset="0"/>
              </a:rPr>
              <a:t>Classification of Class-Imbalanced Data Sets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Class-imbalance problem: Rare positive example but numerous negative ones, e.g., medical diagnosis, fraud, oil-spill, fault, etc.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Traditional methods assume a balanced distribution of classes and equal error costs: not suitable for class-imbalanced data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Typical methods for imbalance data in 2-class classification: 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Oversampling</a:t>
            </a:r>
            <a:r>
              <a:rPr lang="en-US" sz="2400">
                <a:latin typeface="Calibri" charset="0"/>
              </a:rPr>
              <a:t>: re-sampling of data from positive class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Under-sampling</a:t>
            </a:r>
            <a:r>
              <a:rPr lang="en-US" sz="2400">
                <a:latin typeface="Calibri" charset="0"/>
              </a:rPr>
              <a:t>: randomly eliminate  tuples from negative class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Threshold-moving</a:t>
            </a:r>
            <a:r>
              <a:rPr lang="en-US" sz="2400">
                <a:latin typeface="Calibri" charset="0"/>
              </a:rPr>
              <a:t>: moves the decision threshold, t, so that the rare class tuples are easier to classify, and hence, less chance of costly false negative errors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alibri" charset="0"/>
              </a:rPr>
              <a:t>Ensemble techniques: Ensemble multiple classifiers introduced above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Still difficult for class imbalance problem on multiclass tasks</a:t>
            </a:r>
          </a:p>
        </p:txBody>
      </p:sp>
      <p:sp>
        <p:nvSpPr>
          <p:cNvPr id="6963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4EEC3A5-29F5-F746-B382-04F6ECD45E74}" type="slidenum">
              <a:rPr lang="en-US" sz="1200" b="1">
                <a:latin typeface="Calibri" charset="0"/>
              </a:rPr>
              <a:pPr algn="r" eaLnBrk="1" hangingPunct="1"/>
              <a:t>66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FF07BE0-7A57-644E-8402-41D8C45382A5}" type="slidenum">
              <a:rPr lang="en-US" sz="1400" b="1">
                <a:latin typeface="Calibri" charset="0"/>
              </a:rPr>
              <a:pPr algn="r" eaLnBrk="1" hangingPunct="1"/>
              <a:t>67</a:t>
            </a:fld>
            <a:endParaRPr lang="en-US" sz="1400" b="1">
              <a:latin typeface="Calibri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70661" name="AutoShape 8"/>
          <p:cNvSpPr>
            <a:spLocks noChangeArrowheads="1"/>
          </p:cNvSpPr>
          <p:nvPr/>
        </p:nvSpPr>
        <p:spPr bwMode="auto">
          <a:xfrm rot="9803581">
            <a:off x="2514600" y="5867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Summary (I)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Classification </a:t>
            </a:r>
            <a:r>
              <a:rPr lang="en-US" sz="2400">
                <a:latin typeface="Calibri" charset="0"/>
              </a:rPr>
              <a:t>is a form of data analysis that extracts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models</a:t>
            </a:r>
            <a:r>
              <a:rPr lang="en-US" sz="2400">
                <a:latin typeface="Calibri" charset="0"/>
              </a:rPr>
              <a:t> describing important data classes.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Effective and scalable methods have been developed for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decision tree induction, Naive Bayesian classification, rule-based classification, </a:t>
            </a:r>
            <a:r>
              <a:rPr lang="en-US" sz="2400">
                <a:latin typeface="Calibri" charset="0"/>
              </a:rPr>
              <a:t>and many other classification methods.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Evaluation metrics</a:t>
            </a:r>
            <a:r>
              <a:rPr lang="en-US" sz="2400">
                <a:latin typeface="Calibri" charset="0"/>
              </a:rPr>
              <a:t> include: accuracy, sensitivity, specificity, precision, recall, </a:t>
            </a:r>
            <a:r>
              <a:rPr lang="en-US" sz="2400" i="1">
                <a:latin typeface="Calibri" charset="0"/>
              </a:rPr>
              <a:t>F</a:t>
            </a:r>
            <a:r>
              <a:rPr lang="en-US" sz="2400">
                <a:latin typeface="Calibri" charset="0"/>
              </a:rPr>
              <a:t> measure, and </a:t>
            </a:r>
            <a:r>
              <a:rPr lang="en-US" sz="2400" i="1">
                <a:latin typeface="Calibri" charset="0"/>
              </a:rPr>
              <a:t>F</a:t>
            </a:r>
            <a:r>
              <a:rPr lang="en-US" sz="2400" i="1" baseline="-25000">
                <a:latin typeface="Calibri" charset="0"/>
                <a:cs typeface="Tahoma" charset="0"/>
              </a:rPr>
              <a:t>ß</a:t>
            </a:r>
            <a:r>
              <a:rPr lang="en-US" sz="2400" baseline="-25000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measure.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Stratified k-fold cross-validation</a:t>
            </a:r>
            <a:r>
              <a:rPr lang="en-US" sz="2400">
                <a:latin typeface="Calibri" charset="0"/>
              </a:rPr>
              <a:t> is recommended for accuracy estimation.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Bagging </a:t>
            </a:r>
            <a:r>
              <a:rPr lang="en-US" sz="2400">
                <a:latin typeface="Calibri" charset="0"/>
              </a:rPr>
              <a:t>and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boosting</a:t>
            </a:r>
            <a:r>
              <a:rPr lang="en-US" sz="2400">
                <a:latin typeface="Calibri" charset="0"/>
              </a:rPr>
              <a:t> can be used to increase overall accuracy by learning and combining a series of individual models.</a:t>
            </a:r>
          </a:p>
        </p:txBody>
      </p:sp>
      <p:sp>
        <p:nvSpPr>
          <p:cNvPr id="7168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63E21D0-8B09-3347-9C57-B6DE6FDC15FD}" type="slidenum">
              <a:rPr lang="en-US" sz="1200" b="1">
                <a:latin typeface="Calibri" charset="0"/>
              </a:rPr>
              <a:pPr algn="r" eaLnBrk="1" hangingPunct="1"/>
              <a:t>68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Summary (II)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Significance tests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ROC curves</a:t>
            </a:r>
            <a:r>
              <a:rPr lang="en-US" sz="2400">
                <a:latin typeface="Calibri" charset="0"/>
              </a:rPr>
              <a:t> are useful for model selection.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There have been numerous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comparisons of the different classification </a:t>
            </a:r>
            <a:r>
              <a:rPr lang="en-US" sz="2400">
                <a:latin typeface="Calibri" charset="0"/>
              </a:rPr>
              <a:t>methods; the matter remains a research topic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No single method has been found to be superior over all others for all data sets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Issues such as accuracy, training time, robustness, scalability, and interpretability must be considered and can involve trade-offs, further complicating the quest for an overall superior method</a:t>
            </a:r>
          </a:p>
        </p:txBody>
      </p:sp>
      <p:sp>
        <p:nvSpPr>
          <p:cNvPr id="7270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22BD52E-7C94-BF45-97AD-E0054695A870}" type="slidenum">
              <a:rPr lang="en-US" sz="1200" b="1">
                <a:latin typeface="Calibri" charset="0"/>
              </a:rPr>
              <a:pPr algn="r" eaLnBrk="1" hangingPunct="1"/>
              <a:t>69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18318D-F95D-3047-8770-98B72D7A47A9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Process (2): Using the Model in Prediction 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9238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9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Classifier</a:t>
              </a:r>
            </a:p>
          </p:txBody>
        </p:sp>
      </p:grp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9236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Data</a:t>
              </a:r>
            </a:p>
          </p:txBody>
        </p:sp>
      </p:grpSp>
      <p:graphicFrame>
        <p:nvGraphicFramePr>
          <p:cNvPr id="9222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27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9234" name="Pictur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Unseen Data</a:t>
              </a:r>
            </a:p>
          </p:txBody>
        </p:sp>
      </p:grpSp>
      <p:sp>
        <p:nvSpPr>
          <p:cNvPr id="9228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</a:rPr>
              <a:t>(Jeff, Professor, 4)</a:t>
            </a:r>
          </a:p>
        </p:txBody>
      </p:sp>
      <p:sp>
        <p:nvSpPr>
          <p:cNvPr id="9229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32" name="Picture 2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3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charset="0"/>
              </a:rPr>
              <a:t>Tenured?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Reference: Books on Classification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r>
              <a:rPr lang="en-US" sz="1600">
                <a:latin typeface="Calibri" charset="0"/>
              </a:rPr>
              <a:t>E. Alpaydin. </a:t>
            </a:r>
            <a:r>
              <a:rPr lang="en-US" sz="1600" i="1">
                <a:latin typeface="Calibri" charset="0"/>
              </a:rPr>
              <a:t>Introduction to Machine Learning, 2</a:t>
            </a:r>
            <a:r>
              <a:rPr lang="en-US" sz="1600" i="1" baseline="30000">
                <a:latin typeface="Calibri" charset="0"/>
              </a:rPr>
              <a:t>nd</a:t>
            </a:r>
            <a:r>
              <a:rPr lang="en-US" sz="1600" i="1">
                <a:latin typeface="Calibri" charset="0"/>
              </a:rPr>
              <a:t>  ed</a:t>
            </a:r>
            <a:r>
              <a:rPr lang="en-US" sz="1600">
                <a:latin typeface="Calibri" charset="0"/>
              </a:rPr>
              <a:t>., MIT Press, 2011</a:t>
            </a:r>
          </a:p>
          <a:p>
            <a:r>
              <a:rPr lang="en-US" sz="1600">
                <a:latin typeface="Calibri" charset="0"/>
              </a:rPr>
              <a:t>L. Breiman, J. Friedman, R. Olshen, and C. Stone. </a:t>
            </a:r>
            <a:r>
              <a:rPr lang="en-US" sz="1600" i="1">
                <a:latin typeface="Calibri" charset="0"/>
              </a:rPr>
              <a:t>Classification and Regression Trees</a:t>
            </a:r>
            <a:r>
              <a:rPr lang="en-US" sz="1600">
                <a:latin typeface="Calibri" charset="0"/>
              </a:rPr>
              <a:t>. Wadsworth International Group, 1984.</a:t>
            </a:r>
          </a:p>
          <a:p>
            <a:r>
              <a:rPr lang="en-US" sz="1600">
                <a:latin typeface="Calibri" charset="0"/>
              </a:rPr>
              <a:t>C. M. Bishop. </a:t>
            </a:r>
            <a:r>
              <a:rPr lang="en-US" sz="1600" i="1">
                <a:latin typeface="Calibri" charset="0"/>
              </a:rPr>
              <a:t>Pattern Recognition and Machine Learning</a:t>
            </a:r>
            <a:r>
              <a:rPr lang="en-US" sz="1600">
                <a:latin typeface="Calibri" charset="0"/>
              </a:rPr>
              <a:t>. Springer, 2006.</a:t>
            </a:r>
          </a:p>
          <a:p>
            <a:r>
              <a:rPr lang="en-US" sz="1600">
                <a:latin typeface="Calibri" charset="0"/>
              </a:rPr>
              <a:t>R. O. Duda, P. E. Hart, and D. G. Stork. Pattern Classification, 2ed. John Wiley, 2001</a:t>
            </a:r>
          </a:p>
          <a:p>
            <a:r>
              <a:rPr lang="en-US" sz="1600">
                <a:latin typeface="Calibri" charset="0"/>
              </a:rPr>
              <a:t>T. Hastie, R. Tibshirani, and J. Friedman. The Elements of Statistical Learning: Data Mining, Inference,  and Prediction. Springer-Verlag, 2001</a:t>
            </a:r>
          </a:p>
          <a:p>
            <a:r>
              <a:rPr lang="en-US" sz="1600">
                <a:latin typeface="Calibri" charset="0"/>
              </a:rPr>
              <a:t>H. Liu and H. Motoda (eds.). </a:t>
            </a:r>
            <a:r>
              <a:rPr lang="en-US" sz="1600" i="1">
                <a:latin typeface="Calibri" charset="0"/>
              </a:rPr>
              <a:t>Feature Extraction, Construction, and Selection: A Data Mining Perspective</a:t>
            </a:r>
            <a:r>
              <a:rPr lang="en-US" sz="1600">
                <a:latin typeface="Calibri" charset="0"/>
              </a:rPr>
              <a:t>. Kluwer Academic, 1998T. M. Mitchell. Machine Learning. McGraw Hill, 1997</a:t>
            </a:r>
          </a:p>
          <a:p>
            <a:r>
              <a:rPr lang="en-US" sz="1600">
                <a:latin typeface="Calibri" charset="0"/>
              </a:rPr>
              <a:t>S. Marsland. </a:t>
            </a:r>
            <a:r>
              <a:rPr lang="en-US" sz="1600" i="1">
                <a:latin typeface="Calibri" charset="0"/>
              </a:rPr>
              <a:t>Machine Learning: An Algorithmic Perspective</a:t>
            </a:r>
            <a:r>
              <a:rPr lang="en-US" sz="1600">
                <a:latin typeface="Calibri" charset="0"/>
              </a:rPr>
              <a:t>. Chapman and Hall/CRC, 2009.</a:t>
            </a:r>
          </a:p>
          <a:p>
            <a:r>
              <a:rPr lang="en-US" sz="1600">
                <a:latin typeface="Calibri" charset="0"/>
              </a:rPr>
              <a:t>J. R. Quinlan. C4.5: Programs for Machine Learning. Morgan Kaufmann, 1993</a:t>
            </a:r>
          </a:p>
          <a:p>
            <a:pPr eaLnBrk="1" hangingPunct="1"/>
            <a:r>
              <a:rPr lang="en-US" sz="1600">
                <a:latin typeface="Calibri" charset="0"/>
              </a:rPr>
              <a:t>J. W. Shavlik and T. G. Dietterich. Readings in Machine Learning. Morgan Kaufmann, 1990.</a:t>
            </a:r>
          </a:p>
          <a:p>
            <a:pPr eaLnBrk="1" hangingPunct="1"/>
            <a:r>
              <a:rPr lang="en-US" sz="1600">
                <a:latin typeface="Calibri" charset="0"/>
              </a:rPr>
              <a:t>P. Tan, M. Steinbach, and V. Kumar. Introduction to Data Mining. Addison Wesley, 2005.</a:t>
            </a:r>
          </a:p>
          <a:p>
            <a:pPr eaLnBrk="1" hangingPunct="1"/>
            <a:r>
              <a:rPr lang="en-US" sz="1600">
                <a:latin typeface="Calibri" charset="0"/>
              </a:rPr>
              <a:t>S. M. Weiss and C. A. Kulikowski.  Computer Systems that Learn:  Classification and Prediction Methods from Statistics, Neural Nets, Machine Learning, and Expert Systems.  Morgan Kaufman, 1991. </a:t>
            </a:r>
          </a:p>
          <a:p>
            <a:pPr eaLnBrk="1" hangingPunct="1"/>
            <a:r>
              <a:rPr lang="en-US" sz="1600">
                <a:latin typeface="Calibri" charset="0"/>
              </a:rPr>
              <a:t>S. M. Weiss and N. Indurkhya. Predictive Data Mining. Morgan Kaufmann, 1997. </a:t>
            </a:r>
          </a:p>
          <a:p>
            <a:pPr eaLnBrk="1" hangingPunct="1"/>
            <a:r>
              <a:rPr lang="en-US" sz="1600">
                <a:latin typeface="Calibri" charset="0"/>
              </a:rPr>
              <a:t>I. H. Witten and E. Frank. Data Mining: Practical Machine Learning Tools and Techniques,  2ed.  Morgan Kaufmann, 2005.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CC692C-8F71-444E-9120-A63428EB4AEA}" type="slidenum">
              <a:rPr lang="en-US"/>
              <a:pPr eaLnBrk="1" hangingPunct="1"/>
              <a:t>70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38100" y="304800"/>
            <a:ext cx="9012238" cy="6096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Reference: Decision-Trees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r>
              <a:rPr lang="en-US" sz="1400">
                <a:latin typeface="Calibri" charset="0"/>
              </a:rPr>
              <a:t>M. Ankerst, C. Elsen, M. Ester, and H.-P. Kriegel. Visual classification: An interactive approach to decision tree construction. </a:t>
            </a:r>
            <a:r>
              <a:rPr lang="en-US" sz="1400" i="1">
                <a:latin typeface="Calibri" charset="0"/>
              </a:rPr>
              <a:t>KDD'99</a:t>
            </a:r>
          </a:p>
          <a:p>
            <a:r>
              <a:rPr lang="en-US" sz="1400">
                <a:latin typeface="Calibri" charset="0"/>
              </a:rPr>
              <a:t>C. Apte and S. Weiss. Data mining with decision trees and decision rules. Future Generation Computer Systems, 13, 1997</a:t>
            </a:r>
          </a:p>
          <a:p>
            <a:r>
              <a:rPr lang="en-US" sz="1400">
                <a:latin typeface="Calibri" charset="0"/>
              </a:rPr>
              <a:t>C. E. Brodley and P. E. Utgoff. Multivariate decision trees. </a:t>
            </a:r>
            <a:r>
              <a:rPr lang="en-US" sz="1400" i="1">
                <a:latin typeface="Calibri" charset="0"/>
              </a:rPr>
              <a:t>Machine Learning</a:t>
            </a:r>
            <a:r>
              <a:rPr lang="en-US" sz="1400">
                <a:latin typeface="Calibri" charset="0"/>
              </a:rPr>
              <a:t>, 19:45–77, 1995.</a:t>
            </a:r>
          </a:p>
          <a:p>
            <a:r>
              <a:rPr lang="en-US" sz="1400">
                <a:latin typeface="Calibri" charset="0"/>
              </a:rPr>
              <a:t>P. K. Chan and S. J. Stolfo. Learning arbiter and combiner trees from partitioned data for scaling machine learning. KDD'95</a:t>
            </a:r>
          </a:p>
          <a:p>
            <a:r>
              <a:rPr lang="en-US" sz="1400">
                <a:latin typeface="Calibri" charset="0"/>
              </a:rPr>
              <a:t>U. M. Fayyad. Branching on attribute values in decision tree generation. AAAI</a:t>
            </a:r>
            <a:r>
              <a:rPr lang="ja-JP" altLang="en-US" sz="1400">
                <a:latin typeface="Calibri" charset="0"/>
              </a:rPr>
              <a:t>’</a:t>
            </a:r>
            <a:r>
              <a:rPr lang="en-US" sz="1400">
                <a:latin typeface="Calibri" charset="0"/>
              </a:rPr>
              <a:t>94</a:t>
            </a:r>
          </a:p>
          <a:p>
            <a:r>
              <a:rPr lang="en-US" sz="1400">
                <a:latin typeface="Calibri" charset="0"/>
              </a:rPr>
              <a:t>M. Mehta, R. Agrawal, and J. Rissanen. SLIQ : A fast scalable classifier for data mining. EDBT'96.</a:t>
            </a:r>
          </a:p>
          <a:p>
            <a:pPr eaLnBrk="1" hangingPunct="1"/>
            <a:r>
              <a:rPr lang="en-US" sz="1400">
                <a:latin typeface="Calibri" charset="0"/>
              </a:rPr>
              <a:t>J. Gehrke, R. Ramakrishnan, and V. Ganti. Rainforest: A framework for fast decision tree construction of large datasets. VLDB</a:t>
            </a:r>
            <a:r>
              <a:rPr lang="ja-JP" altLang="en-US" sz="1400">
                <a:latin typeface="Calibri" charset="0"/>
              </a:rPr>
              <a:t>’</a:t>
            </a:r>
            <a:r>
              <a:rPr lang="en-US" sz="1400">
                <a:latin typeface="Calibri" charset="0"/>
              </a:rPr>
              <a:t>98.</a:t>
            </a:r>
          </a:p>
          <a:p>
            <a:pPr eaLnBrk="1" hangingPunct="1"/>
            <a:r>
              <a:rPr lang="en-US" sz="1400">
                <a:latin typeface="Calibri" charset="0"/>
              </a:rPr>
              <a:t>J. Gehrke, V. Gant, R. Ramakrishnan, and W.-Y. Loh, BOAT -- Optimistic Decision Tree Construction. SIGMOD'99</a:t>
            </a:r>
            <a:r>
              <a:rPr lang="en-US" sz="1400" i="1">
                <a:latin typeface="Calibri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1400">
                <a:latin typeface="Calibri" charset="0"/>
              </a:rPr>
              <a:t>S. K. Murthy, Automatic Construction of Decision Trees from Data: A Multi-Disciplinary Survey, Data Mining and Knowledge Discovery 2(4): 345-389, 1998</a:t>
            </a:r>
          </a:p>
          <a:p>
            <a:pPr eaLnBrk="1" hangingPunct="1">
              <a:lnSpc>
                <a:spcPct val="110000"/>
              </a:lnSpc>
            </a:pPr>
            <a:r>
              <a:rPr lang="en-US" sz="1400">
                <a:latin typeface="Calibri" charset="0"/>
              </a:rPr>
              <a:t>J. R. Quinlan. Induction of decision trees. </a:t>
            </a:r>
            <a:r>
              <a:rPr lang="en-US" sz="1400" i="1">
                <a:latin typeface="Calibri" charset="0"/>
              </a:rPr>
              <a:t>Machine Learning</a:t>
            </a:r>
            <a:r>
              <a:rPr lang="en-US" sz="1400">
                <a:latin typeface="Calibri" charset="0"/>
              </a:rPr>
              <a:t>, 1:81-106, 1986</a:t>
            </a:r>
          </a:p>
          <a:p>
            <a:r>
              <a:rPr lang="en-US" sz="1400">
                <a:latin typeface="Calibri" charset="0"/>
              </a:rPr>
              <a:t>J. R. Quinlan and R. L. Rivest. Inferring decision trees using the minimum description length principle. </a:t>
            </a:r>
            <a:r>
              <a:rPr lang="en-US" sz="1400" i="1">
                <a:latin typeface="Calibri" charset="0"/>
              </a:rPr>
              <a:t>Information and Computation</a:t>
            </a:r>
            <a:r>
              <a:rPr lang="en-US" sz="1400">
                <a:latin typeface="Calibri" charset="0"/>
              </a:rPr>
              <a:t>, 80:227–248, Mar. 1989</a:t>
            </a:r>
          </a:p>
          <a:p>
            <a:r>
              <a:rPr lang="en-US" sz="1400">
                <a:latin typeface="Calibri" charset="0"/>
              </a:rPr>
              <a:t>S. K. Murthy. Automatic construction of decision trees from data: A multi-disciplinary survey. </a:t>
            </a:r>
            <a:r>
              <a:rPr lang="en-US" sz="1400" i="1">
                <a:latin typeface="Calibri" charset="0"/>
              </a:rPr>
              <a:t>Data Mining and Knowledge Discovery</a:t>
            </a:r>
            <a:r>
              <a:rPr lang="en-US" sz="1400">
                <a:latin typeface="Calibri" charset="0"/>
              </a:rPr>
              <a:t>, 2:345–389, 1998.</a:t>
            </a:r>
          </a:p>
          <a:p>
            <a:pPr eaLnBrk="1" hangingPunct="1"/>
            <a:r>
              <a:rPr lang="en-US" sz="1400">
                <a:latin typeface="Calibri" charset="0"/>
              </a:rPr>
              <a:t>R. Rastogi and K. Shim. Public: A decision tree classifier that integrates building and pruning. VLDB</a:t>
            </a:r>
            <a:r>
              <a:rPr lang="ja-JP" altLang="en-US" sz="1400">
                <a:latin typeface="Calibri" charset="0"/>
              </a:rPr>
              <a:t>’</a:t>
            </a:r>
            <a:r>
              <a:rPr lang="en-US" sz="1400">
                <a:latin typeface="Calibri" charset="0"/>
              </a:rPr>
              <a:t>98.</a:t>
            </a:r>
          </a:p>
          <a:p>
            <a:pPr eaLnBrk="1" hangingPunct="1"/>
            <a:r>
              <a:rPr lang="en-US" sz="1400">
                <a:latin typeface="Calibri" charset="0"/>
              </a:rPr>
              <a:t>J. Shafer, R. Agrawal, and M. Mehta. SPRINT : A scalable parallel classifier for data mining. VLDB</a:t>
            </a:r>
            <a:r>
              <a:rPr lang="ja-JP" altLang="en-US" sz="1400">
                <a:latin typeface="Calibri" charset="0"/>
              </a:rPr>
              <a:t>’</a:t>
            </a:r>
            <a:r>
              <a:rPr lang="en-US" sz="1400">
                <a:latin typeface="Calibri" charset="0"/>
              </a:rPr>
              <a:t>96</a:t>
            </a:r>
          </a:p>
          <a:p>
            <a:r>
              <a:rPr lang="en-US" sz="1400">
                <a:latin typeface="Calibri" charset="0"/>
              </a:rPr>
              <a:t>Y.-S. Shih. Families of splitting criteria for classification trees. </a:t>
            </a:r>
            <a:r>
              <a:rPr lang="en-US" sz="1400" i="1">
                <a:latin typeface="Calibri" charset="0"/>
              </a:rPr>
              <a:t>Statistics and Computing</a:t>
            </a:r>
            <a:r>
              <a:rPr lang="en-US" sz="1400">
                <a:latin typeface="Calibri" charset="0"/>
              </a:rPr>
              <a:t>, 9:309–315, 1999.</a:t>
            </a:r>
          </a:p>
          <a:p>
            <a:endParaRPr lang="en-US" sz="1800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CA363F-C064-B547-B7A0-374EA366016A}" type="slidenum">
              <a:rPr lang="en-US"/>
              <a:pPr eaLnBrk="1" hangingPunct="1"/>
              <a:t>71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-304800" y="381000"/>
            <a:ext cx="9753600" cy="6096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Reference:  Neural Networks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C. M. Bishop,  Neural Networks for Pattern Recognition.  Oxford University Press, 1995</a:t>
            </a:r>
          </a:p>
          <a:p>
            <a:r>
              <a:rPr lang="en-US" sz="2000">
                <a:latin typeface="Calibri" charset="0"/>
              </a:rPr>
              <a:t>Y. Chauvin and D. Rumelhart. </a:t>
            </a:r>
            <a:r>
              <a:rPr lang="en-US" sz="2000" i="1">
                <a:latin typeface="Calibri" charset="0"/>
              </a:rPr>
              <a:t>Backpropagation: Theory, Architectures, and Applications</a:t>
            </a:r>
            <a:r>
              <a:rPr lang="en-US" sz="2000">
                <a:latin typeface="Calibri" charset="0"/>
              </a:rPr>
              <a:t>. Lawrence Erlbaum, 1995</a:t>
            </a:r>
          </a:p>
          <a:p>
            <a:r>
              <a:rPr lang="en-US" sz="2000">
                <a:latin typeface="Calibri" charset="0"/>
              </a:rPr>
              <a:t>J. W. Shavlik, R. J. Mooney, and G. G. Towell. Symbolic and neural learning algorithms: An experimental comparison. </a:t>
            </a:r>
            <a:r>
              <a:rPr lang="en-US" sz="2000" i="1">
                <a:latin typeface="Calibri" charset="0"/>
              </a:rPr>
              <a:t>Machine Learning</a:t>
            </a:r>
            <a:r>
              <a:rPr lang="en-US" sz="2000">
                <a:latin typeface="Calibri" charset="0"/>
              </a:rPr>
              <a:t>, 6:111–144, 1991</a:t>
            </a:r>
          </a:p>
          <a:p>
            <a:r>
              <a:rPr lang="en-US" sz="2000">
                <a:latin typeface="Calibri" charset="0"/>
              </a:rPr>
              <a:t>S. Haykin. </a:t>
            </a:r>
            <a:r>
              <a:rPr lang="en-US" sz="2000" i="1">
                <a:latin typeface="Calibri" charset="0"/>
              </a:rPr>
              <a:t>Neural Networks and Learning Machines</a:t>
            </a:r>
            <a:r>
              <a:rPr lang="en-US" sz="2000">
                <a:latin typeface="Calibri" charset="0"/>
              </a:rPr>
              <a:t>. Prentice Hall, Saddle River, NJ, 2008</a:t>
            </a:r>
          </a:p>
          <a:p>
            <a:r>
              <a:rPr lang="en-US" sz="2000">
                <a:latin typeface="Calibri" charset="0"/>
              </a:rPr>
              <a:t>J. Hertz, A. Krogh, and R. G. Palmer. </a:t>
            </a:r>
            <a:r>
              <a:rPr lang="en-US" sz="2000" i="1">
                <a:latin typeface="Calibri" charset="0"/>
              </a:rPr>
              <a:t>Introduction to the Theory of Neural Computation</a:t>
            </a:r>
            <a:r>
              <a:rPr lang="en-US" sz="2000">
                <a:latin typeface="Calibri" charset="0"/>
              </a:rPr>
              <a:t>. Addison Wesley, 1991.</a:t>
            </a:r>
          </a:p>
          <a:p>
            <a:r>
              <a:rPr lang="en-US" sz="2000">
                <a:latin typeface="Calibri" charset="0"/>
              </a:rPr>
              <a:t>R. Hecht-Nielsen. </a:t>
            </a:r>
            <a:r>
              <a:rPr lang="en-US" sz="2000" i="1">
                <a:latin typeface="Calibri" charset="0"/>
              </a:rPr>
              <a:t>Neurocomputing</a:t>
            </a:r>
            <a:r>
              <a:rPr lang="en-US" sz="2000">
                <a:latin typeface="Calibri" charset="0"/>
              </a:rPr>
              <a:t>. Addison Wesley, 1990</a:t>
            </a:r>
          </a:p>
          <a:p>
            <a:r>
              <a:rPr lang="en-US" sz="2000">
                <a:latin typeface="Calibri" charset="0"/>
              </a:rPr>
              <a:t>B. D. Ripley. </a:t>
            </a:r>
            <a:r>
              <a:rPr lang="en-US" sz="2000" i="1">
                <a:latin typeface="Calibri" charset="0"/>
              </a:rPr>
              <a:t>Pattern Recognition and Neural Networks</a:t>
            </a:r>
            <a:r>
              <a:rPr lang="en-US" sz="2000">
                <a:latin typeface="Calibri" charset="0"/>
              </a:rPr>
              <a:t>. Cambridge University Press, 1996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DBD4B4-A3FC-3343-8874-12E72A0E6D1E}" type="slidenum">
              <a:rPr lang="en-US"/>
              <a:pPr eaLnBrk="1" hangingPunct="1"/>
              <a:t>72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-304800" y="381000"/>
            <a:ext cx="9753600" cy="6096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Reference: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C. J. C. Burges. A Tutorial on Support Vector Machines for Pattern Recognition. </a:t>
            </a:r>
            <a:r>
              <a:rPr lang="en-US" sz="2000" i="1">
                <a:latin typeface="Calibri" charset="0"/>
              </a:rPr>
              <a:t>Data Mining and Knowledge Discovery</a:t>
            </a:r>
            <a:r>
              <a:rPr lang="en-US" sz="2000">
                <a:latin typeface="Calibri" charset="0"/>
              </a:rPr>
              <a:t>, 2(2): 121-168, 1998</a:t>
            </a:r>
          </a:p>
          <a:p>
            <a:r>
              <a:rPr lang="en-US" sz="2000">
                <a:latin typeface="Calibri" charset="0"/>
              </a:rPr>
              <a:t>N. Cristianini and J. Shawe-Taylor. </a:t>
            </a:r>
            <a:r>
              <a:rPr lang="en-US" sz="2000" i="1">
                <a:latin typeface="Calibri" charset="0"/>
              </a:rPr>
              <a:t>An Introduction to Support Vector Machines and Other Kernel-Based Learning Methods</a:t>
            </a:r>
            <a:r>
              <a:rPr lang="en-US" sz="2000">
                <a:latin typeface="Calibri" charset="0"/>
              </a:rPr>
              <a:t>. Cambridge Univ. Press, 2000.</a:t>
            </a:r>
          </a:p>
          <a:p>
            <a:r>
              <a:rPr lang="de-DE" sz="2000">
                <a:latin typeface="Calibri" charset="0"/>
              </a:rPr>
              <a:t>H. Drucker, C. J. C. Burges, L. Kaufman, A. Smola, and V. N. Vapnik.  </a:t>
            </a:r>
            <a:r>
              <a:rPr lang="en-US" sz="2000">
                <a:latin typeface="Calibri" charset="0"/>
              </a:rPr>
              <a:t>Support vector regression machines, NIPS, 1997</a:t>
            </a:r>
          </a:p>
          <a:p>
            <a:r>
              <a:rPr lang="en-US" sz="2000">
                <a:latin typeface="Calibri" charset="0"/>
              </a:rPr>
              <a:t>J. C. Platt. Fast training of support vector machines using sequential minimal optimization. In B. Schoelkopf, C. J. C. Burges, and A. Smola, editors, </a:t>
            </a:r>
            <a:r>
              <a:rPr lang="en-US" sz="2000" i="1">
                <a:latin typeface="Calibri" charset="0"/>
              </a:rPr>
              <a:t>Advances in Kernel Methods|Support Vector Learning</a:t>
            </a:r>
            <a:r>
              <a:rPr lang="en-US" sz="2000">
                <a:latin typeface="Calibri" charset="0"/>
              </a:rPr>
              <a:t>, pages 185–208. MIT Press, 1998</a:t>
            </a:r>
          </a:p>
          <a:p>
            <a:r>
              <a:rPr lang="en-US" sz="2000">
                <a:latin typeface="Calibri" charset="0"/>
              </a:rPr>
              <a:t>B. Schl¨okopf, P. L. Bartlett, A. Smola, and R. Williamson. Shrinking the tube: A new support vector regression algorithm. NIPS, 1999.</a:t>
            </a:r>
          </a:p>
          <a:p>
            <a:r>
              <a:rPr lang="en-US" sz="2000">
                <a:latin typeface="Calibri" charset="0"/>
              </a:rPr>
              <a:t>H. Yu, J. Yang, and J. Han. Classifying large data sets using SVM with hierarchical clusters. KDD'03.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8AB794-FBE5-C142-9352-C2BEB1855263}" type="slidenum">
              <a:rPr lang="en-US"/>
              <a:pPr eaLnBrk="1" hangingPunct="1"/>
              <a:t>73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Reference: Pattern-Based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H. Cheng, X. Yan, J. Han, and C.-W. Hsu, Discriminative Frequent Pattern Analysis for Effective Classification, ICDE'07</a:t>
            </a: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H. Cheng, X. Yan, J. Han, and P. S. Yu, Direct Discriminative Pattern Mining for Effective Classification, ICDE'08</a:t>
            </a: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G. Cong, K.-L. Tan, A. K. H. Tung, and X. </a:t>
            </a:r>
            <a:r>
              <a:rPr lang="en-US" sz="1800" dirty="0" err="1" smtClean="0">
                <a:ea typeface="+mn-ea"/>
              </a:rPr>
              <a:t>Xu</a:t>
            </a:r>
            <a:r>
              <a:rPr lang="en-US" sz="1800" dirty="0" smtClean="0">
                <a:ea typeface="+mn-ea"/>
              </a:rPr>
              <a:t>.  Mining top-k covering rule groups for gene expression data.  SIGMOD'05</a:t>
            </a: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G. Dong and J. Li. Efficient mining of emerging patterns: Discovering trends and differences. KDD'99</a:t>
            </a: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de-DE" sz="1800" dirty="0" smtClean="0">
                <a:ea typeface="+mn-ea"/>
              </a:rPr>
              <a:t>H</a:t>
            </a:r>
            <a:r>
              <a:rPr lang="de-DE" sz="1800" dirty="0">
                <a:ea typeface="+mn-ea"/>
              </a:rPr>
              <a:t>. S. Kim, S. Kim, T. Weninger, J. Han, and T. </a:t>
            </a:r>
            <a:r>
              <a:rPr lang="de-DE" sz="1800" dirty="0" smtClean="0">
                <a:ea typeface="+mn-ea"/>
              </a:rPr>
              <a:t>Abdelzaher. </a:t>
            </a:r>
            <a:r>
              <a:rPr lang="en-US" sz="1800" dirty="0" err="1" smtClean="0">
                <a:ea typeface="+mn-ea"/>
              </a:rPr>
              <a:t>NDPMine</a:t>
            </a:r>
            <a:r>
              <a:rPr lang="en-US" sz="1800" dirty="0">
                <a:ea typeface="+mn-ea"/>
              </a:rPr>
              <a:t>: Efficiently mining discriminative numerical features </a:t>
            </a:r>
            <a:r>
              <a:rPr lang="en-US" sz="1800" dirty="0" smtClean="0">
                <a:ea typeface="+mn-ea"/>
              </a:rPr>
              <a:t>for pattern-based </a:t>
            </a:r>
            <a:r>
              <a:rPr lang="en-US" sz="1800" dirty="0">
                <a:ea typeface="+mn-ea"/>
              </a:rPr>
              <a:t>classification. </a:t>
            </a:r>
            <a:r>
              <a:rPr lang="en-US" sz="1800" dirty="0" smtClean="0">
                <a:ea typeface="+mn-ea"/>
              </a:rPr>
              <a:t> </a:t>
            </a:r>
            <a:r>
              <a:rPr lang="es-ES" sz="1800" i="1" dirty="0" smtClean="0">
                <a:ea typeface="+mn-ea"/>
              </a:rPr>
              <a:t>ECMLPKDD'10</a:t>
            </a:r>
            <a:endParaRPr lang="en-US" sz="1800" dirty="0" smtClean="0">
              <a:ea typeface="+mn-ea"/>
            </a:endParaRP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W. Li, J. Han, and J. Pei, CMAR: Accurate and Efficient Classification Based on Multiple Class-Association Rules, ICDM'01</a:t>
            </a: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B</a:t>
            </a:r>
            <a:r>
              <a:rPr lang="en-US" sz="1800" dirty="0">
                <a:ea typeface="+mn-ea"/>
              </a:rPr>
              <a:t>. Liu, W. Hsu, and Y. Ma. Integrating classification and </a:t>
            </a:r>
            <a:r>
              <a:rPr lang="en-US" sz="1800" dirty="0" smtClean="0">
                <a:ea typeface="+mn-ea"/>
              </a:rPr>
              <a:t>association rule </a:t>
            </a:r>
            <a:r>
              <a:rPr lang="en-US" sz="1800" dirty="0">
                <a:ea typeface="+mn-ea"/>
              </a:rPr>
              <a:t>mining. </a:t>
            </a:r>
            <a:r>
              <a:rPr lang="en-US" sz="1800" dirty="0" smtClean="0">
                <a:ea typeface="+mn-ea"/>
              </a:rPr>
              <a:t> </a:t>
            </a:r>
            <a:r>
              <a:rPr lang="en-US" sz="1800" i="1" dirty="0" smtClean="0">
                <a:ea typeface="+mn-ea"/>
              </a:rPr>
              <a:t>KDD'98</a:t>
            </a: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ea typeface="+mn-ea"/>
              </a:rPr>
              <a:t>J</a:t>
            </a:r>
            <a:r>
              <a:rPr lang="en-US" sz="1800" dirty="0">
                <a:ea typeface="+mn-ea"/>
              </a:rPr>
              <a:t>. Wang and G. </a:t>
            </a:r>
            <a:r>
              <a:rPr lang="en-US" sz="1800" dirty="0" err="1">
                <a:ea typeface="+mn-ea"/>
              </a:rPr>
              <a:t>Karypis</a:t>
            </a:r>
            <a:r>
              <a:rPr lang="en-US" sz="1800" dirty="0">
                <a:ea typeface="+mn-ea"/>
              </a:rPr>
              <a:t>. HARMONY: Efficiently mining the </a:t>
            </a:r>
            <a:r>
              <a:rPr lang="en-US" sz="1800" dirty="0" smtClean="0">
                <a:ea typeface="+mn-ea"/>
              </a:rPr>
              <a:t>best rules </a:t>
            </a:r>
            <a:r>
              <a:rPr lang="en-US" sz="1800" dirty="0">
                <a:ea typeface="+mn-ea"/>
              </a:rPr>
              <a:t>for classification. </a:t>
            </a:r>
            <a:r>
              <a:rPr lang="en-US" sz="1800" i="1" dirty="0" smtClean="0">
                <a:ea typeface="+mn-ea"/>
              </a:rPr>
              <a:t>SDM'05</a:t>
            </a:r>
            <a:endParaRPr lang="en-US" sz="1800" dirty="0" smtClean="0">
              <a:ea typeface="+mn-ea"/>
            </a:endParaRP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marL="533400" indent="-533400" eaLnBrk="1" hangingPunct="1"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B6475-D04D-EF4E-B129-E8628A438C54}" type="slidenum">
              <a:rPr lang="en-US"/>
              <a:pPr eaLnBrk="1" hangingPunct="1"/>
              <a:t>74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018462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References: Rule Induction</a:t>
            </a:r>
            <a:endParaRPr lang="en-US" sz="4000">
              <a:latin typeface="Berlin Sans FB Demi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029200"/>
          </a:xfrm>
        </p:spPr>
        <p:txBody>
          <a:bodyPr/>
          <a:lstStyle/>
          <a:p>
            <a:r>
              <a:rPr lang="en-US" sz="1800">
                <a:latin typeface="Calibri" charset="0"/>
              </a:rPr>
              <a:t>P. Clark and T. Niblett. The CN2 induction algorithm.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3:261–283, 1989.</a:t>
            </a:r>
          </a:p>
          <a:p>
            <a:r>
              <a:rPr lang="en-US" sz="1800">
                <a:latin typeface="Calibri" charset="0"/>
              </a:rPr>
              <a:t>W. Cohen. Fast effective rule induction. </a:t>
            </a:r>
            <a:r>
              <a:rPr lang="en-US" sz="1800" i="1">
                <a:latin typeface="Calibri" charset="0"/>
              </a:rPr>
              <a:t>ICML'95</a:t>
            </a:r>
          </a:p>
          <a:p>
            <a:r>
              <a:rPr lang="en-US" sz="1800">
                <a:latin typeface="Calibri" charset="0"/>
              </a:rPr>
              <a:t>S. L. Crawford. Extensions to the CART algorithm. </a:t>
            </a:r>
            <a:r>
              <a:rPr lang="en-US" sz="1800" i="1">
                <a:latin typeface="Calibri" charset="0"/>
              </a:rPr>
              <a:t>Int. J. Man-</a:t>
            </a:r>
            <a:r>
              <a:rPr lang="de-DE" sz="1800" i="1">
                <a:latin typeface="Calibri" charset="0"/>
              </a:rPr>
              <a:t>Machine Studies</a:t>
            </a:r>
            <a:r>
              <a:rPr lang="de-DE" sz="1800">
                <a:latin typeface="Calibri" charset="0"/>
              </a:rPr>
              <a:t>, 31:197–217, Aug. 1989</a:t>
            </a:r>
          </a:p>
          <a:p>
            <a:r>
              <a:rPr lang="en-US" sz="1800">
                <a:latin typeface="Calibri" charset="0"/>
              </a:rPr>
              <a:t>J. R. Quinlan and R. M. Cameron-Jones. FOIL: A midterm report. ECML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sz="1800">
                <a:latin typeface="Calibri" charset="0"/>
              </a:rPr>
              <a:t>93</a:t>
            </a:r>
          </a:p>
          <a:p>
            <a:r>
              <a:rPr lang="en-US" sz="1800">
                <a:latin typeface="Calibri" charset="0"/>
              </a:rPr>
              <a:t>P. Smyth and R. M. Goodman. An information theoretic approach to rule induction. </a:t>
            </a:r>
            <a:r>
              <a:rPr lang="en-US" sz="1800" i="1">
                <a:latin typeface="Calibri" charset="0"/>
              </a:rPr>
              <a:t>IEEE Trans. Knowledge and Data Engineering</a:t>
            </a:r>
            <a:r>
              <a:rPr lang="en-US" sz="1800">
                <a:latin typeface="Calibri" charset="0"/>
              </a:rPr>
              <a:t>, 4:301–316, 1992.</a:t>
            </a:r>
          </a:p>
          <a:p>
            <a:r>
              <a:rPr lang="en-US" sz="1800">
                <a:latin typeface="Calibri" charset="0"/>
              </a:rPr>
              <a:t>X. Yin and J. Han. CPAR: Classification based on predictive association rules. SDM'03</a:t>
            </a:r>
          </a:p>
        </p:txBody>
      </p:sp>
      <p:sp>
        <p:nvSpPr>
          <p:cNvPr id="7885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4A968FD4-1E7F-EB42-9E24-D167557BEAC7}" type="slidenum">
              <a:rPr lang="en-US" sz="1200" b="1">
                <a:latin typeface="Calibri" charset="0"/>
              </a:rPr>
              <a:pPr algn="r" eaLnBrk="1" hangingPunct="1"/>
              <a:t>75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Berlin Sans FB Demi" charset="0"/>
              </a:rPr>
              <a:t>References: K-NN &amp; Case-Based Reasoning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A. Aamodt and E. Plazas. Case-based reasoning: Foundational issues, methodological variations, and system approaches. </a:t>
            </a:r>
            <a:r>
              <a:rPr lang="en-US" sz="2400" i="1">
                <a:latin typeface="Calibri" charset="0"/>
              </a:rPr>
              <a:t>AI Comm.</a:t>
            </a:r>
            <a:r>
              <a:rPr lang="en-US" sz="2400">
                <a:latin typeface="Calibri" charset="0"/>
              </a:rPr>
              <a:t>, 7:39–52, 1994.</a:t>
            </a:r>
          </a:p>
          <a:p>
            <a:r>
              <a:rPr lang="en-US" sz="2400">
                <a:latin typeface="Calibri" charset="0"/>
              </a:rPr>
              <a:t>T. Cover and P. Hart. Nearest neighbor pattern classification. </a:t>
            </a:r>
            <a:r>
              <a:rPr lang="en-US" sz="2400" i="1">
                <a:latin typeface="Calibri" charset="0"/>
              </a:rPr>
              <a:t>IEEE Trans. Information Theory</a:t>
            </a:r>
            <a:r>
              <a:rPr lang="en-US" sz="2400">
                <a:latin typeface="Calibri" charset="0"/>
              </a:rPr>
              <a:t>, 13:21–27, 1967</a:t>
            </a:r>
          </a:p>
          <a:p>
            <a:r>
              <a:rPr lang="en-US" sz="2400">
                <a:latin typeface="Calibri" charset="0"/>
              </a:rPr>
              <a:t>B. V. Dasarathy. </a:t>
            </a:r>
            <a:r>
              <a:rPr lang="en-US" sz="2400" i="1">
                <a:latin typeface="Calibri" charset="0"/>
              </a:rPr>
              <a:t>Nearest Neighbor (NN) Norms: NN Pattern Classication Techniques</a:t>
            </a:r>
            <a:r>
              <a:rPr lang="en-US" sz="2400">
                <a:latin typeface="Calibri" charset="0"/>
              </a:rPr>
              <a:t>. IEEE Computer Society Press, 1991</a:t>
            </a:r>
          </a:p>
          <a:p>
            <a:r>
              <a:rPr lang="en-US" sz="2400">
                <a:latin typeface="Calibri" charset="0"/>
              </a:rPr>
              <a:t>J. L. Kolodner. </a:t>
            </a:r>
            <a:r>
              <a:rPr lang="en-US" sz="2400" i="1">
                <a:latin typeface="Calibri" charset="0"/>
              </a:rPr>
              <a:t>Case-Based Reasoning</a:t>
            </a:r>
            <a:r>
              <a:rPr lang="en-US" sz="2400">
                <a:latin typeface="Calibri" charset="0"/>
              </a:rPr>
              <a:t>. Morgan Kaufmann, 1993</a:t>
            </a:r>
          </a:p>
          <a:p>
            <a:r>
              <a:rPr lang="en-US" sz="2400">
                <a:latin typeface="Calibri" charset="0"/>
              </a:rPr>
              <a:t>A. Veloso, W. Meira, and M. Zaki. Lazy associative classification. </a:t>
            </a:r>
            <a:r>
              <a:rPr lang="en-US" sz="2400" i="1">
                <a:latin typeface="Calibri" charset="0"/>
              </a:rPr>
              <a:t>ICDM'06</a:t>
            </a:r>
            <a:endParaRPr lang="en-US" sz="2400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01216A-368F-0B43-A39B-64F02445028B}" type="slidenum">
              <a:rPr lang="en-US"/>
              <a:pPr eaLnBrk="1" hangingPunct="1"/>
              <a:t>76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600200" y="381000"/>
            <a:ext cx="12268200" cy="554038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References: Bayesian Method &amp; Statistical Models</a:t>
            </a:r>
            <a:endParaRPr lang="en-US">
              <a:latin typeface="Berlin Sans FB Demi" charset="0"/>
            </a:endParaRP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eaLnBrk="1" hangingPunct="1"/>
            <a:r>
              <a:rPr lang="en-US" sz="1800">
                <a:latin typeface="Calibri" charset="0"/>
              </a:rPr>
              <a:t>A. J. Dobson.  An Introduction to Generalized Linear Models.  Chapman &amp; Hall, 1990.</a:t>
            </a:r>
          </a:p>
          <a:p>
            <a:pPr eaLnBrk="1" hangingPunct="1"/>
            <a:r>
              <a:rPr lang="en-US" sz="1800">
                <a:latin typeface="Calibri" charset="0"/>
              </a:rPr>
              <a:t>D. Heckerman, D. Geiger, and D. M. Chickering. Learning Bayesian networks: The combination of knowledge and statistical data. Machine Learning, 1995.</a:t>
            </a:r>
          </a:p>
          <a:p>
            <a:r>
              <a:rPr lang="en-US" sz="1800">
                <a:latin typeface="Calibri" charset="0"/>
              </a:rPr>
              <a:t>G. Cooper and E. Herskovits. A Bayesian method for the induction of probabilistic networks from data.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9:309–347, 1992</a:t>
            </a:r>
          </a:p>
          <a:p>
            <a:r>
              <a:rPr lang="en-US" sz="1800">
                <a:latin typeface="Calibri" charset="0"/>
              </a:rPr>
              <a:t>A. Darwiche. Bayesian networks. </a:t>
            </a:r>
            <a:r>
              <a:rPr lang="en-US" sz="1800" i="1">
                <a:latin typeface="Calibri" charset="0"/>
              </a:rPr>
              <a:t>Comm. ACM</a:t>
            </a:r>
            <a:r>
              <a:rPr lang="en-US" sz="1800">
                <a:latin typeface="Calibri" charset="0"/>
              </a:rPr>
              <a:t>, 53:80–90, 2010</a:t>
            </a:r>
          </a:p>
          <a:p>
            <a:r>
              <a:rPr lang="en-US" sz="1800">
                <a:latin typeface="Calibri" charset="0"/>
              </a:rPr>
              <a:t>A. P. Dempster, N. M. Laird, and D. B. Rubin. Maximum likelihood from incomplete data via the EM algorithm. </a:t>
            </a:r>
            <a:r>
              <a:rPr lang="en-US" sz="1800" i="1">
                <a:latin typeface="Calibri" charset="0"/>
              </a:rPr>
              <a:t>J. Royal Statistical Society, Series B</a:t>
            </a:r>
            <a:r>
              <a:rPr lang="en-US" sz="1800">
                <a:latin typeface="Calibri" charset="0"/>
              </a:rPr>
              <a:t>, 39:1–38, 1977</a:t>
            </a:r>
          </a:p>
          <a:p>
            <a:r>
              <a:rPr lang="en-US" sz="1800">
                <a:latin typeface="Calibri" charset="0"/>
              </a:rPr>
              <a:t>D. Heckerman, D. Geiger, and D. M. Chickering. Learning Bayesian networks: The combination of knowledge and statistical data.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20:197–243, 1995</a:t>
            </a:r>
          </a:p>
          <a:p>
            <a:r>
              <a:rPr lang="en-US" sz="1800">
                <a:latin typeface="Calibri" charset="0"/>
              </a:rPr>
              <a:t>F. V. Jensen. </a:t>
            </a:r>
            <a:r>
              <a:rPr lang="en-US" sz="1800" i="1">
                <a:latin typeface="Calibri" charset="0"/>
              </a:rPr>
              <a:t>An Introduction to Bayesian Networks</a:t>
            </a:r>
            <a:r>
              <a:rPr lang="en-US" sz="1800">
                <a:latin typeface="Calibri" charset="0"/>
              </a:rPr>
              <a:t>. Springer Verlag, 1996.</a:t>
            </a:r>
          </a:p>
          <a:p>
            <a:r>
              <a:rPr lang="en-US" sz="1800">
                <a:latin typeface="Calibri" charset="0"/>
              </a:rPr>
              <a:t>D. Koller and N. Friedman. </a:t>
            </a:r>
            <a:r>
              <a:rPr lang="en-US" sz="1800" i="1">
                <a:latin typeface="Calibri" charset="0"/>
              </a:rPr>
              <a:t>Probabilistic Graphical Models: Principles and Techniques</a:t>
            </a:r>
            <a:r>
              <a:rPr lang="en-US" sz="1800">
                <a:latin typeface="Calibri" charset="0"/>
              </a:rPr>
              <a:t>. The MIT Press, 2009</a:t>
            </a:r>
          </a:p>
          <a:p>
            <a:r>
              <a:rPr lang="en-US" sz="1800">
                <a:latin typeface="Calibri" charset="0"/>
              </a:rPr>
              <a:t>J. Pearl. </a:t>
            </a:r>
            <a:r>
              <a:rPr lang="en-US" sz="1800" i="1">
                <a:latin typeface="Calibri" charset="0"/>
              </a:rPr>
              <a:t>Probabilistic Reasoning in Intelligent Systems</a:t>
            </a:r>
            <a:r>
              <a:rPr lang="en-US" sz="1800">
                <a:latin typeface="Calibri" charset="0"/>
              </a:rPr>
              <a:t>. Morgan Kauffman, 1988</a:t>
            </a:r>
          </a:p>
          <a:p>
            <a:r>
              <a:rPr lang="en-US" sz="1800">
                <a:latin typeface="Calibri" charset="0"/>
              </a:rPr>
              <a:t>S. Russell, J. Binder, D. Koller, and K. Kanazawa. Local learning in probabilistic networks with hidden variables. </a:t>
            </a:r>
            <a:r>
              <a:rPr lang="fr-FR" sz="1800" i="1">
                <a:latin typeface="Calibri" charset="0"/>
              </a:rPr>
              <a:t>IJCAI'95</a:t>
            </a:r>
          </a:p>
          <a:p>
            <a:r>
              <a:rPr lang="en-US" sz="1800">
                <a:latin typeface="Calibri" charset="0"/>
              </a:rPr>
              <a:t>V. N. Vapnik. </a:t>
            </a:r>
            <a:r>
              <a:rPr lang="en-US" sz="1800" i="1">
                <a:latin typeface="Calibri" charset="0"/>
              </a:rPr>
              <a:t>Statistical Learning Theory</a:t>
            </a:r>
            <a:r>
              <a:rPr lang="en-US" sz="1800">
                <a:latin typeface="Calibri" charset="0"/>
              </a:rPr>
              <a:t>. John Wiley &amp; Sons, 1998.</a:t>
            </a:r>
            <a:endParaRPr lang="fr-FR" sz="1800" i="1">
              <a:latin typeface="Calibri" charset="0"/>
            </a:endParaRPr>
          </a:p>
        </p:txBody>
      </p:sp>
      <p:sp>
        <p:nvSpPr>
          <p:cNvPr id="809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CB9924B-B339-1647-A9E9-A53771E6CE15}" type="slidenum">
              <a:rPr lang="en-US" sz="1200" b="1">
                <a:latin typeface="Calibri" charset="0"/>
              </a:rPr>
              <a:pPr algn="r" eaLnBrk="1" hangingPunct="1"/>
              <a:t>77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9601200" cy="6096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Refs: Semi-Supervised &amp; Multi-Class Learning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O. Chapelle, B. Schoelkopf, and A. Zien. </a:t>
            </a:r>
            <a:r>
              <a:rPr lang="en-US" sz="2400" i="1">
                <a:latin typeface="Calibri" charset="0"/>
              </a:rPr>
              <a:t>Semi-supervised Learning</a:t>
            </a:r>
            <a:r>
              <a:rPr lang="en-US" sz="2400">
                <a:latin typeface="Calibri" charset="0"/>
              </a:rPr>
              <a:t>. MIT Press, 2006</a:t>
            </a:r>
          </a:p>
          <a:p>
            <a:r>
              <a:rPr lang="en-US" sz="2400">
                <a:latin typeface="Calibri" charset="0"/>
              </a:rPr>
              <a:t>T. G. Dietterich and G. Bakiri. Solving multiclass learning problems via error-correcting output codes. </a:t>
            </a:r>
            <a:r>
              <a:rPr lang="en-US" sz="2400" i="1">
                <a:latin typeface="Calibri" charset="0"/>
              </a:rPr>
              <a:t>J. Articial Intelligence Research</a:t>
            </a:r>
            <a:r>
              <a:rPr lang="en-US" sz="2400">
                <a:latin typeface="Calibri" charset="0"/>
              </a:rPr>
              <a:t>, 2:263–286, 1995</a:t>
            </a:r>
          </a:p>
          <a:p>
            <a:r>
              <a:rPr lang="en-US" sz="2400">
                <a:latin typeface="Calibri" charset="0"/>
              </a:rPr>
              <a:t>W. Dai, Q. Yang, G. Xue, and Y. Yu. Boosting for transfer learning. ICML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07</a:t>
            </a:r>
          </a:p>
          <a:p>
            <a:r>
              <a:rPr lang="en-US" sz="2400">
                <a:latin typeface="Calibri" charset="0"/>
              </a:rPr>
              <a:t>S. J. Pan and Q. Yang. A survey on transfer learning. </a:t>
            </a:r>
            <a:r>
              <a:rPr lang="en-US" sz="2400" i="1">
                <a:latin typeface="Calibri" charset="0"/>
              </a:rPr>
              <a:t>IEEE Trans. on Knowledge and Data Engineering</a:t>
            </a:r>
            <a:r>
              <a:rPr lang="en-US" sz="2400">
                <a:latin typeface="Calibri" charset="0"/>
              </a:rPr>
              <a:t>, 22:1345–1359, 2010</a:t>
            </a:r>
          </a:p>
          <a:p>
            <a:r>
              <a:rPr lang="en-US" sz="2400">
                <a:latin typeface="Calibri" charset="0"/>
              </a:rPr>
              <a:t>B. Settles. Active learning literature survey. In </a:t>
            </a:r>
            <a:r>
              <a:rPr lang="en-US" sz="2400" i="1">
                <a:latin typeface="Calibri" charset="0"/>
              </a:rPr>
              <a:t>Computer Sciences Technical Report 1648</a:t>
            </a:r>
            <a:r>
              <a:rPr lang="en-US" sz="2400">
                <a:latin typeface="Calibri" charset="0"/>
              </a:rPr>
              <a:t>, Univ. Wisconsin-Madison, 2010</a:t>
            </a:r>
          </a:p>
          <a:p>
            <a:r>
              <a:rPr lang="en-US" sz="2400">
                <a:latin typeface="Calibri" charset="0"/>
              </a:rPr>
              <a:t>X. Zhu. Semi-supervised learning literature survey. CS</a:t>
            </a:r>
            <a:r>
              <a:rPr lang="en-US" sz="2400" i="1">
                <a:latin typeface="Calibri" charset="0"/>
              </a:rPr>
              <a:t> Tech. Rep. 1530</a:t>
            </a:r>
            <a:r>
              <a:rPr lang="en-US" sz="2400">
                <a:latin typeface="Calibri" charset="0"/>
              </a:rPr>
              <a:t>, Univ. Wisconsin-Madison, 2005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D4F986-1973-9B42-9231-E83351147C84}" type="slidenum">
              <a:rPr lang="en-US"/>
              <a:pPr eaLnBrk="1" hangingPunct="1"/>
              <a:t>78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448800" cy="6096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Refs: Genetic Algorithms &amp; Rough/Fuzzy Sets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D. Goldberg. </a:t>
            </a:r>
            <a:r>
              <a:rPr lang="en-US" sz="2000" i="1">
                <a:latin typeface="Calibri" charset="0"/>
              </a:rPr>
              <a:t>Genetic Algorithms in Search, Optimization, and Machine Learning</a:t>
            </a:r>
            <a:r>
              <a:rPr lang="en-US" sz="2000">
                <a:latin typeface="Calibri" charset="0"/>
              </a:rPr>
              <a:t>. Addison-Wesley, 1989</a:t>
            </a:r>
          </a:p>
          <a:p>
            <a:r>
              <a:rPr lang="en-US" sz="2000">
                <a:latin typeface="Calibri" charset="0"/>
              </a:rPr>
              <a:t>S. A. Harp, T. Samad, and A. Guha. Designing application-specific neural networks using the genetic algorithm. NIPS, 1990</a:t>
            </a:r>
          </a:p>
          <a:p>
            <a:r>
              <a:rPr lang="en-US" sz="2000">
                <a:latin typeface="Calibri" charset="0"/>
              </a:rPr>
              <a:t>Z. Michalewicz. </a:t>
            </a:r>
            <a:r>
              <a:rPr lang="en-US" sz="2000" i="1">
                <a:latin typeface="Calibri" charset="0"/>
              </a:rPr>
              <a:t>Genetic Algorithms + Data Structures = Evolution Programs</a:t>
            </a:r>
            <a:r>
              <a:rPr lang="en-US" sz="2000">
                <a:latin typeface="Calibri" charset="0"/>
              </a:rPr>
              <a:t>. Springer Verlag, 1992.</a:t>
            </a:r>
          </a:p>
          <a:p>
            <a:r>
              <a:rPr lang="en-US" sz="2000">
                <a:latin typeface="Calibri" charset="0"/>
              </a:rPr>
              <a:t>M. Mitchell. </a:t>
            </a:r>
            <a:r>
              <a:rPr lang="en-US" sz="2000" i="1">
                <a:latin typeface="Calibri" charset="0"/>
              </a:rPr>
              <a:t>An Introduction to Genetic Algorithms</a:t>
            </a:r>
            <a:r>
              <a:rPr lang="en-US" sz="2000">
                <a:latin typeface="Calibri" charset="0"/>
              </a:rPr>
              <a:t>. MIT Press, 1996</a:t>
            </a:r>
          </a:p>
          <a:p>
            <a:r>
              <a:rPr lang="en-US" sz="2000">
                <a:latin typeface="Calibri" charset="0"/>
              </a:rPr>
              <a:t>Z. Pawlak. </a:t>
            </a:r>
            <a:r>
              <a:rPr lang="en-US" sz="2000" i="1">
                <a:latin typeface="Calibri" charset="0"/>
              </a:rPr>
              <a:t>Rough Sets, Theoretical Aspects of Reasoning about Data</a:t>
            </a:r>
            <a:r>
              <a:rPr lang="en-US" sz="2000">
                <a:latin typeface="Calibri" charset="0"/>
              </a:rPr>
              <a:t>. Kluwer Academic, 1991</a:t>
            </a:r>
          </a:p>
          <a:p>
            <a:r>
              <a:rPr lang="en-US" sz="2000">
                <a:latin typeface="Calibri" charset="0"/>
              </a:rPr>
              <a:t>S. Pal and A. Skowron, editors, </a:t>
            </a:r>
            <a:r>
              <a:rPr lang="en-US" sz="2000" i="1">
                <a:latin typeface="Calibri" charset="0"/>
              </a:rPr>
              <a:t>Fuzzy Sets, Rough Sets and Decision Making Processes</a:t>
            </a:r>
            <a:r>
              <a:rPr lang="en-US" sz="2000">
                <a:latin typeface="Calibri" charset="0"/>
              </a:rPr>
              <a:t>. New York, 1998</a:t>
            </a:r>
          </a:p>
          <a:p>
            <a:r>
              <a:rPr lang="en-US" sz="2000">
                <a:latin typeface="Calibri" charset="0"/>
              </a:rPr>
              <a:t>R. R. Yager and L. A. Zadeh. </a:t>
            </a:r>
            <a:r>
              <a:rPr lang="en-US" sz="2000" i="1">
                <a:latin typeface="Calibri" charset="0"/>
              </a:rPr>
              <a:t>Fuzzy Sets, Neural Networks and Soft </a:t>
            </a:r>
            <a:r>
              <a:rPr lang="nl-NL" sz="2000" i="1">
                <a:latin typeface="Calibri" charset="0"/>
              </a:rPr>
              <a:t>Computing</a:t>
            </a:r>
            <a:r>
              <a:rPr lang="nl-NL" sz="2000">
                <a:latin typeface="Calibri" charset="0"/>
              </a:rPr>
              <a:t>. Van Nostrand Reinhold, 1994</a:t>
            </a:r>
            <a:endParaRPr lang="en-US" sz="2000">
              <a:latin typeface="Calibri" charset="0"/>
            </a:endParaRPr>
          </a:p>
          <a:p>
            <a:endParaRPr lang="en-US" sz="2400">
              <a:latin typeface="Calibri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DDE613-9DF7-8042-9A2B-7C913FF4DCF8}" type="slidenum">
              <a:rPr lang="en-US"/>
              <a:pPr eaLnBrk="1" hangingPunct="1"/>
              <a:t>79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6293949-5F23-D749-B909-C8937F901F87}" type="slidenum">
              <a:rPr lang="en-US" sz="1400" b="1">
                <a:latin typeface="Calibri" charset="0"/>
              </a:rPr>
              <a:pPr algn="r" eaLnBrk="1" hangingPunct="1"/>
              <a:t>8</a:t>
            </a:fld>
            <a:endParaRPr lang="en-US" sz="1400" b="1">
              <a:latin typeface="Calibri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Chapter 8. Classification: Basic Concepts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0245" name="AutoShape 8"/>
          <p:cNvSpPr>
            <a:spLocks noChangeArrowheads="1"/>
          </p:cNvSpPr>
          <p:nvPr/>
        </p:nvSpPr>
        <p:spPr bwMode="auto">
          <a:xfrm rot="9803581">
            <a:off x="4572000" y="2133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81000"/>
            <a:ext cx="9372600" cy="554038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References: Model Evaluation, Ensemble Methods</a:t>
            </a:r>
            <a:endParaRPr lang="en-US">
              <a:latin typeface="Berlin Sans FB Demi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48300"/>
          </a:xfrm>
        </p:spPr>
        <p:txBody>
          <a:bodyPr/>
          <a:lstStyle/>
          <a:p>
            <a:r>
              <a:rPr lang="en-US" sz="1800">
                <a:latin typeface="Calibri" charset="0"/>
              </a:rPr>
              <a:t>L. Breiman. Bagging predictors.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24:123–140, 1996.</a:t>
            </a:r>
          </a:p>
          <a:p>
            <a:r>
              <a:rPr lang="en-US" sz="1800">
                <a:latin typeface="Calibri" charset="0"/>
              </a:rPr>
              <a:t>L. Breiman. Random forests.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45:5–32, 2001.</a:t>
            </a:r>
          </a:p>
          <a:p>
            <a:r>
              <a:rPr lang="en-US" sz="1800">
                <a:latin typeface="Calibri" charset="0"/>
              </a:rPr>
              <a:t>C. Elkan. The foundations of cost-sensitive learning. </a:t>
            </a:r>
            <a:r>
              <a:rPr lang="fr-FR" sz="1800" i="1">
                <a:latin typeface="Calibri" charset="0"/>
              </a:rPr>
              <a:t>IJCAI'01</a:t>
            </a:r>
            <a:endParaRPr lang="en-US" sz="1800" i="1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B. Efron and R. Tibshirani. </a:t>
            </a:r>
            <a:r>
              <a:rPr lang="en-US" sz="1800" i="1">
                <a:latin typeface="Calibri" charset="0"/>
              </a:rPr>
              <a:t>An Introduction to the Bootstrap</a:t>
            </a:r>
            <a:r>
              <a:rPr lang="en-US" sz="1800">
                <a:latin typeface="Calibri" charset="0"/>
              </a:rPr>
              <a:t>. Chapman &amp; Hall, 1993.</a:t>
            </a:r>
          </a:p>
          <a:p>
            <a:r>
              <a:rPr lang="en-US" sz="1800">
                <a:latin typeface="Calibri" charset="0"/>
              </a:rPr>
              <a:t>J. Friedman and E. P. Bogdan. Predictive learning via rule ensembles. </a:t>
            </a:r>
            <a:r>
              <a:rPr lang="en-US" sz="1800" i="1">
                <a:latin typeface="Calibri" charset="0"/>
              </a:rPr>
              <a:t>Ann. Applied Statistics</a:t>
            </a:r>
            <a:r>
              <a:rPr lang="en-US" sz="1800">
                <a:latin typeface="Calibri" charset="0"/>
              </a:rPr>
              <a:t>, 2:916–954, 2008.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T.-S. Lim, W.-Y. Loh, and Y.-S. Shih. A comparison of prediction accuracy, complexity, and training time of  thirty-three old and new classification algorithms.  Machine Learning, 2000.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Magidson.  The Chaid approach to segmentation modeling:  Chi-squared automatic interaction detection. In R. P. Bagozzi, editor, Advanced Methods of Marketing Research, Blackwell Business, 1994.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 Bagging, boosting, and c4.5. AAAI'96.</a:t>
            </a:r>
          </a:p>
          <a:p>
            <a:r>
              <a:rPr lang="en-US" sz="1800">
                <a:latin typeface="Calibri" charset="0"/>
              </a:rPr>
              <a:t>G. Seni and J. F. Elder. </a:t>
            </a:r>
            <a:r>
              <a:rPr lang="en-US" sz="1800" i="1">
                <a:latin typeface="Calibri" charset="0"/>
              </a:rPr>
              <a:t>Ensemble Methods in Data Mining: Improving Accuracy Through Combining Predictions</a:t>
            </a:r>
            <a:r>
              <a:rPr lang="en-US" sz="1800">
                <a:latin typeface="Calibri" charset="0"/>
              </a:rPr>
              <a:t>. Morgan and Claypool, 2010.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Y. Freund and R. E. Schapire. A decision-theoretic generalization of on-line learning and an  application to boosting. J. Computer and System Sciences, 1997</a:t>
            </a:r>
          </a:p>
        </p:txBody>
      </p:sp>
      <p:sp>
        <p:nvSpPr>
          <p:cNvPr id="8397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721EB70-3B10-7F4A-9855-F86A74CDEBDE}" type="slidenum">
              <a:rPr lang="en-US" sz="1200" b="1">
                <a:latin typeface="Calibri" charset="0"/>
              </a:rPr>
              <a:pPr algn="r" eaLnBrk="1" hangingPunct="1"/>
              <a:t>80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3581400"/>
            <a:ext cx="8402638" cy="6096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Surplus Slides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829F41-A5F5-FA4E-A82F-A4D421F176E2}" type="slidenum">
              <a:rPr lang="en-US"/>
              <a:pPr eaLnBrk="1" hangingPunct="1"/>
              <a:t>81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7C3A1F81-2B90-2B47-A74E-1AB95113AFA1}" type="slidenum">
              <a:rPr lang="en-US" sz="1200"/>
              <a:pPr algn="r" eaLnBrk="1" hangingPunct="1"/>
              <a:t>82</a:t>
            </a:fld>
            <a:endParaRPr lang="en-US" sz="12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Issues: Evaluating Classification Methods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Scalability: efficiency in disk-resident databases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89668BC-ED74-BA47-9A26-5C3B862DFC03}" type="slidenum">
              <a:rPr lang="en-US" sz="1200"/>
              <a:pPr algn="r" eaLnBrk="1" hangingPunct="1"/>
              <a:t>83</a:t>
            </a:fld>
            <a:endParaRPr lang="en-US" sz="1200"/>
          </a:p>
        </p:txBody>
      </p:sp>
      <p:sp>
        <p:nvSpPr>
          <p:cNvPr id="87043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Gain Ratio for Attribute Selection (C4.5) </a:t>
            </a:r>
            <a:r>
              <a:rPr lang="en-US" sz="3200" b="0">
                <a:latin typeface="Berlin Sans FB Demi" charset="0"/>
              </a:rPr>
              <a:t>(MK:contains errors)</a:t>
            </a:r>
            <a:endParaRPr lang="en-US" sz="3200" b="0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87044" name="Rectangle 2051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The attribute with the maximum gain ratio is selected as the splitting attribute</a:t>
            </a:r>
          </a:p>
        </p:txBody>
      </p:sp>
      <p:graphicFrame>
        <p:nvGraphicFramePr>
          <p:cNvPr id="87045" name="Object 204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204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6" imgW="4330700" imgH="393700" progId="Equation.3">
                  <p:embed/>
                </p:oleObj>
              </mc:Choice>
              <mc:Fallback>
                <p:oleObj name="Equation" r:id="rId6" imgW="4330700" imgH="3937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61130B8-FA53-6845-8A5D-E378D811A21E}" type="slidenum">
              <a:rPr lang="en-US" sz="1200"/>
              <a:pPr algn="r" eaLnBrk="1" hangingPunct="1"/>
              <a:t>84</a:t>
            </a:fld>
            <a:endParaRPr lang="en-US" sz="1200"/>
          </a:p>
        </p:txBody>
      </p:sp>
      <p:sp>
        <p:nvSpPr>
          <p:cNvPr id="88067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Gini index (CART, IBM IntelligentMiner)</a:t>
            </a:r>
          </a:p>
        </p:txBody>
      </p:sp>
      <p:sp>
        <p:nvSpPr>
          <p:cNvPr id="88068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Ex.  D has 9 tuples in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and 5 in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endParaRPr lang="en-US" sz="20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Suppose the attribute income partitions D into 10 in D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: {low, medium} and 4 in D</a:t>
            </a:r>
            <a:r>
              <a:rPr lang="en-US" sz="2000" baseline="-25000">
                <a:latin typeface="Calibri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but gini</a:t>
            </a:r>
            <a:r>
              <a:rPr lang="en-US" sz="2000" baseline="-25000">
                <a:latin typeface="Calibri" charset="0"/>
              </a:rPr>
              <a:t>{medium,high}</a:t>
            </a:r>
            <a:r>
              <a:rPr lang="en-US" sz="2000">
                <a:latin typeface="Calibri" charset="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Can be modified for categorical attributes</a:t>
            </a:r>
          </a:p>
        </p:txBody>
      </p:sp>
      <p:graphicFrame>
        <p:nvGraphicFramePr>
          <p:cNvPr id="88069" name="Object 102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1032"/>
          <p:cNvGraphicFramePr>
            <a:graphicFrameLocks noChangeAspect="1"/>
          </p:cNvGraphicFramePr>
          <p:nvPr/>
        </p:nvGraphicFramePr>
        <p:xfrm>
          <a:off x="3200400" y="2895600"/>
          <a:ext cx="50022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6" imgW="3314700" imgH="431800" progId="Equation.3">
                  <p:embed/>
                </p:oleObj>
              </mc:Choice>
              <mc:Fallback>
                <p:oleObj name="Equation" r:id="rId6" imgW="3314700" imgH="4318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50022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1" name="Picture 10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7FA9C8F2-E05B-AD43-8560-561062BB228A}" type="slidenum">
              <a:rPr lang="en-US" sz="1200"/>
              <a:pPr algn="r" eaLnBrk="1" hangingPunct="1"/>
              <a:t>85</a:t>
            </a:fld>
            <a:endParaRPr lang="en-US" sz="12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Predictor Error Measures</a:t>
            </a:r>
            <a:endParaRPr lang="en-US">
              <a:latin typeface="Berlin Sans FB Demi" charset="0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Loss function</a:t>
            </a:r>
            <a:r>
              <a:rPr lang="en-US" sz="2000">
                <a:latin typeface="Calibri" charset="0"/>
              </a:rPr>
              <a:t>: measures the error betw.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and the predicted value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Absolute error: |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–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Squared error:  (y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–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)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89093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4" imgW="749300" imgH="609600" progId="Equation.3">
                  <p:embed/>
                </p:oleObj>
              </mc:Choice>
              <mc:Fallback>
                <p:oleObj name="Equation" r:id="rId4" imgW="7493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6" imgW="850531" imgH="609336" progId="Equation.3">
                  <p:embed/>
                </p:oleObj>
              </mc:Choice>
              <mc:Fallback>
                <p:oleObj name="Equation" r:id="rId6" imgW="850531" imgH="6093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10" imgW="850900" imgH="838200" progId="Equation.3">
                  <p:embed/>
                </p:oleObj>
              </mc:Choice>
              <mc:Fallback>
                <p:oleObj name="Equation" r:id="rId10" imgW="8509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B10EE80-C8A0-0943-8480-B63ECAE06B21}" type="slidenum">
              <a:rPr lang="en-US" sz="1200"/>
              <a:pPr algn="r" eaLnBrk="1" hangingPunct="1"/>
              <a:t>86</a:t>
            </a:fld>
            <a:endParaRPr lang="en-US" sz="120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344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Scalable Decision Tree Induction Methods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SLIQ</a:t>
            </a:r>
            <a:r>
              <a:rPr lang="en-US" sz="2400">
                <a:latin typeface="Calibri" charset="0"/>
              </a:rPr>
              <a:t> (EDBT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96 — Mehta et al.)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Builds an index for each attribute and only class list and the current attribute list reside in memory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SPRINT</a:t>
            </a:r>
            <a:r>
              <a:rPr lang="en-US" sz="2400">
                <a:latin typeface="Calibri" charset="0"/>
              </a:rPr>
              <a:t> 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96 — J. Shafer et al.)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Constructs an attribute list data structure 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PUBLIC</a:t>
            </a:r>
            <a:r>
              <a:rPr lang="en-US" sz="2400">
                <a:latin typeface="Calibri" charset="0"/>
              </a:rPr>
              <a:t> 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98 — Rastogi &amp; Shim)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Integrates tree splitting and tree pruning: stop growing the tree earlier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RainForest </a:t>
            </a:r>
            <a:r>
              <a:rPr lang="en-US" sz="2400">
                <a:latin typeface="Calibri" charset="0"/>
              </a:rPr>
              <a:t>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98 — Gehrke, Ramakrishnan &amp; Ganti)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Builds an AVC-list (attribute, value, class label)</a:t>
            </a:r>
          </a:p>
          <a:p>
            <a:pPr eaLnBrk="1" hangingPunct="1"/>
            <a:r>
              <a:rPr lang="en-US" sz="2400">
                <a:solidFill>
                  <a:schemeClr val="hlink"/>
                </a:solidFill>
                <a:latin typeface="Calibri" charset="0"/>
              </a:rPr>
              <a:t>BOAT </a:t>
            </a:r>
            <a:r>
              <a:rPr lang="en-US" sz="2400">
                <a:latin typeface="Calibri" charset="0"/>
              </a:rPr>
              <a:t>(PODS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99 — Gehrke, Ganti, Ramakrishnan &amp; Loh)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Uses bootstrapping to create several small samples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D04EFBE-4F66-534A-A27B-EF67CA4A9C65}" type="slidenum">
              <a:rPr lang="en-US" sz="1200"/>
              <a:pPr algn="r" eaLnBrk="1" hangingPunct="1"/>
              <a:t>87</a:t>
            </a:fld>
            <a:endParaRPr lang="en-US" sz="12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Data Cube-Based Decision-Tree Induction</a:t>
            </a:r>
            <a:endParaRPr lang="en-US" sz="2400">
              <a:latin typeface="Berlin Sans FB Demi" charset="0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Integration of generalization with decision-tree induction (Kamber et al.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97)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Classification at primitive concept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E.g., precise temperature, humidity, outlook, etc.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Low-level concepts, scattered classes, bushy classification-trees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Semantic interpretation problems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Cube-based multi-level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Relevance analysis at multi-levels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Information-gain analysis with dimension + level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7CD7901-8288-3340-8A23-523F1DE7B2C0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solidFill>
                  <a:srgbClr val="170981"/>
                </a:solidFill>
                <a:latin typeface="Berlin Sans FB Demi" charset="0"/>
              </a:rPr>
              <a:t>Decision Tree Induction: An Example</a:t>
            </a:r>
            <a:endParaRPr lang="en-US" i="1">
              <a:solidFill>
                <a:srgbClr val="170981"/>
              </a:solidFill>
              <a:latin typeface="Berlin Sans FB Demi" charset="0"/>
            </a:endParaRPr>
          </a:p>
        </p:txBody>
      </p:sp>
      <p:grpSp>
        <p:nvGrpSpPr>
          <p:cNvPr id="11268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1271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age?</a:t>
              </a:r>
            </a:p>
          </p:txBody>
        </p: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overcast</a:t>
              </a:r>
            </a:p>
          </p:txBody>
        </p:sp>
        <p:sp>
          <p:nvSpPr>
            <p:cNvPr id="11273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student?</a:t>
              </a:r>
            </a:p>
          </p:txBody>
        </p:sp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credit rating?</a:t>
              </a: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charset="0"/>
                </a:rPr>
                <a:t>&lt;=30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charset="0"/>
                </a:rPr>
                <a:t>&gt;40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  <p:sp>
          <p:nvSpPr>
            <p:cNvPr id="11286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11287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11288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11289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charset="0"/>
                </a:rPr>
                <a:t>31..40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1290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  <p:sp>
          <p:nvSpPr>
            <p:cNvPr id="1129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fair</a:t>
              </a:r>
            </a:p>
          </p:txBody>
        </p:sp>
        <p:sp>
          <p:nvSpPr>
            <p:cNvPr id="1129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excellent</a:t>
              </a:r>
            </a:p>
          </p:txBody>
        </p:sp>
        <p:sp>
          <p:nvSpPr>
            <p:cNvPr id="11293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11294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</p:grpSp>
      <p:graphicFrame>
        <p:nvGraphicFramePr>
          <p:cNvPr id="11269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Training data set: Buys_computer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The data set follows an example of Quinlan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s ID3 (Playing Tennis)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Resulting tree: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13541</TotalTime>
  <Words>9264</Words>
  <Application>Microsoft Macintosh PowerPoint</Application>
  <PresentationFormat>On-screen Show (4:3)</PresentationFormat>
  <Paragraphs>1065</Paragraphs>
  <Slides>87</Slides>
  <Notes>78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101" baseType="lpstr">
      <vt:lpstr>Tahoma</vt:lpstr>
      <vt:lpstr>Arial</vt:lpstr>
      <vt:lpstr>Berlin Sans FB Demi</vt:lpstr>
      <vt:lpstr>Calibri</vt:lpstr>
      <vt:lpstr>Wingdings</vt:lpstr>
      <vt:lpstr>Times New Roman</vt:lpstr>
      <vt:lpstr>SimSun</vt:lpstr>
      <vt:lpstr>Marlett</vt:lpstr>
      <vt:lpstr>Wingdings 2</vt:lpstr>
      <vt:lpstr>Gulim</vt:lpstr>
      <vt:lpstr>Blends</vt:lpstr>
      <vt:lpstr>Microsoft Excel Worksheet</vt:lpstr>
      <vt:lpstr>Microsoft Office Excel Worksheet</vt:lpstr>
      <vt:lpstr>Microsoft Equation 3.0</vt:lpstr>
      <vt:lpstr>Data Mining:   Concepts and Techniques  (3rd ed.)  — Chapter 8 —</vt:lpstr>
      <vt:lpstr>Chapter 8. Classification: Basic Concepts</vt:lpstr>
      <vt:lpstr>Supervised vs. Unsupervised Learning</vt:lpstr>
      <vt:lpstr>Prediction Problems: Classification vs. Numeric Prediction</vt:lpstr>
      <vt:lpstr>Classification—A Two-Step Process </vt:lpstr>
      <vt:lpstr>Process (1): Model Construction</vt:lpstr>
      <vt:lpstr>Process (2): Using the Model in Prediction </vt:lpstr>
      <vt:lpstr>Chapter 8. Classification: Basic Concepts</vt:lpstr>
      <vt:lpstr>Decision Tree Induction: An Example</vt:lpstr>
      <vt:lpstr>Algorithm for Decision Tree Induction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Classification in Large Databases</vt:lpstr>
      <vt:lpstr>Scalability Framework for RainForest</vt:lpstr>
      <vt:lpstr>Rainforest:  Training Set and Its AVC Sets </vt:lpstr>
      <vt:lpstr>BOAT (Bootstrapped Optimistic Algorithm for Tree Construction)</vt:lpstr>
      <vt:lpstr>Presentation of Classification Results</vt:lpstr>
      <vt:lpstr>Visualization of a Decision Tree in SGI/MineSet 3.0</vt:lpstr>
      <vt:lpstr>Interactive Visual Mining by Perception-Based Classification (PBC)</vt:lpstr>
      <vt:lpstr>Chapter 8. Classification: Basic Concepts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An Example</vt:lpstr>
      <vt:lpstr>Avoiding the Zero-Probability Problem</vt:lpstr>
      <vt:lpstr>Naïve Bayesian Classifier: Comments</vt:lpstr>
      <vt:lpstr>Chapter 8. Classification: Basic Concepts</vt:lpstr>
      <vt:lpstr>Using IF-THEN Rules for Classification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Chapter 8. 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  <vt:lpstr>Chapter 8. Classification: Basic Concepts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Chapter 8. Classification: Basic Concepts</vt:lpstr>
      <vt:lpstr>Summary (I)</vt:lpstr>
      <vt:lpstr>Summary (II)</vt:lpstr>
      <vt:lpstr>Reference: Books on Classification</vt:lpstr>
      <vt:lpstr>Reference: Decision-Trees</vt:lpstr>
      <vt:lpstr>Reference:  Neural Networks</vt:lpstr>
      <vt:lpstr>Reference: Support Vector Machines</vt:lpstr>
      <vt:lpstr>Reference: Pattern-Based Classification</vt:lpstr>
      <vt:lpstr>References: Rule Induction</vt:lpstr>
      <vt:lpstr>References: K-NN &amp; Case-Based Reasoning</vt:lpstr>
      <vt:lpstr>References: Bayesian Method &amp; Statistical Models</vt:lpstr>
      <vt:lpstr>Refs: Semi-Supervised &amp; Multi-Class Learning</vt:lpstr>
      <vt:lpstr>Refs: Genetic Algorithms &amp; Rough/Fuzzy Sets</vt:lpstr>
      <vt:lpstr>References: Model Evaluation, Ensemble Methods</vt:lpstr>
      <vt:lpstr>Surplus Slides</vt:lpstr>
      <vt:lpstr>Issues: Evaluating Classification Methods</vt:lpstr>
      <vt:lpstr>Gain Ratio for Attribute Selection (C4.5) (MK:contains errors)</vt:lpstr>
      <vt:lpstr>Gini index (CART, IBM IntelligentMiner)</vt:lpstr>
      <vt:lpstr>Predictor Error Measures</vt:lpstr>
      <vt:lpstr>Scalable Decision Tree Induction Methods</vt:lpstr>
      <vt:lpstr>Data Cube-Based Decision-Tree Induction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UCM  User</cp:lastModifiedBy>
  <cp:revision>697</cp:revision>
  <cp:lastPrinted>1999-09-10T20:38:56Z</cp:lastPrinted>
  <dcterms:created xsi:type="dcterms:W3CDTF">1998-06-19T04:38:52Z</dcterms:created>
  <dcterms:modified xsi:type="dcterms:W3CDTF">2017-08-11T23:49:53Z</dcterms:modified>
  <cp:category>data mining book slides</cp:category>
</cp:coreProperties>
</file>