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3"/>
  </p:notesMasterIdLst>
  <p:sldIdLst>
    <p:sldId id="256" r:id="rId2"/>
    <p:sldId id="257" r:id="rId3"/>
    <p:sldId id="259" r:id="rId4"/>
    <p:sldId id="258" r:id="rId5"/>
    <p:sldId id="260" r:id="rId6"/>
    <p:sldId id="276" r:id="rId7"/>
    <p:sldId id="261" r:id="rId8"/>
    <p:sldId id="262" r:id="rId9"/>
    <p:sldId id="263" r:id="rId10"/>
    <p:sldId id="264" r:id="rId11"/>
    <p:sldId id="267" r:id="rId12"/>
    <p:sldId id="265" r:id="rId13"/>
    <p:sldId id="266" r:id="rId14"/>
    <p:sldId id="268" r:id="rId15"/>
    <p:sldId id="269" r:id="rId16"/>
    <p:sldId id="270" r:id="rId17"/>
    <p:sldId id="271" r:id="rId18"/>
    <p:sldId id="272" r:id="rId19"/>
    <p:sldId id="273" r:id="rId20"/>
    <p:sldId id="274" r:id="rId21"/>
    <p:sldId id="275"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7A49D3D-1B42-4ED9-A51D-8074164B074F}">
          <p14:sldIdLst>
            <p14:sldId id="256"/>
            <p14:sldId id="257"/>
            <p14:sldId id="259"/>
            <p14:sldId id="258"/>
            <p14:sldId id="260"/>
            <p14:sldId id="276"/>
            <p14:sldId id="261"/>
            <p14:sldId id="262"/>
            <p14:sldId id="263"/>
            <p14:sldId id="264"/>
            <p14:sldId id="267"/>
            <p14:sldId id="265"/>
            <p14:sldId id="266"/>
            <p14:sldId id="268"/>
            <p14:sldId id="269"/>
            <p14:sldId id="270"/>
            <p14:sldId id="271"/>
            <p14:sldId id="272"/>
            <p14:sldId id="273"/>
            <p14:sldId id="274"/>
            <p14:sldId id="275"/>
          </p14:sldIdLst>
        </p14:section>
        <p14:section name="Untitled Section" id="{75159286-658F-4A18-90FF-EADBF33D6515}">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221" autoAdjust="0"/>
  </p:normalViewPr>
  <p:slideViewPr>
    <p:cSldViewPr>
      <p:cViewPr varScale="1">
        <p:scale>
          <a:sx n="90" d="100"/>
          <a:sy n="90" d="100"/>
        </p:scale>
        <p:origin x="-158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EB6D586-C058-490F-9511-91626212E173}" type="datetimeFigureOut">
              <a:rPr lang="en-US" smtClean="0"/>
              <a:t>11/17/2016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07FA0F2-E322-4CBC-94C5-8A14958F4D41}" type="slidenum">
              <a:rPr lang="en-US" smtClean="0"/>
              <a:t>‹#›</a:t>
            </a:fld>
            <a:endParaRPr lang="en-US"/>
          </a:p>
        </p:txBody>
      </p:sp>
    </p:spTree>
    <p:extLst>
      <p:ext uri="{BB962C8B-B14F-4D97-AF65-F5344CB8AC3E}">
        <p14:creationId xmlns:p14="http://schemas.microsoft.com/office/powerpoint/2010/main" val="7842257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It is good practice to wait for the document to be fully loaded and ready before working with it. This also allows you to have your JavaScript code before the body of your document, in the head section.</a:t>
            </a:r>
          </a:p>
          <a:p>
            <a:r>
              <a:rPr lang="en-US" sz="1200" b="0" i="0" kern="1200" dirty="0" smtClean="0">
                <a:solidFill>
                  <a:schemeClr val="tx1"/>
                </a:solidFill>
                <a:effectLst/>
                <a:latin typeface="+mn-lt"/>
                <a:ea typeface="+mn-ea"/>
                <a:cs typeface="+mn-cs"/>
              </a:rPr>
              <a:t>Here are some examples of actions that can fail if methods are run before the document is fully loaded:</a:t>
            </a:r>
          </a:p>
          <a:p>
            <a:r>
              <a:rPr lang="en-US" sz="1200" b="0" i="0" kern="1200" dirty="0" smtClean="0">
                <a:solidFill>
                  <a:schemeClr val="tx1"/>
                </a:solidFill>
                <a:effectLst/>
                <a:latin typeface="+mn-lt"/>
                <a:ea typeface="+mn-ea"/>
                <a:cs typeface="+mn-cs"/>
              </a:rPr>
              <a:t>Trying to hide an element that is not created yet</a:t>
            </a:r>
          </a:p>
          <a:p>
            <a:r>
              <a:rPr lang="en-US" sz="1200" b="0" i="0" kern="1200" dirty="0" smtClean="0">
                <a:solidFill>
                  <a:schemeClr val="tx1"/>
                </a:solidFill>
                <a:effectLst/>
                <a:latin typeface="+mn-lt"/>
                <a:ea typeface="+mn-ea"/>
                <a:cs typeface="+mn-cs"/>
              </a:rPr>
              <a:t>Trying to get the size of an image that is not loaded yet</a:t>
            </a:r>
          </a:p>
          <a:p>
            <a:endParaRPr lang="en-US" dirty="0"/>
          </a:p>
        </p:txBody>
      </p:sp>
      <p:sp>
        <p:nvSpPr>
          <p:cNvPr id="4" name="Slide Number Placeholder 3"/>
          <p:cNvSpPr>
            <a:spLocks noGrp="1"/>
          </p:cNvSpPr>
          <p:nvPr>
            <p:ph type="sldNum" sz="quarter" idx="10"/>
          </p:nvPr>
        </p:nvSpPr>
        <p:spPr/>
        <p:txBody>
          <a:bodyPr/>
          <a:lstStyle/>
          <a:p>
            <a:fld id="{707FA0F2-E322-4CBC-94C5-8A14958F4D41}" type="slidenum">
              <a:rPr lang="en-US" smtClean="0"/>
              <a:t>7</a:t>
            </a:fld>
            <a:endParaRPr lang="en-US"/>
          </a:p>
        </p:txBody>
      </p:sp>
    </p:spTree>
    <p:extLst>
      <p:ext uri="{BB962C8B-B14F-4D97-AF65-F5344CB8AC3E}">
        <p14:creationId xmlns:p14="http://schemas.microsoft.com/office/powerpoint/2010/main" val="24015902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A1D5449-5892-4608-AA62-BDFACD9A1E7F}" type="datetimeFigureOut">
              <a:rPr lang="en-US" smtClean="0"/>
              <a:t>11/17/2016</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901FCD06-7598-453F-A39F-319260F74DE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1D5449-5892-4608-AA62-BDFACD9A1E7F}" type="datetimeFigureOut">
              <a:rPr lang="en-US" smtClean="0"/>
              <a:t>11/17/2016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1FCD06-7598-453F-A39F-319260F74DE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1D5449-5892-4608-AA62-BDFACD9A1E7F}" type="datetimeFigureOut">
              <a:rPr lang="en-US" smtClean="0"/>
              <a:t>11/17/2016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1FCD06-7598-453F-A39F-319260F74DE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A1D5449-5892-4608-AA62-BDFACD9A1E7F}" type="datetimeFigureOut">
              <a:rPr lang="en-US" smtClean="0"/>
              <a:t>11/17/2016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1FCD06-7598-453F-A39F-319260F74DE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2A1D5449-5892-4608-AA62-BDFACD9A1E7F}" type="datetimeFigureOut">
              <a:rPr lang="en-US" smtClean="0"/>
              <a:t>11/17/2016</a:t>
            </a:fld>
            <a:endParaRPr lang="en-US"/>
          </a:p>
        </p:txBody>
      </p:sp>
      <p:sp>
        <p:nvSpPr>
          <p:cNvPr id="8" name="Slide Number Placeholder 7"/>
          <p:cNvSpPr>
            <a:spLocks noGrp="1"/>
          </p:cNvSpPr>
          <p:nvPr>
            <p:ph type="sldNum" sz="quarter" idx="11"/>
          </p:nvPr>
        </p:nvSpPr>
        <p:spPr/>
        <p:txBody>
          <a:bodyPr/>
          <a:lstStyle/>
          <a:p>
            <a:fld id="{901FCD06-7598-453F-A39F-319260F74DE9}"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3068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9016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A1D5449-5892-4608-AA62-BDFACD9A1E7F}" type="datetimeFigureOut">
              <a:rPr lang="en-US" smtClean="0"/>
              <a:t>11/17/2016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1FCD06-7598-453F-A39F-319260F74DE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A1D5449-5892-4608-AA62-BDFACD9A1E7F}" type="datetimeFigureOut">
              <a:rPr lang="en-US" smtClean="0"/>
              <a:t>11/17/2016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01FCD06-7598-453F-A39F-319260F74DE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A1D5449-5892-4608-AA62-BDFACD9A1E7F}" type="datetimeFigureOut">
              <a:rPr lang="en-US" smtClean="0"/>
              <a:t>11/17/2016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01FCD06-7598-453F-A39F-319260F74DE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1D5449-5892-4608-AA62-BDFACD9A1E7F}" type="datetimeFigureOut">
              <a:rPr lang="en-US" smtClean="0"/>
              <a:t>11/17/2016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01FCD06-7598-453F-A39F-319260F74DE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1D5449-5892-4608-AA62-BDFACD9A1E7F}" type="datetimeFigureOut">
              <a:rPr lang="en-US" smtClean="0"/>
              <a:t>11/17/2016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1FCD06-7598-453F-A39F-319260F74DE9}"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1D5449-5892-4608-AA62-BDFACD9A1E7F}" type="datetimeFigureOut">
              <a:rPr lang="en-US" smtClean="0"/>
              <a:t>11/17/2016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901FCD06-7598-453F-A39F-319260F74DE9}" type="slidenum">
              <a:rPr lang="en-US" smtClean="0"/>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smtClean="0"/>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2A1D5449-5892-4608-AA62-BDFACD9A1E7F}" type="datetimeFigureOut">
              <a:rPr lang="en-US" smtClean="0"/>
              <a:t>11/17/2016</a:t>
            </a:fld>
            <a:endParaRPr lang="en-US"/>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rot="16200000">
            <a:off x="8227377" y="5885497"/>
            <a:ext cx="1315721" cy="365125"/>
          </a:xfrm>
          <a:prstGeom prst="rect">
            <a:avLst/>
          </a:prstGeom>
        </p:spPr>
        <p:txBody>
          <a:bodyPr vert="horz" lIns="91440" tIns="45720" rIns="91440" bIns="45720" rtlCol="0" anchor="ctr"/>
          <a:lstStyle>
            <a:lvl1pPr algn="l">
              <a:defRPr sz="2400" b="1">
                <a:solidFill>
                  <a:schemeClr val="tx2"/>
                </a:solidFill>
              </a:defRPr>
            </a:lvl1pPr>
          </a:lstStyle>
          <a:p>
            <a:fld id="{901FCD06-7598-453F-A39F-319260F74DE9}" type="slidenum">
              <a:rPr lang="en-US" smtClean="0"/>
              <a:t>‹#›</a:t>
            </a:fld>
            <a:endParaRPr lang="en-US"/>
          </a:p>
        </p:txBody>
      </p:sp>
      <p:sp>
        <p:nvSpPr>
          <p:cNvPr id="7" name="Rectangle 6"/>
          <p:cNvSpPr/>
          <p:nvPr/>
        </p:nvSpPr>
        <p:spPr>
          <a:xfrm>
            <a:off x="9001124" y="0"/>
            <a:ext cx="142876"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001124" y="1371600"/>
            <a:ext cx="142876"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w3schools.com/jquery/jquery_events.asp"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adsf" TargetMode="External"/><Relationship Id="rId2" Type="http://schemas.openxmlformats.org/officeDocument/2006/relationships/hyperlink" Target="asd"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www.w3schools.com/jquery/tryit.asp?filename=tryjquery_slide_toggle"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www.w3schools.com/jquery/jquery_animate.asp"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www.w3schools.com/jquery/jquery_examples.asp"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www.w3schools.com/jquery/jquery_selectors.asp"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600" dirty="0" smtClean="0"/>
              <a:t>jQuery: An Introduction</a:t>
            </a:r>
            <a:endParaRPr lang="en-US" sz="3600" dirty="0"/>
          </a:p>
        </p:txBody>
      </p:sp>
      <p:sp>
        <p:nvSpPr>
          <p:cNvPr id="3" name="Subtitle 2"/>
          <p:cNvSpPr>
            <a:spLocks noGrp="1"/>
          </p:cNvSpPr>
          <p:nvPr>
            <p:ph type="subTitle" idx="1"/>
          </p:nvPr>
        </p:nvSpPr>
        <p:spPr/>
        <p:txBody>
          <a:bodyPr>
            <a:normAutofit/>
          </a:bodyPr>
          <a:lstStyle/>
          <a:p>
            <a:r>
              <a:rPr lang="en-US" sz="1600" dirty="0" smtClean="0"/>
              <a:t>Content from W3Schools.com</a:t>
            </a:r>
            <a:endParaRPr lang="en-US" sz="1600" dirty="0"/>
          </a:p>
        </p:txBody>
      </p:sp>
    </p:spTree>
    <p:extLst>
      <p:ext uri="{BB962C8B-B14F-4D97-AF65-F5344CB8AC3E}">
        <p14:creationId xmlns:p14="http://schemas.microsoft.com/office/powerpoint/2010/main" val="39275705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382000" cy="1371600"/>
          </a:xfrm>
        </p:spPr>
        <p:txBody>
          <a:bodyPr>
            <a:normAutofit/>
          </a:bodyPr>
          <a:lstStyle/>
          <a:p>
            <a:r>
              <a:rPr lang="en-US" dirty="0"/>
              <a:t>jQuery Syntax For Event </a:t>
            </a:r>
            <a:r>
              <a:rPr lang="en-US" dirty="0" smtClean="0"/>
              <a:t>Methods</a:t>
            </a:r>
            <a:endParaRPr lang="en-US" dirty="0"/>
          </a:p>
        </p:txBody>
      </p:sp>
      <p:sp>
        <p:nvSpPr>
          <p:cNvPr id="3" name="Content Placeholder 2"/>
          <p:cNvSpPr>
            <a:spLocks noGrp="1"/>
          </p:cNvSpPr>
          <p:nvPr>
            <p:ph idx="1"/>
          </p:nvPr>
        </p:nvSpPr>
        <p:spPr/>
        <p:txBody>
          <a:bodyPr/>
          <a:lstStyle/>
          <a:p>
            <a:r>
              <a:rPr lang="en-US" b="0" dirty="0"/>
              <a:t>In jQuery, most DOM events have an equivalent jQuery method</a:t>
            </a:r>
            <a:r>
              <a:rPr lang="en-US" b="0" dirty="0" smtClean="0"/>
              <a:t>.</a:t>
            </a:r>
          </a:p>
          <a:p>
            <a:endParaRPr lang="en-US" b="0" dirty="0"/>
          </a:p>
          <a:p>
            <a:endParaRPr lang="en-US" b="0" dirty="0" smtClean="0"/>
          </a:p>
          <a:p>
            <a:endParaRPr lang="en-US" b="0" dirty="0"/>
          </a:p>
          <a:p>
            <a:r>
              <a:rPr lang="en-US" b="0" dirty="0">
                <a:hlinkClick r:id="rId2"/>
              </a:rPr>
              <a:t>Commonly Used jQuery Event </a:t>
            </a:r>
            <a:r>
              <a:rPr lang="en-US" b="0" dirty="0" smtClean="0">
                <a:hlinkClick r:id="rId2"/>
              </a:rPr>
              <a:t>Methods</a:t>
            </a:r>
            <a:endParaRPr lang="en-US" b="0" dirty="0" smtClean="0"/>
          </a:p>
          <a:p>
            <a:r>
              <a:rPr lang="en-US" b="0" dirty="0" smtClean="0"/>
              <a:t>Use the example of click on table row</a:t>
            </a:r>
            <a:endParaRPr lang="en-US" b="0" dirty="0"/>
          </a:p>
          <a:p>
            <a:endParaRPr lang="en-US"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2286000"/>
            <a:ext cx="2676525" cy="1019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530926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jQuery </a:t>
            </a:r>
            <a:r>
              <a:rPr lang="en-US" dirty="0" smtClean="0"/>
              <a:t>Effects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Additional methods provided by jQuery</a:t>
            </a:r>
          </a:p>
          <a:p>
            <a:pPr marL="342900" indent="-342900">
              <a:buFont typeface="Arial" panose="020B0604020202020204" pitchFamily="34" charset="0"/>
              <a:buChar char="•"/>
            </a:pPr>
            <a:r>
              <a:rPr lang="en-US" dirty="0" smtClean="0"/>
              <a:t>Hide/Show</a:t>
            </a:r>
          </a:p>
          <a:p>
            <a:pPr marL="342900" indent="-342900">
              <a:buFont typeface="Arial" panose="020B0604020202020204" pitchFamily="34" charset="0"/>
              <a:buChar char="•"/>
            </a:pPr>
            <a:r>
              <a:rPr lang="en-US" dirty="0" smtClean="0"/>
              <a:t>Fade</a:t>
            </a:r>
          </a:p>
          <a:p>
            <a:pPr marL="342900" indent="-342900">
              <a:buFont typeface="Arial" panose="020B0604020202020204" pitchFamily="34" charset="0"/>
              <a:buChar char="•"/>
            </a:pPr>
            <a:r>
              <a:rPr lang="en-US" dirty="0" smtClean="0">
                <a:hlinkClick r:id="rId2"/>
              </a:rPr>
              <a:t>Slide</a:t>
            </a:r>
            <a:endParaRPr lang="en-US" dirty="0" smtClean="0"/>
          </a:p>
          <a:p>
            <a:pPr marL="342900" indent="-342900">
              <a:buFont typeface="Arial" panose="020B0604020202020204" pitchFamily="34" charset="0"/>
              <a:buChar char="•"/>
            </a:pPr>
            <a:r>
              <a:rPr lang="en-US" dirty="0" smtClean="0">
                <a:hlinkClick r:id="rId3"/>
              </a:rPr>
              <a:t>Animate</a:t>
            </a:r>
            <a:endParaRPr lang="en-US" dirty="0" smtClean="0"/>
          </a:p>
          <a:p>
            <a:pPr marL="342900" indent="-342900">
              <a:buFont typeface="Arial" panose="020B0604020202020204" pitchFamily="34" charset="0"/>
              <a:buChar char="•"/>
            </a:pPr>
            <a:r>
              <a:rPr lang="en-US" dirty="0" smtClean="0"/>
              <a:t>Stop()</a:t>
            </a:r>
          </a:p>
          <a:p>
            <a:pPr marL="800100" lvl="1" indent="-342900"/>
            <a:r>
              <a:rPr lang="en-US" dirty="0"/>
              <a:t>The jQuery stop() method is used to stop animations or effects before it is finished.</a:t>
            </a:r>
            <a:endParaRPr lang="en-US" dirty="0" smtClean="0"/>
          </a:p>
          <a:p>
            <a:pPr marL="342900" indent="-342900">
              <a:buFont typeface="Arial" panose="020B0604020202020204" pitchFamily="34" charset="0"/>
              <a:buChar char="•"/>
            </a:pPr>
            <a:r>
              <a:rPr lang="en-US" dirty="0" smtClean="0"/>
              <a:t>Callback</a:t>
            </a:r>
          </a:p>
          <a:p>
            <a:pPr marL="800100" lvl="1" indent="-342900"/>
            <a:r>
              <a:rPr lang="en-US" dirty="0"/>
              <a:t>A callback function is executed after the current effect is 100% finished</a:t>
            </a:r>
            <a:endParaRPr lang="en-US" dirty="0" smtClean="0"/>
          </a:p>
          <a:p>
            <a:pPr marL="342900" indent="-342900">
              <a:buFont typeface="Arial" panose="020B0604020202020204" pitchFamily="34" charset="0"/>
              <a:buChar char="•"/>
            </a:pPr>
            <a:r>
              <a:rPr lang="en-US" dirty="0" smtClean="0">
                <a:hlinkClick r:id="rId2"/>
              </a:rPr>
              <a:t>Chaining</a:t>
            </a:r>
            <a:endParaRPr lang="en-US" dirty="0"/>
          </a:p>
        </p:txBody>
      </p:sp>
    </p:spTree>
    <p:extLst>
      <p:ext uri="{BB962C8B-B14F-4D97-AF65-F5344CB8AC3E}">
        <p14:creationId xmlns:p14="http://schemas.microsoft.com/office/powerpoint/2010/main" val="6629972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Slide</a:t>
            </a:r>
            <a:endParaRPr lang="en-US" dirty="0"/>
          </a:p>
        </p:txBody>
      </p:sp>
      <p:sp>
        <p:nvSpPr>
          <p:cNvPr id="3" name="Content Placeholder 2"/>
          <p:cNvSpPr>
            <a:spLocks noGrp="1"/>
          </p:cNvSpPr>
          <p:nvPr>
            <p:ph idx="1"/>
          </p:nvPr>
        </p:nvSpPr>
        <p:spPr/>
        <p:txBody>
          <a:bodyPr/>
          <a:lstStyle/>
          <a:p>
            <a:r>
              <a:rPr lang="en-US" b="0" dirty="0"/>
              <a:t>jQuery has the following slide methods:</a:t>
            </a:r>
          </a:p>
          <a:p>
            <a:r>
              <a:rPr lang="en-US" b="0" dirty="0" smtClean="0"/>
              <a:t>	</a:t>
            </a:r>
            <a:r>
              <a:rPr lang="en-US" b="0" dirty="0" err="1" smtClean="0"/>
              <a:t>slideDown</a:t>
            </a:r>
            <a:r>
              <a:rPr lang="en-US" b="0" dirty="0"/>
              <a:t>()</a:t>
            </a:r>
          </a:p>
          <a:p>
            <a:r>
              <a:rPr lang="en-US" b="0" dirty="0" smtClean="0"/>
              <a:t>	</a:t>
            </a:r>
            <a:r>
              <a:rPr lang="en-US" b="0" dirty="0" err="1" smtClean="0"/>
              <a:t>slideUp</a:t>
            </a:r>
            <a:r>
              <a:rPr lang="en-US" b="0" dirty="0"/>
              <a:t>()</a:t>
            </a:r>
          </a:p>
          <a:p>
            <a:r>
              <a:rPr lang="en-US" b="0" dirty="0" smtClean="0"/>
              <a:t>	</a:t>
            </a:r>
            <a:r>
              <a:rPr lang="en-US" b="0" dirty="0" err="1" smtClean="0"/>
              <a:t>slideToggle</a:t>
            </a:r>
            <a:r>
              <a:rPr lang="en-US" b="0" dirty="0" smtClean="0"/>
              <a:t>()</a:t>
            </a:r>
            <a:endParaRPr lang="en-US" dirty="0" smtClean="0"/>
          </a:p>
          <a:p>
            <a:r>
              <a:rPr lang="en-US" dirty="0" smtClean="0"/>
              <a:t>Syntax</a:t>
            </a:r>
            <a:r>
              <a:rPr lang="en-US" dirty="0"/>
              <a:t>:</a:t>
            </a:r>
            <a:endParaRPr lang="en-US" b="0" dirty="0"/>
          </a:p>
          <a:p>
            <a:r>
              <a:rPr lang="en-US" b="0" dirty="0" smtClean="0"/>
              <a:t>	$(</a:t>
            </a:r>
            <a:r>
              <a:rPr lang="en-US" b="0" i="1" dirty="0"/>
              <a:t>selector</a:t>
            </a:r>
            <a:r>
              <a:rPr lang="en-US" b="0" dirty="0" smtClean="0"/>
              <a:t>).</a:t>
            </a:r>
            <a:r>
              <a:rPr lang="en-US" b="0" dirty="0"/>
              <a:t> </a:t>
            </a:r>
            <a:r>
              <a:rPr lang="en-US" b="0" dirty="0" err="1" smtClean="0"/>
              <a:t>slideToggle</a:t>
            </a:r>
            <a:r>
              <a:rPr lang="en-US" b="0" dirty="0" smtClean="0"/>
              <a:t>(</a:t>
            </a:r>
            <a:r>
              <a:rPr lang="en-US" b="0" i="1" dirty="0" err="1" smtClean="0"/>
              <a:t>speed,callback</a:t>
            </a:r>
            <a:r>
              <a:rPr lang="en-US" b="0" dirty="0" smtClean="0"/>
              <a:t>);</a:t>
            </a:r>
          </a:p>
          <a:p>
            <a:r>
              <a:rPr lang="en-US" b="0" dirty="0" smtClean="0"/>
              <a:t>Example:</a:t>
            </a:r>
          </a:p>
          <a:p>
            <a:r>
              <a:rPr lang="en-US" dirty="0">
                <a:hlinkClick r:id="rId2"/>
              </a:rPr>
              <a:t>http://</a:t>
            </a:r>
            <a:r>
              <a:rPr lang="en-US" dirty="0" smtClean="0">
                <a:hlinkClick r:id="rId2"/>
              </a:rPr>
              <a:t>www.w3schools.com/jquery/tryit.asp?filename=tryjquery_slide_toggle</a:t>
            </a:r>
            <a:endParaRPr lang="en-US" dirty="0" smtClean="0"/>
          </a:p>
          <a:p>
            <a:endParaRPr lang="en-US" dirty="0"/>
          </a:p>
        </p:txBody>
      </p:sp>
    </p:spTree>
    <p:extLst>
      <p:ext uri="{BB962C8B-B14F-4D97-AF65-F5344CB8AC3E}">
        <p14:creationId xmlns:p14="http://schemas.microsoft.com/office/powerpoint/2010/main" val="13853744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Animation</a:t>
            </a:r>
            <a:endParaRPr lang="en-US" dirty="0"/>
          </a:p>
        </p:txBody>
      </p:sp>
      <p:sp>
        <p:nvSpPr>
          <p:cNvPr id="3" name="Content Placeholder 2"/>
          <p:cNvSpPr>
            <a:spLocks noGrp="1"/>
          </p:cNvSpPr>
          <p:nvPr>
            <p:ph idx="1"/>
          </p:nvPr>
        </p:nvSpPr>
        <p:spPr>
          <a:xfrm>
            <a:off x="457200" y="1752600"/>
            <a:ext cx="7620000" cy="4800600"/>
          </a:xfrm>
        </p:spPr>
        <p:txBody>
          <a:bodyPr>
            <a:normAutofit fontScale="92500" lnSpcReduction="10000"/>
          </a:bodyPr>
          <a:lstStyle/>
          <a:p>
            <a:r>
              <a:rPr lang="en-US" b="0" dirty="0"/>
              <a:t>The jQuery animate() method lets you create custom animations</a:t>
            </a:r>
            <a:r>
              <a:rPr lang="en-US" b="0" dirty="0" smtClean="0"/>
              <a:t>.</a:t>
            </a:r>
          </a:p>
          <a:p>
            <a:r>
              <a:rPr lang="en-US" dirty="0"/>
              <a:t>Syntax:</a:t>
            </a:r>
            <a:endParaRPr lang="en-US" b="0" dirty="0"/>
          </a:p>
          <a:p>
            <a:r>
              <a:rPr lang="en-US" b="0" dirty="0"/>
              <a:t>$(</a:t>
            </a:r>
            <a:r>
              <a:rPr lang="en-US" b="0" i="1" dirty="0"/>
              <a:t>selector</a:t>
            </a:r>
            <a:r>
              <a:rPr lang="en-US" b="0" dirty="0"/>
              <a:t>).animate({</a:t>
            </a:r>
            <a:r>
              <a:rPr lang="en-US" b="0" i="1" dirty="0" err="1"/>
              <a:t>params</a:t>
            </a:r>
            <a:r>
              <a:rPr lang="en-US" b="0" dirty="0"/>
              <a:t>}</a:t>
            </a:r>
            <a:r>
              <a:rPr lang="en-US" b="0" i="1" dirty="0"/>
              <a:t>,</a:t>
            </a:r>
            <a:r>
              <a:rPr lang="en-US" b="0" i="1" dirty="0" err="1"/>
              <a:t>speed,callback</a:t>
            </a:r>
            <a:r>
              <a:rPr lang="en-US" b="0" dirty="0" smtClean="0"/>
              <a:t>);</a:t>
            </a:r>
          </a:p>
          <a:p>
            <a:r>
              <a:rPr lang="en-US" b="0" dirty="0"/>
              <a:t>multiple properties can be animated at the same time</a:t>
            </a:r>
            <a:r>
              <a:rPr lang="en-US" b="0" dirty="0" smtClean="0"/>
              <a:t>:</a:t>
            </a:r>
          </a:p>
          <a:p>
            <a:endParaRPr lang="en-US" b="0" dirty="0" smtClean="0"/>
          </a:p>
          <a:p>
            <a:endParaRPr lang="en-US" b="0" dirty="0"/>
          </a:p>
          <a:p>
            <a:endParaRPr lang="en-US" b="0" dirty="0" smtClean="0"/>
          </a:p>
          <a:p>
            <a:endParaRPr lang="en-US" b="0" dirty="0"/>
          </a:p>
          <a:p>
            <a:endParaRPr lang="en-US" b="0" dirty="0" smtClean="0"/>
          </a:p>
          <a:p>
            <a:endParaRPr lang="en-US" b="0" dirty="0"/>
          </a:p>
          <a:p>
            <a:r>
              <a:rPr lang="en-US" b="0" dirty="0" smtClean="0"/>
              <a:t>More examples:</a:t>
            </a:r>
          </a:p>
          <a:p>
            <a:r>
              <a:rPr lang="en-US" b="0" dirty="0">
                <a:hlinkClick r:id="rId2"/>
              </a:rPr>
              <a:t>http://</a:t>
            </a:r>
            <a:r>
              <a:rPr lang="en-US" b="0" dirty="0" smtClean="0">
                <a:hlinkClick r:id="rId2"/>
              </a:rPr>
              <a:t>www.w3schools.com/jquery/jquery_animate.asp</a:t>
            </a:r>
            <a:endParaRPr lang="en-US" b="0" dirty="0" smtClean="0"/>
          </a:p>
          <a:p>
            <a:endParaRPr lang="en-US" b="0" dirty="0" smtClean="0"/>
          </a:p>
          <a:p>
            <a:endParaRPr lang="en-US" b="0" dirty="0"/>
          </a:p>
          <a:p>
            <a:endParaRPr 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3429000"/>
            <a:ext cx="2933700" cy="1952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048681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Chaining</a:t>
            </a:r>
            <a:endParaRPr lang="en-US" dirty="0"/>
          </a:p>
        </p:txBody>
      </p:sp>
      <p:sp>
        <p:nvSpPr>
          <p:cNvPr id="3" name="Content Placeholder 2"/>
          <p:cNvSpPr>
            <a:spLocks noGrp="1"/>
          </p:cNvSpPr>
          <p:nvPr>
            <p:ph idx="1"/>
          </p:nvPr>
        </p:nvSpPr>
        <p:spPr/>
        <p:txBody>
          <a:bodyPr/>
          <a:lstStyle/>
          <a:p>
            <a:r>
              <a:rPr lang="en-US" b="0" dirty="0"/>
              <a:t>Chaining allows us to run multiple jQuery methods (on the same element) within a single statement</a:t>
            </a:r>
            <a:r>
              <a:rPr lang="en-US" b="0" dirty="0" smtClean="0"/>
              <a:t>.</a:t>
            </a:r>
          </a:p>
          <a:p>
            <a:r>
              <a:rPr lang="en-US" b="0" dirty="0"/>
              <a:t>browsers do not have to find the same element(s) more than </a:t>
            </a:r>
            <a:r>
              <a:rPr lang="en-US" b="0" dirty="0" smtClean="0"/>
              <a:t>once.</a:t>
            </a:r>
          </a:p>
          <a:p>
            <a:endParaRPr lang="en-US" b="0" dirty="0"/>
          </a:p>
          <a:p>
            <a:endParaRPr lang="en-US" b="0" dirty="0" smtClean="0"/>
          </a:p>
          <a:p>
            <a:r>
              <a:rPr lang="en-US" b="0" dirty="0"/>
              <a:t> you can format it like you want, including line breaks and indentations.</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3198628"/>
            <a:ext cx="54864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238555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229600" cy="1371600"/>
          </a:xfrm>
        </p:spPr>
        <p:txBody>
          <a:bodyPr>
            <a:normAutofit/>
          </a:bodyPr>
          <a:lstStyle/>
          <a:p>
            <a:r>
              <a:rPr lang="en-US" dirty="0"/>
              <a:t>jQuery DOM </a:t>
            </a:r>
            <a:r>
              <a:rPr lang="en-US" dirty="0" smtClean="0"/>
              <a:t>Manipulation</a:t>
            </a:r>
            <a:endParaRPr lang="en-US" dirty="0"/>
          </a:p>
        </p:txBody>
      </p:sp>
      <p:sp>
        <p:nvSpPr>
          <p:cNvPr id="3" name="Content Placeholder 2"/>
          <p:cNvSpPr>
            <a:spLocks noGrp="1"/>
          </p:cNvSpPr>
          <p:nvPr>
            <p:ph idx="1"/>
          </p:nvPr>
        </p:nvSpPr>
        <p:spPr/>
        <p:txBody>
          <a:bodyPr/>
          <a:lstStyle/>
          <a:p>
            <a:pPr marL="342900" indent="-342900">
              <a:buFont typeface="Arial" panose="020B0604020202020204" pitchFamily="34" charset="0"/>
              <a:buChar char="•"/>
            </a:pPr>
            <a:r>
              <a:rPr lang="en-US" b="0" dirty="0"/>
              <a:t>Get Content - text(), html(), and </a:t>
            </a:r>
            <a:r>
              <a:rPr lang="en-US" b="0" dirty="0" err="1"/>
              <a:t>val</a:t>
            </a:r>
            <a:r>
              <a:rPr lang="en-US" b="0" dirty="0" smtClean="0"/>
              <a:t>()</a:t>
            </a:r>
          </a:p>
          <a:p>
            <a:pPr marL="342900" indent="-342900">
              <a:buFont typeface="Arial" panose="020B0604020202020204" pitchFamily="34" charset="0"/>
              <a:buChar char="•"/>
            </a:pPr>
            <a:r>
              <a:rPr lang="en-US" b="0" dirty="0"/>
              <a:t>Get Attributes - </a:t>
            </a:r>
            <a:r>
              <a:rPr lang="en-US" b="0" dirty="0" err="1"/>
              <a:t>attr</a:t>
            </a:r>
            <a:r>
              <a:rPr lang="en-US" b="0" dirty="0"/>
              <a:t>()</a:t>
            </a:r>
          </a:p>
          <a:p>
            <a:pPr marL="342900" indent="-342900">
              <a:buFont typeface="Arial" panose="020B0604020202020204" pitchFamily="34" charset="0"/>
              <a:buChar char="•"/>
            </a:pPr>
            <a:r>
              <a:rPr lang="en-US" b="0" dirty="0"/>
              <a:t>Set Content - text(), html(), and </a:t>
            </a:r>
            <a:r>
              <a:rPr lang="en-US" b="0" dirty="0" err="1"/>
              <a:t>val</a:t>
            </a:r>
            <a:r>
              <a:rPr lang="en-US" b="0" dirty="0"/>
              <a:t>()</a:t>
            </a:r>
          </a:p>
          <a:p>
            <a:pPr marL="342900" indent="-342900">
              <a:buFont typeface="Arial" panose="020B0604020202020204" pitchFamily="34" charset="0"/>
              <a:buChar char="•"/>
            </a:pPr>
            <a:r>
              <a:rPr lang="en-US" b="0" dirty="0"/>
              <a:t>Add New HTML </a:t>
            </a:r>
            <a:r>
              <a:rPr lang="en-US" b="0" dirty="0" smtClean="0"/>
              <a:t>Content : append(), prepend()</a:t>
            </a:r>
          </a:p>
          <a:p>
            <a:pPr marL="342900" indent="-342900">
              <a:buFont typeface="Arial" panose="020B0604020202020204" pitchFamily="34" charset="0"/>
              <a:buChar char="•"/>
            </a:pPr>
            <a:r>
              <a:rPr lang="en-US" b="0" dirty="0"/>
              <a:t>Remove </a:t>
            </a:r>
            <a:r>
              <a:rPr lang="en-US" b="0" dirty="0" smtClean="0"/>
              <a:t>Elements/Content : Remove(), empty()</a:t>
            </a:r>
            <a:endParaRPr lang="en-US" b="0" dirty="0"/>
          </a:p>
          <a:p>
            <a:pPr marL="342900" indent="-342900">
              <a:buFont typeface="Arial" panose="020B0604020202020204" pitchFamily="34" charset="0"/>
              <a:buChar char="•"/>
            </a:pPr>
            <a:endParaRPr lang="en-US" b="0" dirty="0"/>
          </a:p>
          <a:p>
            <a:pPr marL="342900" indent="-342900">
              <a:buFont typeface="Arial" panose="020B0604020202020204" pitchFamily="34" charset="0"/>
              <a:buChar char="•"/>
            </a:pPr>
            <a:endParaRPr lang="en-US" b="0" dirty="0"/>
          </a:p>
          <a:p>
            <a:endParaRPr lang="en-US" dirty="0"/>
          </a:p>
        </p:txBody>
      </p:sp>
    </p:spTree>
    <p:extLst>
      <p:ext uri="{BB962C8B-B14F-4D97-AF65-F5344CB8AC3E}">
        <p14:creationId xmlns:p14="http://schemas.microsoft.com/office/powerpoint/2010/main" val="40531013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7924800" cy="1371600"/>
          </a:xfrm>
        </p:spPr>
        <p:txBody>
          <a:bodyPr>
            <a:normAutofit/>
          </a:bodyPr>
          <a:lstStyle/>
          <a:p>
            <a:r>
              <a:rPr lang="en-US" dirty="0"/>
              <a:t>jQuery Manipulating </a:t>
            </a:r>
            <a:r>
              <a:rPr lang="en-US" dirty="0" smtClean="0"/>
              <a:t>CSS</a:t>
            </a:r>
            <a:endParaRPr lang="en-US" dirty="0"/>
          </a:p>
        </p:txBody>
      </p:sp>
      <p:sp>
        <p:nvSpPr>
          <p:cNvPr id="3" name="Content Placeholder 2"/>
          <p:cNvSpPr>
            <a:spLocks noGrp="1"/>
          </p:cNvSpPr>
          <p:nvPr>
            <p:ph idx="1"/>
          </p:nvPr>
        </p:nvSpPr>
        <p:spPr/>
        <p:txBody>
          <a:bodyPr/>
          <a:lstStyle/>
          <a:p>
            <a:pPr marL="342900" indent="-342900">
              <a:buFont typeface="Arial" panose="020B0604020202020204" pitchFamily="34" charset="0"/>
              <a:buChar char="•"/>
            </a:pPr>
            <a:r>
              <a:rPr lang="en-US" b="0" dirty="0"/>
              <a:t>jQuery has several methods for CSS manipulation. We will look at the following methods:</a:t>
            </a:r>
          </a:p>
          <a:p>
            <a:pPr marL="800100" lvl="1" indent="-342900"/>
            <a:r>
              <a:rPr lang="en-US" b="0" dirty="0" err="1" smtClean="0"/>
              <a:t>addClass</a:t>
            </a:r>
            <a:r>
              <a:rPr lang="en-US" b="0" dirty="0"/>
              <a:t>() - Adds one or more classes to the selected elements</a:t>
            </a:r>
          </a:p>
          <a:p>
            <a:pPr marL="800100" lvl="1" indent="-342900"/>
            <a:r>
              <a:rPr lang="en-US" b="0" dirty="0" err="1" smtClean="0"/>
              <a:t>removeClass</a:t>
            </a:r>
            <a:r>
              <a:rPr lang="en-US" b="0" dirty="0"/>
              <a:t>() - Removes one or more classes from the selected elements</a:t>
            </a:r>
          </a:p>
          <a:p>
            <a:pPr marL="800100" lvl="1" indent="-342900"/>
            <a:r>
              <a:rPr lang="en-US" b="0" dirty="0" err="1" smtClean="0"/>
              <a:t>toggleClass</a:t>
            </a:r>
            <a:r>
              <a:rPr lang="en-US" b="0" dirty="0"/>
              <a:t>() - Toggles between adding/removing classes from the selected elements</a:t>
            </a:r>
          </a:p>
          <a:p>
            <a:pPr marL="800100" lvl="1" indent="-342900"/>
            <a:r>
              <a:rPr lang="en-US" b="0" dirty="0" err="1" smtClean="0"/>
              <a:t>css</a:t>
            </a:r>
            <a:r>
              <a:rPr lang="en-US" b="0" dirty="0"/>
              <a:t>() - Sets or returns the style attribute</a:t>
            </a:r>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19022781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jQuery Dimensions</a:t>
            </a:r>
            <a:endParaRPr lang="en-US" dirty="0"/>
          </a:p>
        </p:txBody>
      </p:sp>
      <p:sp>
        <p:nvSpPr>
          <p:cNvPr id="3" name="Content Placeholder 2"/>
          <p:cNvSpPr>
            <a:spLocks noGrp="1"/>
          </p:cNvSpPr>
          <p:nvPr>
            <p:ph idx="1"/>
          </p:nvPr>
        </p:nvSpPr>
        <p:spPr/>
        <p:txBody>
          <a:bodyPr/>
          <a:lstStyle/>
          <a:p>
            <a:r>
              <a:rPr lang="en-US" b="0" dirty="0" smtClean="0"/>
              <a:t>jQuery </a:t>
            </a:r>
            <a:r>
              <a:rPr lang="en-US" b="0" dirty="0"/>
              <a:t>has several important methods for working with dimensions:</a:t>
            </a:r>
          </a:p>
          <a:p>
            <a:r>
              <a:rPr lang="en-US" b="0" dirty="0" smtClean="0"/>
              <a:t>	width</a:t>
            </a:r>
            <a:r>
              <a:rPr lang="en-US" b="0" dirty="0"/>
              <a:t>()</a:t>
            </a:r>
          </a:p>
          <a:p>
            <a:r>
              <a:rPr lang="en-US" b="0" dirty="0" smtClean="0"/>
              <a:t>	height</a:t>
            </a:r>
            <a:r>
              <a:rPr lang="en-US" b="0" dirty="0"/>
              <a:t>()</a:t>
            </a:r>
          </a:p>
          <a:p>
            <a:r>
              <a:rPr lang="en-US" b="0" dirty="0" smtClean="0"/>
              <a:t>	</a:t>
            </a:r>
            <a:r>
              <a:rPr lang="en-US" b="0" dirty="0" err="1" smtClean="0"/>
              <a:t>innerWidth</a:t>
            </a:r>
            <a:r>
              <a:rPr lang="en-US" b="0" dirty="0"/>
              <a:t>()</a:t>
            </a:r>
          </a:p>
          <a:p>
            <a:r>
              <a:rPr lang="en-US" b="0" dirty="0" smtClean="0"/>
              <a:t>	</a:t>
            </a:r>
            <a:r>
              <a:rPr lang="en-US" b="0" dirty="0" err="1" smtClean="0"/>
              <a:t>innerHeight</a:t>
            </a:r>
            <a:r>
              <a:rPr lang="en-US" b="0" dirty="0"/>
              <a:t>()</a:t>
            </a:r>
          </a:p>
          <a:p>
            <a:r>
              <a:rPr lang="en-US" b="0" dirty="0" smtClean="0"/>
              <a:t>	</a:t>
            </a:r>
            <a:r>
              <a:rPr lang="en-US" b="0" dirty="0" err="1" smtClean="0"/>
              <a:t>outerWidth</a:t>
            </a:r>
            <a:r>
              <a:rPr lang="en-US" b="0" dirty="0"/>
              <a:t>()</a:t>
            </a:r>
          </a:p>
          <a:p>
            <a:r>
              <a:rPr lang="en-US" b="0" dirty="0" smtClean="0"/>
              <a:t>	</a:t>
            </a:r>
            <a:r>
              <a:rPr lang="en-US" b="0" dirty="0" err="1" smtClean="0"/>
              <a:t>outerHeight</a:t>
            </a:r>
            <a:r>
              <a:rPr lang="en-US" b="0" dirty="0"/>
              <a:t>()</a:t>
            </a:r>
          </a:p>
          <a:p>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1" y="2438399"/>
            <a:ext cx="5761410" cy="41232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27269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7086600" cy="1371600"/>
          </a:xfrm>
        </p:spPr>
        <p:txBody>
          <a:bodyPr/>
          <a:lstStyle/>
          <a:p>
            <a:r>
              <a:rPr lang="en-US" dirty="0"/>
              <a:t>jQuery </a:t>
            </a:r>
            <a:r>
              <a:rPr lang="en-US" dirty="0" smtClean="0"/>
              <a:t>Traversing</a:t>
            </a:r>
            <a:endParaRPr lang="en-US" dirty="0"/>
          </a:p>
        </p:txBody>
      </p:sp>
      <p:sp>
        <p:nvSpPr>
          <p:cNvPr id="3" name="Content Placeholder 2"/>
          <p:cNvSpPr>
            <a:spLocks noGrp="1"/>
          </p:cNvSpPr>
          <p:nvPr>
            <p:ph idx="1"/>
          </p:nvPr>
        </p:nvSpPr>
        <p:spPr/>
        <p:txBody>
          <a:bodyPr/>
          <a:lstStyle/>
          <a:p>
            <a:r>
              <a:rPr lang="en-US" b="0" dirty="0"/>
              <a:t>"move </a:t>
            </a:r>
            <a:r>
              <a:rPr lang="en-US" b="0" dirty="0" smtClean="0"/>
              <a:t>through“ the DOM tree to find specific elements.</a:t>
            </a:r>
          </a:p>
          <a:p>
            <a:r>
              <a:rPr lang="en-US" b="0" dirty="0" smtClean="0"/>
              <a:t>Find Ancestors</a:t>
            </a:r>
          </a:p>
          <a:p>
            <a:r>
              <a:rPr lang="en-US" b="0" dirty="0" smtClean="0"/>
              <a:t>Find Descendants</a:t>
            </a:r>
          </a:p>
          <a:p>
            <a:r>
              <a:rPr lang="en-US" b="0" dirty="0" smtClean="0"/>
              <a:t>Find Siblings</a:t>
            </a:r>
          </a:p>
          <a:p>
            <a:r>
              <a:rPr lang="en-US" b="0" dirty="0" smtClean="0"/>
              <a:t>Filtering: first(), last(), </a:t>
            </a:r>
            <a:r>
              <a:rPr lang="en-US" b="0" dirty="0" err="1" smtClean="0"/>
              <a:t>eq</a:t>
            </a:r>
            <a:r>
              <a:rPr lang="en-US" b="0" dirty="0" smtClean="0"/>
              <a:t>()</a:t>
            </a:r>
            <a:endParaRPr lang="en-US" dirty="0"/>
          </a:p>
        </p:txBody>
      </p:sp>
      <p:pic>
        <p:nvPicPr>
          <p:cNvPr id="6146" name="Picture 2" descr="jQuery Dimensi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5800" y="1600200"/>
            <a:ext cx="4364179" cy="2057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36338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jQuery - </a:t>
            </a:r>
            <a:r>
              <a:rPr lang="en-US" dirty="0" smtClean="0"/>
              <a:t>AJAX</a:t>
            </a:r>
            <a:endParaRPr lang="en-US" dirty="0"/>
          </a:p>
        </p:txBody>
      </p:sp>
      <p:sp>
        <p:nvSpPr>
          <p:cNvPr id="3" name="Content Placeholder 2"/>
          <p:cNvSpPr>
            <a:spLocks noGrp="1"/>
          </p:cNvSpPr>
          <p:nvPr>
            <p:ph idx="1"/>
          </p:nvPr>
        </p:nvSpPr>
        <p:spPr/>
        <p:txBody>
          <a:bodyPr/>
          <a:lstStyle/>
          <a:p>
            <a:pPr marL="342900" indent="-342900">
              <a:buFont typeface="Arial" panose="020B0604020202020204" pitchFamily="34" charset="0"/>
              <a:buChar char="•"/>
            </a:pPr>
            <a:r>
              <a:rPr lang="en-US" b="0" dirty="0"/>
              <a:t>AJAX = Asynchronous JavaScript and XML</a:t>
            </a:r>
            <a:r>
              <a:rPr lang="en-US" b="0" dirty="0" smtClean="0"/>
              <a:t>.</a:t>
            </a:r>
          </a:p>
          <a:p>
            <a:pPr marL="342900" indent="-342900">
              <a:buFont typeface="Arial" panose="020B0604020202020204" pitchFamily="34" charset="0"/>
              <a:buChar char="•"/>
            </a:pPr>
            <a:r>
              <a:rPr lang="en-US" b="0" dirty="0"/>
              <a:t> AJAX is about loading data in the background and display it on the webpage, without reloading the whole page</a:t>
            </a:r>
            <a:r>
              <a:rPr lang="en-US" b="0" dirty="0" smtClean="0"/>
              <a:t>.</a:t>
            </a:r>
            <a:r>
              <a:rPr lang="en-US" b="0" dirty="0"/>
              <a:t> </a:t>
            </a:r>
            <a:endParaRPr lang="en-US" b="0" dirty="0" smtClean="0"/>
          </a:p>
          <a:p>
            <a:pPr marL="342900" indent="-342900">
              <a:buFont typeface="Arial" panose="020B0604020202020204" pitchFamily="34" charset="0"/>
              <a:buChar char="•"/>
            </a:pPr>
            <a:r>
              <a:rPr lang="en-US" b="0" dirty="0" smtClean="0"/>
              <a:t>Examples </a:t>
            </a:r>
            <a:r>
              <a:rPr lang="en-US" b="0" dirty="0"/>
              <a:t>of applications using AJAX: </a:t>
            </a:r>
            <a:r>
              <a:rPr lang="en-US" b="0" dirty="0">
                <a:solidFill>
                  <a:srgbClr val="00B050"/>
                </a:solidFill>
              </a:rPr>
              <a:t>Gmail, Google Maps, </a:t>
            </a:r>
            <a:r>
              <a:rPr lang="en-US" b="0" dirty="0" err="1">
                <a:solidFill>
                  <a:srgbClr val="00B050"/>
                </a:solidFill>
              </a:rPr>
              <a:t>Youtube</a:t>
            </a:r>
            <a:r>
              <a:rPr lang="en-US" b="0" dirty="0">
                <a:solidFill>
                  <a:srgbClr val="00B050"/>
                </a:solidFill>
              </a:rPr>
              <a:t>, and Facebook </a:t>
            </a:r>
            <a:r>
              <a:rPr lang="en-US" b="0" dirty="0" smtClean="0">
                <a:solidFill>
                  <a:srgbClr val="00B050"/>
                </a:solidFill>
              </a:rPr>
              <a:t>tabs</a:t>
            </a:r>
            <a:r>
              <a:rPr lang="en-US" b="0" dirty="0" smtClean="0"/>
              <a:t>.</a:t>
            </a:r>
          </a:p>
          <a:p>
            <a:pPr marL="342900" indent="-342900">
              <a:buFont typeface="Arial" panose="020B0604020202020204" pitchFamily="34" charset="0"/>
              <a:buChar char="•"/>
            </a:pPr>
            <a:r>
              <a:rPr lang="en-US" b="0" dirty="0"/>
              <a:t>jQuery provides several methods for AJAX functionality.</a:t>
            </a:r>
            <a:endParaRPr lang="en-US" dirty="0"/>
          </a:p>
        </p:txBody>
      </p:sp>
    </p:spTree>
    <p:extLst>
      <p:ext uri="{BB962C8B-B14F-4D97-AF65-F5344CB8AC3E}">
        <p14:creationId xmlns:p14="http://schemas.microsoft.com/office/powerpoint/2010/main" val="529434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7315200" cy="1371600"/>
          </a:xfrm>
        </p:spPr>
        <p:txBody>
          <a:bodyPr>
            <a:normAutofit/>
          </a:bodyPr>
          <a:lstStyle/>
          <a:p>
            <a:r>
              <a:rPr lang="en-US" dirty="0"/>
              <a:t>jQuery </a:t>
            </a:r>
            <a:r>
              <a:rPr lang="en-US" dirty="0" smtClean="0"/>
              <a:t>Introduction</a:t>
            </a:r>
            <a:endParaRPr lang="en-US" dirty="0"/>
          </a:p>
        </p:txBody>
      </p:sp>
      <p:sp>
        <p:nvSpPr>
          <p:cNvPr id="3" name="Content Placeholder 2"/>
          <p:cNvSpPr>
            <a:spLocks noGrp="1"/>
          </p:cNvSpPr>
          <p:nvPr>
            <p:ph idx="1"/>
          </p:nvPr>
        </p:nvSpPr>
        <p:spPr/>
        <p:txBody>
          <a:bodyPr/>
          <a:lstStyle/>
          <a:p>
            <a:r>
              <a:rPr lang="en-US" dirty="0"/>
              <a:t>What is jQuery?</a:t>
            </a:r>
          </a:p>
          <a:p>
            <a:pPr lvl="1"/>
            <a:r>
              <a:rPr lang="en-US" dirty="0"/>
              <a:t>jQuery is a lightweight, "write less, do more", JavaScript library</a:t>
            </a:r>
            <a:r>
              <a:rPr lang="en-US" dirty="0" smtClean="0"/>
              <a:t>.</a:t>
            </a:r>
          </a:p>
          <a:p>
            <a:pPr lvl="1"/>
            <a:r>
              <a:rPr lang="en-US" dirty="0"/>
              <a:t>jQuery </a:t>
            </a:r>
            <a:r>
              <a:rPr lang="en-US" dirty="0" smtClean="0"/>
              <a:t>simplifies </a:t>
            </a:r>
            <a:r>
              <a:rPr lang="en-US" dirty="0"/>
              <a:t>a lot of the complicated things from JavaScript, like AJAX calls and DOM manipulation.</a:t>
            </a:r>
            <a:endParaRPr lang="en-US" dirty="0" smtClean="0"/>
          </a:p>
          <a:p>
            <a:endParaRPr lang="en-US" dirty="0"/>
          </a:p>
        </p:txBody>
      </p:sp>
    </p:spTree>
    <p:extLst>
      <p:ext uri="{BB962C8B-B14F-4D97-AF65-F5344CB8AC3E}">
        <p14:creationId xmlns:p14="http://schemas.microsoft.com/office/powerpoint/2010/main" val="36853749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458200" cy="1371600"/>
          </a:xfrm>
        </p:spPr>
        <p:txBody>
          <a:bodyPr>
            <a:normAutofit/>
          </a:bodyPr>
          <a:lstStyle/>
          <a:p>
            <a:r>
              <a:rPr lang="en-US" dirty="0"/>
              <a:t>jQuery - </a:t>
            </a:r>
            <a:r>
              <a:rPr lang="en-US" dirty="0" smtClean="0"/>
              <a:t>AJAX Methods</a:t>
            </a:r>
            <a:endParaRPr lang="en-US" dirty="0"/>
          </a:p>
        </p:txBody>
      </p:sp>
      <p:sp>
        <p:nvSpPr>
          <p:cNvPr id="3" name="Content Placeholder 2"/>
          <p:cNvSpPr>
            <a:spLocks noGrp="1"/>
          </p:cNvSpPr>
          <p:nvPr>
            <p:ph idx="1"/>
          </p:nvPr>
        </p:nvSpPr>
        <p:spPr/>
        <p:txBody>
          <a:bodyPr>
            <a:normAutofit fontScale="92500" lnSpcReduction="20000"/>
          </a:bodyPr>
          <a:lstStyle/>
          <a:p>
            <a:r>
              <a:rPr lang="en-US" b="0" dirty="0"/>
              <a:t>The load() method loads data from a server and puts the returned data into the selected element</a:t>
            </a:r>
            <a:r>
              <a:rPr lang="en-US" b="0" dirty="0" smtClean="0"/>
              <a:t>.</a:t>
            </a:r>
          </a:p>
          <a:p>
            <a:r>
              <a:rPr lang="en-US" dirty="0"/>
              <a:t>Syntax:</a:t>
            </a:r>
            <a:endParaRPr lang="en-US" b="0" dirty="0"/>
          </a:p>
          <a:p>
            <a:r>
              <a:rPr lang="en-US" b="0" dirty="0" smtClean="0"/>
              <a:t>	$(</a:t>
            </a:r>
            <a:r>
              <a:rPr lang="en-US" b="0" i="1" dirty="0"/>
              <a:t>selector</a:t>
            </a:r>
            <a:r>
              <a:rPr lang="en-US" b="0" dirty="0"/>
              <a:t>).load(</a:t>
            </a:r>
            <a:r>
              <a:rPr lang="en-US" b="0" i="1" dirty="0" err="1"/>
              <a:t>URL,data,callback</a:t>
            </a:r>
            <a:r>
              <a:rPr lang="en-US" b="0" dirty="0"/>
              <a:t>);</a:t>
            </a:r>
          </a:p>
          <a:p>
            <a:endParaRPr lang="en-US" dirty="0" smtClean="0"/>
          </a:p>
          <a:p>
            <a:endParaRPr lang="en-US" dirty="0"/>
          </a:p>
          <a:p>
            <a:r>
              <a:rPr lang="en-US" b="0" dirty="0"/>
              <a:t>jQuery $.get() Method</a:t>
            </a:r>
          </a:p>
          <a:p>
            <a:r>
              <a:rPr lang="en-US" dirty="0"/>
              <a:t>Syntax:</a:t>
            </a:r>
            <a:endParaRPr lang="en-US" b="0" dirty="0"/>
          </a:p>
          <a:p>
            <a:r>
              <a:rPr lang="en-US" b="0" dirty="0" smtClean="0"/>
              <a:t>	$.</a:t>
            </a:r>
            <a:r>
              <a:rPr lang="en-US" b="0" dirty="0"/>
              <a:t>get(</a:t>
            </a:r>
            <a:r>
              <a:rPr lang="en-US" b="0" i="1" dirty="0" err="1"/>
              <a:t>URL,callback</a:t>
            </a:r>
            <a:r>
              <a:rPr lang="en-US" b="0" dirty="0" smtClean="0"/>
              <a:t>);</a:t>
            </a:r>
          </a:p>
          <a:p>
            <a:r>
              <a:rPr lang="en-US" b="0" dirty="0"/>
              <a:t>jQuery $.post() Method</a:t>
            </a:r>
          </a:p>
          <a:p>
            <a:r>
              <a:rPr lang="en-US" dirty="0"/>
              <a:t>Syntax:</a:t>
            </a:r>
            <a:endParaRPr lang="en-US" b="0" dirty="0"/>
          </a:p>
          <a:p>
            <a:r>
              <a:rPr lang="en-US" b="0" dirty="0" smtClean="0"/>
              <a:t>	$.</a:t>
            </a:r>
            <a:r>
              <a:rPr lang="en-US" b="0" dirty="0"/>
              <a:t>post(</a:t>
            </a:r>
            <a:r>
              <a:rPr lang="en-US" b="0" i="1" dirty="0" err="1"/>
              <a:t>URL,data,callback</a:t>
            </a:r>
            <a:r>
              <a:rPr lang="en-US" b="0" dirty="0"/>
              <a:t>);</a:t>
            </a:r>
          </a:p>
          <a:p>
            <a:endParaRPr lang="en-US" b="0" dirty="0"/>
          </a:p>
          <a:p>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3521" y="3048000"/>
            <a:ext cx="367665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838235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229600" cy="1371600"/>
          </a:xfrm>
        </p:spPr>
        <p:txBody>
          <a:bodyPr/>
          <a:lstStyle/>
          <a:p>
            <a:r>
              <a:rPr lang="en-US" dirty="0" smtClean="0"/>
              <a:t>jQuery examples and project</a:t>
            </a:r>
            <a:endParaRPr lang="en-US" dirty="0"/>
          </a:p>
        </p:txBody>
      </p:sp>
      <p:sp>
        <p:nvSpPr>
          <p:cNvPr id="3" name="Content Placeholder 2"/>
          <p:cNvSpPr>
            <a:spLocks noGrp="1"/>
          </p:cNvSpPr>
          <p:nvPr>
            <p:ph idx="1"/>
          </p:nvPr>
        </p:nvSpPr>
        <p:spPr/>
        <p:txBody>
          <a:bodyPr/>
          <a:lstStyle/>
          <a:p>
            <a:r>
              <a:rPr lang="en-US" dirty="0" smtClean="0">
                <a:hlinkClick r:id="rId2"/>
              </a:rPr>
              <a:t>List of Examples:</a:t>
            </a:r>
          </a:p>
          <a:p>
            <a:r>
              <a:rPr lang="en-US" dirty="0" smtClean="0">
                <a:hlinkClick r:id="rId2"/>
              </a:rPr>
              <a:t>http</a:t>
            </a:r>
            <a:r>
              <a:rPr lang="en-US" dirty="0">
                <a:hlinkClick r:id="rId2"/>
              </a:rPr>
              <a:t>://</a:t>
            </a:r>
            <a:r>
              <a:rPr lang="en-US" dirty="0" smtClean="0">
                <a:hlinkClick r:id="rId2"/>
              </a:rPr>
              <a:t>www.w3schools.com/jquery/jquery_examples.asp</a:t>
            </a:r>
            <a:endParaRPr lang="en-US" dirty="0" smtClean="0"/>
          </a:p>
          <a:p>
            <a:endParaRPr lang="en-US" dirty="0"/>
          </a:p>
          <a:p>
            <a:r>
              <a:rPr lang="en-US" dirty="0" smtClean="0"/>
              <a:t>Street Fighter Project</a:t>
            </a:r>
          </a:p>
          <a:p>
            <a:endParaRPr lang="en-US" dirty="0"/>
          </a:p>
        </p:txBody>
      </p:sp>
    </p:spTree>
    <p:extLst>
      <p:ext uri="{BB962C8B-B14F-4D97-AF65-F5344CB8AC3E}">
        <p14:creationId xmlns:p14="http://schemas.microsoft.com/office/powerpoint/2010/main" val="33999776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6858000" cy="1371600"/>
          </a:xfrm>
        </p:spPr>
        <p:txBody>
          <a:bodyPr>
            <a:normAutofit/>
          </a:bodyPr>
          <a:lstStyle/>
          <a:p>
            <a:r>
              <a:rPr lang="en-US" dirty="0"/>
              <a:t>jQuery </a:t>
            </a:r>
            <a:r>
              <a:rPr lang="en-US" dirty="0" smtClean="0"/>
              <a:t>Introduction</a:t>
            </a:r>
            <a:endParaRPr lang="en-US" dirty="0"/>
          </a:p>
        </p:txBody>
      </p:sp>
      <p:sp>
        <p:nvSpPr>
          <p:cNvPr id="3" name="Content Placeholder 2"/>
          <p:cNvSpPr>
            <a:spLocks noGrp="1"/>
          </p:cNvSpPr>
          <p:nvPr>
            <p:ph idx="1"/>
          </p:nvPr>
        </p:nvSpPr>
        <p:spPr/>
        <p:txBody>
          <a:bodyPr>
            <a:normAutofit/>
          </a:bodyPr>
          <a:lstStyle/>
          <a:p>
            <a:r>
              <a:rPr lang="en-US" dirty="0" smtClean="0"/>
              <a:t>The </a:t>
            </a:r>
            <a:r>
              <a:rPr lang="en-US" dirty="0"/>
              <a:t>jQuery library contains the following features:</a:t>
            </a:r>
          </a:p>
          <a:p>
            <a:pPr lvl="1"/>
            <a:r>
              <a:rPr lang="en-US" dirty="0"/>
              <a:t>HTML/DOM manipulation</a:t>
            </a:r>
          </a:p>
          <a:p>
            <a:pPr lvl="1"/>
            <a:r>
              <a:rPr lang="en-US" dirty="0"/>
              <a:t>CSS manipulation</a:t>
            </a:r>
          </a:p>
          <a:p>
            <a:pPr lvl="1"/>
            <a:r>
              <a:rPr lang="en-US" dirty="0"/>
              <a:t>HTML event methods</a:t>
            </a:r>
          </a:p>
          <a:p>
            <a:pPr lvl="1"/>
            <a:r>
              <a:rPr lang="en-US" dirty="0"/>
              <a:t>Effects and animations</a:t>
            </a:r>
          </a:p>
          <a:p>
            <a:pPr lvl="1"/>
            <a:r>
              <a:rPr lang="en-US" dirty="0"/>
              <a:t>AJAX</a:t>
            </a:r>
          </a:p>
          <a:p>
            <a:pPr lvl="1"/>
            <a:r>
              <a:rPr lang="en-US" dirty="0"/>
              <a:t>Utilities</a:t>
            </a:r>
          </a:p>
          <a:p>
            <a:endParaRPr lang="en-US" dirty="0"/>
          </a:p>
          <a:p>
            <a:endParaRPr lang="en-US" dirty="0"/>
          </a:p>
        </p:txBody>
      </p:sp>
    </p:spTree>
    <p:extLst>
      <p:ext uri="{BB962C8B-B14F-4D97-AF65-F5344CB8AC3E}">
        <p14:creationId xmlns:p14="http://schemas.microsoft.com/office/powerpoint/2010/main" val="26511552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7696200" cy="1371600"/>
          </a:xfrm>
        </p:spPr>
        <p:txBody>
          <a:bodyPr>
            <a:normAutofit/>
          </a:bodyPr>
          <a:lstStyle/>
          <a:p>
            <a:r>
              <a:rPr lang="en-US" dirty="0"/>
              <a:t>jQuery Get </a:t>
            </a:r>
            <a:r>
              <a:rPr lang="en-US" dirty="0" smtClean="0"/>
              <a:t>Started</a:t>
            </a:r>
            <a:endParaRPr lang="en-US" dirty="0"/>
          </a:p>
        </p:txBody>
      </p:sp>
      <p:sp>
        <p:nvSpPr>
          <p:cNvPr id="3" name="Content Placeholder 2"/>
          <p:cNvSpPr>
            <a:spLocks noGrp="1"/>
          </p:cNvSpPr>
          <p:nvPr>
            <p:ph idx="1"/>
          </p:nvPr>
        </p:nvSpPr>
        <p:spPr/>
        <p:txBody>
          <a:bodyPr/>
          <a:lstStyle/>
          <a:p>
            <a:r>
              <a:rPr lang="en-US" dirty="0"/>
              <a:t>Adding jQuery to Your Web Pages</a:t>
            </a:r>
          </a:p>
          <a:p>
            <a:pPr lvl="1"/>
            <a:r>
              <a:rPr lang="en-US" dirty="0"/>
              <a:t>Download the jQuery library from </a:t>
            </a:r>
            <a:r>
              <a:rPr lang="en-US" dirty="0" smtClean="0"/>
              <a:t>jQuery.com</a:t>
            </a:r>
          </a:p>
          <a:p>
            <a:pPr marL="320040" lvl="1" indent="0">
              <a:buNone/>
            </a:pPr>
            <a:endParaRPr lang="en-US" dirty="0" smtClean="0"/>
          </a:p>
          <a:p>
            <a:pPr marL="320040" lvl="1" indent="0">
              <a:buNone/>
            </a:pPr>
            <a:endParaRPr lang="en-US" dirty="0"/>
          </a:p>
          <a:p>
            <a:pPr lvl="1"/>
            <a:endParaRPr lang="en-US" dirty="0" smtClean="0"/>
          </a:p>
          <a:p>
            <a:pPr lvl="1"/>
            <a:r>
              <a:rPr lang="en-US" dirty="0" smtClean="0"/>
              <a:t>Include </a:t>
            </a:r>
            <a:r>
              <a:rPr lang="en-US" dirty="0"/>
              <a:t>jQuery from a CDN, like Google</a:t>
            </a:r>
          </a:p>
          <a:p>
            <a:pPr lvl="1"/>
            <a:endParaRPr lang="en-US" dirty="0"/>
          </a:p>
        </p:txBody>
      </p:sp>
      <p:sp>
        <p:nvSpPr>
          <p:cNvPr id="4" name="TextBox 3"/>
          <p:cNvSpPr txBox="1"/>
          <p:nvPr/>
        </p:nvSpPr>
        <p:spPr>
          <a:xfrm>
            <a:off x="1295400" y="2505670"/>
            <a:ext cx="6096000" cy="923330"/>
          </a:xfrm>
          <a:prstGeom prst="rect">
            <a:avLst/>
          </a:prstGeom>
          <a:noFill/>
        </p:spPr>
        <p:txBody>
          <a:bodyPr wrap="square" rtlCol="0">
            <a:spAutoFit/>
          </a:bodyPr>
          <a:lstStyle/>
          <a:p>
            <a:r>
              <a:rPr lang="en-US" dirty="0"/>
              <a:t>&lt;head&gt;</a:t>
            </a:r>
            <a:r>
              <a:rPr lang="en-US" dirty="0" smtClean="0"/>
              <a:t/>
            </a:r>
            <a:br>
              <a:rPr lang="en-US" dirty="0" smtClean="0"/>
            </a:br>
            <a:r>
              <a:rPr lang="en-US" dirty="0"/>
              <a:t>&lt;script </a:t>
            </a:r>
            <a:r>
              <a:rPr lang="en-US" dirty="0" err="1"/>
              <a:t>src</a:t>
            </a:r>
            <a:r>
              <a:rPr lang="en-US" dirty="0"/>
              <a:t>="jquery-1.11.3.min.js"&gt;&lt;/script&gt;</a:t>
            </a:r>
            <a:r>
              <a:rPr lang="en-US" dirty="0" smtClean="0"/>
              <a:t/>
            </a:r>
            <a:br>
              <a:rPr lang="en-US" dirty="0" smtClean="0"/>
            </a:br>
            <a:r>
              <a:rPr lang="en-US" dirty="0"/>
              <a:t>&lt;/head&gt;</a:t>
            </a:r>
          </a:p>
        </p:txBody>
      </p:sp>
      <p:sp>
        <p:nvSpPr>
          <p:cNvPr id="5" name="TextBox 4"/>
          <p:cNvSpPr txBox="1"/>
          <p:nvPr/>
        </p:nvSpPr>
        <p:spPr>
          <a:xfrm>
            <a:off x="1295400" y="4114800"/>
            <a:ext cx="7772400" cy="1200329"/>
          </a:xfrm>
          <a:prstGeom prst="rect">
            <a:avLst/>
          </a:prstGeom>
          <a:noFill/>
        </p:spPr>
        <p:txBody>
          <a:bodyPr wrap="square" rtlCol="0">
            <a:spAutoFit/>
          </a:bodyPr>
          <a:lstStyle/>
          <a:p>
            <a:r>
              <a:rPr lang="en-US" dirty="0"/>
              <a:t>&lt;head&gt;</a:t>
            </a:r>
            <a:r>
              <a:rPr lang="en-US" dirty="0" smtClean="0"/>
              <a:t/>
            </a:r>
            <a:br>
              <a:rPr lang="en-US" dirty="0" smtClean="0"/>
            </a:br>
            <a:r>
              <a:rPr lang="en-US" dirty="0"/>
              <a:t>&lt;script </a:t>
            </a:r>
            <a:r>
              <a:rPr lang="en-US" dirty="0" err="1"/>
              <a:t>src</a:t>
            </a:r>
            <a:r>
              <a:rPr lang="en-US" dirty="0"/>
              <a:t>="https://ajax.googleapis.com/ajax/libs/</a:t>
            </a:r>
            <a:r>
              <a:rPr lang="en-US" dirty="0" err="1"/>
              <a:t>jquery</a:t>
            </a:r>
            <a:r>
              <a:rPr lang="en-US" dirty="0"/>
              <a:t>/1.11.3/jquery.min.js"&gt;&lt;/script&gt;</a:t>
            </a:r>
            <a:r>
              <a:rPr lang="en-US" dirty="0" smtClean="0"/>
              <a:t/>
            </a:r>
            <a:br>
              <a:rPr lang="en-US" dirty="0" smtClean="0"/>
            </a:br>
            <a:r>
              <a:rPr lang="en-US" dirty="0"/>
              <a:t>&lt;/head&gt;</a:t>
            </a:r>
          </a:p>
        </p:txBody>
      </p:sp>
    </p:spTree>
    <p:extLst>
      <p:ext uri="{BB962C8B-B14F-4D97-AF65-F5344CB8AC3E}">
        <p14:creationId xmlns:p14="http://schemas.microsoft.com/office/powerpoint/2010/main" val="34034632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jQuery </a:t>
            </a:r>
            <a:r>
              <a:rPr lang="en-US" dirty="0" smtClean="0"/>
              <a:t>Syntax</a:t>
            </a:r>
            <a:endParaRPr lang="en-US" dirty="0"/>
          </a:p>
        </p:txBody>
      </p:sp>
      <p:sp>
        <p:nvSpPr>
          <p:cNvPr id="3" name="Content Placeholder 2"/>
          <p:cNvSpPr>
            <a:spLocks noGrp="1"/>
          </p:cNvSpPr>
          <p:nvPr>
            <p:ph idx="1"/>
          </p:nvPr>
        </p:nvSpPr>
        <p:spPr>
          <a:xfrm>
            <a:off x="457200" y="1752600"/>
            <a:ext cx="8686800" cy="4373563"/>
          </a:xfrm>
        </p:spPr>
        <p:txBody>
          <a:bodyPr>
            <a:normAutofit/>
          </a:bodyPr>
          <a:lstStyle/>
          <a:p>
            <a:r>
              <a:rPr lang="en-US" dirty="0"/>
              <a:t>With jQuery you select (query) HTML elements and perform "actions" on them</a:t>
            </a:r>
            <a:r>
              <a:rPr lang="en-US" dirty="0" smtClean="0"/>
              <a:t>.</a:t>
            </a:r>
          </a:p>
          <a:p>
            <a:r>
              <a:rPr lang="en-US" dirty="0"/>
              <a:t>Basic syntax is: </a:t>
            </a:r>
            <a:r>
              <a:rPr lang="en-US" b="1" dirty="0"/>
              <a:t>$(</a:t>
            </a:r>
            <a:r>
              <a:rPr lang="en-US" b="1" i="1" dirty="0"/>
              <a:t>selector</a:t>
            </a:r>
            <a:r>
              <a:rPr lang="en-US" b="1" dirty="0"/>
              <a:t>).</a:t>
            </a:r>
            <a:r>
              <a:rPr lang="en-US" b="1" i="1" dirty="0"/>
              <a:t>action</a:t>
            </a:r>
            <a:r>
              <a:rPr lang="en-US" b="1" dirty="0"/>
              <a:t>()</a:t>
            </a:r>
            <a:endParaRPr lang="en-US" dirty="0"/>
          </a:p>
          <a:p>
            <a:pPr lvl="1"/>
            <a:r>
              <a:rPr lang="en-US" dirty="0"/>
              <a:t>A $ sign to define/access jQuery</a:t>
            </a:r>
          </a:p>
          <a:p>
            <a:pPr lvl="1"/>
            <a:r>
              <a:rPr lang="en-US" dirty="0"/>
              <a:t>A (</a:t>
            </a:r>
            <a:r>
              <a:rPr lang="en-US" i="1" dirty="0"/>
              <a:t>selector</a:t>
            </a:r>
            <a:r>
              <a:rPr lang="en-US" dirty="0"/>
              <a:t>) to "query (or find)" HTML elements</a:t>
            </a:r>
          </a:p>
          <a:p>
            <a:pPr lvl="1"/>
            <a:r>
              <a:rPr lang="en-US" dirty="0"/>
              <a:t>A jQuery </a:t>
            </a:r>
            <a:r>
              <a:rPr lang="en-US" i="1" dirty="0"/>
              <a:t>action</a:t>
            </a:r>
            <a:r>
              <a:rPr lang="en-US" dirty="0"/>
              <a:t>() to be performed on the element(s</a:t>
            </a:r>
            <a:r>
              <a:rPr lang="en-US" dirty="0" smtClean="0"/>
              <a:t>)</a:t>
            </a:r>
          </a:p>
          <a:p>
            <a:r>
              <a:rPr lang="en-US" dirty="0" smtClean="0"/>
              <a:t>Examples</a:t>
            </a:r>
          </a:p>
          <a:p>
            <a:pPr lvl="1"/>
            <a:r>
              <a:rPr lang="en-US" dirty="0"/>
              <a:t>$(this).hide() - hides the current element.</a:t>
            </a:r>
          </a:p>
          <a:p>
            <a:pPr lvl="1"/>
            <a:r>
              <a:rPr lang="en-US" dirty="0"/>
              <a:t>$("p").hide() - hides all &lt;p&gt; elements.</a:t>
            </a:r>
          </a:p>
          <a:p>
            <a:pPr lvl="1"/>
            <a:r>
              <a:rPr lang="en-US" dirty="0"/>
              <a:t>$(".test").hide() - hides all elements with class="test</a:t>
            </a:r>
            <a:r>
              <a:rPr lang="en-US" dirty="0" smtClean="0"/>
              <a:t>".</a:t>
            </a:r>
          </a:p>
          <a:p>
            <a:pPr lvl="1"/>
            <a:r>
              <a:rPr lang="en-US" dirty="0" smtClean="0"/>
              <a:t>$(".</a:t>
            </a:r>
            <a:r>
              <a:rPr lang="en-US" dirty="0"/>
              <a:t>test</a:t>
            </a:r>
            <a:r>
              <a:rPr lang="en-US" dirty="0" smtClean="0"/>
              <a:t>").</a:t>
            </a:r>
            <a:r>
              <a:rPr lang="en-US" dirty="0" err="1" smtClean="0"/>
              <a:t>addClass</a:t>
            </a:r>
            <a:r>
              <a:rPr lang="en-US" dirty="0" smtClean="0"/>
              <a:t>(‘panel’).hide().</a:t>
            </a:r>
            <a:r>
              <a:rPr lang="en-US" dirty="0" err="1" smtClean="0"/>
              <a:t>fadein</a:t>
            </a:r>
            <a:r>
              <a:rPr lang="en-US" dirty="0" smtClean="0"/>
              <a:t>(1500); //chaining of methods</a:t>
            </a:r>
            <a:endParaRPr lang="en-US" dirty="0"/>
          </a:p>
          <a:p>
            <a:pPr lvl="1"/>
            <a:endParaRPr lang="en-US" dirty="0"/>
          </a:p>
          <a:p>
            <a:endParaRPr lang="en-US" dirty="0"/>
          </a:p>
        </p:txBody>
      </p:sp>
    </p:spTree>
    <p:extLst>
      <p:ext uri="{BB962C8B-B14F-4D97-AF65-F5344CB8AC3E}">
        <p14:creationId xmlns:p14="http://schemas.microsoft.com/office/powerpoint/2010/main" val="30279163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Use jQuery</a:t>
            </a:r>
            <a:endParaRPr lang="en-US" dirty="0"/>
          </a:p>
        </p:txBody>
      </p:sp>
      <p:sp>
        <p:nvSpPr>
          <p:cNvPr id="3" name="Content Placeholder 2"/>
          <p:cNvSpPr>
            <a:spLocks noGrp="1"/>
          </p:cNvSpPr>
          <p:nvPr>
            <p:ph idx="1"/>
          </p:nvPr>
        </p:nvSpPr>
        <p:spPr/>
        <p:txBody>
          <a:bodyPr/>
          <a:lstStyle/>
          <a:p>
            <a:pPr marL="457200" indent="-457200">
              <a:buAutoNum type="arabicPeriod"/>
            </a:pPr>
            <a:r>
              <a:rPr lang="en-US" dirty="0" smtClean="0"/>
              <a:t>Simple Selectors</a:t>
            </a:r>
          </a:p>
          <a:p>
            <a:pPr marL="971550" lvl="1" indent="-514350">
              <a:buFont typeface="+mj-lt"/>
              <a:buAutoNum type="romanUcPeriod"/>
            </a:pPr>
            <a:r>
              <a:rPr lang="en-US" dirty="0" smtClean="0"/>
              <a:t>Use  CSS selectors</a:t>
            </a:r>
          </a:p>
          <a:p>
            <a:pPr marL="457200" indent="-457200">
              <a:buAutoNum type="arabicPeriod"/>
            </a:pPr>
            <a:r>
              <a:rPr lang="en-US" dirty="0" smtClean="0"/>
              <a:t>Common tasks in less code</a:t>
            </a:r>
          </a:p>
          <a:p>
            <a:pPr marL="914400" lvl="1" indent="-457200">
              <a:buAutoNum type="arabicPeriod"/>
            </a:pPr>
            <a:r>
              <a:rPr lang="en-US" dirty="0" smtClean="0"/>
              <a:t>Loop through elements</a:t>
            </a:r>
          </a:p>
          <a:p>
            <a:pPr marL="914400" lvl="1" indent="-457200">
              <a:buAutoNum type="arabicPeriod"/>
            </a:pPr>
            <a:r>
              <a:rPr lang="en-US" dirty="0" smtClean="0"/>
              <a:t>Add/remove elements from the DOM tree</a:t>
            </a:r>
          </a:p>
          <a:p>
            <a:pPr marL="914400" lvl="1" indent="-457200">
              <a:buAutoNum type="arabicPeriod"/>
            </a:pPr>
            <a:r>
              <a:rPr lang="en-US" dirty="0" smtClean="0"/>
              <a:t>Handle events</a:t>
            </a:r>
          </a:p>
          <a:p>
            <a:pPr marL="914400" lvl="1" indent="-457200">
              <a:buAutoNum type="arabicPeriod"/>
            </a:pPr>
            <a:r>
              <a:rPr lang="en-US" dirty="0" smtClean="0"/>
              <a:t>Fade elements into / out of view</a:t>
            </a:r>
          </a:p>
          <a:p>
            <a:pPr marL="914400" lvl="1" indent="-457200">
              <a:buAutoNum type="arabicPeriod"/>
            </a:pPr>
            <a:r>
              <a:rPr lang="en-US" dirty="0" smtClean="0"/>
              <a:t>Handle Ajax requests</a:t>
            </a:r>
            <a:endParaRPr lang="en-US" dirty="0"/>
          </a:p>
        </p:txBody>
      </p:sp>
    </p:spTree>
    <p:extLst>
      <p:ext uri="{BB962C8B-B14F-4D97-AF65-F5344CB8AC3E}">
        <p14:creationId xmlns:p14="http://schemas.microsoft.com/office/powerpoint/2010/main" val="12086647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Document Ready </a:t>
            </a:r>
            <a:r>
              <a:rPr lang="en-US" dirty="0" smtClean="0"/>
              <a:t>Event</a:t>
            </a:r>
            <a:endParaRPr lang="en-US" dirty="0"/>
          </a:p>
        </p:txBody>
      </p:sp>
      <p:sp>
        <p:nvSpPr>
          <p:cNvPr id="3" name="Content Placeholder 2"/>
          <p:cNvSpPr>
            <a:spLocks noGrp="1"/>
          </p:cNvSpPr>
          <p:nvPr>
            <p:ph idx="1"/>
          </p:nvPr>
        </p:nvSpPr>
        <p:spPr/>
        <p:txBody>
          <a:bodyPr/>
          <a:lstStyle/>
          <a:p>
            <a:r>
              <a:rPr lang="en-US" b="0" dirty="0" smtClean="0"/>
              <a:t>Most of the times, jQuery code are placed inside </a:t>
            </a:r>
            <a:r>
              <a:rPr lang="en-US" b="0" dirty="0"/>
              <a:t>a document ready event</a:t>
            </a:r>
            <a:r>
              <a:rPr lang="en-US" b="0" dirty="0" smtClean="0"/>
              <a:t>:</a:t>
            </a:r>
          </a:p>
          <a:p>
            <a:endParaRPr lang="en-US" b="0" dirty="0"/>
          </a:p>
          <a:p>
            <a:endParaRPr lang="en-US" b="0" dirty="0" smtClean="0"/>
          </a:p>
          <a:p>
            <a:endParaRPr lang="en-US" b="0" dirty="0"/>
          </a:p>
          <a:p>
            <a:endParaRPr lang="en-US" b="0" dirty="0" smtClean="0"/>
          </a:p>
          <a:p>
            <a:r>
              <a:rPr lang="en-US" b="0" dirty="0"/>
              <a:t>This is to prevent any jQuery code from running before the document is finished loading (is ready).</a:t>
            </a:r>
            <a:endParaRPr lang="en-US" dirty="0"/>
          </a:p>
        </p:txBody>
      </p:sp>
      <p:sp>
        <p:nvSpPr>
          <p:cNvPr id="4" name="TextBox 3"/>
          <p:cNvSpPr txBox="1"/>
          <p:nvPr/>
        </p:nvSpPr>
        <p:spPr>
          <a:xfrm>
            <a:off x="685800" y="2667000"/>
            <a:ext cx="6858000" cy="1477328"/>
          </a:xfrm>
          <a:prstGeom prst="rect">
            <a:avLst/>
          </a:prstGeom>
          <a:noFill/>
        </p:spPr>
        <p:txBody>
          <a:bodyPr wrap="square" rtlCol="0">
            <a:spAutoFit/>
          </a:bodyPr>
          <a:lstStyle/>
          <a:p>
            <a:r>
              <a:rPr lang="en-US" dirty="0"/>
              <a:t>$(document).ready(function(){</a:t>
            </a:r>
            <a:r>
              <a:rPr lang="en-US" dirty="0" smtClean="0"/>
              <a:t/>
            </a:r>
            <a:br>
              <a:rPr lang="en-US" dirty="0" smtClean="0"/>
            </a:br>
            <a:r>
              <a:rPr lang="en-US" dirty="0" smtClean="0"/>
              <a:t/>
            </a:r>
            <a:br>
              <a:rPr lang="en-US" dirty="0" smtClean="0"/>
            </a:br>
            <a:r>
              <a:rPr lang="en-US" dirty="0"/>
              <a:t>   </a:t>
            </a:r>
            <a:r>
              <a:rPr lang="en-US" i="1" dirty="0"/>
              <a:t>// jQuery methods go here...</a:t>
            </a:r>
            <a:r>
              <a:rPr lang="en-US" dirty="0" smtClean="0"/>
              <a:t/>
            </a:r>
            <a:br>
              <a:rPr lang="en-US" dirty="0" smtClean="0"/>
            </a:br>
            <a:r>
              <a:rPr lang="en-US" dirty="0" smtClean="0"/>
              <a:t/>
            </a:r>
            <a:br>
              <a:rPr lang="en-US" dirty="0" smtClean="0"/>
            </a:br>
            <a:r>
              <a:rPr lang="en-US" dirty="0"/>
              <a:t>});</a:t>
            </a:r>
          </a:p>
        </p:txBody>
      </p:sp>
      <p:sp>
        <p:nvSpPr>
          <p:cNvPr id="5" name="TextBox 4"/>
          <p:cNvSpPr txBox="1"/>
          <p:nvPr/>
        </p:nvSpPr>
        <p:spPr>
          <a:xfrm>
            <a:off x="685800" y="5105400"/>
            <a:ext cx="6096000" cy="1754326"/>
          </a:xfrm>
          <a:prstGeom prst="rect">
            <a:avLst/>
          </a:prstGeom>
          <a:noFill/>
        </p:spPr>
        <p:txBody>
          <a:bodyPr wrap="square" rtlCol="0">
            <a:spAutoFit/>
          </a:bodyPr>
          <a:lstStyle/>
          <a:p>
            <a:r>
              <a:rPr lang="en-US" dirty="0" smtClean="0"/>
              <a:t>Even shorter version:</a:t>
            </a:r>
          </a:p>
          <a:p>
            <a:r>
              <a:rPr lang="en-US" dirty="0"/>
              <a:t>$(function(){</a:t>
            </a:r>
            <a:r>
              <a:rPr lang="en-US" dirty="0" smtClean="0"/>
              <a:t/>
            </a:r>
            <a:br>
              <a:rPr lang="en-US" dirty="0" smtClean="0"/>
            </a:br>
            <a:r>
              <a:rPr lang="en-US" dirty="0" smtClean="0"/>
              <a:t/>
            </a:r>
            <a:br>
              <a:rPr lang="en-US" dirty="0" smtClean="0"/>
            </a:br>
            <a:r>
              <a:rPr lang="en-US" dirty="0"/>
              <a:t>   </a:t>
            </a:r>
            <a:r>
              <a:rPr lang="en-US" i="1" dirty="0"/>
              <a:t>// jQuery methods go here...</a:t>
            </a:r>
            <a:r>
              <a:rPr lang="en-US" dirty="0" smtClean="0"/>
              <a:t/>
            </a:r>
            <a:br>
              <a:rPr lang="en-US" dirty="0" smtClean="0"/>
            </a:br>
            <a:r>
              <a:rPr lang="en-US" dirty="0" smtClean="0"/>
              <a:t/>
            </a:r>
            <a:br>
              <a:rPr lang="en-US" dirty="0" smtClean="0"/>
            </a:br>
            <a:r>
              <a:rPr lang="en-US" dirty="0"/>
              <a:t>});</a:t>
            </a:r>
          </a:p>
        </p:txBody>
      </p:sp>
    </p:spTree>
    <p:extLst>
      <p:ext uri="{BB962C8B-B14F-4D97-AF65-F5344CB8AC3E}">
        <p14:creationId xmlns:p14="http://schemas.microsoft.com/office/powerpoint/2010/main" val="42629181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jQuery </a:t>
            </a:r>
            <a:r>
              <a:rPr lang="en-US" dirty="0" smtClean="0"/>
              <a:t>Selectors</a:t>
            </a:r>
            <a:endParaRPr lang="en-US" dirty="0"/>
          </a:p>
        </p:txBody>
      </p:sp>
      <p:sp>
        <p:nvSpPr>
          <p:cNvPr id="3" name="Content Placeholder 2"/>
          <p:cNvSpPr>
            <a:spLocks noGrp="1"/>
          </p:cNvSpPr>
          <p:nvPr>
            <p:ph idx="1"/>
          </p:nvPr>
        </p:nvSpPr>
        <p:spPr/>
        <p:txBody>
          <a:bodyPr/>
          <a:lstStyle/>
          <a:p>
            <a:r>
              <a:rPr lang="en-US" b="0" dirty="0"/>
              <a:t>jQuery selectors allow you to select and manipulate HTML element(s</a:t>
            </a:r>
            <a:r>
              <a:rPr lang="en-US" b="0" dirty="0" smtClean="0"/>
              <a:t>).</a:t>
            </a:r>
          </a:p>
          <a:p>
            <a:r>
              <a:rPr lang="en-US" b="0" dirty="0" smtClean="0"/>
              <a:t>Allow you to "find</a:t>
            </a:r>
            <a:r>
              <a:rPr lang="en-US" b="0" dirty="0"/>
              <a:t>" (or select) HTML elements based on their id, classes, types, attributes, values of attributes and much more</a:t>
            </a:r>
            <a:r>
              <a:rPr lang="en-US" b="0" dirty="0" smtClean="0"/>
              <a:t>.</a:t>
            </a:r>
          </a:p>
          <a:p>
            <a:r>
              <a:rPr lang="en-US" b="0" dirty="0"/>
              <a:t>The element </a:t>
            </a:r>
            <a:r>
              <a:rPr lang="en-US" b="0" dirty="0" smtClean="0"/>
              <a:t>Selector:  </a:t>
            </a:r>
            <a:r>
              <a:rPr lang="en-US" b="0" dirty="0"/>
              <a:t>$("p")</a:t>
            </a:r>
            <a:endParaRPr lang="en-US" b="0" dirty="0" smtClean="0"/>
          </a:p>
          <a:p>
            <a:r>
              <a:rPr lang="en-US" b="0" dirty="0"/>
              <a:t>The #id </a:t>
            </a:r>
            <a:r>
              <a:rPr lang="en-US" b="0" dirty="0" smtClean="0"/>
              <a:t>Selector:  </a:t>
            </a:r>
            <a:r>
              <a:rPr lang="en-US" b="0" dirty="0"/>
              <a:t>$("#test")</a:t>
            </a:r>
          </a:p>
          <a:p>
            <a:r>
              <a:rPr lang="en-US" b="0" dirty="0"/>
              <a:t>The .class </a:t>
            </a:r>
            <a:r>
              <a:rPr lang="en-US" b="0" dirty="0" smtClean="0"/>
              <a:t>Selector: </a:t>
            </a:r>
            <a:r>
              <a:rPr lang="en-US" b="0" dirty="0"/>
              <a:t>$(".test")</a:t>
            </a:r>
          </a:p>
          <a:p>
            <a:r>
              <a:rPr lang="en-US" b="0" dirty="0">
                <a:hlinkClick r:id="rId2"/>
              </a:rPr>
              <a:t>More Examples of jQuery Selectors</a:t>
            </a:r>
            <a:endParaRPr lang="en-US" b="0" dirty="0"/>
          </a:p>
          <a:p>
            <a:endParaRPr lang="en-US" b="0" dirty="0"/>
          </a:p>
          <a:p>
            <a:endParaRPr lang="en-US" dirty="0"/>
          </a:p>
        </p:txBody>
      </p:sp>
    </p:spTree>
    <p:extLst>
      <p:ext uri="{BB962C8B-B14F-4D97-AF65-F5344CB8AC3E}">
        <p14:creationId xmlns:p14="http://schemas.microsoft.com/office/powerpoint/2010/main" val="34821265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001000" cy="1371600"/>
          </a:xfrm>
        </p:spPr>
        <p:txBody>
          <a:bodyPr>
            <a:normAutofit/>
          </a:bodyPr>
          <a:lstStyle/>
          <a:p>
            <a:r>
              <a:rPr lang="en-US" dirty="0"/>
              <a:t>jQuery Event </a:t>
            </a:r>
            <a:r>
              <a:rPr lang="en-US" dirty="0" smtClean="0"/>
              <a:t>Methods</a:t>
            </a:r>
            <a:endParaRPr lang="en-US" dirty="0"/>
          </a:p>
        </p:txBody>
      </p:sp>
      <p:sp>
        <p:nvSpPr>
          <p:cNvPr id="3" name="Content Placeholder 2"/>
          <p:cNvSpPr>
            <a:spLocks noGrp="1"/>
          </p:cNvSpPr>
          <p:nvPr>
            <p:ph idx="1"/>
          </p:nvPr>
        </p:nvSpPr>
        <p:spPr/>
        <p:txBody>
          <a:bodyPr/>
          <a:lstStyle/>
          <a:p>
            <a:r>
              <a:rPr lang="en-US" b="0" dirty="0"/>
              <a:t>An event represents the precise moment when something happens</a:t>
            </a:r>
            <a:r>
              <a:rPr lang="en-US" b="0" dirty="0" smtClean="0"/>
              <a:t>.</a:t>
            </a:r>
          </a:p>
          <a:p>
            <a:r>
              <a:rPr lang="en-US" b="0" dirty="0" smtClean="0"/>
              <a:t>Some common events:</a:t>
            </a:r>
          </a:p>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022" y="3200400"/>
            <a:ext cx="9064978" cy="167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986170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Essential</Template>
  <TotalTime>391</TotalTime>
  <Words>718</Words>
  <Application>Microsoft Office PowerPoint</Application>
  <PresentationFormat>On-screen Show (4:3)</PresentationFormat>
  <Paragraphs>164</Paragraphs>
  <Slides>21</Slides>
  <Notes>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Essential</vt:lpstr>
      <vt:lpstr>jQuery: An Introduction</vt:lpstr>
      <vt:lpstr>jQuery Introduction</vt:lpstr>
      <vt:lpstr>jQuery Introduction</vt:lpstr>
      <vt:lpstr>jQuery Get Started</vt:lpstr>
      <vt:lpstr>jQuery Syntax</vt:lpstr>
      <vt:lpstr>Why Use jQuery</vt:lpstr>
      <vt:lpstr>The Document Ready Event</vt:lpstr>
      <vt:lpstr>jQuery Selectors</vt:lpstr>
      <vt:lpstr>jQuery Event Methods</vt:lpstr>
      <vt:lpstr>jQuery Syntax For Event Methods</vt:lpstr>
      <vt:lpstr>jQuery Effects</vt:lpstr>
      <vt:lpstr>Slide</vt:lpstr>
      <vt:lpstr>Animation</vt:lpstr>
      <vt:lpstr>Chaining</vt:lpstr>
      <vt:lpstr>jQuery DOM Manipulation</vt:lpstr>
      <vt:lpstr>jQuery Manipulating CSS</vt:lpstr>
      <vt:lpstr>jQuery Dimensions</vt:lpstr>
      <vt:lpstr>jQuery Traversing</vt:lpstr>
      <vt:lpstr>jQuery - AJAX</vt:lpstr>
      <vt:lpstr>jQuery - AJAX Methods</vt:lpstr>
      <vt:lpstr>jQuery examples and project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jQuery: An Introduction</dc:title>
  <dc:creator>install</dc:creator>
  <cp:lastModifiedBy>install</cp:lastModifiedBy>
  <cp:revision>11</cp:revision>
  <dcterms:created xsi:type="dcterms:W3CDTF">2015-09-30T15:40:55Z</dcterms:created>
  <dcterms:modified xsi:type="dcterms:W3CDTF">2016-11-17T22:05:29Z</dcterms:modified>
</cp:coreProperties>
</file>