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gtree"/>
      <p:regular r:id="rId17"/>
      <p:bold r:id="rId18"/>
      <p:italic r:id="rId19"/>
      <p:boldItalic r:id="rId20"/>
    </p:embeddedFont>
    <p:embeddedFont>
      <p:font typeface="Jost Light"/>
      <p:regular r:id="rId21"/>
      <p:bold r:id="rId22"/>
      <p:italic r:id="rId23"/>
      <p:boldItalic r:id="rId24"/>
    </p:embeddedFont>
    <p:embeddedFont>
      <p:font typeface="Figtree Light"/>
      <p:regular r:id="rId25"/>
      <p:bold r:id="rId26"/>
      <p:italic r:id="rId27"/>
      <p:boldItalic r:id="rId28"/>
    </p:embeddedFont>
    <p:embeddedFont>
      <p:font typeface="Jos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boldItalic.fntdata"/><Relationship Id="rId22" Type="http://schemas.openxmlformats.org/officeDocument/2006/relationships/font" Target="fonts/JostLight-bold.fntdata"/><Relationship Id="rId21" Type="http://schemas.openxmlformats.org/officeDocument/2006/relationships/font" Target="fonts/JostLight-regular.fntdata"/><Relationship Id="rId24" Type="http://schemas.openxmlformats.org/officeDocument/2006/relationships/font" Target="fonts/JostLight-boldItalic.fntdata"/><Relationship Id="rId23" Type="http://schemas.openxmlformats.org/officeDocument/2006/relationships/font" Target="fonts/Jost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gtreeLight-bold.fntdata"/><Relationship Id="rId25" Type="http://schemas.openxmlformats.org/officeDocument/2006/relationships/font" Target="fonts/FigtreeLight-regular.fntdata"/><Relationship Id="rId28" Type="http://schemas.openxmlformats.org/officeDocument/2006/relationships/font" Target="fonts/FigtreeLight-boldItalic.fntdata"/><Relationship Id="rId27" Type="http://schemas.openxmlformats.org/officeDocument/2006/relationships/font" Target="fonts/Figtree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t-italic.fntdata"/><Relationship Id="rId30" Type="http://schemas.openxmlformats.org/officeDocument/2006/relationships/font" Target="fonts/Jos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Jos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gtree-regular.fntdata"/><Relationship Id="rId16" Type="http://schemas.openxmlformats.org/officeDocument/2006/relationships/slide" Target="slides/slide11.xml"/><Relationship Id="rId19" Type="http://schemas.openxmlformats.org/officeDocument/2006/relationships/font" Target="fonts/Figtree-italic.fntdata"/><Relationship Id="rId18" Type="http://schemas.openxmlformats.org/officeDocument/2006/relationships/font" Target="fonts/Figtre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779513c1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779513c1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779513c11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779513c11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79513c116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779513c11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79513c116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779513c116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779513c1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779513c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79513c1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779513c1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779513c11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779513c11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779513c1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779513c1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779513c11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779513c11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779513c11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779513c11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779513c11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779513c11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" name="Google Shape;112;p11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2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9" name="Google Shape;129;p12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2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3" name="Google Shape;173;p16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9" name="Google Shape;189;p17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17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1" name="Google Shape;201;p18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" name="Google Shape;203;p18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3" name="Google Shape;213;p19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4" name="Google Shape;214;p19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19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6" name="Google Shape;216;p19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19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19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19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20" name="Google Shape;220;p19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24" name="Google Shape;224;p20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6" name="Google Shape;226;p20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8" name="Google Shape;228;p20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3" name="Google Shape;233;p20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5" name="Google Shape;235;p20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6" name="Google Shape;236;p20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2" name="Google Shape;242;p21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8" name="Google Shape;248;p21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0" name="Google Shape;250;p21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59" name="Google Shape;259;p22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22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22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6" name="Google Shape;266;p22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8" name="Google Shape;268;p22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70" name="Google Shape;270;p22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1" name="Google Shape;291;p24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98" name="Google Shape;298;p24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1" name="Google Shape;301;p24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2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2" name="Google Shape;332;p26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4" name="Google Shape;64;p5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5" name="Google Shape;65;p5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6" name="Google Shape;66;p5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7" name="Google Shape;67;p5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8" name="Google Shape;68;p5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9" name="Google Shape;69;p5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4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4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4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4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78" name="Google Shape;78;p7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3" name="Google Shape;83;p8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3" name="Google Shape;93;p9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3" name="Google Shape;103;p10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09" name="Google Shape;109;p10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idx="3" type="title"/>
          </p:nvPr>
        </p:nvSpPr>
        <p:spPr>
          <a:xfrm>
            <a:off x="189625" y="1545717"/>
            <a:ext cx="8278500" cy="289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THEORETICAL</a:t>
            </a:r>
            <a:r>
              <a:rPr lang="en" sz="5500"/>
              <a:t> AUTONOMOUS SATELLITE COLLISION AVOIDANCE (TASCA)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Normalizing Inputs</a:t>
            </a:r>
            <a:endParaRPr sz="3800"/>
          </a:p>
        </p:txBody>
      </p:sp>
      <p:sp>
        <p:nvSpPr>
          <p:cNvPr id="513" name="Google Shape;513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We scale each input so the network learns faster and generalizes better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prediction time we apply the same scaling and then undo it on the output</a:t>
            </a:r>
            <a:endParaRPr sz="2400"/>
          </a:p>
        </p:txBody>
      </p:sp>
      <p:pic>
        <p:nvPicPr>
          <p:cNvPr id="514" name="Google Shape;514;p57" title="Normalized Input 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500" y="1588387"/>
            <a:ext cx="3500675" cy="19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Determining Success</a:t>
            </a:r>
            <a:endParaRPr sz="3800"/>
          </a:p>
        </p:txBody>
      </p:sp>
      <p:sp>
        <p:nvSpPr>
          <p:cNvPr id="520" name="Google Shape;520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the three trajectories: original (no action), oracle (teacher action), and learner (network action), we compare the minimum distances and the amount of velocity used.</a:t>
            </a:r>
            <a:endParaRPr sz="2400"/>
          </a:p>
        </p:txBody>
      </p:sp>
      <p:pic>
        <p:nvPicPr>
          <p:cNvPr id="521" name="Google Shape;521;p58" title="Screenshot 2025-08-23 at 4.46.3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500" y="2571749"/>
            <a:ext cx="5552895" cy="23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Problem &amp; Motivation</a:t>
            </a:r>
            <a:endParaRPr sz="3800"/>
          </a:p>
        </p:txBody>
      </p:sp>
      <p:sp>
        <p:nvSpPr>
          <p:cNvPr id="444" name="Google Shape;444;p4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Growing number of satellites and debris increase the risk of collisions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Avoiding collisions saves expensive hardware and debris cascades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One collision = many fragments</a:t>
            </a:r>
            <a:endParaRPr sz="2400"/>
          </a:p>
        </p:txBody>
      </p:sp>
      <p:pic>
        <p:nvPicPr>
          <p:cNvPr id="445" name="Google Shape;445;p49" title="Debris Cloud Satellite Collision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278" r="10286" t="0"/>
          <a:stretch/>
        </p:blipFill>
        <p:spPr>
          <a:xfrm>
            <a:off x="4992024" y="1152775"/>
            <a:ext cx="3840300" cy="3416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Approach: Representing Motion</a:t>
            </a:r>
            <a:endParaRPr sz="3800"/>
          </a:p>
        </p:txBody>
      </p:sp>
      <p:sp>
        <p:nvSpPr>
          <p:cNvPr id="451" name="Google Shape;45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Clohessy-Wiltshire r</a:t>
            </a:r>
            <a:r>
              <a:rPr lang="en" sz="2400"/>
              <a:t>elative dynamics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compact rule that predicts how a small object moves relative to a nearby reference object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Captures main forces and gives a six-number snapshot (position and velocity) of relative motion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Approach: Simulating Future Motion</a:t>
            </a:r>
            <a:endParaRPr sz="3800"/>
          </a:p>
        </p:txBody>
      </p:sp>
      <p:sp>
        <p:nvSpPr>
          <p:cNvPr id="457" name="Google Shape;457;p5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RK4 </a:t>
            </a:r>
            <a:r>
              <a:rPr lang="en" sz="2400"/>
              <a:t>propagation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numerical </a:t>
            </a:r>
            <a:r>
              <a:rPr lang="en" sz="2400"/>
              <a:t>stepper</a:t>
            </a:r>
            <a:r>
              <a:rPr lang="en" sz="2400"/>
              <a:t> that takes the snapshot and advances it forward in short time steps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step uses local slope information so the simulated path is smooth and accurate for short horizons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Approach: Judging Danger</a:t>
            </a:r>
            <a:endParaRPr sz="3800"/>
          </a:p>
        </p:txBody>
      </p:sp>
      <p:sp>
        <p:nvSpPr>
          <p:cNvPr id="463" name="Google Shape;463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Closest-approach metric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Compute the smallest distances between the two simulated paths over the look-ahead window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Minimum distance is the collision risk score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Small scores = high risk</a:t>
            </a:r>
            <a:endParaRPr sz="2400"/>
          </a:p>
        </p:txBody>
      </p:sp>
      <p:pic>
        <p:nvPicPr>
          <p:cNvPr id="464" name="Google Shape;464;p52" title="Simulated Paths Diagr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20" l="0" r="0" t="7812"/>
          <a:stretch/>
        </p:blipFill>
        <p:spPr>
          <a:xfrm>
            <a:off x="4992024" y="1152775"/>
            <a:ext cx="3840300" cy="341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The Oracle</a:t>
            </a:r>
            <a:endParaRPr sz="3800"/>
          </a:p>
        </p:txBody>
      </p:sp>
      <p:sp>
        <p:nvSpPr>
          <p:cNvPr id="470" name="Google Shape;470;p5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Simulates the encounter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Finds the time of closest approach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Computes a short, direct velocity change (Δv) to make minimum distance safely larger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Output is this small nudge and when to apply it</a:t>
            </a:r>
            <a:endParaRPr sz="2400"/>
          </a:p>
        </p:txBody>
      </p:sp>
      <p:sp>
        <p:nvSpPr>
          <p:cNvPr id="471" name="Google Shape;471;p53"/>
          <p:cNvSpPr/>
          <p:nvPr/>
        </p:nvSpPr>
        <p:spPr>
          <a:xfrm>
            <a:off x="5663478" y="1005475"/>
            <a:ext cx="2037300" cy="7839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Simulate encounter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72" name="Google Shape;472;p53"/>
          <p:cNvSpPr/>
          <p:nvPr/>
        </p:nvSpPr>
        <p:spPr>
          <a:xfrm>
            <a:off x="5663478" y="2179800"/>
            <a:ext cx="2037300" cy="7839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Find closest time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73" name="Google Shape;473;p53"/>
          <p:cNvSpPr/>
          <p:nvPr/>
        </p:nvSpPr>
        <p:spPr>
          <a:xfrm>
            <a:off x="5663478" y="3354125"/>
            <a:ext cx="2037300" cy="783900"/>
          </a:xfrm>
          <a:prstGeom prst="rect">
            <a:avLst/>
          </a:prstGeom>
          <a:solidFill>
            <a:schemeClr val="accent6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Compute small∆v and time to apply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cxnSp>
        <p:nvCxnSpPr>
          <p:cNvPr id="474" name="Google Shape;474;p53"/>
          <p:cNvCxnSpPr>
            <a:stCxn id="471" idx="2"/>
            <a:endCxn id="472" idx="0"/>
          </p:cNvCxnSpPr>
          <p:nvPr/>
        </p:nvCxnSpPr>
        <p:spPr>
          <a:xfrm>
            <a:off x="6682128" y="1789375"/>
            <a:ext cx="0" cy="39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53"/>
          <p:cNvCxnSpPr/>
          <p:nvPr/>
        </p:nvCxnSpPr>
        <p:spPr>
          <a:xfrm>
            <a:off x="6682125" y="2963825"/>
            <a:ext cx="0" cy="390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Forming a Dataset</a:t>
            </a:r>
            <a:endParaRPr sz="3800"/>
          </a:p>
        </p:txBody>
      </p:sp>
      <p:sp>
        <p:nvSpPr>
          <p:cNvPr id="481" name="Google Shape;481;p5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oracle gives correct answers for individual counters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However, we want a function that can propose nudges quickly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Thus, we generate thousands of varied encounters to form input-output examples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/>
          <p:nvPr/>
        </p:nvSpPr>
        <p:spPr>
          <a:xfrm>
            <a:off x="4966000" y="908233"/>
            <a:ext cx="1514700" cy="612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x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87" name="Google Shape;487;p55"/>
          <p:cNvSpPr/>
          <p:nvPr/>
        </p:nvSpPr>
        <p:spPr>
          <a:xfrm>
            <a:off x="4966000" y="1520528"/>
            <a:ext cx="1514700" cy="612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y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88" name="Google Shape;488;p55"/>
          <p:cNvSpPr/>
          <p:nvPr/>
        </p:nvSpPr>
        <p:spPr>
          <a:xfrm>
            <a:off x="4966000" y="2132824"/>
            <a:ext cx="1514700" cy="612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z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89" name="Google Shape;489;p55"/>
          <p:cNvSpPr/>
          <p:nvPr/>
        </p:nvSpPr>
        <p:spPr>
          <a:xfrm>
            <a:off x="4966000" y="2745120"/>
            <a:ext cx="1514700" cy="612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vx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0" name="Google Shape;490;p55"/>
          <p:cNvSpPr/>
          <p:nvPr/>
        </p:nvSpPr>
        <p:spPr>
          <a:xfrm>
            <a:off x="4966000" y="3357416"/>
            <a:ext cx="1514700" cy="612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vy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1" name="Google Shape;491;p55"/>
          <p:cNvSpPr/>
          <p:nvPr/>
        </p:nvSpPr>
        <p:spPr>
          <a:xfrm>
            <a:off x="4966000" y="3969712"/>
            <a:ext cx="1514700" cy="6123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vz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2" name="Google Shape;49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Dataset Structure</a:t>
            </a:r>
            <a:endParaRPr sz="3800"/>
          </a:p>
        </p:txBody>
      </p:sp>
      <p:sp>
        <p:nvSpPr>
          <p:cNvPr id="493" name="Google Shape;493;p5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Each example pairs the current observable state (positions and velocities) with the oracle’s </a:t>
            </a:r>
            <a:r>
              <a:rPr lang="en" sz="2400"/>
              <a:t>recommended</a:t>
            </a:r>
            <a:r>
              <a:rPr lang="en" sz="2400"/>
              <a:t> nudge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That pairing is the supervised training signal</a:t>
            </a:r>
            <a:endParaRPr sz="2400"/>
          </a:p>
        </p:txBody>
      </p:sp>
      <p:cxnSp>
        <p:nvCxnSpPr>
          <p:cNvPr id="494" name="Google Shape;494;p55"/>
          <p:cNvCxnSpPr/>
          <p:nvPr/>
        </p:nvCxnSpPr>
        <p:spPr>
          <a:xfrm>
            <a:off x="6661103" y="2745133"/>
            <a:ext cx="4410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55"/>
          <p:cNvSpPr/>
          <p:nvPr/>
        </p:nvSpPr>
        <p:spPr>
          <a:xfrm>
            <a:off x="7282500" y="1826683"/>
            <a:ext cx="1514700" cy="612300"/>
          </a:xfrm>
          <a:prstGeom prst="rect">
            <a:avLst/>
          </a:prstGeom>
          <a:solidFill>
            <a:schemeClr val="accent6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∆vx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7282500" y="2438978"/>
            <a:ext cx="1514700" cy="612300"/>
          </a:xfrm>
          <a:prstGeom prst="rect">
            <a:avLst/>
          </a:prstGeom>
          <a:solidFill>
            <a:schemeClr val="accent6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∆vy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7282500" y="3051274"/>
            <a:ext cx="1514700" cy="612300"/>
          </a:xfrm>
          <a:prstGeom prst="rect">
            <a:avLst/>
          </a:prstGeom>
          <a:solidFill>
            <a:schemeClr val="accent6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∆vz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8" name="Google Shape;498;p55"/>
          <p:cNvSpPr txBox="1"/>
          <p:nvPr/>
        </p:nvSpPr>
        <p:spPr>
          <a:xfrm>
            <a:off x="4223350" y="40738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Observable State</a:t>
            </a:r>
            <a:endParaRPr b="1" sz="700"/>
          </a:p>
        </p:txBody>
      </p:sp>
      <p:sp>
        <p:nvSpPr>
          <p:cNvPr id="499" name="Google Shape;499;p55"/>
          <p:cNvSpPr txBox="1"/>
          <p:nvPr/>
        </p:nvSpPr>
        <p:spPr>
          <a:xfrm>
            <a:off x="6498450" y="132585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Oracle ∆v</a:t>
            </a:r>
            <a:endParaRPr b="1" sz="700"/>
          </a:p>
        </p:txBody>
      </p:sp>
      <p:sp>
        <p:nvSpPr>
          <p:cNvPr id="500" name="Google Shape;500;p55"/>
          <p:cNvSpPr txBox="1"/>
          <p:nvPr/>
        </p:nvSpPr>
        <p:spPr>
          <a:xfrm>
            <a:off x="6661100" y="3968058"/>
            <a:ext cx="21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Jost"/>
                <a:ea typeface="Jost"/>
                <a:cs typeface="Jost"/>
                <a:sym typeface="Jost"/>
              </a:rPr>
              <a:t>Supervised learning pairs state with action.</a:t>
            </a:r>
            <a:endParaRPr b="1">
              <a:solidFill>
                <a:srgbClr val="FFFFFF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Learned Model</a:t>
            </a:r>
            <a:endParaRPr sz="3800"/>
          </a:p>
        </p:txBody>
      </p:sp>
      <p:sp>
        <p:nvSpPr>
          <p:cNvPr id="506" name="Google Shape;506;p5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 compact mathematical function implemented as a small, feedforward neural network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Takes same six </a:t>
            </a:r>
            <a:r>
              <a:rPr lang="en" sz="2400"/>
              <a:t>inputs</a:t>
            </a:r>
            <a:r>
              <a:rPr lang="en" sz="2400"/>
              <a:t> and outputs a three-number velocity suggestion</a:t>
            </a:r>
            <a:endParaRPr sz="2400"/>
          </a:p>
        </p:txBody>
      </p:sp>
      <p:pic>
        <p:nvPicPr>
          <p:cNvPr id="507" name="Google Shape;507;p56" title="Screenshot 2025-08-23 at 2.18.13 P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30" l="0" r="0" t="2830"/>
          <a:stretch/>
        </p:blipFill>
        <p:spPr>
          <a:xfrm>
            <a:off x="4992024" y="1152775"/>
            <a:ext cx="3840300" cy="34164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