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0" r:id="rId3"/>
    <p:sldId id="258" r:id="rId4"/>
    <p:sldId id="259" r:id="rId5"/>
    <p:sldId id="261" r:id="rId6"/>
    <p:sldId id="288" r:id="rId7"/>
    <p:sldId id="28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90" r:id="rId30"/>
    <p:sldId id="291" r:id="rId31"/>
    <p:sldId id="292" r:id="rId32"/>
    <p:sldId id="283" r:id="rId33"/>
    <p:sldId id="28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BE86"/>
    <a:srgbClr val="090377"/>
    <a:srgbClr val="4F0801"/>
    <a:srgbClr val="022778"/>
    <a:srgbClr val="DF1789"/>
    <a:srgbClr val="000000"/>
    <a:srgbClr val="455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0" d="100"/>
          <a:sy n="70" d="100"/>
        </p:scale>
        <p:origin x="76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7A75A-AEBE-4DDD-A442-0A6B13F3E977}" type="datetimeFigureOut">
              <a:rPr lang="en-US" smtClean="0"/>
              <a:t>19-Jun-19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80F48-A309-4E45-B38D-8DF7A0DD7344}" type="slidenum">
              <a:rPr lang="en-US" smtClean="0"/>
              <a:t>‹#›</a:t>
            </a:fld>
            <a:endParaRPr lang="en-US"/>
          </a:p>
        </p:txBody>
      </p:sp>
    </p:spTree>
    <p:extLst>
      <p:ext uri="{BB962C8B-B14F-4D97-AF65-F5344CB8AC3E}">
        <p14:creationId xmlns:p14="http://schemas.microsoft.com/office/powerpoint/2010/main" val="3056377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EF2436-A120-44C6-8DEB-FB39AA37F16A}" type="datetimeFigureOut">
              <a:rPr lang="en-US" smtClean="0"/>
              <a:pPr/>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F2436-A120-44C6-8DEB-FB39AA37F16A}" type="datetimeFigureOut">
              <a:rPr lang="en-US" smtClean="0"/>
              <a:pPr/>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F2436-A120-44C6-8DEB-FB39AA37F16A}" type="datetimeFigureOut">
              <a:rPr lang="en-US" smtClean="0"/>
              <a:pPr/>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F2436-A120-44C6-8DEB-FB39AA37F16A}" type="datetimeFigureOut">
              <a:rPr lang="en-US" smtClean="0"/>
              <a:pPr/>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EF2436-A120-44C6-8DEB-FB39AA37F16A}" type="datetimeFigureOut">
              <a:rPr lang="en-US" smtClean="0"/>
              <a:pPr/>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EF2436-A120-44C6-8DEB-FB39AA37F16A}" type="datetimeFigureOut">
              <a:rPr lang="en-US" smtClean="0"/>
              <a:pPr/>
              <a:t>19-Jun-19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EF2436-A120-44C6-8DEB-FB39AA37F16A}" type="datetimeFigureOut">
              <a:rPr lang="en-US" smtClean="0"/>
              <a:pPr/>
              <a:t>19-Jun-19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EF2436-A120-44C6-8DEB-FB39AA37F16A}" type="datetimeFigureOut">
              <a:rPr lang="en-US" smtClean="0"/>
              <a:pPr/>
              <a:t>19-Jun-19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F2436-A120-44C6-8DEB-FB39AA37F16A}" type="datetimeFigureOut">
              <a:rPr lang="en-US" smtClean="0"/>
              <a:pPr/>
              <a:t>19-Jun-19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EF2436-A120-44C6-8DEB-FB39AA37F16A}" type="datetimeFigureOut">
              <a:rPr lang="en-US" smtClean="0"/>
              <a:pPr/>
              <a:t>19-Jun-19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EF2436-A120-44C6-8DEB-FB39AA37F16A}" type="datetimeFigureOut">
              <a:rPr lang="en-US" smtClean="0"/>
              <a:pPr/>
              <a:t>19-Jun-19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15D21-7A68-43FF-AD93-41204F113B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cstate="prin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F2436-A120-44C6-8DEB-FB39AA37F16A}" type="datetimeFigureOut">
              <a:rPr lang="en-US" smtClean="0"/>
              <a:pPr/>
              <a:t>19-Jun-19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15D21-7A68-43FF-AD93-41204F113B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Digital_root"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en.wikipedia.org/wiki/Modulo_operati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Babylonia"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en.wikipedia.org/wiki/Infinity" TargetMode="External"/><Relationship Id="rId4" Type="http://schemas.openxmlformats.org/officeDocument/2006/relationships/hyperlink" Target="https://en.wikipedia.org/wiki/Energ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onquertheuniversewithastrology.com/chaldean-numerology"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ersona"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en.wikipedia.org/wiki/Family" TargetMode="External"/><Relationship Id="rId4" Type="http://schemas.openxmlformats.org/officeDocument/2006/relationships/hyperlink" Target="https://en.wikipedia.org/wiki/Sou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bjad_numerals"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Parity_(mathematics)"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hyperlink" Target="https://en.wikipedia.org/wiki/Acupuncture" TargetMode="External"/><Relationship Id="rId4" Type="http://schemas.openxmlformats.org/officeDocument/2006/relationships/hyperlink" Target="https://en.wikipedia.org/wiki/Traditional_Chinese_Medicin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Varieties_of_Chinese"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21.xml"/><Relationship Id="rId18" Type="http://schemas.openxmlformats.org/officeDocument/2006/relationships/slide" Target="slide33.xml"/><Relationship Id="rId3" Type="http://schemas.openxmlformats.org/officeDocument/2006/relationships/slide" Target="slide1.xml"/><Relationship Id="rId7" Type="http://schemas.openxmlformats.org/officeDocument/2006/relationships/slide" Target="slide5.xml"/><Relationship Id="rId12" Type="http://schemas.openxmlformats.org/officeDocument/2006/relationships/slide" Target="slide19.xml"/><Relationship Id="rId17" Type="http://schemas.openxmlformats.org/officeDocument/2006/relationships/slide" Target="slide32.xml"/><Relationship Id="rId2" Type="http://schemas.openxmlformats.org/officeDocument/2006/relationships/image" Target="../media/image3.jpg"/><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16.xml"/><Relationship Id="rId5" Type="http://schemas.openxmlformats.org/officeDocument/2006/relationships/slide" Target="slide3.xml"/><Relationship Id="rId15" Type="http://schemas.openxmlformats.org/officeDocument/2006/relationships/slide" Target="slide26.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25.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17.jp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wikipedia.org/wiki/Cliff_Wright" TargetMode="External"/><Relationship Id="rId5" Type="http://schemas.openxmlformats.org/officeDocument/2006/relationships/hyperlink" Target="https://en.wikipedia.org/wiki/Bloomsbury_Publishing" TargetMode="External"/><Relationship Id="rId4" Type="http://schemas.openxmlformats.org/officeDocument/2006/relationships/hyperlink" Target="https://en.wikipedia.org/wiki/J._K._Rowlin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thelawofattraction.com/numerology-forecast/"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thelawofattraction.com/numerology-forecast/"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openxmlformats.org/officeDocument/2006/relationships/hyperlink" Target="http://www.thelawofattraction.com/the-law-of-attraction-and-your-astrological-sign/" TargetMode="Externa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tarot.com/numerology/birthday" TargetMode="External"/><Relationship Id="rId3" Type="http://schemas.openxmlformats.org/officeDocument/2006/relationships/hyperlink" Target="https://en.wikipedia.org/wiki/Numerology" TargetMode="External"/><Relationship Id="rId7" Type="http://schemas.openxmlformats.org/officeDocument/2006/relationships/hyperlink" Target="https://www.ganeshaspeaks.com/numerology/about-numerology/"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numerology.com/numerology-news/learning-about-numerology" TargetMode="External"/><Relationship Id="rId11" Type="http://schemas.openxmlformats.org/officeDocument/2006/relationships/hyperlink" Target="https://books.google.co.in/books/about/Numerology.html?id=414oDwAAQBAJ&amp;printsec=frontcover&amp;source=kp_read_button&amp;redir_esc=y#v=onepage&amp;q&amp;f=false" TargetMode="External"/><Relationship Id="rId5" Type="http://schemas.openxmlformats.org/officeDocument/2006/relationships/hyperlink" Target="https://www.numerology.com/about-numerology" TargetMode="External"/><Relationship Id="rId10" Type="http://schemas.openxmlformats.org/officeDocument/2006/relationships/hyperlink" Target="https://books.google.co.in/books/about/The_Life_You_Were_Born_to_Live.html?id=I4JWt_jcdBAC&amp;printsec=frontcover&amp;source=kp_read_button&amp;redir_esc=y#v=onepage&amp;q&amp;f=false" TargetMode="External"/><Relationship Id="rId4" Type="http://schemas.openxmlformats.org/officeDocument/2006/relationships/hyperlink" Target="http://www.thelawofattraction.com/what-is-numerology/" TargetMode="External"/><Relationship Id="rId9" Type="http://schemas.openxmlformats.org/officeDocument/2006/relationships/hyperlink" Target="https://books.google.co.in/books/about/Cheiro_s_Numbers.html?id=StZdPgAACAAJ&amp;source=kp_book_description&amp;redir_esc=y"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Numerology#cite_note-12" TargetMode="External"/><Relationship Id="rId3" Type="http://schemas.openxmlformats.org/officeDocument/2006/relationships/hyperlink" Target="https://en.wikipedia.org/wiki/Occult" TargetMode="External"/><Relationship Id="rId7" Type="http://schemas.openxmlformats.org/officeDocument/2006/relationships/hyperlink" Target="https://en.wikipedia.org/wiki/Numerology#cite_note-11"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wikipedia.org/wiki/Numerology#cite_note-skepdic-2" TargetMode="External"/><Relationship Id="rId5" Type="http://schemas.openxmlformats.org/officeDocument/2006/relationships/hyperlink" Target="https://en.wikipedia.org/wiki/Pseudoscience" TargetMode="External"/><Relationship Id="rId4" Type="http://schemas.openxmlformats.org/officeDocument/2006/relationships/hyperlink" Target="https://en.wikipedia.org/wiki/Supersti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thelawofattraction.com/life-path-number-challenges/"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www.thelawofattraction.com/birth-month-reveal-way-use-law-attraction/" TargetMode="External"/><Relationship Id="rId4" Type="http://schemas.openxmlformats.org/officeDocument/2006/relationships/hyperlink" Target="http://www.thelawofattraction.com/numerology-forecas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thelawofattraction.com/life-path-number-challenges/"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www.thelawofattraction.com/learn-meaning-expression-number/"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Greek_numerals" TargetMode="External"/><Relationship Id="rId13" Type="http://schemas.openxmlformats.org/officeDocument/2006/relationships/hyperlink" Target="https://en.wikipedia.org/wiki/Philosopher" TargetMode="External"/><Relationship Id="rId3" Type="http://schemas.openxmlformats.org/officeDocument/2006/relationships/hyperlink" Target="https://en.wikipedia.org/wiki/Alphabet" TargetMode="External"/><Relationship Id="rId7" Type="http://schemas.openxmlformats.org/officeDocument/2006/relationships/hyperlink" Target="https://en.wikipedia.org/wiki/Armenian_numerals" TargetMode="External"/><Relationship Id="rId12" Type="http://schemas.openxmlformats.org/officeDocument/2006/relationships/hyperlink" Target="https://en.wikipedia.org/wiki/Helyn_Hitchcock" TargetMode="External"/><Relationship Id="rId17" Type="http://schemas.openxmlformats.org/officeDocument/2006/relationships/hyperlink" Target="https://en.wikipedia.org/wiki/Numerology#cite_note-14" TargetMode="External"/><Relationship Id="rId2" Type="http://schemas.openxmlformats.org/officeDocument/2006/relationships/image" Target="../media/image4.jpeg"/><Relationship Id="rId16" Type="http://schemas.openxmlformats.org/officeDocument/2006/relationships/hyperlink" Target="https://en.wikipedia.org/wiki/Numerology#cite_note-13" TargetMode="External"/><Relationship Id="rId1" Type="http://schemas.openxmlformats.org/officeDocument/2006/relationships/slideLayout" Target="../slideLayouts/slideLayout2.xml"/><Relationship Id="rId6" Type="http://schemas.openxmlformats.org/officeDocument/2006/relationships/hyperlink" Target="https://en.wikipedia.org/wiki/Hebrew_numerals" TargetMode="External"/><Relationship Id="rId11" Type="http://schemas.openxmlformats.org/officeDocument/2006/relationships/hyperlink" Target="https://en.wikipedia.org/wiki/Latin_alphabet" TargetMode="External"/><Relationship Id="rId5" Type="http://schemas.openxmlformats.org/officeDocument/2006/relationships/hyperlink" Target="https://en.wikipedia.org/wiki/Arabic" TargetMode="External"/><Relationship Id="rId15" Type="http://schemas.openxmlformats.org/officeDocument/2006/relationships/hyperlink" Target="https://en.wikipedia.org/wiki/Vibrations" TargetMode="External"/><Relationship Id="rId10" Type="http://schemas.openxmlformats.org/officeDocument/2006/relationships/hyperlink" Target="https://en.wikipedia.org/wiki/Gematria" TargetMode="External"/><Relationship Id="rId4" Type="http://schemas.openxmlformats.org/officeDocument/2006/relationships/hyperlink" Target="https://en.wikipedia.org/wiki/Abjad_numerals" TargetMode="External"/><Relationship Id="rId9" Type="http://schemas.openxmlformats.org/officeDocument/2006/relationships/hyperlink" Target="https://en.wikipedia.org/wiki/Jewish" TargetMode="External"/><Relationship Id="rId14" Type="http://schemas.openxmlformats.org/officeDocument/2006/relationships/hyperlink" Target="https://en.wikipedia.org/wiki/Musical_note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886200" y="4724400"/>
            <a:ext cx="5029200" cy="1569660"/>
          </a:xfrm>
          <a:prstGeom prst="rect">
            <a:avLst/>
          </a:prstGeom>
          <a:noFill/>
        </p:spPr>
        <p:txBody>
          <a:bodyPr wrap="square" rtlCol="0">
            <a:spAutoFit/>
          </a:bodyPr>
          <a:lstStyle/>
          <a:p>
            <a:r>
              <a:rPr lang="en-US" dirty="0" smtClean="0">
                <a:latin typeface="Agency FB" panose="020B0503020202020204" pitchFamily="34" charset="0"/>
              </a:rPr>
              <a:t>                                      </a:t>
            </a:r>
            <a:r>
              <a:rPr lang="en-US" sz="2400" b="1" i="1" dirty="0" smtClean="0">
                <a:solidFill>
                  <a:schemeClr val="bg1"/>
                </a:solidFill>
                <a:latin typeface="Agency FB" panose="020B0503020202020204" pitchFamily="34" charset="0"/>
                <a:cs typeface="Amatic SC" panose="00000500000000000000" pitchFamily="2" charset="-79"/>
              </a:rPr>
              <a:t>NAME:        AARAV MAHAJAN</a:t>
            </a:r>
          </a:p>
          <a:p>
            <a:r>
              <a:rPr lang="en-US" sz="2400" b="1" i="1" dirty="0">
                <a:solidFill>
                  <a:schemeClr val="bg1"/>
                </a:solidFill>
                <a:latin typeface="Agency FB" panose="020B0503020202020204" pitchFamily="34" charset="0"/>
                <a:cs typeface="Amatic SC" panose="00000500000000000000" pitchFamily="2" charset="-79"/>
              </a:rPr>
              <a:t> </a:t>
            </a:r>
            <a:r>
              <a:rPr lang="en-US" sz="2400" b="1" i="1" dirty="0" smtClean="0">
                <a:solidFill>
                  <a:schemeClr val="bg1"/>
                </a:solidFill>
                <a:latin typeface="Agency FB" panose="020B0503020202020204" pitchFamily="34" charset="0"/>
                <a:cs typeface="Amatic SC" panose="00000500000000000000" pitchFamily="2" charset="-79"/>
              </a:rPr>
              <a:t>                         CLASS :            10</a:t>
            </a:r>
            <a:r>
              <a:rPr lang="en-US" sz="2400" b="1" i="1" baseline="30000" dirty="0" smtClean="0">
                <a:solidFill>
                  <a:schemeClr val="bg1"/>
                </a:solidFill>
                <a:latin typeface="Agency FB" panose="020B0503020202020204" pitchFamily="34" charset="0"/>
                <a:cs typeface="Amatic SC" panose="00000500000000000000" pitchFamily="2" charset="-79"/>
              </a:rPr>
              <a:t>TH</a:t>
            </a:r>
            <a:r>
              <a:rPr lang="en-US" sz="2400" b="1" i="1" dirty="0" smtClean="0">
                <a:solidFill>
                  <a:schemeClr val="bg1"/>
                </a:solidFill>
                <a:latin typeface="Agency FB" panose="020B0503020202020204" pitchFamily="34" charset="0"/>
                <a:cs typeface="Amatic SC" panose="00000500000000000000" pitchFamily="2" charset="-79"/>
              </a:rPr>
              <a:t>  B</a:t>
            </a:r>
          </a:p>
          <a:p>
            <a:r>
              <a:rPr lang="en-US" sz="2400" b="1" i="1" dirty="0">
                <a:solidFill>
                  <a:schemeClr val="bg1"/>
                </a:solidFill>
                <a:latin typeface="Agency FB" panose="020B0503020202020204" pitchFamily="34" charset="0"/>
                <a:cs typeface="Amatic SC" panose="00000500000000000000" pitchFamily="2" charset="-79"/>
              </a:rPr>
              <a:t> </a:t>
            </a:r>
            <a:r>
              <a:rPr lang="en-US" sz="2400" b="1" i="1" dirty="0" smtClean="0">
                <a:solidFill>
                  <a:schemeClr val="bg1"/>
                </a:solidFill>
                <a:latin typeface="Agency FB" panose="020B0503020202020204" pitchFamily="34" charset="0"/>
                <a:cs typeface="Amatic SC" panose="00000500000000000000" pitchFamily="2" charset="-79"/>
              </a:rPr>
              <a:t>                         ROLL NO. :            ”1”</a:t>
            </a:r>
          </a:p>
          <a:p>
            <a:r>
              <a:rPr lang="en-US" sz="2400" b="1" i="1" dirty="0">
                <a:solidFill>
                  <a:schemeClr val="bg1"/>
                </a:solidFill>
                <a:latin typeface="Agency FB" panose="020B0503020202020204" pitchFamily="34" charset="0"/>
                <a:cs typeface="Amatic SC" panose="00000500000000000000" pitchFamily="2" charset="-79"/>
              </a:rPr>
              <a:t> </a:t>
            </a:r>
            <a:r>
              <a:rPr lang="en-US" sz="2400" b="1" i="1" dirty="0" smtClean="0">
                <a:solidFill>
                  <a:schemeClr val="bg1"/>
                </a:solidFill>
                <a:latin typeface="Agency FB" panose="020B0503020202020204" pitchFamily="34" charset="0"/>
                <a:cs typeface="Amatic SC" panose="00000500000000000000" pitchFamily="2" charset="-79"/>
              </a:rPr>
              <a:t>               SUBMITTED TO:     ASHIMA  ma`am</a:t>
            </a:r>
            <a:endParaRPr lang="en-US" b="1" dirty="0">
              <a:latin typeface="Agency FB" panose="020B0503020202020204" pitchFamily="34" charset="0"/>
            </a:endParaRPr>
          </a:p>
        </p:txBody>
      </p:sp>
      <p:sp>
        <p:nvSpPr>
          <p:cNvPr id="2" name="Rectangle 1"/>
          <p:cNvSpPr/>
          <p:nvPr/>
        </p:nvSpPr>
        <p:spPr>
          <a:xfrm>
            <a:off x="3347850" y="3124200"/>
            <a:ext cx="5567550" cy="1015663"/>
          </a:xfrm>
          <a:prstGeom prst="rect">
            <a:avLst/>
          </a:prstGeom>
          <a:noFill/>
        </p:spPr>
        <p:txBody>
          <a:bodyPr wrap="none" lIns="91440" tIns="45720" rIns="91440" bIns="45720">
            <a:spAutoFit/>
          </a:bodyPr>
          <a:lstStyle/>
          <a:p>
            <a:pPr algn="ctr"/>
            <a:r>
              <a:rPr lang="en-US" sz="6000" b="1" i="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Nirmala UI" panose="020B0502040204020203" pitchFamily="34" charset="0"/>
                <a:cs typeface="Nirmala UI" panose="020B0502040204020203" pitchFamily="34" charset="0"/>
              </a:rPr>
              <a:t>NUMEROLOGY</a:t>
            </a:r>
            <a:endParaRPr lang="en-US" sz="6000" b="1" i="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Nirmala UI" panose="020B0502040204020203" pitchFamily="34" charset="0"/>
              <a:cs typeface="Nirmala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additive="base">
                                        <p:cTn id="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smtClean="0">
                <a:solidFill>
                  <a:srgbClr val="00B050"/>
                </a:solidFill>
                <a:latin typeface="Dancing Script" panose="03080600040507000D00" pitchFamily="66" charset="0"/>
                <a:ea typeface="Adobe Heiti Std R" pitchFamily="34" charset="-128"/>
                <a:cs typeface="Arial" pitchFamily="34" charset="0"/>
              </a:rPr>
              <a:t>Methods</a:t>
            </a:r>
            <a:endParaRPr lang="en-US" sz="4000" b="1" i="1" u="sng" dirty="0">
              <a:solidFill>
                <a:schemeClr val="bg1"/>
              </a:solidFill>
              <a:latin typeface="Arial" pitchFamily="34" charset="0"/>
              <a:ea typeface="Adobe Heiti Std R" pitchFamily="34" charset="-128"/>
              <a:cs typeface="Arial" pitchFamily="34" charset="0"/>
            </a:endParaRPr>
          </a:p>
        </p:txBody>
      </p:sp>
      <p:sp>
        <p:nvSpPr>
          <p:cNvPr id="5" name="Rectangle 4"/>
          <p:cNvSpPr/>
          <p:nvPr/>
        </p:nvSpPr>
        <p:spPr>
          <a:xfrm>
            <a:off x="381000" y="1143000"/>
            <a:ext cx="8305800" cy="3170099"/>
          </a:xfrm>
          <a:prstGeom prst="rect">
            <a:avLst/>
          </a:prstGeom>
        </p:spPr>
        <p:txBody>
          <a:bodyPr wrap="square">
            <a:spAutoFit/>
          </a:bodyPr>
          <a:lstStyle/>
          <a:p>
            <a:pPr>
              <a:buFont typeface="Arial" panose="020B0604020202020204" pitchFamily="34" charset="0"/>
              <a:buChar char="•"/>
            </a:pPr>
            <a:r>
              <a:rPr lang="da-DK" sz="2000" b="1" i="1" dirty="0">
                <a:solidFill>
                  <a:srgbClr val="FF0000"/>
                </a:solidFill>
                <a:latin typeface="Comic Sans MS" panose="030F0702030302020204" pitchFamily="66" charset="0"/>
              </a:rPr>
              <a:t>Halpert</a:t>
            </a:r>
          </a:p>
          <a:p>
            <a:pPr marL="742950" lvl="1" indent="-285750">
              <a:buFont typeface="Arial" panose="020B0604020202020204" pitchFamily="34" charset="0"/>
              <a:buChar char="•"/>
            </a:pPr>
            <a:r>
              <a:rPr lang="da-DK" sz="2000" b="1" i="1" dirty="0">
                <a:solidFill>
                  <a:srgbClr val="FF0000"/>
                </a:solidFill>
                <a:latin typeface="Comic Sans MS" panose="030F0702030302020204" pitchFamily="66" charset="0"/>
              </a:rPr>
              <a:t>8+1+3+7+5+9+2</a:t>
            </a:r>
          </a:p>
          <a:p>
            <a:pPr marL="742950" lvl="1" indent="-285750">
              <a:buFont typeface="Arial" panose="020B0604020202020204" pitchFamily="34" charset="0"/>
              <a:buChar char="•"/>
            </a:pPr>
            <a:r>
              <a:rPr lang="da-DK" sz="2000" b="1" i="1" dirty="0">
                <a:solidFill>
                  <a:srgbClr val="FF0000"/>
                </a:solidFill>
                <a:latin typeface="Comic Sans MS" panose="030F0702030302020204" pitchFamily="66" charset="0"/>
              </a:rPr>
              <a:t>= 35</a:t>
            </a:r>
          </a:p>
          <a:p>
            <a:pPr>
              <a:buFont typeface="Arial" panose="020B0604020202020204" pitchFamily="34" charset="0"/>
              <a:buChar char="•"/>
            </a:pPr>
            <a:r>
              <a:rPr lang="da-DK" sz="2000" b="1" i="1" dirty="0">
                <a:solidFill>
                  <a:srgbClr val="FF0000"/>
                </a:solidFill>
                <a:latin typeface="Comic Sans MS" panose="030F0702030302020204" pitchFamily="66" charset="0"/>
              </a:rPr>
              <a:t>James Duncan Halpert</a:t>
            </a:r>
          </a:p>
          <a:p>
            <a:pPr marL="742950" lvl="1" indent="-285750">
              <a:buFont typeface="Arial" panose="020B0604020202020204" pitchFamily="34" charset="0"/>
              <a:buChar char="•"/>
            </a:pPr>
            <a:r>
              <a:rPr lang="da-DK" sz="2000" b="1" i="1" dirty="0">
                <a:solidFill>
                  <a:srgbClr val="FF0000"/>
                </a:solidFill>
                <a:latin typeface="Comic Sans MS" panose="030F0702030302020204" pitchFamily="66" charset="0"/>
              </a:rPr>
              <a:t>12+21+35</a:t>
            </a:r>
          </a:p>
          <a:p>
            <a:pPr marL="742950" lvl="1" indent="-285750">
              <a:buFont typeface="Arial" panose="020B0604020202020204" pitchFamily="34" charset="0"/>
              <a:buChar char="•"/>
            </a:pPr>
            <a:r>
              <a:rPr lang="da-DK" sz="2000" b="1" i="1" dirty="0">
                <a:solidFill>
                  <a:srgbClr val="FF0000"/>
                </a:solidFill>
                <a:latin typeface="Comic Sans MS" panose="030F0702030302020204" pitchFamily="66" charset="0"/>
              </a:rPr>
              <a:t>= 68</a:t>
            </a:r>
          </a:p>
          <a:p>
            <a:pPr marL="742950" lvl="1" indent="-285750">
              <a:buFont typeface="Arial" panose="020B0604020202020204" pitchFamily="34" charset="0"/>
              <a:buChar char="•"/>
            </a:pPr>
            <a:r>
              <a:rPr lang="da-DK" sz="2000" b="1" i="1" dirty="0">
                <a:solidFill>
                  <a:srgbClr val="FF0000"/>
                </a:solidFill>
                <a:latin typeface="Comic Sans MS" panose="030F0702030302020204" pitchFamily="66" charset="0"/>
              </a:rPr>
              <a:t>6+8</a:t>
            </a:r>
          </a:p>
          <a:p>
            <a:pPr marL="742950" lvl="1" indent="-285750">
              <a:buFont typeface="Arial" panose="020B0604020202020204" pitchFamily="34" charset="0"/>
              <a:buChar char="•"/>
            </a:pPr>
            <a:r>
              <a:rPr lang="da-DK" sz="2000" b="1" i="1" dirty="0">
                <a:solidFill>
                  <a:srgbClr val="FF0000"/>
                </a:solidFill>
                <a:latin typeface="Comic Sans MS" panose="030F0702030302020204" pitchFamily="66" charset="0"/>
              </a:rPr>
              <a:t>= 14</a:t>
            </a:r>
          </a:p>
          <a:p>
            <a:pPr marL="742950" lvl="1" indent="-285750">
              <a:buFont typeface="Arial" panose="020B0604020202020204" pitchFamily="34" charset="0"/>
              <a:buChar char="•"/>
            </a:pPr>
            <a:r>
              <a:rPr lang="da-DK" sz="2000" b="1" i="1" dirty="0">
                <a:solidFill>
                  <a:srgbClr val="FF0000"/>
                </a:solidFill>
                <a:latin typeface="Comic Sans MS" panose="030F0702030302020204" pitchFamily="66" charset="0"/>
              </a:rPr>
              <a:t>1+4</a:t>
            </a:r>
          </a:p>
          <a:p>
            <a:pPr marL="742950" lvl="1" indent="-285750">
              <a:buFont typeface="Arial" panose="020B0604020202020204" pitchFamily="34" charset="0"/>
              <a:buChar char="•"/>
            </a:pPr>
            <a:r>
              <a:rPr lang="da-DK" sz="2000" b="1" i="1" dirty="0">
                <a:solidFill>
                  <a:srgbClr val="FF0000"/>
                </a:solidFill>
                <a:latin typeface="Comic Sans MS" panose="030F0702030302020204" pitchFamily="66" charset="0"/>
              </a:rPr>
              <a:t>= </a:t>
            </a:r>
            <a:r>
              <a:rPr lang="da-DK" sz="2000" b="1" i="1" dirty="0" smtClean="0">
                <a:solidFill>
                  <a:srgbClr val="FF0000"/>
                </a:solidFill>
                <a:latin typeface="Comic Sans MS" panose="030F0702030302020204" pitchFamily="66" charset="0"/>
              </a:rPr>
              <a:t>5</a:t>
            </a:r>
          </a:p>
        </p:txBody>
      </p:sp>
      <p:sp>
        <p:nvSpPr>
          <p:cNvPr id="6" name="Rectangle 5"/>
          <p:cNvSpPr/>
          <p:nvPr/>
        </p:nvSpPr>
        <p:spPr>
          <a:xfrm>
            <a:off x="228600" y="4313099"/>
            <a:ext cx="8763000" cy="2308324"/>
          </a:xfrm>
          <a:prstGeom prst="rect">
            <a:avLst/>
          </a:prstGeom>
        </p:spPr>
        <p:txBody>
          <a:bodyPr wrap="square">
            <a:spAutoFit/>
          </a:bodyPr>
          <a:lstStyle/>
          <a:p>
            <a:r>
              <a:rPr lang="en-IN" sz="2400" dirty="0">
                <a:solidFill>
                  <a:srgbClr val="090377"/>
                </a:solidFill>
                <a:latin typeface="Archivo Medium" panose="020B0603020202020B04" pitchFamily="34" charset="0"/>
              </a:rPr>
              <a:t>Then, Jim Duncan </a:t>
            </a:r>
            <a:r>
              <a:rPr lang="en-IN" sz="2400" dirty="0" err="1">
                <a:solidFill>
                  <a:srgbClr val="090377"/>
                </a:solidFill>
                <a:latin typeface="Archivo Medium" panose="020B0603020202020B04" pitchFamily="34" charset="0"/>
              </a:rPr>
              <a:t>Halpert’s</a:t>
            </a:r>
            <a:r>
              <a:rPr lang="en-IN" sz="2400" dirty="0">
                <a:solidFill>
                  <a:srgbClr val="090377"/>
                </a:solidFill>
                <a:latin typeface="Archivo Medium" panose="020B0603020202020B04" pitchFamily="34" charset="0"/>
              </a:rPr>
              <a:t> name number is 5.</a:t>
            </a:r>
          </a:p>
          <a:p>
            <a:r>
              <a:rPr lang="en-IN" sz="2400" dirty="0">
                <a:solidFill>
                  <a:srgbClr val="090377"/>
                </a:solidFill>
                <a:latin typeface="Archivo Medium" panose="020B0603020202020B04" pitchFamily="34" charset="0"/>
              </a:rPr>
              <a:t>A quicker way to arrive at a single-digit summation (the </a:t>
            </a:r>
            <a:r>
              <a:rPr lang="en-IN" sz="2400" u="sng" dirty="0">
                <a:solidFill>
                  <a:srgbClr val="090377"/>
                </a:solidFill>
                <a:latin typeface="Archivo Medium" panose="020B0603020202020B04" pitchFamily="34" charset="0"/>
                <a:hlinkClick r:id="rId3"/>
              </a:rPr>
              <a:t>digital root</a:t>
            </a:r>
            <a:r>
              <a:rPr lang="en-IN" sz="2400" dirty="0">
                <a:solidFill>
                  <a:srgbClr val="090377"/>
                </a:solidFill>
                <a:latin typeface="Archivo Medium" panose="020B0603020202020B04" pitchFamily="34" charset="0"/>
              </a:rPr>
              <a:t>) is simply to take the value </a:t>
            </a:r>
            <a:r>
              <a:rPr lang="en-IN" sz="2400" dirty="0">
                <a:solidFill>
                  <a:srgbClr val="090377"/>
                </a:solidFill>
                <a:latin typeface="Archivo Medium" panose="020B0603020202020B04" pitchFamily="34" charset="0"/>
                <a:hlinkClick r:id="rId4" tooltip="Modulo operation"/>
              </a:rPr>
              <a:t>modulo</a:t>
            </a:r>
            <a:r>
              <a:rPr lang="en-IN" sz="2400" dirty="0">
                <a:solidFill>
                  <a:srgbClr val="090377"/>
                </a:solidFill>
                <a:latin typeface="Archivo Medium" panose="020B0603020202020B04" pitchFamily="34" charset="0"/>
              </a:rPr>
              <a:t> 9, substituting a 0 result with 9 itself. As mentioned before, the single digit then arrived at is assigned a particular significance according to the method used.</a:t>
            </a:r>
            <a:endParaRPr lang="en-IN" sz="2400" b="0" i="0" dirty="0">
              <a:solidFill>
                <a:srgbClr val="090377"/>
              </a:solidFill>
              <a:effectLst/>
              <a:latin typeface="Archivo Medium" panose="020B0603020202020B04" pitchFamily="34" charset="0"/>
            </a:endParaRPr>
          </a:p>
        </p:txBody>
      </p:sp>
    </p:spTree>
    <p:extLst>
      <p:ext uri="{BB962C8B-B14F-4D97-AF65-F5344CB8AC3E}">
        <p14:creationId xmlns:p14="http://schemas.microsoft.com/office/powerpoint/2010/main" val="331044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ircle(in)">
                                      <p:cBhvr>
                                        <p:cTn id="10" dur="2000"/>
                                        <p:tgtEl>
                                          <p:spTgt spid="5">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ircle(in)">
                                      <p:cBhvr>
                                        <p:cTn id="13" dur="2000"/>
                                        <p:tgtEl>
                                          <p:spTgt spid="5">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ircle(in)">
                                      <p:cBhvr>
                                        <p:cTn id="16" dur="2000"/>
                                        <p:tgtEl>
                                          <p:spTgt spid="5">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ircle(in)">
                                      <p:cBhvr>
                                        <p:cTn id="19" dur="2000"/>
                                        <p:tgtEl>
                                          <p:spTgt spid="5">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circle(in)">
                                      <p:cBhvr>
                                        <p:cTn id="22" dur="2000"/>
                                        <p:tgtEl>
                                          <p:spTgt spid="5">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circle(in)">
                                      <p:cBhvr>
                                        <p:cTn id="25" dur="2000"/>
                                        <p:tgtEl>
                                          <p:spTgt spid="5">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circle(in)">
                                      <p:cBhvr>
                                        <p:cTn id="28" dur="2000"/>
                                        <p:tgtEl>
                                          <p:spTgt spid="5">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circle(in)">
                                      <p:cBhvr>
                                        <p:cTn id="31" dur="2000"/>
                                        <p:tgtEl>
                                          <p:spTgt spid="5">
                                            <p:txEl>
                                              <p:pRg st="8" end="8"/>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circle(in)">
                                      <p:cBhvr>
                                        <p:cTn id="34" dur="2000"/>
                                        <p:tgtEl>
                                          <p:spTgt spid="5">
                                            <p:txEl>
                                              <p:pRg st="9" end="9"/>
                                            </p:txEl>
                                          </p:spTgt>
                                        </p:tgtEl>
                                      </p:cBhvr>
                                    </p:animEffect>
                                  </p:childTnLst>
                                </p:cTn>
                              </p:par>
                              <p:par>
                                <p:cTn id="35" presetID="37"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900" decel="100000" fill="hold"/>
                                        <p:tgtEl>
                                          <p:spTgt spid="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41" presetID="22" presetClass="entr" presetSubtype="4"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a:solidFill>
                  <a:srgbClr val="00B050"/>
                </a:solidFill>
                <a:latin typeface="Dancing Script" panose="03080600040507000D00" pitchFamily="66" charset="0"/>
                <a:ea typeface="Adobe Heiti Std R" pitchFamily="34" charset="-128"/>
                <a:cs typeface="Arial" pitchFamily="34" charset="0"/>
              </a:rPr>
              <a:t>Methods</a:t>
            </a:r>
            <a:endParaRPr lang="en-US" sz="4000" b="1" i="1" u="sng" dirty="0">
              <a:solidFill>
                <a:schemeClr val="bg1"/>
              </a:solidFill>
              <a:latin typeface="Arial" pitchFamily="34" charset="0"/>
              <a:ea typeface="Adobe Heiti Std R" pitchFamily="34" charset="-128"/>
              <a:cs typeface="Arial" pitchFamily="34" charset="0"/>
            </a:endParaRPr>
          </a:p>
        </p:txBody>
      </p:sp>
      <p:sp>
        <p:nvSpPr>
          <p:cNvPr id="4" name="Rectangle 3"/>
          <p:cNvSpPr/>
          <p:nvPr/>
        </p:nvSpPr>
        <p:spPr>
          <a:xfrm>
            <a:off x="228600" y="990600"/>
            <a:ext cx="8763000" cy="5632311"/>
          </a:xfrm>
          <a:prstGeom prst="rect">
            <a:avLst/>
          </a:prstGeom>
        </p:spPr>
        <p:txBody>
          <a:bodyPr wrap="square">
            <a:spAutoFit/>
          </a:bodyPr>
          <a:lstStyle/>
          <a:p>
            <a:r>
              <a:rPr lang="en-IN" b="1" i="1" dirty="0">
                <a:solidFill>
                  <a:srgbClr val="090377"/>
                </a:solidFill>
                <a:latin typeface="Comic Sans MS" panose="030F0702030302020204" pitchFamily="66" charset="0"/>
              </a:rPr>
              <a:t>When someone changes their name they will get a new name number. This is believed to change certain parts of the individual’s personality and destiny. Next, the birth number is viewed as an extension of the name number. This number represents the traits/talents that you desire to have. It is believed that your birth number reveals your inner nature and life purpose. To find your birth number you add together all the numbers in the month, day, and year you were born. Then, you reduce that number to a single digit number.</a:t>
            </a:r>
          </a:p>
          <a:p>
            <a:r>
              <a:rPr lang="en-IN" b="1" i="1" dirty="0">
                <a:solidFill>
                  <a:srgbClr val="090377"/>
                </a:solidFill>
                <a:latin typeface="Comic Sans MS" panose="030F0702030302020204" pitchFamily="66" charset="0"/>
              </a:rPr>
              <a:t>Example:</a:t>
            </a:r>
          </a:p>
          <a:p>
            <a:pPr>
              <a:buFont typeface="Arial" panose="020B0604020202020204" pitchFamily="34" charset="0"/>
              <a:buChar char="•"/>
            </a:pPr>
            <a:r>
              <a:rPr lang="en-IN" b="1" i="1" dirty="0">
                <a:solidFill>
                  <a:srgbClr val="090377"/>
                </a:solidFill>
                <a:latin typeface="Comic Sans MS" panose="030F0702030302020204" pitchFamily="66" charset="0"/>
              </a:rPr>
              <a:t>James’ birthday is May 5th, 1997</a:t>
            </a:r>
          </a:p>
          <a:p>
            <a:pPr marL="742950" lvl="1" indent="-285750">
              <a:buFont typeface="Arial" panose="020B0604020202020204" pitchFamily="34" charset="0"/>
              <a:buChar char="•"/>
            </a:pPr>
            <a:r>
              <a:rPr lang="en-IN" b="1" i="1" dirty="0">
                <a:solidFill>
                  <a:srgbClr val="090377"/>
                </a:solidFill>
                <a:latin typeface="Comic Sans MS" panose="030F0702030302020204" pitchFamily="66" charset="0"/>
              </a:rPr>
              <a:t>5+5+1+9+9+7</a:t>
            </a:r>
          </a:p>
          <a:p>
            <a:pPr marL="742950" lvl="1" indent="-285750">
              <a:buFont typeface="Arial" panose="020B0604020202020204" pitchFamily="34" charset="0"/>
              <a:buChar char="•"/>
            </a:pPr>
            <a:r>
              <a:rPr lang="en-IN" b="1" i="1" dirty="0">
                <a:solidFill>
                  <a:srgbClr val="090377"/>
                </a:solidFill>
                <a:latin typeface="Comic Sans MS" panose="030F0702030302020204" pitchFamily="66" charset="0"/>
              </a:rPr>
              <a:t>= 36</a:t>
            </a:r>
          </a:p>
          <a:p>
            <a:pPr marL="742950" lvl="1" indent="-285750">
              <a:buFont typeface="Arial" panose="020B0604020202020204" pitchFamily="34" charset="0"/>
              <a:buChar char="•"/>
            </a:pPr>
            <a:r>
              <a:rPr lang="en-IN" b="1" i="1" dirty="0">
                <a:solidFill>
                  <a:srgbClr val="090377"/>
                </a:solidFill>
                <a:latin typeface="Comic Sans MS" panose="030F0702030302020204" pitchFamily="66" charset="0"/>
              </a:rPr>
              <a:t>= 3+6</a:t>
            </a:r>
          </a:p>
          <a:p>
            <a:pPr marL="742950" lvl="1" indent="-285750">
              <a:buFont typeface="Arial" panose="020B0604020202020204" pitchFamily="34" charset="0"/>
              <a:buChar char="•"/>
            </a:pPr>
            <a:r>
              <a:rPr lang="en-IN" b="1" i="1" dirty="0">
                <a:solidFill>
                  <a:srgbClr val="090377"/>
                </a:solidFill>
                <a:latin typeface="Comic Sans MS" panose="030F0702030302020204" pitchFamily="66" charset="0"/>
              </a:rPr>
              <a:t>= 9</a:t>
            </a:r>
          </a:p>
          <a:p>
            <a:r>
              <a:rPr lang="en-IN" b="1" i="1" dirty="0">
                <a:solidFill>
                  <a:srgbClr val="090377"/>
                </a:solidFill>
                <a:latin typeface="Comic Sans MS" panose="030F0702030302020204" pitchFamily="66" charset="0"/>
              </a:rPr>
              <a:t>In the Pythagorean system, there are three master numbers (11, 22, 33) which do not get reduced to a single number. Hence, if your name number or birth number comes out to one of these master numbers, then you do not combine the numbers to form a single digit. Finally, the single digit name number and birth number are assigned a particular meaning and significance based on the Pythagorean system</a:t>
            </a:r>
            <a:r>
              <a:rPr lang="en-IN" b="1" i="1" dirty="0" smtClean="0">
                <a:solidFill>
                  <a:srgbClr val="090377"/>
                </a:solidFill>
                <a:latin typeface="Comic Sans MS" panose="030F0702030302020204" pitchFamily="66" charset="0"/>
              </a:rPr>
              <a:t>.</a:t>
            </a:r>
            <a:endParaRPr lang="en-IN" b="1" i="1" dirty="0">
              <a:solidFill>
                <a:srgbClr val="090377"/>
              </a:solidFill>
              <a:latin typeface="Comic Sans MS" panose="030F0702030302020204" pitchFamily="66" charset="0"/>
            </a:endParaRPr>
          </a:p>
        </p:txBody>
      </p:sp>
    </p:spTree>
    <p:extLst>
      <p:ext uri="{BB962C8B-B14F-4D97-AF65-F5344CB8AC3E}">
        <p14:creationId xmlns:p14="http://schemas.microsoft.com/office/powerpoint/2010/main" val="268235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1"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a:solidFill>
                  <a:srgbClr val="00B050"/>
                </a:solidFill>
                <a:latin typeface="Dancing Script" panose="03080600040507000D00" pitchFamily="66" charset="0"/>
                <a:ea typeface="Adobe Heiti Std R" pitchFamily="34" charset="-128"/>
                <a:cs typeface="Arial" pitchFamily="34" charset="0"/>
              </a:rPr>
              <a:t>Methods</a:t>
            </a:r>
            <a:endParaRPr lang="en-US" sz="4000" b="1" i="1" u="sng"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381000" y="1066800"/>
            <a:ext cx="4132863" cy="523220"/>
          </a:xfrm>
          <a:prstGeom prst="rect">
            <a:avLst/>
          </a:prstGeom>
        </p:spPr>
        <p:txBody>
          <a:bodyPr wrap="none">
            <a:spAutoFit/>
          </a:bodyPr>
          <a:lstStyle/>
          <a:p>
            <a:r>
              <a:rPr lang="en-US" sz="2800" b="1" i="1" u="sng" dirty="0">
                <a:solidFill>
                  <a:srgbClr val="7030A0"/>
                </a:solidFill>
                <a:latin typeface="Castellar" panose="020A0402060406010301" pitchFamily="18" charset="0"/>
              </a:rPr>
              <a:t>Chaldean </a:t>
            </a:r>
            <a:r>
              <a:rPr lang="en-US" sz="2800" b="1" i="1" u="sng" dirty="0" smtClean="0">
                <a:solidFill>
                  <a:srgbClr val="7030A0"/>
                </a:solidFill>
                <a:latin typeface="Castellar" panose="020A0402060406010301" pitchFamily="18" charset="0"/>
              </a:rPr>
              <a:t>system:</a:t>
            </a:r>
            <a:endParaRPr lang="en-US" sz="2800" b="1" i="1" u="sng" dirty="0">
              <a:solidFill>
                <a:srgbClr val="7030A0"/>
              </a:solidFill>
              <a:effectLst/>
              <a:latin typeface="Castellar" panose="020A0402060406010301" pitchFamily="18" charset="0"/>
            </a:endParaRPr>
          </a:p>
        </p:txBody>
      </p:sp>
      <p:sp>
        <p:nvSpPr>
          <p:cNvPr id="5" name="Rectangle 4"/>
          <p:cNvSpPr/>
          <p:nvPr/>
        </p:nvSpPr>
        <p:spPr>
          <a:xfrm>
            <a:off x="304800" y="1605942"/>
            <a:ext cx="6172200" cy="5324535"/>
          </a:xfrm>
          <a:prstGeom prst="rect">
            <a:avLst/>
          </a:prstGeom>
        </p:spPr>
        <p:txBody>
          <a:bodyPr wrap="square">
            <a:spAutoFit/>
          </a:bodyPr>
          <a:lstStyle/>
          <a:p>
            <a:r>
              <a:rPr lang="en-IN" sz="2000" dirty="0">
                <a:solidFill>
                  <a:srgbClr val="DF1789"/>
                </a:solidFill>
                <a:latin typeface="Open Sans" panose="020B0606030504020204" pitchFamily="34" charset="0"/>
                <a:ea typeface="Open Sans" panose="020B0606030504020204" pitchFamily="34" charset="0"/>
                <a:cs typeface="Open Sans" panose="020B0606030504020204" pitchFamily="34" charset="0"/>
              </a:rPr>
              <a:t>The Chaldeans were ancient people who ruled </a:t>
            </a:r>
            <a:r>
              <a:rPr lang="en-IN" sz="2000" dirty="0">
                <a:solidFill>
                  <a:srgbClr val="DF1789"/>
                </a:solidFill>
                <a:latin typeface="Open Sans" panose="020B0606030504020204" pitchFamily="34" charset="0"/>
                <a:ea typeface="Open Sans" panose="020B0606030504020204" pitchFamily="34" charset="0"/>
                <a:cs typeface="Open Sans" panose="020B0606030504020204" pitchFamily="34" charset="0"/>
                <a:hlinkClick r:id="rId3" tooltip="Babylonia"/>
              </a:rPr>
              <a:t>Babylonia</a:t>
            </a:r>
            <a:r>
              <a:rPr lang="en-IN" sz="2000" dirty="0">
                <a:solidFill>
                  <a:srgbClr val="DF1789"/>
                </a:solidFill>
                <a:latin typeface="Open Sans" panose="020B0606030504020204" pitchFamily="34" charset="0"/>
                <a:ea typeface="Open Sans" panose="020B0606030504020204" pitchFamily="34" charset="0"/>
                <a:cs typeface="Open Sans" panose="020B0606030504020204" pitchFamily="34" charset="0"/>
              </a:rPr>
              <a:t> from 625–539 BC. Therefore, this system is also known as the Babylonian numerology system. Chaldean numerology is used to recognize the </a:t>
            </a:r>
            <a:r>
              <a:rPr lang="en-IN" sz="2000" dirty="0">
                <a:solidFill>
                  <a:srgbClr val="DF1789"/>
                </a:solidFill>
                <a:latin typeface="Open Sans" panose="020B0606030504020204" pitchFamily="34" charset="0"/>
                <a:ea typeface="Open Sans" panose="020B0606030504020204" pitchFamily="34" charset="0"/>
                <a:cs typeface="Open Sans" panose="020B0606030504020204" pitchFamily="34" charset="0"/>
                <a:hlinkClick r:id="rId4" tooltip="Energy"/>
              </a:rPr>
              <a:t>energy</a:t>
            </a:r>
            <a:r>
              <a:rPr lang="en-IN" sz="2000" dirty="0">
                <a:solidFill>
                  <a:srgbClr val="DF1789"/>
                </a:solidFill>
                <a:latin typeface="Open Sans" panose="020B0606030504020204" pitchFamily="34" charset="0"/>
                <a:ea typeface="Open Sans" panose="020B0606030504020204" pitchFamily="34" charset="0"/>
                <a:cs typeface="Open Sans" panose="020B0606030504020204" pitchFamily="34" charset="0"/>
              </a:rPr>
              <a:t> changes that occur when you or someone else speaks or thinks. The sound of someone speaking comes out in vibrations of different frequencies that affect the speaker and those around them. The Chaldean system uses the numbers 1-8. The number 9 is not used in the system because it is regarded as sacred due to its connection to </a:t>
            </a:r>
            <a:r>
              <a:rPr lang="en-IN" sz="2000" dirty="0">
                <a:solidFill>
                  <a:srgbClr val="DF1789"/>
                </a:solidFill>
                <a:latin typeface="Open Sans" panose="020B0606030504020204" pitchFamily="34" charset="0"/>
                <a:ea typeface="Open Sans" panose="020B0606030504020204" pitchFamily="34" charset="0"/>
                <a:cs typeface="Open Sans" panose="020B0606030504020204" pitchFamily="34" charset="0"/>
                <a:hlinkClick r:id="rId5" tooltip="Infinity"/>
              </a:rPr>
              <a:t>infinity</a:t>
            </a:r>
            <a:r>
              <a:rPr lang="en-IN" sz="2000" dirty="0">
                <a:solidFill>
                  <a:srgbClr val="DF1789"/>
                </a:solidFill>
                <a:latin typeface="Open Sans" panose="020B0606030504020204" pitchFamily="34" charset="0"/>
                <a:ea typeface="Open Sans" panose="020B0606030504020204" pitchFamily="34" charset="0"/>
                <a:cs typeface="Open Sans" panose="020B0606030504020204" pitchFamily="34" charset="0"/>
              </a:rPr>
              <a:t>. The Chaldean system uses this 1-8 number system on the name that the individual is currently using because that is the energy that would currently be projected. Then, each letter is assigned to a number one to eight, based on the Chaldean numerology chart</a:t>
            </a:r>
            <a:endParaRPr lang="en-US" sz="2000" dirty="0">
              <a:solidFill>
                <a:srgbClr val="DF178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5863" y="2133600"/>
            <a:ext cx="2534355" cy="2819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5141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42"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1000"/>
                                        <p:tgtEl>
                                          <p:spTgt spid="3">
                                            <p:txEl>
                                              <p:pRg st="0" end="0"/>
                                            </p:txEl>
                                          </p:spTgt>
                                        </p:tgtEl>
                                      </p:cBhvr>
                                    </p:animEffect>
                                    <p:anim calcmode="lin" valueType="num">
                                      <p:cBhvr>
                                        <p:cTn id="1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8" presetClass="emph" presetSubtype="0" fill="hold" nodeType="withEffect">
                                  <p:stCondLst>
                                    <p:cond delay="0"/>
                                  </p:stCondLst>
                                  <p:childTnLst>
                                    <p:animRot by="21600000">
                                      <p:cBhvr>
                                        <p:cTn id="16"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a:solidFill>
                  <a:srgbClr val="00B050"/>
                </a:solidFill>
                <a:latin typeface="Dancing Script" panose="03080600040507000D00" pitchFamily="66" charset="0"/>
                <a:ea typeface="Adobe Heiti Std R" pitchFamily="34" charset="-128"/>
                <a:cs typeface="Arial" pitchFamily="34" charset="0"/>
              </a:rPr>
              <a:t>Methods</a:t>
            </a:r>
            <a:endParaRPr lang="en-US" sz="4000" b="1" i="1" u="sng"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304800" y="886896"/>
            <a:ext cx="5105400" cy="5909310"/>
          </a:xfrm>
          <a:prstGeom prst="rect">
            <a:avLst/>
          </a:prstGeom>
        </p:spPr>
        <p:txBody>
          <a:bodyPr wrap="square">
            <a:spAutoFit/>
          </a:bodyPr>
          <a:lstStyle/>
          <a:p>
            <a:r>
              <a:rPr lang="en-US" i="1" dirty="0">
                <a:solidFill>
                  <a:srgbClr val="DF1789"/>
                </a:solidFill>
                <a:latin typeface="Berlin Sans FB" panose="020E0602020502020306" pitchFamily="34" charset="0"/>
              </a:rPr>
              <a:t>The numbers are assigned to letters of the Latin alphabet as follows:</a:t>
            </a:r>
          </a:p>
          <a:p>
            <a:pPr>
              <a:buFont typeface="Arial" panose="020B0604020202020204" pitchFamily="34" charset="0"/>
              <a:buChar char="•"/>
            </a:pPr>
            <a:r>
              <a:rPr lang="en-US" i="1" dirty="0">
                <a:solidFill>
                  <a:srgbClr val="DF1789"/>
                </a:solidFill>
                <a:latin typeface="Berlin Sans FB" panose="020E0602020502020306" pitchFamily="34" charset="0"/>
              </a:rPr>
              <a:t>1 = a, q, y, </a:t>
            </a:r>
            <a:r>
              <a:rPr lang="en-US" i="1" dirty="0" err="1">
                <a:solidFill>
                  <a:srgbClr val="DF1789"/>
                </a:solidFill>
                <a:latin typeface="Berlin Sans FB" panose="020E0602020502020306" pitchFamily="34" charset="0"/>
              </a:rPr>
              <a:t>i</a:t>
            </a:r>
            <a:r>
              <a:rPr lang="en-US" i="1" dirty="0">
                <a:solidFill>
                  <a:srgbClr val="DF1789"/>
                </a:solidFill>
                <a:latin typeface="Berlin Sans FB" panose="020E0602020502020306" pitchFamily="34" charset="0"/>
              </a:rPr>
              <a:t>, j</a:t>
            </a:r>
          </a:p>
          <a:p>
            <a:pPr>
              <a:buFont typeface="Arial" panose="020B0604020202020204" pitchFamily="34" charset="0"/>
              <a:buChar char="•"/>
            </a:pPr>
            <a:r>
              <a:rPr lang="en-US" i="1" dirty="0">
                <a:solidFill>
                  <a:srgbClr val="DF1789"/>
                </a:solidFill>
                <a:latin typeface="Berlin Sans FB" panose="020E0602020502020306" pitchFamily="34" charset="0"/>
              </a:rPr>
              <a:t>2 = b, r, k</a:t>
            </a:r>
          </a:p>
          <a:p>
            <a:pPr>
              <a:buFont typeface="Arial" panose="020B0604020202020204" pitchFamily="34" charset="0"/>
              <a:buChar char="•"/>
            </a:pPr>
            <a:r>
              <a:rPr lang="en-US" i="1" dirty="0">
                <a:solidFill>
                  <a:srgbClr val="DF1789"/>
                </a:solidFill>
                <a:latin typeface="Berlin Sans FB" panose="020E0602020502020306" pitchFamily="34" charset="0"/>
              </a:rPr>
              <a:t>3 = g, c, l, s</a:t>
            </a:r>
          </a:p>
          <a:p>
            <a:pPr>
              <a:buFont typeface="Arial" panose="020B0604020202020204" pitchFamily="34" charset="0"/>
              <a:buChar char="•"/>
            </a:pPr>
            <a:r>
              <a:rPr lang="en-US" i="1" dirty="0">
                <a:solidFill>
                  <a:srgbClr val="DF1789"/>
                </a:solidFill>
                <a:latin typeface="Berlin Sans FB" panose="020E0602020502020306" pitchFamily="34" charset="0"/>
              </a:rPr>
              <a:t>4 = d, m, t</a:t>
            </a:r>
          </a:p>
          <a:p>
            <a:pPr>
              <a:buFont typeface="Arial" panose="020B0604020202020204" pitchFamily="34" charset="0"/>
              <a:buChar char="•"/>
            </a:pPr>
            <a:r>
              <a:rPr lang="en-US" i="1" dirty="0">
                <a:solidFill>
                  <a:srgbClr val="DF1789"/>
                </a:solidFill>
                <a:latin typeface="Berlin Sans FB" panose="020E0602020502020306" pitchFamily="34" charset="0"/>
              </a:rPr>
              <a:t>5 = e, h, n, x</a:t>
            </a:r>
          </a:p>
          <a:p>
            <a:pPr>
              <a:buFont typeface="Arial" panose="020B0604020202020204" pitchFamily="34" charset="0"/>
              <a:buChar char="•"/>
            </a:pPr>
            <a:r>
              <a:rPr lang="en-US" i="1" dirty="0">
                <a:solidFill>
                  <a:srgbClr val="DF1789"/>
                </a:solidFill>
                <a:latin typeface="Berlin Sans FB" panose="020E0602020502020306" pitchFamily="34" charset="0"/>
              </a:rPr>
              <a:t>6 = u, v, w</a:t>
            </a:r>
          </a:p>
          <a:p>
            <a:pPr>
              <a:buFont typeface="Arial" panose="020B0604020202020204" pitchFamily="34" charset="0"/>
              <a:buChar char="•"/>
            </a:pPr>
            <a:r>
              <a:rPr lang="en-US" i="1" dirty="0">
                <a:solidFill>
                  <a:srgbClr val="DF1789"/>
                </a:solidFill>
                <a:latin typeface="Berlin Sans FB" panose="020E0602020502020306" pitchFamily="34" charset="0"/>
              </a:rPr>
              <a:t>7 = o, z</a:t>
            </a:r>
          </a:p>
          <a:p>
            <a:pPr>
              <a:buFont typeface="Arial" panose="020B0604020202020204" pitchFamily="34" charset="0"/>
              <a:buChar char="•"/>
            </a:pPr>
            <a:r>
              <a:rPr lang="en-US" i="1" dirty="0">
                <a:solidFill>
                  <a:srgbClr val="DF1789"/>
                </a:solidFill>
                <a:latin typeface="Berlin Sans FB" panose="020E0602020502020306" pitchFamily="34" charset="0"/>
              </a:rPr>
              <a:t>8 = f, p</a:t>
            </a:r>
          </a:p>
          <a:p>
            <a:r>
              <a:rPr lang="en-US" i="1" dirty="0">
                <a:solidFill>
                  <a:srgbClr val="DF1789"/>
                </a:solidFill>
                <a:latin typeface="Berlin Sans FB" panose="020E0602020502020306" pitchFamily="34" charset="0"/>
              </a:rPr>
              <a:t>Example: Assume James Duncan Halpert normally goes by Jim.</a:t>
            </a:r>
          </a:p>
          <a:p>
            <a:pPr>
              <a:buFont typeface="Arial" panose="020B0604020202020204" pitchFamily="34" charset="0"/>
              <a:buChar char="•"/>
            </a:pPr>
            <a:r>
              <a:rPr lang="en-US" i="1" dirty="0">
                <a:solidFill>
                  <a:srgbClr val="DF1789"/>
                </a:solidFill>
                <a:latin typeface="Berlin Sans FB" panose="020E0602020502020306" pitchFamily="34" charset="0"/>
              </a:rPr>
              <a:t>Jim</a:t>
            </a:r>
          </a:p>
          <a:p>
            <a:pPr marL="742950" lvl="1" indent="-285750">
              <a:buFont typeface="Arial" panose="020B0604020202020204" pitchFamily="34" charset="0"/>
              <a:buChar char="•"/>
            </a:pPr>
            <a:r>
              <a:rPr lang="en-US" i="1" dirty="0">
                <a:solidFill>
                  <a:srgbClr val="DF1789"/>
                </a:solidFill>
                <a:latin typeface="Berlin Sans FB" panose="020E0602020502020306" pitchFamily="34" charset="0"/>
              </a:rPr>
              <a:t>1+1+4</a:t>
            </a:r>
          </a:p>
          <a:p>
            <a:pPr marL="742950" lvl="1" indent="-285750">
              <a:buFont typeface="Arial" panose="020B0604020202020204" pitchFamily="34" charset="0"/>
              <a:buChar char="•"/>
            </a:pPr>
            <a:r>
              <a:rPr lang="en-US" i="1" dirty="0">
                <a:solidFill>
                  <a:srgbClr val="DF1789"/>
                </a:solidFill>
                <a:latin typeface="Berlin Sans FB" panose="020E0602020502020306" pitchFamily="34" charset="0"/>
              </a:rPr>
              <a:t>= 6</a:t>
            </a:r>
          </a:p>
          <a:p>
            <a:pPr>
              <a:buFont typeface="Arial" panose="020B0604020202020204" pitchFamily="34" charset="0"/>
              <a:buChar char="•"/>
            </a:pPr>
            <a:r>
              <a:rPr lang="en-US" i="1" dirty="0">
                <a:solidFill>
                  <a:srgbClr val="DF1789"/>
                </a:solidFill>
                <a:latin typeface="Berlin Sans FB" panose="020E0602020502020306" pitchFamily="34" charset="0"/>
              </a:rPr>
              <a:t>Duncan</a:t>
            </a:r>
          </a:p>
          <a:p>
            <a:pPr marL="742950" lvl="1" indent="-285750">
              <a:buFont typeface="Arial" panose="020B0604020202020204" pitchFamily="34" charset="0"/>
              <a:buChar char="•"/>
            </a:pPr>
            <a:r>
              <a:rPr lang="en-US" i="1" dirty="0">
                <a:solidFill>
                  <a:srgbClr val="DF1789"/>
                </a:solidFill>
                <a:latin typeface="Berlin Sans FB" panose="020E0602020502020306" pitchFamily="34" charset="0"/>
              </a:rPr>
              <a:t>4+6+5+3+1+5</a:t>
            </a:r>
          </a:p>
          <a:p>
            <a:pPr marL="742950" lvl="1" indent="-285750">
              <a:buFont typeface="Arial" panose="020B0604020202020204" pitchFamily="34" charset="0"/>
              <a:buChar char="•"/>
            </a:pPr>
            <a:r>
              <a:rPr lang="en-US" i="1" dirty="0">
                <a:solidFill>
                  <a:srgbClr val="DF1789"/>
                </a:solidFill>
                <a:latin typeface="Berlin Sans FB" panose="020E0602020502020306" pitchFamily="34" charset="0"/>
              </a:rPr>
              <a:t>= 24</a:t>
            </a:r>
          </a:p>
          <a:p>
            <a:pPr marL="742950" lvl="1" indent="-285750">
              <a:buFont typeface="Arial" panose="020B0604020202020204" pitchFamily="34" charset="0"/>
              <a:buChar char="•"/>
            </a:pPr>
            <a:r>
              <a:rPr lang="en-US" i="1" dirty="0">
                <a:solidFill>
                  <a:srgbClr val="DF1789"/>
                </a:solidFill>
                <a:latin typeface="Berlin Sans FB" panose="020E0602020502020306" pitchFamily="34" charset="0"/>
              </a:rPr>
              <a:t>= 2+4</a:t>
            </a:r>
          </a:p>
          <a:p>
            <a:pPr marL="742950" lvl="1" indent="-285750">
              <a:buFont typeface="Arial" panose="020B0604020202020204" pitchFamily="34" charset="0"/>
              <a:buChar char="•"/>
            </a:pPr>
            <a:r>
              <a:rPr lang="en-US" i="1" dirty="0">
                <a:solidFill>
                  <a:srgbClr val="DF1789"/>
                </a:solidFill>
                <a:latin typeface="Berlin Sans FB" panose="020E0602020502020306" pitchFamily="34" charset="0"/>
              </a:rPr>
              <a:t>= 6</a:t>
            </a:r>
          </a:p>
          <a:p>
            <a:endParaRPr lang="en-US" b="0" i="0" dirty="0">
              <a:solidFill>
                <a:srgbClr val="222222"/>
              </a:solidFill>
              <a:effectLst/>
              <a:latin typeface="Arial" panose="020B0604020202020204" pitchFamily="34" charset="0"/>
            </a:endParaRPr>
          </a:p>
        </p:txBody>
      </p:sp>
      <p:sp>
        <p:nvSpPr>
          <p:cNvPr id="4" name="Rectangle 3"/>
          <p:cNvSpPr/>
          <p:nvPr/>
        </p:nvSpPr>
        <p:spPr>
          <a:xfrm>
            <a:off x="5500867" y="5521834"/>
            <a:ext cx="3484672" cy="369332"/>
          </a:xfrm>
          <a:prstGeom prst="rect">
            <a:avLst/>
          </a:prstGeom>
        </p:spPr>
        <p:txBody>
          <a:bodyPr wrap="none">
            <a:spAutoFit/>
          </a:bodyPr>
          <a:lstStyle/>
          <a:p>
            <a:r>
              <a:rPr lang="en-US" b="1" i="1" u="sng" dirty="0">
                <a:solidFill>
                  <a:srgbClr val="FFFFFF"/>
                </a:solidFill>
                <a:latin typeface="Comic Sans MS" panose="030F0702030302020204" pitchFamily="66" charset="0"/>
                <a:hlinkClick r:id="rId3"/>
              </a:rPr>
              <a:t>Chaldean Numerology Vowels</a:t>
            </a:r>
            <a:endParaRPr lang="en-US" b="1" i="1" dirty="0">
              <a:latin typeface="Comic Sans MS" panose="030F0702030302020204" pitchFamily="66"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2288976"/>
            <a:ext cx="3727739" cy="3105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647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grpId="0" nodeType="with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par>
                                <p:cTn id="10" presetID="26"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wipe(down)">
                                      <p:cBhvr>
                                        <p:cTn id="76" dur="580">
                                          <p:stCondLst>
                                            <p:cond delay="0"/>
                                          </p:stCondLst>
                                        </p:cTn>
                                        <p:tgtEl>
                                          <p:spTgt spid="3">
                                            <p:txEl>
                                              <p:pRg st="4" end="4"/>
                                            </p:txEl>
                                          </p:spTgt>
                                        </p:tgtEl>
                                      </p:cBhvr>
                                    </p:animEffect>
                                    <p:anim calcmode="lin" valueType="num">
                                      <p:cBhvr>
                                        <p:cTn id="7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4" end="4"/>
                                            </p:txEl>
                                          </p:spTgt>
                                        </p:tgtEl>
                                      </p:cBhvr>
                                      <p:to x="100000" y="60000"/>
                                    </p:animScale>
                                    <p:animScale>
                                      <p:cBhvr>
                                        <p:cTn id="83" dur="166" decel="50000">
                                          <p:stCondLst>
                                            <p:cond delay="676"/>
                                          </p:stCondLst>
                                        </p:cTn>
                                        <p:tgtEl>
                                          <p:spTgt spid="3">
                                            <p:txEl>
                                              <p:pRg st="4" end="4"/>
                                            </p:txEl>
                                          </p:spTgt>
                                        </p:tgtEl>
                                      </p:cBhvr>
                                      <p:to x="100000" y="100000"/>
                                    </p:animScale>
                                    <p:animScale>
                                      <p:cBhvr>
                                        <p:cTn id="84" dur="26">
                                          <p:stCondLst>
                                            <p:cond delay="1312"/>
                                          </p:stCondLst>
                                        </p:cTn>
                                        <p:tgtEl>
                                          <p:spTgt spid="3">
                                            <p:txEl>
                                              <p:pRg st="4" end="4"/>
                                            </p:txEl>
                                          </p:spTgt>
                                        </p:tgtEl>
                                      </p:cBhvr>
                                      <p:to x="100000" y="80000"/>
                                    </p:animScale>
                                    <p:animScale>
                                      <p:cBhvr>
                                        <p:cTn id="85" dur="166" decel="50000">
                                          <p:stCondLst>
                                            <p:cond delay="1338"/>
                                          </p:stCondLst>
                                        </p:cTn>
                                        <p:tgtEl>
                                          <p:spTgt spid="3">
                                            <p:txEl>
                                              <p:pRg st="4" end="4"/>
                                            </p:txEl>
                                          </p:spTgt>
                                        </p:tgtEl>
                                      </p:cBhvr>
                                      <p:to x="100000" y="100000"/>
                                    </p:animScale>
                                    <p:animScale>
                                      <p:cBhvr>
                                        <p:cTn id="86" dur="26">
                                          <p:stCondLst>
                                            <p:cond delay="1642"/>
                                          </p:stCondLst>
                                        </p:cTn>
                                        <p:tgtEl>
                                          <p:spTgt spid="3">
                                            <p:txEl>
                                              <p:pRg st="4" end="4"/>
                                            </p:txEl>
                                          </p:spTgt>
                                        </p:tgtEl>
                                      </p:cBhvr>
                                      <p:to x="100000" y="90000"/>
                                    </p:animScale>
                                    <p:animScale>
                                      <p:cBhvr>
                                        <p:cTn id="87" dur="166" decel="50000">
                                          <p:stCondLst>
                                            <p:cond delay="1668"/>
                                          </p:stCondLst>
                                        </p:cTn>
                                        <p:tgtEl>
                                          <p:spTgt spid="3">
                                            <p:txEl>
                                              <p:pRg st="4" end="4"/>
                                            </p:txEl>
                                          </p:spTgt>
                                        </p:tgtEl>
                                      </p:cBhvr>
                                      <p:to x="100000" y="100000"/>
                                    </p:animScale>
                                    <p:animScale>
                                      <p:cBhvr>
                                        <p:cTn id="88" dur="26">
                                          <p:stCondLst>
                                            <p:cond delay="1808"/>
                                          </p:stCondLst>
                                        </p:cTn>
                                        <p:tgtEl>
                                          <p:spTgt spid="3">
                                            <p:txEl>
                                              <p:pRg st="4" end="4"/>
                                            </p:txEl>
                                          </p:spTgt>
                                        </p:tgtEl>
                                      </p:cBhvr>
                                      <p:to x="100000" y="95000"/>
                                    </p:animScale>
                                    <p:animScale>
                                      <p:cBhvr>
                                        <p:cTn id="89" dur="166" decel="50000">
                                          <p:stCondLst>
                                            <p:cond delay="1834"/>
                                          </p:stCondLst>
                                        </p:cTn>
                                        <p:tgtEl>
                                          <p:spTgt spid="3">
                                            <p:txEl>
                                              <p:pRg st="4" end="4"/>
                                            </p:txEl>
                                          </p:spTgt>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580">
                                          <p:stCondLst>
                                            <p:cond delay="0"/>
                                          </p:stCondLst>
                                        </p:cTn>
                                        <p:tgtEl>
                                          <p:spTgt spid="3">
                                            <p:txEl>
                                              <p:pRg st="5" end="5"/>
                                            </p:txEl>
                                          </p:spTgt>
                                        </p:tgtEl>
                                      </p:cBhvr>
                                    </p:animEffect>
                                    <p:anim calcmode="lin" valueType="num">
                                      <p:cBhvr>
                                        <p:cTn id="9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5" end="5"/>
                                            </p:txEl>
                                          </p:spTgt>
                                        </p:tgtEl>
                                      </p:cBhvr>
                                      <p:to x="100000" y="60000"/>
                                    </p:animScale>
                                    <p:animScale>
                                      <p:cBhvr>
                                        <p:cTn id="99" dur="166" decel="50000">
                                          <p:stCondLst>
                                            <p:cond delay="676"/>
                                          </p:stCondLst>
                                        </p:cTn>
                                        <p:tgtEl>
                                          <p:spTgt spid="3">
                                            <p:txEl>
                                              <p:pRg st="5" end="5"/>
                                            </p:txEl>
                                          </p:spTgt>
                                        </p:tgtEl>
                                      </p:cBhvr>
                                      <p:to x="100000" y="100000"/>
                                    </p:animScale>
                                    <p:animScale>
                                      <p:cBhvr>
                                        <p:cTn id="100" dur="26">
                                          <p:stCondLst>
                                            <p:cond delay="1312"/>
                                          </p:stCondLst>
                                        </p:cTn>
                                        <p:tgtEl>
                                          <p:spTgt spid="3">
                                            <p:txEl>
                                              <p:pRg st="5" end="5"/>
                                            </p:txEl>
                                          </p:spTgt>
                                        </p:tgtEl>
                                      </p:cBhvr>
                                      <p:to x="100000" y="80000"/>
                                    </p:animScale>
                                    <p:animScale>
                                      <p:cBhvr>
                                        <p:cTn id="101" dur="166" decel="50000">
                                          <p:stCondLst>
                                            <p:cond delay="1338"/>
                                          </p:stCondLst>
                                        </p:cTn>
                                        <p:tgtEl>
                                          <p:spTgt spid="3">
                                            <p:txEl>
                                              <p:pRg st="5" end="5"/>
                                            </p:txEl>
                                          </p:spTgt>
                                        </p:tgtEl>
                                      </p:cBhvr>
                                      <p:to x="100000" y="100000"/>
                                    </p:animScale>
                                    <p:animScale>
                                      <p:cBhvr>
                                        <p:cTn id="102" dur="26">
                                          <p:stCondLst>
                                            <p:cond delay="1642"/>
                                          </p:stCondLst>
                                        </p:cTn>
                                        <p:tgtEl>
                                          <p:spTgt spid="3">
                                            <p:txEl>
                                              <p:pRg st="5" end="5"/>
                                            </p:txEl>
                                          </p:spTgt>
                                        </p:tgtEl>
                                      </p:cBhvr>
                                      <p:to x="100000" y="90000"/>
                                    </p:animScale>
                                    <p:animScale>
                                      <p:cBhvr>
                                        <p:cTn id="103" dur="166" decel="50000">
                                          <p:stCondLst>
                                            <p:cond delay="1668"/>
                                          </p:stCondLst>
                                        </p:cTn>
                                        <p:tgtEl>
                                          <p:spTgt spid="3">
                                            <p:txEl>
                                              <p:pRg st="5" end="5"/>
                                            </p:txEl>
                                          </p:spTgt>
                                        </p:tgtEl>
                                      </p:cBhvr>
                                      <p:to x="100000" y="100000"/>
                                    </p:animScale>
                                    <p:animScale>
                                      <p:cBhvr>
                                        <p:cTn id="104" dur="26">
                                          <p:stCondLst>
                                            <p:cond delay="1808"/>
                                          </p:stCondLst>
                                        </p:cTn>
                                        <p:tgtEl>
                                          <p:spTgt spid="3">
                                            <p:txEl>
                                              <p:pRg st="5" end="5"/>
                                            </p:txEl>
                                          </p:spTgt>
                                        </p:tgtEl>
                                      </p:cBhvr>
                                      <p:to x="100000" y="95000"/>
                                    </p:animScale>
                                    <p:animScale>
                                      <p:cBhvr>
                                        <p:cTn id="105" dur="166" decel="50000">
                                          <p:stCondLst>
                                            <p:cond delay="1834"/>
                                          </p:stCondLst>
                                        </p:cTn>
                                        <p:tgtEl>
                                          <p:spTgt spid="3">
                                            <p:txEl>
                                              <p:pRg st="5" end="5"/>
                                            </p:txEl>
                                          </p:spTgt>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3">
                                            <p:txEl>
                                              <p:pRg st="6" end="6"/>
                                            </p:txEl>
                                          </p:spTgt>
                                        </p:tgtEl>
                                        <p:attrNameLst>
                                          <p:attrName>style.visibility</p:attrName>
                                        </p:attrNameLst>
                                      </p:cBhvr>
                                      <p:to>
                                        <p:strVal val="visible"/>
                                      </p:to>
                                    </p:set>
                                    <p:animEffect transition="in" filter="wipe(down)">
                                      <p:cBhvr>
                                        <p:cTn id="108" dur="580">
                                          <p:stCondLst>
                                            <p:cond delay="0"/>
                                          </p:stCondLst>
                                        </p:cTn>
                                        <p:tgtEl>
                                          <p:spTgt spid="3">
                                            <p:txEl>
                                              <p:pRg st="6" end="6"/>
                                            </p:txEl>
                                          </p:spTgt>
                                        </p:tgtEl>
                                      </p:cBhvr>
                                    </p:animEffect>
                                    <p:anim calcmode="lin" valueType="num">
                                      <p:cBhvr>
                                        <p:cTn id="109"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
                                            <p:txEl>
                                              <p:pRg st="6" end="6"/>
                                            </p:txEl>
                                          </p:spTgt>
                                        </p:tgtEl>
                                      </p:cBhvr>
                                      <p:to x="100000" y="60000"/>
                                    </p:animScale>
                                    <p:animScale>
                                      <p:cBhvr>
                                        <p:cTn id="115" dur="166" decel="50000">
                                          <p:stCondLst>
                                            <p:cond delay="676"/>
                                          </p:stCondLst>
                                        </p:cTn>
                                        <p:tgtEl>
                                          <p:spTgt spid="3">
                                            <p:txEl>
                                              <p:pRg st="6" end="6"/>
                                            </p:txEl>
                                          </p:spTgt>
                                        </p:tgtEl>
                                      </p:cBhvr>
                                      <p:to x="100000" y="100000"/>
                                    </p:animScale>
                                    <p:animScale>
                                      <p:cBhvr>
                                        <p:cTn id="116" dur="26">
                                          <p:stCondLst>
                                            <p:cond delay="1312"/>
                                          </p:stCondLst>
                                        </p:cTn>
                                        <p:tgtEl>
                                          <p:spTgt spid="3">
                                            <p:txEl>
                                              <p:pRg st="6" end="6"/>
                                            </p:txEl>
                                          </p:spTgt>
                                        </p:tgtEl>
                                      </p:cBhvr>
                                      <p:to x="100000" y="80000"/>
                                    </p:animScale>
                                    <p:animScale>
                                      <p:cBhvr>
                                        <p:cTn id="117" dur="166" decel="50000">
                                          <p:stCondLst>
                                            <p:cond delay="1338"/>
                                          </p:stCondLst>
                                        </p:cTn>
                                        <p:tgtEl>
                                          <p:spTgt spid="3">
                                            <p:txEl>
                                              <p:pRg st="6" end="6"/>
                                            </p:txEl>
                                          </p:spTgt>
                                        </p:tgtEl>
                                      </p:cBhvr>
                                      <p:to x="100000" y="100000"/>
                                    </p:animScale>
                                    <p:animScale>
                                      <p:cBhvr>
                                        <p:cTn id="118" dur="26">
                                          <p:stCondLst>
                                            <p:cond delay="1642"/>
                                          </p:stCondLst>
                                        </p:cTn>
                                        <p:tgtEl>
                                          <p:spTgt spid="3">
                                            <p:txEl>
                                              <p:pRg st="6" end="6"/>
                                            </p:txEl>
                                          </p:spTgt>
                                        </p:tgtEl>
                                      </p:cBhvr>
                                      <p:to x="100000" y="90000"/>
                                    </p:animScale>
                                    <p:animScale>
                                      <p:cBhvr>
                                        <p:cTn id="119" dur="166" decel="50000">
                                          <p:stCondLst>
                                            <p:cond delay="1668"/>
                                          </p:stCondLst>
                                        </p:cTn>
                                        <p:tgtEl>
                                          <p:spTgt spid="3">
                                            <p:txEl>
                                              <p:pRg st="6" end="6"/>
                                            </p:txEl>
                                          </p:spTgt>
                                        </p:tgtEl>
                                      </p:cBhvr>
                                      <p:to x="100000" y="100000"/>
                                    </p:animScale>
                                    <p:animScale>
                                      <p:cBhvr>
                                        <p:cTn id="120" dur="26">
                                          <p:stCondLst>
                                            <p:cond delay="1808"/>
                                          </p:stCondLst>
                                        </p:cTn>
                                        <p:tgtEl>
                                          <p:spTgt spid="3">
                                            <p:txEl>
                                              <p:pRg st="6" end="6"/>
                                            </p:txEl>
                                          </p:spTgt>
                                        </p:tgtEl>
                                      </p:cBhvr>
                                      <p:to x="100000" y="95000"/>
                                    </p:animScale>
                                    <p:animScale>
                                      <p:cBhvr>
                                        <p:cTn id="121" dur="166" decel="50000">
                                          <p:stCondLst>
                                            <p:cond delay="1834"/>
                                          </p:stCondLst>
                                        </p:cTn>
                                        <p:tgtEl>
                                          <p:spTgt spid="3">
                                            <p:txEl>
                                              <p:pRg st="6" end="6"/>
                                            </p:txEl>
                                          </p:spTgt>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3">
                                            <p:txEl>
                                              <p:pRg st="7" end="7"/>
                                            </p:txEl>
                                          </p:spTgt>
                                        </p:tgtEl>
                                        <p:attrNameLst>
                                          <p:attrName>style.visibility</p:attrName>
                                        </p:attrNameLst>
                                      </p:cBhvr>
                                      <p:to>
                                        <p:strVal val="visible"/>
                                      </p:to>
                                    </p:set>
                                    <p:animEffect transition="in" filter="wipe(down)">
                                      <p:cBhvr>
                                        <p:cTn id="124" dur="580">
                                          <p:stCondLst>
                                            <p:cond delay="0"/>
                                          </p:stCondLst>
                                        </p:cTn>
                                        <p:tgtEl>
                                          <p:spTgt spid="3">
                                            <p:txEl>
                                              <p:pRg st="7" end="7"/>
                                            </p:txEl>
                                          </p:spTgt>
                                        </p:tgtEl>
                                      </p:cBhvr>
                                    </p:animEffect>
                                    <p:anim calcmode="lin" valueType="num">
                                      <p:cBhvr>
                                        <p:cTn id="125"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0" dur="26">
                                          <p:stCondLst>
                                            <p:cond delay="650"/>
                                          </p:stCondLst>
                                        </p:cTn>
                                        <p:tgtEl>
                                          <p:spTgt spid="3">
                                            <p:txEl>
                                              <p:pRg st="7" end="7"/>
                                            </p:txEl>
                                          </p:spTgt>
                                        </p:tgtEl>
                                      </p:cBhvr>
                                      <p:to x="100000" y="60000"/>
                                    </p:animScale>
                                    <p:animScale>
                                      <p:cBhvr>
                                        <p:cTn id="131" dur="166" decel="50000">
                                          <p:stCondLst>
                                            <p:cond delay="676"/>
                                          </p:stCondLst>
                                        </p:cTn>
                                        <p:tgtEl>
                                          <p:spTgt spid="3">
                                            <p:txEl>
                                              <p:pRg st="7" end="7"/>
                                            </p:txEl>
                                          </p:spTgt>
                                        </p:tgtEl>
                                      </p:cBhvr>
                                      <p:to x="100000" y="100000"/>
                                    </p:animScale>
                                    <p:animScale>
                                      <p:cBhvr>
                                        <p:cTn id="132" dur="26">
                                          <p:stCondLst>
                                            <p:cond delay="1312"/>
                                          </p:stCondLst>
                                        </p:cTn>
                                        <p:tgtEl>
                                          <p:spTgt spid="3">
                                            <p:txEl>
                                              <p:pRg st="7" end="7"/>
                                            </p:txEl>
                                          </p:spTgt>
                                        </p:tgtEl>
                                      </p:cBhvr>
                                      <p:to x="100000" y="80000"/>
                                    </p:animScale>
                                    <p:animScale>
                                      <p:cBhvr>
                                        <p:cTn id="133" dur="166" decel="50000">
                                          <p:stCondLst>
                                            <p:cond delay="1338"/>
                                          </p:stCondLst>
                                        </p:cTn>
                                        <p:tgtEl>
                                          <p:spTgt spid="3">
                                            <p:txEl>
                                              <p:pRg st="7" end="7"/>
                                            </p:txEl>
                                          </p:spTgt>
                                        </p:tgtEl>
                                      </p:cBhvr>
                                      <p:to x="100000" y="100000"/>
                                    </p:animScale>
                                    <p:animScale>
                                      <p:cBhvr>
                                        <p:cTn id="134" dur="26">
                                          <p:stCondLst>
                                            <p:cond delay="1642"/>
                                          </p:stCondLst>
                                        </p:cTn>
                                        <p:tgtEl>
                                          <p:spTgt spid="3">
                                            <p:txEl>
                                              <p:pRg st="7" end="7"/>
                                            </p:txEl>
                                          </p:spTgt>
                                        </p:tgtEl>
                                      </p:cBhvr>
                                      <p:to x="100000" y="90000"/>
                                    </p:animScale>
                                    <p:animScale>
                                      <p:cBhvr>
                                        <p:cTn id="135" dur="166" decel="50000">
                                          <p:stCondLst>
                                            <p:cond delay="1668"/>
                                          </p:stCondLst>
                                        </p:cTn>
                                        <p:tgtEl>
                                          <p:spTgt spid="3">
                                            <p:txEl>
                                              <p:pRg st="7" end="7"/>
                                            </p:txEl>
                                          </p:spTgt>
                                        </p:tgtEl>
                                      </p:cBhvr>
                                      <p:to x="100000" y="100000"/>
                                    </p:animScale>
                                    <p:animScale>
                                      <p:cBhvr>
                                        <p:cTn id="136" dur="26">
                                          <p:stCondLst>
                                            <p:cond delay="1808"/>
                                          </p:stCondLst>
                                        </p:cTn>
                                        <p:tgtEl>
                                          <p:spTgt spid="3">
                                            <p:txEl>
                                              <p:pRg st="7" end="7"/>
                                            </p:txEl>
                                          </p:spTgt>
                                        </p:tgtEl>
                                      </p:cBhvr>
                                      <p:to x="100000" y="95000"/>
                                    </p:animScale>
                                    <p:animScale>
                                      <p:cBhvr>
                                        <p:cTn id="137" dur="166" decel="50000">
                                          <p:stCondLst>
                                            <p:cond delay="1834"/>
                                          </p:stCondLst>
                                        </p:cTn>
                                        <p:tgtEl>
                                          <p:spTgt spid="3">
                                            <p:txEl>
                                              <p:pRg st="7" end="7"/>
                                            </p:txEl>
                                          </p:spTgt>
                                        </p:tgtEl>
                                      </p:cBhvr>
                                      <p:to x="100000" y="100000"/>
                                    </p:animScale>
                                  </p:childTnLst>
                                </p:cTn>
                              </p:par>
                              <p:par>
                                <p:cTn id="138" presetID="26" presetClass="entr" presetSubtype="0" fill="hold" nodeType="withEffect">
                                  <p:stCondLst>
                                    <p:cond delay="0"/>
                                  </p:stCondLst>
                                  <p:childTnLst>
                                    <p:set>
                                      <p:cBhvr>
                                        <p:cTn id="139" dur="1" fill="hold">
                                          <p:stCondLst>
                                            <p:cond delay="0"/>
                                          </p:stCondLst>
                                        </p:cTn>
                                        <p:tgtEl>
                                          <p:spTgt spid="3">
                                            <p:txEl>
                                              <p:pRg st="8" end="8"/>
                                            </p:txEl>
                                          </p:spTgt>
                                        </p:tgtEl>
                                        <p:attrNameLst>
                                          <p:attrName>style.visibility</p:attrName>
                                        </p:attrNameLst>
                                      </p:cBhvr>
                                      <p:to>
                                        <p:strVal val="visible"/>
                                      </p:to>
                                    </p:set>
                                    <p:animEffect transition="in" filter="wipe(down)">
                                      <p:cBhvr>
                                        <p:cTn id="140" dur="580">
                                          <p:stCondLst>
                                            <p:cond delay="0"/>
                                          </p:stCondLst>
                                        </p:cTn>
                                        <p:tgtEl>
                                          <p:spTgt spid="3">
                                            <p:txEl>
                                              <p:pRg st="8" end="8"/>
                                            </p:txEl>
                                          </p:spTgt>
                                        </p:tgtEl>
                                      </p:cBhvr>
                                    </p:animEffect>
                                    <p:anim calcmode="lin" valueType="num">
                                      <p:cBhvr>
                                        <p:cTn id="141"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6" dur="26">
                                          <p:stCondLst>
                                            <p:cond delay="650"/>
                                          </p:stCondLst>
                                        </p:cTn>
                                        <p:tgtEl>
                                          <p:spTgt spid="3">
                                            <p:txEl>
                                              <p:pRg st="8" end="8"/>
                                            </p:txEl>
                                          </p:spTgt>
                                        </p:tgtEl>
                                      </p:cBhvr>
                                      <p:to x="100000" y="60000"/>
                                    </p:animScale>
                                    <p:animScale>
                                      <p:cBhvr>
                                        <p:cTn id="147" dur="166" decel="50000">
                                          <p:stCondLst>
                                            <p:cond delay="676"/>
                                          </p:stCondLst>
                                        </p:cTn>
                                        <p:tgtEl>
                                          <p:spTgt spid="3">
                                            <p:txEl>
                                              <p:pRg st="8" end="8"/>
                                            </p:txEl>
                                          </p:spTgt>
                                        </p:tgtEl>
                                      </p:cBhvr>
                                      <p:to x="100000" y="100000"/>
                                    </p:animScale>
                                    <p:animScale>
                                      <p:cBhvr>
                                        <p:cTn id="148" dur="26">
                                          <p:stCondLst>
                                            <p:cond delay="1312"/>
                                          </p:stCondLst>
                                        </p:cTn>
                                        <p:tgtEl>
                                          <p:spTgt spid="3">
                                            <p:txEl>
                                              <p:pRg st="8" end="8"/>
                                            </p:txEl>
                                          </p:spTgt>
                                        </p:tgtEl>
                                      </p:cBhvr>
                                      <p:to x="100000" y="80000"/>
                                    </p:animScale>
                                    <p:animScale>
                                      <p:cBhvr>
                                        <p:cTn id="149" dur="166" decel="50000">
                                          <p:stCondLst>
                                            <p:cond delay="1338"/>
                                          </p:stCondLst>
                                        </p:cTn>
                                        <p:tgtEl>
                                          <p:spTgt spid="3">
                                            <p:txEl>
                                              <p:pRg st="8" end="8"/>
                                            </p:txEl>
                                          </p:spTgt>
                                        </p:tgtEl>
                                      </p:cBhvr>
                                      <p:to x="100000" y="100000"/>
                                    </p:animScale>
                                    <p:animScale>
                                      <p:cBhvr>
                                        <p:cTn id="150" dur="26">
                                          <p:stCondLst>
                                            <p:cond delay="1642"/>
                                          </p:stCondLst>
                                        </p:cTn>
                                        <p:tgtEl>
                                          <p:spTgt spid="3">
                                            <p:txEl>
                                              <p:pRg st="8" end="8"/>
                                            </p:txEl>
                                          </p:spTgt>
                                        </p:tgtEl>
                                      </p:cBhvr>
                                      <p:to x="100000" y="90000"/>
                                    </p:animScale>
                                    <p:animScale>
                                      <p:cBhvr>
                                        <p:cTn id="151" dur="166" decel="50000">
                                          <p:stCondLst>
                                            <p:cond delay="1668"/>
                                          </p:stCondLst>
                                        </p:cTn>
                                        <p:tgtEl>
                                          <p:spTgt spid="3">
                                            <p:txEl>
                                              <p:pRg st="8" end="8"/>
                                            </p:txEl>
                                          </p:spTgt>
                                        </p:tgtEl>
                                      </p:cBhvr>
                                      <p:to x="100000" y="100000"/>
                                    </p:animScale>
                                    <p:animScale>
                                      <p:cBhvr>
                                        <p:cTn id="152" dur="26">
                                          <p:stCondLst>
                                            <p:cond delay="1808"/>
                                          </p:stCondLst>
                                        </p:cTn>
                                        <p:tgtEl>
                                          <p:spTgt spid="3">
                                            <p:txEl>
                                              <p:pRg st="8" end="8"/>
                                            </p:txEl>
                                          </p:spTgt>
                                        </p:tgtEl>
                                      </p:cBhvr>
                                      <p:to x="100000" y="95000"/>
                                    </p:animScale>
                                    <p:animScale>
                                      <p:cBhvr>
                                        <p:cTn id="153" dur="166" decel="50000">
                                          <p:stCondLst>
                                            <p:cond delay="1834"/>
                                          </p:stCondLst>
                                        </p:cTn>
                                        <p:tgtEl>
                                          <p:spTgt spid="3">
                                            <p:txEl>
                                              <p:pRg st="8" end="8"/>
                                            </p:txEl>
                                          </p:spTgt>
                                        </p:tgtEl>
                                      </p:cBhvr>
                                      <p:to x="100000" y="100000"/>
                                    </p:animScale>
                                  </p:childTnLst>
                                </p:cTn>
                              </p:par>
                              <p:par>
                                <p:cTn id="154" presetID="26" presetClass="entr" presetSubtype="0" fill="hold" nodeType="withEffect">
                                  <p:stCondLst>
                                    <p:cond delay="0"/>
                                  </p:stCondLst>
                                  <p:childTnLst>
                                    <p:set>
                                      <p:cBhvr>
                                        <p:cTn id="155" dur="1" fill="hold">
                                          <p:stCondLst>
                                            <p:cond delay="0"/>
                                          </p:stCondLst>
                                        </p:cTn>
                                        <p:tgtEl>
                                          <p:spTgt spid="3">
                                            <p:txEl>
                                              <p:pRg st="9" end="9"/>
                                            </p:txEl>
                                          </p:spTgt>
                                        </p:tgtEl>
                                        <p:attrNameLst>
                                          <p:attrName>style.visibility</p:attrName>
                                        </p:attrNameLst>
                                      </p:cBhvr>
                                      <p:to>
                                        <p:strVal val="visible"/>
                                      </p:to>
                                    </p:set>
                                    <p:animEffect transition="in" filter="wipe(down)">
                                      <p:cBhvr>
                                        <p:cTn id="156" dur="580">
                                          <p:stCondLst>
                                            <p:cond delay="0"/>
                                          </p:stCondLst>
                                        </p:cTn>
                                        <p:tgtEl>
                                          <p:spTgt spid="3">
                                            <p:txEl>
                                              <p:pRg st="9" end="9"/>
                                            </p:txEl>
                                          </p:spTgt>
                                        </p:tgtEl>
                                      </p:cBhvr>
                                    </p:animEffect>
                                    <p:anim calcmode="lin" valueType="num">
                                      <p:cBhvr>
                                        <p:cTn id="157"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62" dur="26">
                                          <p:stCondLst>
                                            <p:cond delay="650"/>
                                          </p:stCondLst>
                                        </p:cTn>
                                        <p:tgtEl>
                                          <p:spTgt spid="3">
                                            <p:txEl>
                                              <p:pRg st="9" end="9"/>
                                            </p:txEl>
                                          </p:spTgt>
                                        </p:tgtEl>
                                      </p:cBhvr>
                                      <p:to x="100000" y="60000"/>
                                    </p:animScale>
                                    <p:animScale>
                                      <p:cBhvr>
                                        <p:cTn id="163" dur="166" decel="50000">
                                          <p:stCondLst>
                                            <p:cond delay="676"/>
                                          </p:stCondLst>
                                        </p:cTn>
                                        <p:tgtEl>
                                          <p:spTgt spid="3">
                                            <p:txEl>
                                              <p:pRg st="9" end="9"/>
                                            </p:txEl>
                                          </p:spTgt>
                                        </p:tgtEl>
                                      </p:cBhvr>
                                      <p:to x="100000" y="100000"/>
                                    </p:animScale>
                                    <p:animScale>
                                      <p:cBhvr>
                                        <p:cTn id="164" dur="26">
                                          <p:stCondLst>
                                            <p:cond delay="1312"/>
                                          </p:stCondLst>
                                        </p:cTn>
                                        <p:tgtEl>
                                          <p:spTgt spid="3">
                                            <p:txEl>
                                              <p:pRg st="9" end="9"/>
                                            </p:txEl>
                                          </p:spTgt>
                                        </p:tgtEl>
                                      </p:cBhvr>
                                      <p:to x="100000" y="80000"/>
                                    </p:animScale>
                                    <p:animScale>
                                      <p:cBhvr>
                                        <p:cTn id="165" dur="166" decel="50000">
                                          <p:stCondLst>
                                            <p:cond delay="1338"/>
                                          </p:stCondLst>
                                        </p:cTn>
                                        <p:tgtEl>
                                          <p:spTgt spid="3">
                                            <p:txEl>
                                              <p:pRg st="9" end="9"/>
                                            </p:txEl>
                                          </p:spTgt>
                                        </p:tgtEl>
                                      </p:cBhvr>
                                      <p:to x="100000" y="100000"/>
                                    </p:animScale>
                                    <p:animScale>
                                      <p:cBhvr>
                                        <p:cTn id="166" dur="26">
                                          <p:stCondLst>
                                            <p:cond delay="1642"/>
                                          </p:stCondLst>
                                        </p:cTn>
                                        <p:tgtEl>
                                          <p:spTgt spid="3">
                                            <p:txEl>
                                              <p:pRg st="9" end="9"/>
                                            </p:txEl>
                                          </p:spTgt>
                                        </p:tgtEl>
                                      </p:cBhvr>
                                      <p:to x="100000" y="90000"/>
                                    </p:animScale>
                                    <p:animScale>
                                      <p:cBhvr>
                                        <p:cTn id="167" dur="166" decel="50000">
                                          <p:stCondLst>
                                            <p:cond delay="1668"/>
                                          </p:stCondLst>
                                        </p:cTn>
                                        <p:tgtEl>
                                          <p:spTgt spid="3">
                                            <p:txEl>
                                              <p:pRg st="9" end="9"/>
                                            </p:txEl>
                                          </p:spTgt>
                                        </p:tgtEl>
                                      </p:cBhvr>
                                      <p:to x="100000" y="100000"/>
                                    </p:animScale>
                                    <p:animScale>
                                      <p:cBhvr>
                                        <p:cTn id="168" dur="26">
                                          <p:stCondLst>
                                            <p:cond delay="1808"/>
                                          </p:stCondLst>
                                        </p:cTn>
                                        <p:tgtEl>
                                          <p:spTgt spid="3">
                                            <p:txEl>
                                              <p:pRg st="9" end="9"/>
                                            </p:txEl>
                                          </p:spTgt>
                                        </p:tgtEl>
                                      </p:cBhvr>
                                      <p:to x="100000" y="95000"/>
                                    </p:animScale>
                                    <p:animScale>
                                      <p:cBhvr>
                                        <p:cTn id="169" dur="166" decel="50000">
                                          <p:stCondLst>
                                            <p:cond delay="1834"/>
                                          </p:stCondLst>
                                        </p:cTn>
                                        <p:tgtEl>
                                          <p:spTgt spid="3">
                                            <p:txEl>
                                              <p:pRg st="9" end="9"/>
                                            </p:txEl>
                                          </p:spTgt>
                                        </p:tgtEl>
                                      </p:cBhvr>
                                      <p:to x="100000" y="100000"/>
                                    </p:animScale>
                                  </p:childTnLst>
                                </p:cTn>
                              </p:par>
                              <p:par>
                                <p:cTn id="170" presetID="26" presetClass="entr" presetSubtype="0" fill="hold" nodeType="withEffect">
                                  <p:stCondLst>
                                    <p:cond delay="0"/>
                                  </p:stCondLst>
                                  <p:childTnLst>
                                    <p:set>
                                      <p:cBhvr>
                                        <p:cTn id="171" dur="1" fill="hold">
                                          <p:stCondLst>
                                            <p:cond delay="0"/>
                                          </p:stCondLst>
                                        </p:cTn>
                                        <p:tgtEl>
                                          <p:spTgt spid="3">
                                            <p:txEl>
                                              <p:pRg st="10" end="10"/>
                                            </p:txEl>
                                          </p:spTgt>
                                        </p:tgtEl>
                                        <p:attrNameLst>
                                          <p:attrName>style.visibility</p:attrName>
                                        </p:attrNameLst>
                                      </p:cBhvr>
                                      <p:to>
                                        <p:strVal val="visible"/>
                                      </p:to>
                                    </p:set>
                                    <p:animEffect transition="in" filter="wipe(down)">
                                      <p:cBhvr>
                                        <p:cTn id="172" dur="580">
                                          <p:stCondLst>
                                            <p:cond delay="0"/>
                                          </p:stCondLst>
                                        </p:cTn>
                                        <p:tgtEl>
                                          <p:spTgt spid="3">
                                            <p:txEl>
                                              <p:pRg st="10" end="10"/>
                                            </p:txEl>
                                          </p:spTgt>
                                        </p:tgtEl>
                                      </p:cBhvr>
                                    </p:animEffect>
                                    <p:anim calcmode="lin" valueType="num">
                                      <p:cBhvr>
                                        <p:cTn id="173"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74"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75"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76"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7"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78" dur="26">
                                          <p:stCondLst>
                                            <p:cond delay="650"/>
                                          </p:stCondLst>
                                        </p:cTn>
                                        <p:tgtEl>
                                          <p:spTgt spid="3">
                                            <p:txEl>
                                              <p:pRg st="10" end="10"/>
                                            </p:txEl>
                                          </p:spTgt>
                                        </p:tgtEl>
                                      </p:cBhvr>
                                      <p:to x="100000" y="60000"/>
                                    </p:animScale>
                                    <p:animScale>
                                      <p:cBhvr>
                                        <p:cTn id="179" dur="166" decel="50000">
                                          <p:stCondLst>
                                            <p:cond delay="676"/>
                                          </p:stCondLst>
                                        </p:cTn>
                                        <p:tgtEl>
                                          <p:spTgt spid="3">
                                            <p:txEl>
                                              <p:pRg st="10" end="10"/>
                                            </p:txEl>
                                          </p:spTgt>
                                        </p:tgtEl>
                                      </p:cBhvr>
                                      <p:to x="100000" y="100000"/>
                                    </p:animScale>
                                    <p:animScale>
                                      <p:cBhvr>
                                        <p:cTn id="180" dur="26">
                                          <p:stCondLst>
                                            <p:cond delay="1312"/>
                                          </p:stCondLst>
                                        </p:cTn>
                                        <p:tgtEl>
                                          <p:spTgt spid="3">
                                            <p:txEl>
                                              <p:pRg st="10" end="10"/>
                                            </p:txEl>
                                          </p:spTgt>
                                        </p:tgtEl>
                                      </p:cBhvr>
                                      <p:to x="100000" y="80000"/>
                                    </p:animScale>
                                    <p:animScale>
                                      <p:cBhvr>
                                        <p:cTn id="181" dur="166" decel="50000">
                                          <p:stCondLst>
                                            <p:cond delay="1338"/>
                                          </p:stCondLst>
                                        </p:cTn>
                                        <p:tgtEl>
                                          <p:spTgt spid="3">
                                            <p:txEl>
                                              <p:pRg st="10" end="10"/>
                                            </p:txEl>
                                          </p:spTgt>
                                        </p:tgtEl>
                                      </p:cBhvr>
                                      <p:to x="100000" y="100000"/>
                                    </p:animScale>
                                    <p:animScale>
                                      <p:cBhvr>
                                        <p:cTn id="182" dur="26">
                                          <p:stCondLst>
                                            <p:cond delay="1642"/>
                                          </p:stCondLst>
                                        </p:cTn>
                                        <p:tgtEl>
                                          <p:spTgt spid="3">
                                            <p:txEl>
                                              <p:pRg st="10" end="10"/>
                                            </p:txEl>
                                          </p:spTgt>
                                        </p:tgtEl>
                                      </p:cBhvr>
                                      <p:to x="100000" y="90000"/>
                                    </p:animScale>
                                    <p:animScale>
                                      <p:cBhvr>
                                        <p:cTn id="183" dur="166" decel="50000">
                                          <p:stCondLst>
                                            <p:cond delay="1668"/>
                                          </p:stCondLst>
                                        </p:cTn>
                                        <p:tgtEl>
                                          <p:spTgt spid="3">
                                            <p:txEl>
                                              <p:pRg st="10" end="10"/>
                                            </p:txEl>
                                          </p:spTgt>
                                        </p:tgtEl>
                                      </p:cBhvr>
                                      <p:to x="100000" y="100000"/>
                                    </p:animScale>
                                    <p:animScale>
                                      <p:cBhvr>
                                        <p:cTn id="184" dur="26">
                                          <p:stCondLst>
                                            <p:cond delay="1808"/>
                                          </p:stCondLst>
                                        </p:cTn>
                                        <p:tgtEl>
                                          <p:spTgt spid="3">
                                            <p:txEl>
                                              <p:pRg st="10" end="10"/>
                                            </p:txEl>
                                          </p:spTgt>
                                        </p:tgtEl>
                                      </p:cBhvr>
                                      <p:to x="100000" y="95000"/>
                                    </p:animScale>
                                    <p:animScale>
                                      <p:cBhvr>
                                        <p:cTn id="185" dur="166" decel="50000">
                                          <p:stCondLst>
                                            <p:cond delay="1834"/>
                                          </p:stCondLst>
                                        </p:cTn>
                                        <p:tgtEl>
                                          <p:spTgt spid="3">
                                            <p:txEl>
                                              <p:pRg st="10" end="10"/>
                                            </p:txEl>
                                          </p:spTgt>
                                        </p:tgtEl>
                                      </p:cBhvr>
                                      <p:to x="100000" y="100000"/>
                                    </p:animScale>
                                  </p:childTnLst>
                                </p:cTn>
                              </p:par>
                              <p:par>
                                <p:cTn id="186" presetID="26" presetClass="entr" presetSubtype="0" fill="hold" nodeType="withEffect">
                                  <p:stCondLst>
                                    <p:cond delay="0"/>
                                  </p:stCondLst>
                                  <p:childTnLst>
                                    <p:set>
                                      <p:cBhvr>
                                        <p:cTn id="187" dur="1" fill="hold">
                                          <p:stCondLst>
                                            <p:cond delay="0"/>
                                          </p:stCondLst>
                                        </p:cTn>
                                        <p:tgtEl>
                                          <p:spTgt spid="3">
                                            <p:txEl>
                                              <p:pRg st="11" end="11"/>
                                            </p:txEl>
                                          </p:spTgt>
                                        </p:tgtEl>
                                        <p:attrNameLst>
                                          <p:attrName>style.visibility</p:attrName>
                                        </p:attrNameLst>
                                      </p:cBhvr>
                                      <p:to>
                                        <p:strVal val="visible"/>
                                      </p:to>
                                    </p:set>
                                    <p:animEffect transition="in" filter="wipe(down)">
                                      <p:cBhvr>
                                        <p:cTn id="188" dur="580">
                                          <p:stCondLst>
                                            <p:cond delay="0"/>
                                          </p:stCondLst>
                                        </p:cTn>
                                        <p:tgtEl>
                                          <p:spTgt spid="3">
                                            <p:txEl>
                                              <p:pRg st="11" end="11"/>
                                            </p:txEl>
                                          </p:spTgt>
                                        </p:tgtEl>
                                      </p:cBhvr>
                                    </p:animEffect>
                                    <p:anim calcmode="lin" valueType="num">
                                      <p:cBhvr>
                                        <p:cTn id="189"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90"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91"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92"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93"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94" dur="26">
                                          <p:stCondLst>
                                            <p:cond delay="650"/>
                                          </p:stCondLst>
                                        </p:cTn>
                                        <p:tgtEl>
                                          <p:spTgt spid="3">
                                            <p:txEl>
                                              <p:pRg st="11" end="11"/>
                                            </p:txEl>
                                          </p:spTgt>
                                        </p:tgtEl>
                                      </p:cBhvr>
                                      <p:to x="100000" y="60000"/>
                                    </p:animScale>
                                    <p:animScale>
                                      <p:cBhvr>
                                        <p:cTn id="195" dur="166" decel="50000">
                                          <p:stCondLst>
                                            <p:cond delay="676"/>
                                          </p:stCondLst>
                                        </p:cTn>
                                        <p:tgtEl>
                                          <p:spTgt spid="3">
                                            <p:txEl>
                                              <p:pRg st="11" end="11"/>
                                            </p:txEl>
                                          </p:spTgt>
                                        </p:tgtEl>
                                      </p:cBhvr>
                                      <p:to x="100000" y="100000"/>
                                    </p:animScale>
                                    <p:animScale>
                                      <p:cBhvr>
                                        <p:cTn id="196" dur="26">
                                          <p:stCondLst>
                                            <p:cond delay="1312"/>
                                          </p:stCondLst>
                                        </p:cTn>
                                        <p:tgtEl>
                                          <p:spTgt spid="3">
                                            <p:txEl>
                                              <p:pRg st="11" end="11"/>
                                            </p:txEl>
                                          </p:spTgt>
                                        </p:tgtEl>
                                      </p:cBhvr>
                                      <p:to x="100000" y="80000"/>
                                    </p:animScale>
                                    <p:animScale>
                                      <p:cBhvr>
                                        <p:cTn id="197" dur="166" decel="50000">
                                          <p:stCondLst>
                                            <p:cond delay="1338"/>
                                          </p:stCondLst>
                                        </p:cTn>
                                        <p:tgtEl>
                                          <p:spTgt spid="3">
                                            <p:txEl>
                                              <p:pRg st="11" end="11"/>
                                            </p:txEl>
                                          </p:spTgt>
                                        </p:tgtEl>
                                      </p:cBhvr>
                                      <p:to x="100000" y="100000"/>
                                    </p:animScale>
                                    <p:animScale>
                                      <p:cBhvr>
                                        <p:cTn id="198" dur="26">
                                          <p:stCondLst>
                                            <p:cond delay="1642"/>
                                          </p:stCondLst>
                                        </p:cTn>
                                        <p:tgtEl>
                                          <p:spTgt spid="3">
                                            <p:txEl>
                                              <p:pRg st="11" end="11"/>
                                            </p:txEl>
                                          </p:spTgt>
                                        </p:tgtEl>
                                      </p:cBhvr>
                                      <p:to x="100000" y="90000"/>
                                    </p:animScale>
                                    <p:animScale>
                                      <p:cBhvr>
                                        <p:cTn id="199" dur="166" decel="50000">
                                          <p:stCondLst>
                                            <p:cond delay="1668"/>
                                          </p:stCondLst>
                                        </p:cTn>
                                        <p:tgtEl>
                                          <p:spTgt spid="3">
                                            <p:txEl>
                                              <p:pRg st="11" end="11"/>
                                            </p:txEl>
                                          </p:spTgt>
                                        </p:tgtEl>
                                      </p:cBhvr>
                                      <p:to x="100000" y="100000"/>
                                    </p:animScale>
                                    <p:animScale>
                                      <p:cBhvr>
                                        <p:cTn id="200" dur="26">
                                          <p:stCondLst>
                                            <p:cond delay="1808"/>
                                          </p:stCondLst>
                                        </p:cTn>
                                        <p:tgtEl>
                                          <p:spTgt spid="3">
                                            <p:txEl>
                                              <p:pRg st="11" end="11"/>
                                            </p:txEl>
                                          </p:spTgt>
                                        </p:tgtEl>
                                      </p:cBhvr>
                                      <p:to x="100000" y="95000"/>
                                    </p:animScale>
                                    <p:animScale>
                                      <p:cBhvr>
                                        <p:cTn id="201" dur="166" decel="50000">
                                          <p:stCondLst>
                                            <p:cond delay="1834"/>
                                          </p:stCondLst>
                                        </p:cTn>
                                        <p:tgtEl>
                                          <p:spTgt spid="3">
                                            <p:txEl>
                                              <p:pRg st="11" end="11"/>
                                            </p:txEl>
                                          </p:spTgt>
                                        </p:tgtEl>
                                      </p:cBhvr>
                                      <p:to x="100000" y="100000"/>
                                    </p:animScale>
                                  </p:childTnLst>
                                </p:cTn>
                              </p:par>
                              <p:par>
                                <p:cTn id="202" presetID="26" presetClass="entr" presetSubtype="0" fill="hold" nodeType="withEffect">
                                  <p:stCondLst>
                                    <p:cond delay="0"/>
                                  </p:stCondLst>
                                  <p:childTnLst>
                                    <p:set>
                                      <p:cBhvr>
                                        <p:cTn id="203" dur="1" fill="hold">
                                          <p:stCondLst>
                                            <p:cond delay="0"/>
                                          </p:stCondLst>
                                        </p:cTn>
                                        <p:tgtEl>
                                          <p:spTgt spid="3">
                                            <p:txEl>
                                              <p:pRg st="12" end="12"/>
                                            </p:txEl>
                                          </p:spTgt>
                                        </p:tgtEl>
                                        <p:attrNameLst>
                                          <p:attrName>style.visibility</p:attrName>
                                        </p:attrNameLst>
                                      </p:cBhvr>
                                      <p:to>
                                        <p:strVal val="visible"/>
                                      </p:to>
                                    </p:set>
                                    <p:animEffect transition="in" filter="wipe(down)">
                                      <p:cBhvr>
                                        <p:cTn id="204" dur="580">
                                          <p:stCondLst>
                                            <p:cond delay="0"/>
                                          </p:stCondLst>
                                        </p:cTn>
                                        <p:tgtEl>
                                          <p:spTgt spid="3">
                                            <p:txEl>
                                              <p:pRg st="12" end="12"/>
                                            </p:txEl>
                                          </p:spTgt>
                                        </p:tgtEl>
                                      </p:cBhvr>
                                    </p:animEffect>
                                    <p:anim calcmode="lin" valueType="num">
                                      <p:cBhvr>
                                        <p:cTn id="205"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06"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07"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08"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09"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10" dur="26">
                                          <p:stCondLst>
                                            <p:cond delay="650"/>
                                          </p:stCondLst>
                                        </p:cTn>
                                        <p:tgtEl>
                                          <p:spTgt spid="3">
                                            <p:txEl>
                                              <p:pRg st="12" end="12"/>
                                            </p:txEl>
                                          </p:spTgt>
                                        </p:tgtEl>
                                      </p:cBhvr>
                                      <p:to x="100000" y="60000"/>
                                    </p:animScale>
                                    <p:animScale>
                                      <p:cBhvr>
                                        <p:cTn id="211" dur="166" decel="50000">
                                          <p:stCondLst>
                                            <p:cond delay="676"/>
                                          </p:stCondLst>
                                        </p:cTn>
                                        <p:tgtEl>
                                          <p:spTgt spid="3">
                                            <p:txEl>
                                              <p:pRg st="12" end="12"/>
                                            </p:txEl>
                                          </p:spTgt>
                                        </p:tgtEl>
                                      </p:cBhvr>
                                      <p:to x="100000" y="100000"/>
                                    </p:animScale>
                                    <p:animScale>
                                      <p:cBhvr>
                                        <p:cTn id="212" dur="26">
                                          <p:stCondLst>
                                            <p:cond delay="1312"/>
                                          </p:stCondLst>
                                        </p:cTn>
                                        <p:tgtEl>
                                          <p:spTgt spid="3">
                                            <p:txEl>
                                              <p:pRg st="12" end="12"/>
                                            </p:txEl>
                                          </p:spTgt>
                                        </p:tgtEl>
                                      </p:cBhvr>
                                      <p:to x="100000" y="80000"/>
                                    </p:animScale>
                                    <p:animScale>
                                      <p:cBhvr>
                                        <p:cTn id="213" dur="166" decel="50000">
                                          <p:stCondLst>
                                            <p:cond delay="1338"/>
                                          </p:stCondLst>
                                        </p:cTn>
                                        <p:tgtEl>
                                          <p:spTgt spid="3">
                                            <p:txEl>
                                              <p:pRg st="12" end="12"/>
                                            </p:txEl>
                                          </p:spTgt>
                                        </p:tgtEl>
                                      </p:cBhvr>
                                      <p:to x="100000" y="100000"/>
                                    </p:animScale>
                                    <p:animScale>
                                      <p:cBhvr>
                                        <p:cTn id="214" dur="26">
                                          <p:stCondLst>
                                            <p:cond delay="1642"/>
                                          </p:stCondLst>
                                        </p:cTn>
                                        <p:tgtEl>
                                          <p:spTgt spid="3">
                                            <p:txEl>
                                              <p:pRg st="12" end="12"/>
                                            </p:txEl>
                                          </p:spTgt>
                                        </p:tgtEl>
                                      </p:cBhvr>
                                      <p:to x="100000" y="90000"/>
                                    </p:animScale>
                                    <p:animScale>
                                      <p:cBhvr>
                                        <p:cTn id="215" dur="166" decel="50000">
                                          <p:stCondLst>
                                            <p:cond delay="1668"/>
                                          </p:stCondLst>
                                        </p:cTn>
                                        <p:tgtEl>
                                          <p:spTgt spid="3">
                                            <p:txEl>
                                              <p:pRg st="12" end="12"/>
                                            </p:txEl>
                                          </p:spTgt>
                                        </p:tgtEl>
                                      </p:cBhvr>
                                      <p:to x="100000" y="100000"/>
                                    </p:animScale>
                                    <p:animScale>
                                      <p:cBhvr>
                                        <p:cTn id="216" dur="26">
                                          <p:stCondLst>
                                            <p:cond delay="1808"/>
                                          </p:stCondLst>
                                        </p:cTn>
                                        <p:tgtEl>
                                          <p:spTgt spid="3">
                                            <p:txEl>
                                              <p:pRg st="12" end="12"/>
                                            </p:txEl>
                                          </p:spTgt>
                                        </p:tgtEl>
                                      </p:cBhvr>
                                      <p:to x="100000" y="95000"/>
                                    </p:animScale>
                                    <p:animScale>
                                      <p:cBhvr>
                                        <p:cTn id="217" dur="166" decel="50000">
                                          <p:stCondLst>
                                            <p:cond delay="1834"/>
                                          </p:stCondLst>
                                        </p:cTn>
                                        <p:tgtEl>
                                          <p:spTgt spid="3">
                                            <p:txEl>
                                              <p:pRg st="12" end="12"/>
                                            </p:txEl>
                                          </p:spTgt>
                                        </p:tgtEl>
                                      </p:cBhvr>
                                      <p:to x="100000" y="100000"/>
                                    </p:animScale>
                                  </p:childTnLst>
                                </p:cTn>
                              </p:par>
                              <p:par>
                                <p:cTn id="218" presetID="26" presetClass="entr" presetSubtype="0" fill="hold" nodeType="withEffect">
                                  <p:stCondLst>
                                    <p:cond delay="0"/>
                                  </p:stCondLst>
                                  <p:childTnLst>
                                    <p:set>
                                      <p:cBhvr>
                                        <p:cTn id="219" dur="1" fill="hold">
                                          <p:stCondLst>
                                            <p:cond delay="0"/>
                                          </p:stCondLst>
                                        </p:cTn>
                                        <p:tgtEl>
                                          <p:spTgt spid="3">
                                            <p:txEl>
                                              <p:pRg st="13" end="13"/>
                                            </p:txEl>
                                          </p:spTgt>
                                        </p:tgtEl>
                                        <p:attrNameLst>
                                          <p:attrName>style.visibility</p:attrName>
                                        </p:attrNameLst>
                                      </p:cBhvr>
                                      <p:to>
                                        <p:strVal val="visible"/>
                                      </p:to>
                                    </p:set>
                                    <p:animEffect transition="in" filter="wipe(down)">
                                      <p:cBhvr>
                                        <p:cTn id="220" dur="580">
                                          <p:stCondLst>
                                            <p:cond delay="0"/>
                                          </p:stCondLst>
                                        </p:cTn>
                                        <p:tgtEl>
                                          <p:spTgt spid="3">
                                            <p:txEl>
                                              <p:pRg st="13" end="13"/>
                                            </p:txEl>
                                          </p:spTgt>
                                        </p:tgtEl>
                                      </p:cBhvr>
                                    </p:animEffect>
                                    <p:anim calcmode="lin" valueType="num">
                                      <p:cBhvr>
                                        <p:cTn id="221"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22"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23"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24"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25"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26" dur="26">
                                          <p:stCondLst>
                                            <p:cond delay="650"/>
                                          </p:stCondLst>
                                        </p:cTn>
                                        <p:tgtEl>
                                          <p:spTgt spid="3">
                                            <p:txEl>
                                              <p:pRg st="13" end="13"/>
                                            </p:txEl>
                                          </p:spTgt>
                                        </p:tgtEl>
                                      </p:cBhvr>
                                      <p:to x="100000" y="60000"/>
                                    </p:animScale>
                                    <p:animScale>
                                      <p:cBhvr>
                                        <p:cTn id="227" dur="166" decel="50000">
                                          <p:stCondLst>
                                            <p:cond delay="676"/>
                                          </p:stCondLst>
                                        </p:cTn>
                                        <p:tgtEl>
                                          <p:spTgt spid="3">
                                            <p:txEl>
                                              <p:pRg st="13" end="13"/>
                                            </p:txEl>
                                          </p:spTgt>
                                        </p:tgtEl>
                                      </p:cBhvr>
                                      <p:to x="100000" y="100000"/>
                                    </p:animScale>
                                    <p:animScale>
                                      <p:cBhvr>
                                        <p:cTn id="228" dur="26">
                                          <p:stCondLst>
                                            <p:cond delay="1312"/>
                                          </p:stCondLst>
                                        </p:cTn>
                                        <p:tgtEl>
                                          <p:spTgt spid="3">
                                            <p:txEl>
                                              <p:pRg st="13" end="13"/>
                                            </p:txEl>
                                          </p:spTgt>
                                        </p:tgtEl>
                                      </p:cBhvr>
                                      <p:to x="100000" y="80000"/>
                                    </p:animScale>
                                    <p:animScale>
                                      <p:cBhvr>
                                        <p:cTn id="229" dur="166" decel="50000">
                                          <p:stCondLst>
                                            <p:cond delay="1338"/>
                                          </p:stCondLst>
                                        </p:cTn>
                                        <p:tgtEl>
                                          <p:spTgt spid="3">
                                            <p:txEl>
                                              <p:pRg st="13" end="13"/>
                                            </p:txEl>
                                          </p:spTgt>
                                        </p:tgtEl>
                                      </p:cBhvr>
                                      <p:to x="100000" y="100000"/>
                                    </p:animScale>
                                    <p:animScale>
                                      <p:cBhvr>
                                        <p:cTn id="230" dur="26">
                                          <p:stCondLst>
                                            <p:cond delay="1642"/>
                                          </p:stCondLst>
                                        </p:cTn>
                                        <p:tgtEl>
                                          <p:spTgt spid="3">
                                            <p:txEl>
                                              <p:pRg st="13" end="13"/>
                                            </p:txEl>
                                          </p:spTgt>
                                        </p:tgtEl>
                                      </p:cBhvr>
                                      <p:to x="100000" y="90000"/>
                                    </p:animScale>
                                    <p:animScale>
                                      <p:cBhvr>
                                        <p:cTn id="231" dur="166" decel="50000">
                                          <p:stCondLst>
                                            <p:cond delay="1668"/>
                                          </p:stCondLst>
                                        </p:cTn>
                                        <p:tgtEl>
                                          <p:spTgt spid="3">
                                            <p:txEl>
                                              <p:pRg st="13" end="13"/>
                                            </p:txEl>
                                          </p:spTgt>
                                        </p:tgtEl>
                                      </p:cBhvr>
                                      <p:to x="100000" y="100000"/>
                                    </p:animScale>
                                    <p:animScale>
                                      <p:cBhvr>
                                        <p:cTn id="232" dur="26">
                                          <p:stCondLst>
                                            <p:cond delay="1808"/>
                                          </p:stCondLst>
                                        </p:cTn>
                                        <p:tgtEl>
                                          <p:spTgt spid="3">
                                            <p:txEl>
                                              <p:pRg st="13" end="13"/>
                                            </p:txEl>
                                          </p:spTgt>
                                        </p:tgtEl>
                                      </p:cBhvr>
                                      <p:to x="100000" y="95000"/>
                                    </p:animScale>
                                    <p:animScale>
                                      <p:cBhvr>
                                        <p:cTn id="233" dur="166" decel="50000">
                                          <p:stCondLst>
                                            <p:cond delay="1834"/>
                                          </p:stCondLst>
                                        </p:cTn>
                                        <p:tgtEl>
                                          <p:spTgt spid="3">
                                            <p:txEl>
                                              <p:pRg st="13" end="13"/>
                                            </p:txEl>
                                          </p:spTgt>
                                        </p:tgtEl>
                                      </p:cBhvr>
                                      <p:to x="100000" y="100000"/>
                                    </p:animScale>
                                  </p:childTnLst>
                                </p:cTn>
                              </p:par>
                              <p:par>
                                <p:cTn id="234" presetID="26" presetClass="entr" presetSubtype="0" fill="hold" nodeType="withEffect">
                                  <p:stCondLst>
                                    <p:cond delay="0"/>
                                  </p:stCondLst>
                                  <p:childTnLst>
                                    <p:set>
                                      <p:cBhvr>
                                        <p:cTn id="235" dur="1" fill="hold">
                                          <p:stCondLst>
                                            <p:cond delay="0"/>
                                          </p:stCondLst>
                                        </p:cTn>
                                        <p:tgtEl>
                                          <p:spTgt spid="3">
                                            <p:txEl>
                                              <p:pRg st="14" end="14"/>
                                            </p:txEl>
                                          </p:spTgt>
                                        </p:tgtEl>
                                        <p:attrNameLst>
                                          <p:attrName>style.visibility</p:attrName>
                                        </p:attrNameLst>
                                      </p:cBhvr>
                                      <p:to>
                                        <p:strVal val="visible"/>
                                      </p:to>
                                    </p:set>
                                    <p:animEffect transition="in" filter="wipe(down)">
                                      <p:cBhvr>
                                        <p:cTn id="236" dur="580">
                                          <p:stCondLst>
                                            <p:cond delay="0"/>
                                          </p:stCondLst>
                                        </p:cTn>
                                        <p:tgtEl>
                                          <p:spTgt spid="3">
                                            <p:txEl>
                                              <p:pRg st="14" end="14"/>
                                            </p:txEl>
                                          </p:spTgt>
                                        </p:tgtEl>
                                      </p:cBhvr>
                                    </p:animEffect>
                                    <p:anim calcmode="lin" valueType="num">
                                      <p:cBhvr>
                                        <p:cTn id="237"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238"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239"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240"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241"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242" dur="26">
                                          <p:stCondLst>
                                            <p:cond delay="650"/>
                                          </p:stCondLst>
                                        </p:cTn>
                                        <p:tgtEl>
                                          <p:spTgt spid="3">
                                            <p:txEl>
                                              <p:pRg st="14" end="14"/>
                                            </p:txEl>
                                          </p:spTgt>
                                        </p:tgtEl>
                                      </p:cBhvr>
                                      <p:to x="100000" y="60000"/>
                                    </p:animScale>
                                    <p:animScale>
                                      <p:cBhvr>
                                        <p:cTn id="243" dur="166" decel="50000">
                                          <p:stCondLst>
                                            <p:cond delay="676"/>
                                          </p:stCondLst>
                                        </p:cTn>
                                        <p:tgtEl>
                                          <p:spTgt spid="3">
                                            <p:txEl>
                                              <p:pRg st="14" end="14"/>
                                            </p:txEl>
                                          </p:spTgt>
                                        </p:tgtEl>
                                      </p:cBhvr>
                                      <p:to x="100000" y="100000"/>
                                    </p:animScale>
                                    <p:animScale>
                                      <p:cBhvr>
                                        <p:cTn id="244" dur="26">
                                          <p:stCondLst>
                                            <p:cond delay="1312"/>
                                          </p:stCondLst>
                                        </p:cTn>
                                        <p:tgtEl>
                                          <p:spTgt spid="3">
                                            <p:txEl>
                                              <p:pRg st="14" end="14"/>
                                            </p:txEl>
                                          </p:spTgt>
                                        </p:tgtEl>
                                      </p:cBhvr>
                                      <p:to x="100000" y="80000"/>
                                    </p:animScale>
                                    <p:animScale>
                                      <p:cBhvr>
                                        <p:cTn id="245" dur="166" decel="50000">
                                          <p:stCondLst>
                                            <p:cond delay="1338"/>
                                          </p:stCondLst>
                                        </p:cTn>
                                        <p:tgtEl>
                                          <p:spTgt spid="3">
                                            <p:txEl>
                                              <p:pRg st="14" end="14"/>
                                            </p:txEl>
                                          </p:spTgt>
                                        </p:tgtEl>
                                      </p:cBhvr>
                                      <p:to x="100000" y="100000"/>
                                    </p:animScale>
                                    <p:animScale>
                                      <p:cBhvr>
                                        <p:cTn id="246" dur="26">
                                          <p:stCondLst>
                                            <p:cond delay="1642"/>
                                          </p:stCondLst>
                                        </p:cTn>
                                        <p:tgtEl>
                                          <p:spTgt spid="3">
                                            <p:txEl>
                                              <p:pRg st="14" end="14"/>
                                            </p:txEl>
                                          </p:spTgt>
                                        </p:tgtEl>
                                      </p:cBhvr>
                                      <p:to x="100000" y="90000"/>
                                    </p:animScale>
                                    <p:animScale>
                                      <p:cBhvr>
                                        <p:cTn id="247" dur="166" decel="50000">
                                          <p:stCondLst>
                                            <p:cond delay="1668"/>
                                          </p:stCondLst>
                                        </p:cTn>
                                        <p:tgtEl>
                                          <p:spTgt spid="3">
                                            <p:txEl>
                                              <p:pRg st="14" end="14"/>
                                            </p:txEl>
                                          </p:spTgt>
                                        </p:tgtEl>
                                      </p:cBhvr>
                                      <p:to x="100000" y="100000"/>
                                    </p:animScale>
                                    <p:animScale>
                                      <p:cBhvr>
                                        <p:cTn id="248" dur="26">
                                          <p:stCondLst>
                                            <p:cond delay="1808"/>
                                          </p:stCondLst>
                                        </p:cTn>
                                        <p:tgtEl>
                                          <p:spTgt spid="3">
                                            <p:txEl>
                                              <p:pRg st="14" end="14"/>
                                            </p:txEl>
                                          </p:spTgt>
                                        </p:tgtEl>
                                      </p:cBhvr>
                                      <p:to x="100000" y="95000"/>
                                    </p:animScale>
                                    <p:animScale>
                                      <p:cBhvr>
                                        <p:cTn id="249" dur="166" decel="50000">
                                          <p:stCondLst>
                                            <p:cond delay="1834"/>
                                          </p:stCondLst>
                                        </p:cTn>
                                        <p:tgtEl>
                                          <p:spTgt spid="3">
                                            <p:txEl>
                                              <p:pRg st="14" end="14"/>
                                            </p:txEl>
                                          </p:spTgt>
                                        </p:tgtEl>
                                      </p:cBhvr>
                                      <p:to x="100000" y="100000"/>
                                    </p:animScale>
                                  </p:childTnLst>
                                </p:cTn>
                              </p:par>
                              <p:par>
                                <p:cTn id="250" presetID="26" presetClass="entr" presetSubtype="0" fill="hold" nodeType="withEffect">
                                  <p:stCondLst>
                                    <p:cond delay="0"/>
                                  </p:stCondLst>
                                  <p:childTnLst>
                                    <p:set>
                                      <p:cBhvr>
                                        <p:cTn id="251" dur="1" fill="hold">
                                          <p:stCondLst>
                                            <p:cond delay="0"/>
                                          </p:stCondLst>
                                        </p:cTn>
                                        <p:tgtEl>
                                          <p:spTgt spid="3">
                                            <p:txEl>
                                              <p:pRg st="15" end="15"/>
                                            </p:txEl>
                                          </p:spTgt>
                                        </p:tgtEl>
                                        <p:attrNameLst>
                                          <p:attrName>style.visibility</p:attrName>
                                        </p:attrNameLst>
                                      </p:cBhvr>
                                      <p:to>
                                        <p:strVal val="visible"/>
                                      </p:to>
                                    </p:set>
                                    <p:animEffect transition="in" filter="wipe(down)">
                                      <p:cBhvr>
                                        <p:cTn id="252" dur="580">
                                          <p:stCondLst>
                                            <p:cond delay="0"/>
                                          </p:stCondLst>
                                        </p:cTn>
                                        <p:tgtEl>
                                          <p:spTgt spid="3">
                                            <p:txEl>
                                              <p:pRg st="15" end="15"/>
                                            </p:txEl>
                                          </p:spTgt>
                                        </p:tgtEl>
                                      </p:cBhvr>
                                    </p:animEffect>
                                    <p:anim calcmode="lin" valueType="num">
                                      <p:cBhvr>
                                        <p:cTn id="253" dur="1822" tmFilter="0,0; 0.14,0.36; 0.43,0.73; 0.71,0.91; 1.0,1.0">
                                          <p:stCondLst>
                                            <p:cond delay="0"/>
                                          </p:stCondLst>
                                        </p:cTn>
                                        <p:tgtEl>
                                          <p:spTgt spid="3">
                                            <p:txEl>
                                              <p:pRg st="15" end="15"/>
                                            </p:txEl>
                                          </p:spTgt>
                                        </p:tgtEl>
                                        <p:attrNameLst>
                                          <p:attrName>ppt_x</p:attrName>
                                        </p:attrNameLst>
                                      </p:cBhvr>
                                      <p:tavLst>
                                        <p:tav tm="0">
                                          <p:val>
                                            <p:strVal val="#ppt_x-0.25"/>
                                          </p:val>
                                        </p:tav>
                                        <p:tav tm="100000">
                                          <p:val>
                                            <p:strVal val="#ppt_x"/>
                                          </p:val>
                                        </p:tav>
                                      </p:tavLst>
                                    </p:anim>
                                    <p:anim calcmode="lin" valueType="num">
                                      <p:cBhvr>
                                        <p:cTn id="254" dur="664" tmFilter="0.0,0.0; 0.25,0.07; 0.50,0.2; 0.75,0.467; 1.0,1.0">
                                          <p:stCondLst>
                                            <p:cond delay="0"/>
                                          </p:stCondLst>
                                        </p:cTn>
                                        <p:tgtEl>
                                          <p:spTgt spid="3">
                                            <p:txEl>
                                              <p:pRg st="15" end="15"/>
                                            </p:txEl>
                                          </p:spTgt>
                                        </p:tgtEl>
                                        <p:attrNameLst>
                                          <p:attrName>ppt_y</p:attrName>
                                        </p:attrNameLst>
                                      </p:cBhvr>
                                      <p:tavLst>
                                        <p:tav tm="0" fmla="#ppt_y-sin(pi*$)/3">
                                          <p:val>
                                            <p:fltVal val="0.5"/>
                                          </p:val>
                                        </p:tav>
                                        <p:tav tm="100000">
                                          <p:val>
                                            <p:fltVal val="1"/>
                                          </p:val>
                                        </p:tav>
                                      </p:tavLst>
                                    </p:anim>
                                    <p:anim calcmode="lin" valueType="num">
                                      <p:cBhvr>
                                        <p:cTn id="255" dur="664" tmFilter="0, 0; 0.125,0.2665; 0.25,0.4; 0.375,0.465; 0.5,0.5;  0.625,0.535; 0.75,0.6; 0.875,0.7335; 1,1">
                                          <p:stCondLst>
                                            <p:cond delay="664"/>
                                          </p:stCondLst>
                                        </p:cTn>
                                        <p:tgtEl>
                                          <p:spTgt spid="3">
                                            <p:txEl>
                                              <p:pRg st="15" end="15"/>
                                            </p:txEl>
                                          </p:spTgt>
                                        </p:tgtEl>
                                        <p:attrNameLst>
                                          <p:attrName>ppt_y</p:attrName>
                                        </p:attrNameLst>
                                      </p:cBhvr>
                                      <p:tavLst>
                                        <p:tav tm="0" fmla="#ppt_y-sin(pi*$)/9">
                                          <p:val>
                                            <p:fltVal val="0"/>
                                          </p:val>
                                        </p:tav>
                                        <p:tav tm="100000">
                                          <p:val>
                                            <p:fltVal val="1"/>
                                          </p:val>
                                        </p:tav>
                                      </p:tavLst>
                                    </p:anim>
                                    <p:anim calcmode="lin" valueType="num">
                                      <p:cBhvr>
                                        <p:cTn id="256" dur="332" tmFilter="0, 0; 0.125,0.2665; 0.25,0.4; 0.375,0.465; 0.5,0.5;  0.625,0.535; 0.75,0.6; 0.875,0.7335; 1,1">
                                          <p:stCondLst>
                                            <p:cond delay="1324"/>
                                          </p:stCondLst>
                                        </p:cTn>
                                        <p:tgtEl>
                                          <p:spTgt spid="3">
                                            <p:txEl>
                                              <p:pRg st="15" end="15"/>
                                            </p:txEl>
                                          </p:spTgt>
                                        </p:tgtEl>
                                        <p:attrNameLst>
                                          <p:attrName>ppt_y</p:attrName>
                                        </p:attrNameLst>
                                      </p:cBhvr>
                                      <p:tavLst>
                                        <p:tav tm="0" fmla="#ppt_y-sin(pi*$)/27">
                                          <p:val>
                                            <p:fltVal val="0"/>
                                          </p:val>
                                        </p:tav>
                                        <p:tav tm="100000">
                                          <p:val>
                                            <p:fltVal val="1"/>
                                          </p:val>
                                        </p:tav>
                                      </p:tavLst>
                                    </p:anim>
                                    <p:anim calcmode="lin" valueType="num">
                                      <p:cBhvr>
                                        <p:cTn id="257" dur="164" tmFilter="0, 0; 0.125,0.2665; 0.25,0.4; 0.375,0.465; 0.5,0.5;  0.625,0.535; 0.75,0.6; 0.875,0.7335; 1,1">
                                          <p:stCondLst>
                                            <p:cond delay="1656"/>
                                          </p:stCondLst>
                                        </p:cTn>
                                        <p:tgtEl>
                                          <p:spTgt spid="3">
                                            <p:txEl>
                                              <p:pRg st="15" end="15"/>
                                            </p:txEl>
                                          </p:spTgt>
                                        </p:tgtEl>
                                        <p:attrNameLst>
                                          <p:attrName>ppt_y</p:attrName>
                                        </p:attrNameLst>
                                      </p:cBhvr>
                                      <p:tavLst>
                                        <p:tav tm="0" fmla="#ppt_y-sin(pi*$)/81">
                                          <p:val>
                                            <p:fltVal val="0"/>
                                          </p:val>
                                        </p:tav>
                                        <p:tav tm="100000">
                                          <p:val>
                                            <p:fltVal val="1"/>
                                          </p:val>
                                        </p:tav>
                                      </p:tavLst>
                                    </p:anim>
                                    <p:animScale>
                                      <p:cBhvr>
                                        <p:cTn id="258" dur="26">
                                          <p:stCondLst>
                                            <p:cond delay="650"/>
                                          </p:stCondLst>
                                        </p:cTn>
                                        <p:tgtEl>
                                          <p:spTgt spid="3">
                                            <p:txEl>
                                              <p:pRg st="15" end="15"/>
                                            </p:txEl>
                                          </p:spTgt>
                                        </p:tgtEl>
                                      </p:cBhvr>
                                      <p:to x="100000" y="60000"/>
                                    </p:animScale>
                                    <p:animScale>
                                      <p:cBhvr>
                                        <p:cTn id="259" dur="166" decel="50000">
                                          <p:stCondLst>
                                            <p:cond delay="676"/>
                                          </p:stCondLst>
                                        </p:cTn>
                                        <p:tgtEl>
                                          <p:spTgt spid="3">
                                            <p:txEl>
                                              <p:pRg st="15" end="15"/>
                                            </p:txEl>
                                          </p:spTgt>
                                        </p:tgtEl>
                                      </p:cBhvr>
                                      <p:to x="100000" y="100000"/>
                                    </p:animScale>
                                    <p:animScale>
                                      <p:cBhvr>
                                        <p:cTn id="260" dur="26">
                                          <p:stCondLst>
                                            <p:cond delay="1312"/>
                                          </p:stCondLst>
                                        </p:cTn>
                                        <p:tgtEl>
                                          <p:spTgt spid="3">
                                            <p:txEl>
                                              <p:pRg st="15" end="15"/>
                                            </p:txEl>
                                          </p:spTgt>
                                        </p:tgtEl>
                                      </p:cBhvr>
                                      <p:to x="100000" y="80000"/>
                                    </p:animScale>
                                    <p:animScale>
                                      <p:cBhvr>
                                        <p:cTn id="261" dur="166" decel="50000">
                                          <p:stCondLst>
                                            <p:cond delay="1338"/>
                                          </p:stCondLst>
                                        </p:cTn>
                                        <p:tgtEl>
                                          <p:spTgt spid="3">
                                            <p:txEl>
                                              <p:pRg st="15" end="15"/>
                                            </p:txEl>
                                          </p:spTgt>
                                        </p:tgtEl>
                                      </p:cBhvr>
                                      <p:to x="100000" y="100000"/>
                                    </p:animScale>
                                    <p:animScale>
                                      <p:cBhvr>
                                        <p:cTn id="262" dur="26">
                                          <p:stCondLst>
                                            <p:cond delay="1642"/>
                                          </p:stCondLst>
                                        </p:cTn>
                                        <p:tgtEl>
                                          <p:spTgt spid="3">
                                            <p:txEl>
                                              <p:pRg st="15" end="15"/>
                                            </p:txEl>
                                          </p:spTgt>
                                        </p:tgtEl>
                                      </p:cBhvr>
                                      <p:to x="100000" y="90000"/>
                                    </p:animScale>
                                    <p:animScale>
                                      <p:cBhvr>
                                        <p:cTn id="263" dur="166" decel="50000">
                                          <p:stCondLst>
                                            <p:cond delay="1668"/>
                                          </p:stCondLst>
                                        </p:cTn>
                                        <p:tgtEl>
                                          <p:spTgt spid="3">
                                            <p:txEl>
                                              <p:pRg st="15" end="15"/>
                                            </p:txEl>
                                          </p:spTgt>
                                        </p:tgtEl>
                                      </p:cBhvr>
                                      <p:to x="100000" y="100000"/>
                                    </p:animScale>
                                    <p:animScale>
                                      <p:cBhvr>
                                        <p:cTn id="264" dur="26">
                                          <p:stCondLst>
                                            <p:cond delay="1808"/>
                                          </p:stCondLst>
                                        </p:cTn>
                                        <p:tgtEl>
                                          <p:spTgt spid="3">
                                            <p:txEl>
                                              <p:pRg st="15" end="15"/>
                                            </p:txEl>
                                          </p:spTgt>
                                        </p:tgtEl>
                                      </p:cBhvr>
                                      <p:to x="100000" y="95000"/>
                                    </p:animScale>
                                    <p:animScale>
                                      <p:cBhvr>
                                        <p:cTn id="265" dur="166" decel="50000">
                                          <p:stCondLst>
                                            <p:cond delay="1834"/>
                                          </p:stCondLst>
                                        </p:cTn>
                                        <p:tgtEl>
                                          <p:spTgt spid="3">
                                            <p:txEl>
                                              <p:pRg st="15" end="15"/>
                                            </p:txEl>
                                          </p:spTgt>
                                        </p:tgtEl>
                                      </p:cBhvr>
                                      <p:to x="100000" y="100000"/>
                                    </p:animScale>
                                  </p:childTnLst>
                                </p:cTn>
                              </p:par>
                              <p:par>
                                <p:cTn id="266" presetID="26" presetClass="entr" presetSubtype="0" fill="hold" nodeType="withEffect">
                                  <p:stCondLst>
                                    <p:cond delay="0"/>
                                  </p:stCondLst>
                                  <p:childTnLst>
                                    <p:set>
                                      <p:cBhvr>
                                        <p:cTn id="267" dur="1" fill="hold">
                                          <p:stCondLst>
                                            <p:cond delay="0"/>
                                          </p:stCondLst>
                                        </p:cTn>
                                        <p:tgtEl>
                                          <p:spTgt spid="3">
                                            <p:txEl>
                                              <p:pRg st="16" end="16"/>
                                            </p:txEl>
                                          </p:spTgt>
                                        </p:tgtEl>
                                        <p:attrNameLst>
                                          <p:attrName>style.visibility</p:attrName>
                                        </p:attrNameLst>
                                      </p:cBhvr>
                                      <p:to>
                                        <p:strVal val="visible"/>
                                      </p:to>
                                    </p:set>
                                    <p:animEffect transition="in" filter="wipe(down)">
                                      <p:cBhvr>
                                        <p:cTn id="268" dur="580">
                                          <p:stCondLst>
                                            <p:cond delay="0"/>
                                          </p:stCondLst>
                                        </p:cTn>
                                        <p:tgtEl>
                                          <p:spTgt spid="3">
                                            <p:txEl>
                                              <p:pRg st="16" end="16"/>
                                            </p:txEl>
                                          </p:spTgt>
                                        </p:tgtEl>
                                      </p:cBhvr>
                                    </p:animEffect>
                                    <p:anim calcmode="lin" valueType="num">
                                      <p:cBhvr>
                                        <p:cTn id="269" dur="1822" tmFilter="0,0; 0.14,0.36; 0.43,0.73; 0.71,0.91; 1.0,1.0">
                                          <p:stCondLst>
                                            <p:cond delay="0"/>
                                          </p:stCondLst>
                                        </p:cTn>
                                        <p:tgtEl>
                                          <p:spTgt spid="3">
                                            <p:txEl>
                                              <p:pRg st="16" end="16"/>
                                            </p:txEl>
                                          </p:spTgt>
                                        </p:tgtEl>
                                        <p:attrNameLst>
                                          <p:attrName>ppt_x</p:attrName>
                                        </p:attrNameLst>
                                      </p:cBhvr>
                                      <p:tavLst>
                                        <p:tav tm="0">
                                          <p:val>
                                            <p:strVal val="#ppt_x-0.25"/>
                                          </p:val>
                                        </p:tav>
                                        <p:tav tm="100000">
                                          <p:val>
                                            <p:strVal val="#ppt_x"/>
                                          </p:val>
                                        </p:tav>
                                      </p:tavLst>
                                    </p:anim>
                                    <p:anim calcmode="lin" valueType="num">
                                      <p:cBhvr>
                                        <p:cTn id="270" dur="664" tmFilter="0.0,0.0; 0.25,0.07; 0.50,0.2; 0.75,0.467; 1.0,1.0">
                                          <p:stCondLst>
                                            <p:cond delay="0"/>
                                          </p:stCondLst>
                                        </p:cTn>
                                        <p:tgtEl>
                                          <p:spTgt spid="3">
                                            <p:txEl>
                                              <p:pRg st="16" end="16"/>
                                            </p:txEl>
                                          </p:spTgt>
                                        </p:tgtEl>
                                        <p:attrNameLst>
                                          <p:attrName>ppt_y</p:attrName>
                                        </p:attrNameLst>
                                      </p:cBhvr>
                                      <p:tavLst>
                                        <p:tav tm="0" fmla="#ppt_y-sin(pi*$)/3">
                                          <p:val>
                                            <p:fltVal val="0.5"/>
                                          </p:val>
                                        </p:tav>
                                        <p:tav tm="100000">
                                          <p:val>
                                            <p:fltVal val="1"/>
                                          </p:val>
                                        </p:tav>
                                      </p:tavLst>
                                    </p:anim>
                                    <p:anim calcmode="lin" valueType="num">
                                      <p:cBhvr>
                                        <p:cTn id="271" dur="664" tmFilter="0, 0; 0.125,0.2665; 0.25,0.4; 0.375,0.465; 0.5,0.5;  0.625,0.535; 0.75,0.6; 0.875,0.7335; 1,1">
                                          <p:stCondLst>
                                            <p:cond delay="664"/>
                                          </p:stCondLst>
                                        </p:cTn>
                                        <p:tgtEl>
                                          <p:spTgt spid="3">
                                            <p:txEl>
                                              <p:pRg st="16" end="16"/>
                                            </p:txEl>
                                          </p:spTgt>
                                        </p:tgtEl>
                                        <p:attrNameLst>
                                          <p:attrName>ppt_y</p:attrName>
                                        </p:attrNameLst>
                                      </p:cBhvr>
                                      <p:tavLst>
                                        <p:tav tm="0" fmla="#ppt_y-sin(pi*$)/9">
                                          <p:val>
                                            <p:fltVal val="0"/>
                                          </p:val>
                                        </p:tav>
                                        <p:tav tm="100000">
                                          <p:val>
                                            <p:fltVal val="1"/>
                                          </p:val>
                                        </p:tav>
                                      </p:tavLst>
                                    </p:anim>
                                    <p:anim calcmode="lin" valueType="num">
                                      <p:cBhvr>
                                        <p:cTn id="272" dur="332" tmFilter="0, 0; 0.125,0.2665; 0.25,0.4; 0.375,0.465; 0.5,0.5;  0.625,0.535; 0.75,0.6; 0.875,0.7335; 1,1">
                                          <p:stCondLst>
                                            <p:cond delay="1324"/>
                                          </p:stCondLst>
                                        </p:cTn>
                                        <p:tgtEl>
                                          <p:spTgt spid="3">
                                            <p:txEl>
                                              <p:pRg st="16" end="16"/>
                                            </p:txEl>
                                          </p:spTgt>
                                        </p:tgtEl>
                                        <p:attrNameLst>
                                          <p:attrName>ppt_y</p:attrName>
                                        </p:attrNameLst>
                                      </p:cBhvr>
                                      <p:tavLst>
                                        <p:tav tm="0" fmla="#ppt_y-sin(pi*$)/27">
                                          <p:val>
                                            <p:fltVal val="0"/>
                                          </p:val>
                                        </p:tav>
                                        <p:tav tm="100000">
                                          <p:val>
                                            <p:fltVal val="1"/>
                                          </p:val>
                                        </p:tav>
                                      </p:tavLst>
                                    </p:anim>
                                    <p:anim calcmode="lin" valueType="num">
                                      <p:cBhvr>
                                        <p:cTn id="273" dur="164" tmFilter="0, 0; 0.125,0.2665; 0.25,0.4; 0.375,0.465; 0.5,0.5;  0.625,0.535; 0.75,0.6; 0.875,0.7335; 1,1">
                                          <p:stCondLst>
                                            <p:cond delay="1656"/>
                                          </p:stCondLst>
                                        </p:cTn>
                                        <p:tgtEl>
                                          <p:spTgt spid="3">
                                            <p:txEl>
                                              <p:pRg st="16" end="16"/>
                                            </p:txEl>
                                          </p:spTgt>
                                        </p:tgtEl>
                                        <p:attrNameLst>
                                          <p:attrName>ppt_y</p:attrName>
                                        </p:attrNameLst>
                                      </p:cBhvr>
                                      <p:tavLst>
                                        <p:tav tm="0" fmla="#ppt_y-sin(pi*$)/81">
                                          <p:val>
                                            <p:fltVal val="0"/>
                                          </p:val>
                                        </p:tav>
                                        <p:tav tm="100000">
                                          <p:val>
                                            <p:fltVal val="1"/>
                                          </p:val>
                                        </p:tav>
                                      </p:tavLst>
                                    </p:anim>
                                    <p:animScale>
                                      <p:cBhvr>
                                        <p:cTn id="274" dur="26">
                                          <p:stCondLst>
                                            <p:cond delay="650"/>
                                          </p:stCondLst>
                                        </p:cTn>
                                        <p:tgtEl>
                                          <p:spTgt spid="3">
                                            <p:txEl>
                                              <p:pRg st="16" end="16"/>
                                            </p:txEl>
                                          </p:spTgt>
                                        </p:tgtEl>
                                      </p:cBhvr>
                                      <p:to x="100000" y="60000"/>
                                    </p:animScale>
                                    <p:animScale>
                                      <p:cBhvr>
                                        <p:cTn id="275" dur="166" decel="50000">
                                          <p:stCondLst>
                                            <p:cond delay="676"/>
                                          </p:stCondLst>
                                        </p:cTn>
                                        <p:tgtEl>
                                          <p:spTgt spid="3">
                                            <p:txEl>
                                              <p:pRg st="16" end="16"/>
                                            </p:txEl>
                                          </p:spTgt>
                                        </p:tgtEl>
                                      </p:cBhvr>
                                      <p:to x="100000" y="100000"/>
                                    </p:animScale>
                                    <p:animScale>
                                      <p:cBhvr>
                                        <p:cTn id="276" dur="26">
                                          <p:stCondLst>
                                            <p:cond delay="1312"/>
                                          </p:stCondLst>
                                        </p:cTn>
                                        <p:tgtEl>
                                          <p:spTgt spid="3">
                                            <p:txEl>
                                              <p:pRg st="16" end="16"/>
                                            </p:txEl>
                                          </p:spTgt>
                                        </p:tgtEl>
                                      </p:cBhvr>
                                      <p:to x="100000" y="80000"/>
                                    </p:animScale>
                                    <p:animScale>
                                      <p:cBhvr>
                                        <p:cTn id="277" dur="166" decel="50000">
                                          <p:stCondLst>
                                            <p:cond delay="1338"/>
                                          </p:stCondLst>
                                        </p:cTn>
                                        <p:tgtEl>
                                          <p:spTgt spid="3">
                                            <p:txEl>
                                              <p:pRg st="16" end="16"/>
                                            </p:txEl>
                                          </p:spTgt>
                                        </p:tgtEl>
                                      </p:cBhvr>
                                      <p:to x="100000" y="100000"/>
                                    </p:animScale>
                                    <p:animScale>
                                      <p:cBhvr>
                                        <p:cTn id="278" dur="26">
                                          <p:stCondLst>
                                            <p:cond delay="1642"/>
                                          </p:stCondLst>
                                        </p:cTn>
                                        <p:tgtEl>
                                          <p:spTgt spid="3">
                                            <p:txEl>
                                              <p:pRg st="16" end="16"/>
                                            </p:txEl>
                                          </p:spTgt>
                                        </p:tgtEl>
                                      </p:cBhvr>
                                      <p:to x="100000" y="90000"/>
                                    </p:animScale>
                                    <p:animScale>
                                      <p:cBhvr>
                                        <p:cTn id="279" dur="166" decel="50000">
                                          <p:stCondLst>
                                            <p:cond delay="1668"/>
                                          </p:stCondLst>
                                        </p:cTn>
                                        <p:tgtEl>
                                          <p:spTgt spid="3">
                                            <p:txEl>
                                              <p:pRg st="16" end="16"/>
                                            </p:txEl>
                                          </p:spTgt>
                                        </p:tgtEl>
                                      </p:cBhvr>
                                      <p:to x="100000" y="100000"/>
                                    </p:animScale>
                                    <p:animScale>
                                      <p:cBhvr>
                                        <p:cTn id="280" dur="26">
                                          <p:stCondLst>
                                            <p:cond delay="1808"/>
                                          </p:stCondLst>
                                        </p:cTn>
                                        <p:tgtEl>
                                          <p:spTgt spid="3">
                                            <p:txEl>
                                              <p:pRg st="16" end="16"/>
                                            </p:txEl>
                                          </p:spTgt>
                                        </p:tgtEl>
                                      </p:cBhvr>
                                      <p:to x="100000" y="95000"/>
                                    </p:animScale>
                                    <p:animScale>
                                      <p:cBhvr>
                                        <p:cTn id="281" dur="166" decel="50000">
                                          <p:stCondLst>
                                            <p:cond delay="1834"/>
                                          </p:stCondLst>
                                        </p:cTn>
                                        <p:tgtEl>
                                          <p:spTgt spid="3">
                                            <p:txEl>
                                              <p:pRg st="16" end="16"/>
                                            </p:txEl>
                                          </p:spTgt>
                                        </p:tgtEl>
                                      </p:cBhvr>
                                      <p:to x="100000" y="100000"/>
                                    </p:animScale>
                                  </p:childTnLst>
                                </p:cTn>
                              </p:par>
                              <p:par>
                                <p:cTn id="282" presetID="26" presetClass="entr" presetSubtype="0" fill="hold" nodeType="withEffect">
                                  <p:stCondLst>
                                    <p:cond delay="0"/>
                                  </p:stCondLst>
                                  <p:childTnLst>
                                    <p:set>
                                      <p:cBhvr>
                                        <p:cTn id="283" dur="1" fill="hold">
                                          <p:stCondLst>
                                            <p:cond delay="0"/>
                                          </p:stCondLst>
                                        </p:cTn>
                                        <p:tgtEl>
                                          <p:spTgt spid="3">
                                            <p:txEl>
                                              <p:pRg st="17" end="17"/>
                                            </p:txEl>
                                          </p:spTgt>
                                        </p:tgtEl>
                                        <p:attrNameLst>
                                          <p:attrName>style.visibility</p:attrName>
                                        </p:attrNameLst>
                                      </p:cBhvr>
                                      <p:to>
                                        <p:strVal val="visible"/>
                                      </p:to>
                                    </p:set>
                                    <p:animEffect transition="in" filter="wipe(down)">
                                      <p:cBhvr>
                                        <p:cTn id="284" dur="580">
                                          <p:stCondLst>
                                            <p:cond delay="0"/>
                                          </p:stCondLst>
                                        </p:cTn>
                                        <p:tgtEl>
                                          <p:spTgt spid="3">
                                            <p:txEl>
                                              <p:pRg st="17" end="17"/>
                                            </p:txEl>
                                          </p:spTgt>
                                        </p:tgtEl>
                                      </p:cBhvr>
                                    </p:animEffect>
                                    <p:anim calcmode="lin" valueType="num">
                                      <p:cBhvr>
                                        <p:cTn id="285" dur="1822" tmFilter="0,0; 0.14,0.36; 0.43,0.73; 0.71,0.91; 1.0,1.0">
                                          <p:stCondLst>
                                            <p:cond delay="0"/>
                                          </p:stCondLst>
                                        </p:cTn>
                                        <p:tgtEl>
                                          <p:spTgt spid="3">
                                            <p:txEl>
                                              <p:pRg st="17" end="17"/>
                                            </p:txEl>
                                          </p:spTgt>
                                        </p:tgtEl>
                                        <p:attrNameLst>
                                          <p:attrName>ppt_x</p:attrName>
                                        </p:attrNameLst>
                                      </p:cBhvr>
                                      <p:tavLst>
                                        <p:tav tm="0">
                                          <p:val>
                                            <p:strVal val="#ppt_x-0.25"/>
                                          </p:val>
                                        </p:tav>
                                        <p:tav tm="100000">
                                          <p:val>
                                            <p:strVal val="#ppt_x"/>
                                          </p:val>
                                        </p:tav>
                                      </p:tavLst>
                                    </p:anim>
                                    <p:anim calcmode="lin" valueType="num">
                                      <p:cBhvr>
                                        <p:cTn id="286" dur="664" tmFilter="0.0,0.0; 0.25,0.07; 0.50,0.2; 0.75,0.467; 1.0,1.0">
                                          <p:stCondLst>
                                            <p:cond delay="0"/>
                                          </p:stCondLst>
                                        </p:cTn>
                                        <p:tgtEl>
                                          <p:spTgt spid="3">
                                            <p:txEl>
                                              <p:pRg st="17" end="17"/>
                                            </p:txEl>
                                          </p:spTgt>
                                        </p:tgtEl>
                                        <p:attrNameLst>
                                          <p:attrName>ppt_y</p:attrName>
                                        </p:attrNameLst>
                                      </p:cBhvr>
                                      <p:tavLst>
                                        <p:tav tm="0" fmla="#ppt_y-sin(pi*$)/3">
                                          <p:val>
                                            <p:fltVal val="0.5"/>
                                          </p:val>
                                        </p:tav>
                                        <p:tav tm="100000">
                                          <p:val>
                                            <p:fltVal val="1"/>
                                          </p:val>
                                        </p:tav>
                                      </p:tavLst>
                                    </p:anim>
                                    <p:anim calcmode="lin" valueType="num">
                                      <p:cBhvr>
                                        <p:cTn id="287" dur="664" tmFilter="0, 0; 0.125,0.2665; 0.25,0.4; 0.375,0.465; 0.5,0.5;  0.625,0.535; 0.75,0.6; 0.875,0.7335; 1,1">
                                          <p:stCondLst>
                                            <p:cond delay="664"/>
                                          </p:stCondLst>
                                        </p:cTn>
                                        <p:tgtEl>
                                          <p:spTgt spid="3">
                                            <p:txEl>
                                              <p:pRg st="17" end="17"/>
                                            </p:txEl>
                                          </p:spTgt>
                                        </p:tgtEl>
                                        <p:attrNameLst>
                                          <p:attrName>ppt_y</p:attrName>
                                        </p:attrNameLst>
                                      </p:cBhvr>
                                      <p:tavLst>
                                        <p:tav tm="0" fmla="#ppt_y-sin(pi*$)/9">
                                          <p:val>
                                            <p:fltVal val="0"/>
                                          </p:val>
                                        </p:tav>
                                        <p:tav tm="100000">
                                          <p:val>
                                            <p:fltVal val="1"/>
                                          </p:val>
                                        </p:tav>
                                      </p:tavLst>
                                    </p:anim>
                                    <p:anim calcmode="lin" valueType="num">
                                      <p:cBhvr>
                                        <p:cTn id="288" dur="332" tmFilter="0, 0; 0.125,0.2665; 0.25,0.4; 0.375,0.465; 0.5,0.5;  0.625,0.535; 0.75,0.6; 0.875,0.7335; 1,1">
                                          <p:stCondLst>
                                            <p:cond delay="1324"/>
                                          </p:stCondLst>
                                        </p:cTn>
                                        <p:tgtEl>
                                          <p:spTgt spid="3">
                                            <p:txEl>
                                              <p:pRg st="17" end="17"/>
                                            </p:txEl>
                                          </p:spTgt>
                                        </p:tgtEl>
                                        <p:attrNameLst>
                                          <p:attrName>ppt_y</p:attrName>
                                        </p:attrNameLst>
                                      </p:cBhvr>
                                      <p:tavLst>
                                        <p:tav tm="0" fmla="#ppt_y-sin(pi*$)/27">
                                          <p:val>
                                            <p:fltVal val="0"/>
                                          </p:val>
                                        </p:tav>
                                        <p:tav tm="100000">
                                          <p:val>
                                            <p:fltVal val="1"/>
                                          </p:val>
                                        </p:tav>
                                      </p:tavLst>
                                    </p:anim>
                                    <p:anim calcmode="lin" valueType="num">
                                      <p:cBhvr>
                                        <p:cTn id="289" dur="164" tmFilter="0, 0; 0.125,0.2665; 0.25,0.4; 0.375,0.465; 0.5,0.5;  0.625,0.535; 0.75,0.6; 0.875,0.7335; 1,1">
                                          <p:stCondLst>
                                            <p:cond delay="1656"/>
                                          </p:stCondLst>
                                        </p:cTn>
                                        <p:tgtEl>
                                          <p:spTgt spid="3">
                                            <p:txEl>
                                              <p:pRg st="17" end="17"/>
                                            </p:txEl>
                                          </p:spTgt>
                                        </p:tgtEl>
                                        <p:attrNameLst>
                                          <p:attrName>ppt_y</p:attrName>
                                        </p:attrNameLst>
                                      </p:cBhvr>
                                      <p:tavLst>
                                        <p:tav tm="0" fmla="#ppt_y-sin(pi*$)/81">
                                          <p:val>
                                            <p:fltVal val="0"/>
                                          </p:val>
                                        </p:tav>
                                        <p:tav tm="100000">
                                          <p:val>
                                            <p:fltVal val="1"/>
                                          </p:val>
                                        </p:tav>
                                      </p:tavLst>
                                    </p:anim>
                                    <p:animScale>
                                      <p:cBhvr>
                                        <p:cTn id="290" dur="26">
                                          <p:stCondLst>
                                            <p:cond delay="650"/>
                                          </p:stCondLst>
                                        </p:cTn>
                                        <p:tgtEl>
                                          <p:spTgt spid="3">
                                            <p:txEl>
                                              <p:pRg st="17" end="17"/>
                                            </p:txEl>
                                          </p:spTgt>
                                        </p:tgtEl>
                                      </p:cBhvr>
                                      <p:to x="100000" y="60000"/>
                                    </p:animScale>
                                    <p:animScale>
                                      <p:cBhvr>
                                        <p:cTn id="291" dur="166" decel="50000">
                                          <p:stCondLst>
                                            <p:cond delay="676"/>
                                          </p:stCondLst>
                                        </p:cTn>
                                        <p:tgtEl>
                                          <p:spTgt spid="3">
                                            <p:txEl>
                                              <p:pRg st="17" end="17"/>
                                            </p:txEl>
                                          </p:spTgt>
                                        </p:tgtEl>
                                      </p:cBhvr>
                                      <p:to x="100000" y="100000"/>
                                    </p:animScale>
                                    <p:animScale>
                                      <p:cBhvr>
                                        <p:cTn id="292" dur="26">
                                          <p:stCondLst>
                                            <p:cond delay="1312"/>
                                          </p:stCondLst>
                                        </p:cTn>
                                        <p:tgtEl>
                                          <p:spTgt spid="3">
                                            <p:txEl>
                                              <p:pRg st="17" end="17"/>
                                            </p:txEl>
                                          </p:spTgt>
                                        </p:tgtEl>
                                      </p:cBhvr>
                                      <p:to x="100000" y="80000"/>
                                    </p:animScale>
                                    <p:animScale>
                                      <p:cBhvr>
                                        <p:cTn id="293" dur="166" decel="50000">
                                          <p:stCondLst>
                                            <p:cond delay="1338"/>
                                          </p:stCondLst>
                                        </p:cTn>
                                        <p:tgtEl>
                                          <p:spTgt spid="3">
                                            <p:txEl>
                                              <p:pRg st="17" end="17"/>
                                            </p:txEl>
                                          </p:spTgt>
                                        </p:tgtEl>
                                      </p:cBhvr>
                                      <p:to x="100000" y="100000"/>
                                    </p:animScale>
                                    <p:animScale>
                                      <p:cBhvr>
                                        <p:cTn id="294" dur="26">
                                          <p:stCondLst>
                                            <p:cond delay="1642"/>
                                          </p:stCondLst>
                                        </p:cTn>
                                        <p:tgtEl>
                                          <p:spTgt spid="3">
                                            <p:txEl>
                                              <p:pRg st="17" end="17"/>
                                            </p:txEl>
                                          </p:spTgt>
                                        </p:tgtEl>
                                      </p:cBhvr>
                                      <p:to x="100000" y="90000"/>
                                    </p:animScale>
                                    <p:animScale>
                                      <p:cBhvr>
                                        <p:cTn id="295" dur="166" decel="50000">
                                          <p:stCondLst>
                                            <p:cond delay="1668"/>
                                          </p:stCondLst>
                                        </p:cTn>
                                        <p:tgtEl>
                                          <p:spTgt spid="3">
                                            <p:txEl>
                                              <p:pRg st="17" end="17"/>
                                            </p:txEl>
                                          </p:spTgt>
                                        </p:tgtEl>
                                      </p:cBhvr>
                                      <p:to x="100000" y="100000"/>
                                    </p:animScale>
                                    <p:animScale>
                                      <p:cBhvr>
                                        <p:cTn id="296" dur="26">
                                          <p:stCondLst>
                                            <p:cond delay="1808"/>
                                          </p:stCondLst>
                                        </p:cTn>
                                        <p:tgtEl>
                                          <p:spTgt spid="3">
                                            <p:txEl>
                                              <p:pRg st="17" end="17"/>
                                            </p:txEl>
                                          </p:spTgt>
                                        </p:tgtEl>
                                      </p:cBhvr>
                                      <p:to x="100000" y="95000"/>
                                    </p:animScale>
                                    <p:animScale>
                                      <p:cBhvr>
                                        <p:cTn id="297" dur="166" decel="50000">
                                          <p:stCondLst>
                                            <p:cond delay="1834"/>
                                          </p:stCondLst>
                                        </p:cTn>
                                        <p:tgtEl>
                                          <p:spTgt spid="3">
                                            <p:txEl>
                                              <p:pRg st="17" end="17"/>
                                            </p:txEl>
                                          </p:spTgt>
                                        </p:tgtEl>
                                      </p:cBhvr>
                                      <p:to x="100000" y="100000"/>
                                    </p:animScale>
                                  </p:childTnLst>
                                </p:cTn>
                              </p:par>
                              <p:par>
                                <p:cTn id="298" presetID="25" presetClass="emph" presetSubtype="0" fill="hold" nodeType="withEffect">
                                  <p:stCondLst>
                                    <p:cond delay="0"/>
                                  </p:stCondLst>
                                  <p:childTnLst>
                                    <p:animClr clrSpc="hsl" dir="cw">
                                      <p:cBhvr override="childStyle">
                                        <p:cTn id="299" dur="500" fill="hold"/>
                                        <p:tgtEl>
                                          <p:spTgt spid="5"/>
                                        </p:tgtEl>
                                        <p:attrNameLst>
                                          <p:attrName>style.color</p:attrName>
                                        </p:attrNameLst>
                                      </p:cBhvr>
                                      <p:by>
                                        <p:hsl h="0" s="-70588" l="0"/>
                                      </p:by>
                                    </p:animClr>
                                    <p:animClr clrSpc="hsl" dir="cw">
                                      <p:cBhvr>
                                        <p:cTn id="300" dur="500" fill="hold"/>
                                        <p:tgtEl>
                                          <p:spTgt spid="5"/>
                                        </p:tgtEl>
                                        <p:attrNameLst>
                                          <p:attrName>fillcolor</p:attrName>
                                        </p:attrNameLst>
                                      </p:cBhvr>
                                      <p:by>
                                        <p:hsl h="0" s="-70588" l="0"/>
                                      </p:by>
                                    </p:animClr>
                                    <p:animClr clrSpc="hsl" dir="cw">
                                      <p:cBhvr>
                                        <p:cTn id="301" dur="500" fill="hold"/>
                                        <p:tgtEl>
                                          <p:spTgt spid="5"/>
                                        </p:tgtEl>
                                        <p:attrNameLst>
                                          <p:attrName>stroke.color</p:attrName>
                                        </p:attrNameLst>
                                      </p:cBhvr>
                                      <p:by>
                                        <p:hsl h="0" s="-70588" l="0"/>
                                      </p:by>
                                    </p:animClr>
                                    <p:set>
                                      <p:cBhvr>
                                        <p:cTn id="302" dur="500" fill="hold"/>
                                        <p:tgtEl>
                                          <p:spTgt spid="5"/>
                                        </p:tgtEl>
                                        <p:attrNameLst>
                                          <p:attrName>fill.type</p:attrName>
                                        </p:attrNameLst>
                                      </p:cBhvr>
                                      <p:to>
                                        <p:strVal val="solid"/>
                                      </p:to>
                                    </p:set>
                                  </p:childTnLst>
                                </p:cTn>
                              </p:par>
                              <p:par>
                                <p:cTn id="303" presetID="25" presetClass="emph" presetSubtype="0" fill="hold" grpId="0" nodeType="withEffect">
                                  <p:stCondLst>
                                    <p:cond delay="0"/>
                                  </p:stCondLst>
                                  <p:childTnLst>
                                    <p:animClr clrSpc="hsl" dir="cw">
                                      <p:cBhvr override="childStyle">
                                        <p:cTn id="304" dur="500" fill="hold"/>
                                        <p:tgtEl>
                                          <p:spTgt spid="4"/>
                                        </p:tgtEl>
                                        <p:attrNameLst>
                                          <p:attrName>style.color</p:attrName>
                                        </p:attrNameLst>
                                      </p:cBhvr>
                                      <p:by>
                                        <p:hsl h="0" s="-70588" l="0"/>
                                      </p:by>
                                    </p:animClr>
                                    <p:animClr clrSpc="hsl" dir="cw">
                                      <p:cBhvr>
                                        <p:cTn id="305" dur="500" fill="hold"/>
                                        <p:tgtEl>
                                          <p:spTgt spid="4"/>
                                        </p:tgtEl>
                                        <p:attrNameLst>
                                          <p:attrName>fillcolor</p:attrName>
                                        </p:attrNameLst>
                                      </p:cBhvr>
                                      <p:by>
                                        <p:hsl h="0" s="-70588" l="0"/>
                                      </p:by>
                                    </p:animClr>
                                    <p:animClr clrSpc="hsl" dir="cw">
                                      <p:cBhvr>
                                        <p:cTn id="306" dur="500" fill="hold"/>
                                        <p:tgtEl>
                                          <p:spTgt spid="4"/>
                                        </p:tgtEl>
                                        <p:attrNameLst>
                                          <p:attrName>stroke.color</p:attrName>
                                        </p:attrNameLst>
                                      </p:cBhvr>
                                      <p:by>
                                        <p:hsl h="0" s="-70588" l="0"/>
                                      </p:by>
                                    </p:animClr>
                                    <p:set>
                                      <p:cBhvr>
                                        <p:cTn id="307"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a:solidFill>
                  <a:srgbClr val="00B050"/>
                </a:solidFill>
                <a:latin typeface="Dancing Script" panose="03080600040507000D00" pitchFamily="66" charset="0"/>
                <a:ea typeface="Adobe Heiti Std R" pitchFamily="34" charset="-128"/>
                <a:cs typeface="Arial" pitchFamily="34" charset="0"/>
              </a:rPr>
              <a:t>Methods</a:t>
            </a:r>
            <a:endParaRPr lang="en-US" sz="4000" b="1" i="1" u="sng"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187774" y="990600"/>
            <a:ext cx="8458200" cy="5632311"/>
          </a:xfrm>
          <a:prstGeom prst="rect">
            <a:avLst/>
          </a:prstGeom>
        </p:spPr>
        <p:txBody>
          <a:bodyPr wrap="square">
            <a:spAutoFit/>
          </a:bodyPr>
          <a:lstStyle/>
          <a:p>
            <a:pPr>
              <a:buFont typeface="Arial" panose="020B0604020202020204" pitchFamily="34" charset="0"/>
              <a:buChar char="•"/>
            </a:pPr>
            <a:r>
              <a:rPr lang="en-IN" sz="2000" dirty="0" err="1">
                <a:solidFill>
                  <a:srgbClr val="DF1789"/>
                </a:solidFill>
                <a:latin typeface="Berlin Sans FB" panose="020E0602020502020306" pitchFamily="34" charset="0"/>
              </a:rPr>
              <a:t>Halpert</a:t>
            </a:r>
            <a:endParaRPr lang="en-IN" sz="2000" dirty="0">
              <a:solidFill>
                <a:srgbClr val="DF1789"/>
              </a:solidFill>
              <a:latin typeface="Berlin Sans FB" panose="020E0602020502020306" pitchFamily="34" charset="0"/>
            </a:endParaRPr>
          </a:p>
          <a:p>
            <a:pPr marL="742950" lvl="1" indent="-285750">
              <a:buFont typeface="Arial" panose="020B0604020202020204" pitchFamily="34" charset="0"/>
              <a:buChar char="•"/>
            </a:pPr>
            <a:r>
              <a:rPr lang="en-IN" sz="2000" dirty="0">
                <a:solidFill>
                  <a:srgbClr val="DF1789"/>
                </a:solidFill>
                <a:latin typeface="Berlin Sans FB" panose="020E0602020502020306" pitchFamily="34" charset="0"/>
              </a:rPr>
              <a:t>5+1+3+8+5+2+4</a:t>
            </a:r>
          </a:p>
          <a:p>
            <a:pPr marL="742950" lvl="1" indent="-285750">
              <a:buFont typeface="Arial" panose="020B0604020202020204" pitchFamily="34" charset="0"/>
              <a:buChar char="•"/>
            </a:pPr>
            <a:r>
              <a:rPr lang="en-IN" sz="2000" dirty="0">
                <a:solidFill>
                  <a:srgbClr val="DF1789"/>
                </a:solidFill>
                <a:latin typeface="Berlin Sans FB" panose="020E0602020502020306" pitchFamily="34" charset="0"/>
              </a:rPr>
              <a:t>= 28</a:t>
            </a:r>
          </a:p>
          <a:p>
            <a:pPr marL="742950" lvl="1" indent="-285750">
              <a:buFont typeface="Arial" panose="020B0604020202020204" pitchFamily="34" charset="0"/>
              <a:buChar char="•"/>
            </a:pPr>
            <a:r>
              <a:rPr lang="en-IN" sz="2000" dirty="0">
                <a:solidFill>
                  <a:srgbClr val="DF1789"/>
                </a:solidFill>
                <a:latin typeface="Berlin Sans FB" panose="020E0602020502020306" pitchFamily="34" charset="0"/>
              </a:rPr>
              <a:t>= 2+8</a:t>
            </a:r>
          </a:p>
          <a:p>
            <a:pPr marL="742950" lvl="1" indent="-285750">
              <a:buFont typeface="Arial" panose="020B0604020202020204" pitchFamily="34" charset="0"/>
              <a:buChar char="•"/>
            </a:pPr>
            <a:r>
              <a:rPr lang="en-IN" sz="2000" dirty="0">
                <a:solidFill>
                  <a:srgbClr val="DF1789"/>
                </a:solidFill>
                <a:latin typeface="Berlin Sans FB" panose="020E0602020502020306" pitchFamily="34" charset="0"/>
              </a:rPr>
              <a:t>= 10</a:t>
            </a:r>
          </a:p>
          <a:p>
            <a:pPr marL="742950" lvl="1" indent="-285750">
              <a:buFont typeface="Arial" panose="020B0604020202020204" pitchFamily="34" charset="0"/>
              <a:buChar char="•"/>
            </a:pPr>
            <a:r>
              <a:rPr lang="en-IN" sz="2000" dirty="0">
                <a:solidFill>
                  <a:srgbClr val="DF1789"/>
                </a:solidFill>
                <a:latin typeface="Berlin Sans FB" panose="020E0602020502020306" pitchFamily="34" charset="0"/>
              </a:rPr>
              <a:t>= 1+0</a:t>
            </a:r>
          </a:p>
          <a:p>
            <a:pPr marL="742950" lvl="1" indent="-285750">
              <a:buFont typeface="Arial" panose="020B0604020202020204" pitchFamily="34" charset="0"/>
              <a:buChar char="•"/>
            </a:pPr>
            <a:r>
              <a:rPr lang="en-IN" sz="2000" dirty="0">
                <a:solidFill>
                  <a:srgbClr val="DF1789"/>
                </a:solidFill>
                <a:latin typeface="Berlin Sans FB" panose="020E0602020502020306" pitchFamily="34" charset="0"/>
              </a:rPr>
              <a:t>= 1</a:t>
            </a:r>
          </a:p>
          <a:p>
            <a:r>
              <a:rPr lang="en-IN" sz="2000" dirty="0">
                <a:solidFill>
                  <a:srgbClr val="DF1789"/>
                </a:solidFill>
                <a:latin typeface="Berlin Sans FB" panose="020E0602020502020306" pitchFamily="34" charset="0"/>
              </a:rPr>
              <a:t>Then, Jim Duncan </a:t>
            </a:r>
            <a:r>
              <a:rPr lang="en-IN" sz="2000" dirty="0" err="1">
                <a:solidFill>
                  <a:srgbClr val="DF1789"/>
                </a:solidFill>
                <a:latin typeface="Berlin Sans FB" panose="020E0602020502020306" pitchFamily="34" charset="0"/>
              </a:rPr>
              <a:t>Halpert’s</a:t>
            </a:r>
            <a:r>
              <a:rPr lang="en-IN" sz="2000" dirty="0">
                <a:solidFill>
                  <a:srgbClr val="DF1789"/>
                </a:solidFill>
                <a:latin typeface="Berlin Sans FB" panose="020E0602020502020306" pitchFamily="34" charset="0"/>
              </a:rPr>
              <a:t> name numbers are 6, 6, and 1.</a:t>
            </a:r>
          </a:p>
          <a:p>
            <a:r>
              <a:rPr lang="en-IN" sz="2000" dirty="0">
                <a:solidFill>
                  <a:srgbClr val="DF1789"/>
                </a:solidFill>
                <a:latin typeface="Berlin Sans FB" panose="020E0602020502020306" pitchFamily="34" charset="0"/>
              </a:rPr>
              <a:t>The Chaldean system recognizes the same master numbers that were present in the Pythagorean system. These master numbers are 11, 22, and 33. The master numbers do not get reduced to single digits. In the Chaldean system, an individual’s first name is their social </a:t>
            </a:r>
            <a:r>
              <a:rPr lang="en-IN" sz="2000" dirty="0">
                <a:solidFill>
                  <a:srgbClr val="DF1789"/>
                </a:solidFill>
                <a:latin typeface="Berlin Sans FB" panose="020E0602020502020306" pitchFamily="34" charset="0"/>
                <a:hlinkClick r:id="rId3" tooltip="Persona"/>
              </a:rPr>
              <a:t>persona</a:t>
            </a:r>
            <a:r>
              <a:rPr lang="en-IN" sz="2000" dirty="0">
                <a:solidFill>
                  <a:srgbClr val="DF1789"/>
                </a:solidFill>
                <a:latin typeface="Berlin Sans FB" panose="020E0602020502020306" pitchFamily="34" charset="0"/>
              </a:rPr>
              <a:t> and how they present themselves in public and the energy that comes with that. The first name also indicates the individual’s personal interests and habits. The middle name is the soul energy and it reveals the truth about your inner </a:t>
            </a:r>
            <a:r>
              <a:rPr lang="en-IN" sz="2000" dirty="0">
                <a:solidFill>
                  <a:srgbClr val="DF1789"/>
                </a:solidFill>
                <a:latin typeface="Berlin Sans FB" panose="020E0602020502020306" pitchFamily="34" charset="0"/>
                <a:hlinkClick r:id="rId4" tooltip="Soul"/>
              </a:rPr>
              <a:t>soul</a:t>
            </a:r>
            <a:r>
              <a:rPr lang="en-IN" sz="2000" dirty="0">
                <a:solidFill>
                  <a:srgbClr val="DF1789"/>
                </a:solidFill>
                <a:latin typeface="Berlin Sans FB" panose="020E0602020502020306" pitchFamily="34" charset="0"/>
              </a:rPr>
              <a:t> and the deepest parts of yourself. The middle name shows the hidden talents, desires, and what your soul is trying to reach for. The last name is related to the domestic influence of the </a:t>
            </a:r>
            <a:r>
              <a:rPr lang="en-IN" sz="2000" dirty="0">
                <a:solidFill>
                  <a:srgbClr val="DF1789"/>
                </a:solidFill>
                <a:latin typeface="Berlin Sans FB" panose="020E0602020502020306" pitchFamily="34" charset="0"/>
                <a:hlinkClick r:id="rId5" tooltip="Family"/>
              </a:rPr>
              <a:t>family</a:t>
            </a:r>
            <a:r>
              <a:rPr lang="en-IN" sz="2000" dirty="0" smtClean="0">
                <a:solidFill>
                  <a:srgbClr val="DF1789"/>
                </a:solidFill>
                <a:latin typeface="Berlin Sans FB" panose="020E0602020502020306" pitchFamily="34" charset="0"/>
              </a:rPr>
              <a:t>.</a:t>
            </a:r>
            <a:endParaRPr lang="en-IN" sz="2000" b="0" i="0" dirty="0">
              <a:solidFill>
                <a:srgbClr val="DF1789"/>
              </a:solidFill>
              <a:effectLst/>
              <a:latin typeface="Berlin Sans FB" panose="020E0602020502020306" pitchFamily="34" charset="0"/>
            </a:endParaRPr>
          </a:p>
        </p:txBody>
      </p:sp>
    </p:spTree>
    <p:extLst>
      <p:ext uri="{BB962C8B-B14F-4D97-AF65-F5344CB8AC3E}">
        <p14:creationId xmlns:p14="http://schemas.microsoft.com/office/powerpoint/2010/main" val="76071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
                                        </p:tgtEl>
                                      </p:cBhvr>
                                      <p:by x="150000" y="150000"/>
                                    </p:animScale>
                                  </p:childTnLst>
                                </p:cTn>
                              </p:par>
                              <p:par>
                                <p:cTn id="7" presetID="21" presetClass="emph" presetSubtype="0" fill="hold" grpId="0" nodeType="withEffect">
                                  <p:stCondLst>
                                    <p:cond delay="0"/>
                                  </p:stCondLst>
                                  <p:childTnLst>
                                    <p:animClr clrSpc="hsl" dir="cw">
                                      <p:cBhvr override="childStyle">
                                        <p:cTn id="8" dur="500" fill="hold"/>
                                        <p:tgtEl>
                                          <p:spTgt spid="3"/>
                                        </p:tgtEl>
                                        <p:attrNameLst>
                                          <p:attrName>style.color</p:attrName>
                                        </p:attrNameLst>
                                      </p:cBhvr>
                                      <p:by>
                                        <p:hsl h="7200000" s="0" l="0"/>
                                      </p:by>
                                    </p:animClr>
                                    <p:animClr clrSpc="hsl" dir="cw">
                                      <p:cBhvr>
                                        <p:cTn id="9" dur="500" fill="hold"/>
                                        <p:tgtEl>
                                          <p:spTgt spid="3"/>
                                        </p:tgtEl>
                                        <p:attrNameLst>
                                          <p:attrName>fillcolor</p:attrName>
                                        </p:attrNameLst>
                                      </p:cBhvr>
                                      <p:by>
                                        <p:hsl h="7200000" s="0" l="0"/>
                                      </p:by>
                                    </p:animClr>
                                    <p:animClr clrSpc="hsl" dir="cw">
                                      <p:cBhvr>
                                        <p:cTn id="10" dur="500" fill="hold"/>
                                        <p:tgtEl>
                                          <p:spTgt spid="3"/>
                                        </p:tgtEl>
                                        <p:attrNameLst>
                                          <p:attrName>stroke.color</p:attrName>
                                        </p:attrNameLst>
                                      </p:cBhvr>
                                      <p:by>
                                        <p:hsl h="7200000" s="0" l="0"/>
                                      </p:by>
                                    </p:animClr>
                                    <p:set>
                                      <p:cBhvr>
                                        <p:cTn id="11"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a:solidFill>
                  <a:srgbClr val="00B050"/>
                </a:solidFill>
                <a:latin typeface="Dancing Script" panose="03080600040507000D00" pitchFamily="66" charset="0"/>
                <a:ea typeface="Adobe Heiti Std R" pitchFamily="34" charset="-128"/>
                <a:cs typeface="Arial" pitchFamily="34" charset="0"/>
              </a:rPr>
              <a:t>Methods</a:t>
            </a:r>
            <a:endParaRPr lang="en-US" sz="4000" b="1" i="1" u="sng"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304800" y="990600"/>
            <a:ext cx="3243260" cy="584775"/>
          </a:xfrm>
          <a:prstGeom prst="rect">
            <a:avLst/>
          </a:prstGeom>
        </p:spPr>
        <p:txBody>
          <a:bodyPr wrap="none">
            <a:spAutoFit/>
          </a:bodyPr>
          <a:lstStyle/>
          <a:p>
            <a:r>
              <a:rPr lang="en-US" sz="3200" b="1" i="1" u="sng" dirty="0">
                <a:solidFill>
                  <a:schemeClr val="bg2">
                    <a:lumMod val="50000"/>
                  </a:schemeClr>
                </a:solidFill>
                <a:effectLst>
                  <a:outerShdw blurRad="38100" dist="38100" dir="2700000" algn="tl">
                    <a:srgbClr val="000000">
                      <a:alpha val="43137"/>
                    </a:srgbClr>
                  </a:outerShdw>
                </a:effectLst>
                <a:latin typeface="Copperplate Gothic Light" panose="020E0507020206020404" pitchFamily="34" charset="0"/>
              </a:rPr>
              <a:t>Abjad </a:t>
            </a:r>
            <a:r>
              <a:rPr lang="en-US" sz="3200" b="1" i="1" u="sng" dirty="0" smtClean="0">
                <a:solidFill>
                  <a:schemeClr val="bg2">
                    <a:lumMod val="50000"/>
                  </a:schemeClr>
                </a:solidFill>
                <a:effectLst>
                  <a:outerShdw blurRad="38100" dist="38100" dir="2700000" algn="tl">
                    <a:srgbClr val="000000">
                      <a:alpha val="43137"/>
                    </a:srgbClr>
                  </a:outerShdw>
                </a:effectLst>
                <a:latin typeface="Copperplate Gothic Light" panose="020E0507020206020404" pitchFamily="34" charset="0"/>
              </a:rPr>
              <a:t>system:</a:t>
            </a:r>
            <a:endParaRPr lang="en-US" sz="3200" b="1" i="1" u="sng" dirty="0">
              <a:solidFill>
                <a:schemeClr val="bg2">
                  <a:lumMod val="50000"/>
                </a:schemeClr>
              </a:solidFill>
              <a:effectLst>
                <a:outerShdw blurRad="38100" dist="38100" dir="2700000" algn="tl">
                  <a:srgbClr val="000000">
                    <a:alpha val="43137"/>
                  </a:srgbClr>
                </a:outerShdw>
              </a:effectLst>
              <a:latin typeface="Copperplate Gothic Light" panose="020E0507020206020404" pitchFamily="34" charset="0"/>
            </a:endParaRPr>
          </a:p>
        </p:txBody>
      </p:sp>
      <p:sp>
        <p:nvSpPr>
          <p:cNvPr id="4" name="Rectangle 3"/>
          <p:cNvSpPr/>
          <p:nvPr/>
        </p:nvSpPr>
        <p:spPr>
          <a:xfrm>
            <a:off x="304800" y="1582340"/>
            <a:ext cx="4267200" cy="4708981"/>
          </a:xfrm>
          <a:prstGeom prst="rect">
            <a:avLst/>
          </a:prstGeom>
        </p:spPr>
        <p:txBody>
          <a:bodyPr wrap="square">
            <a:spAutoFit/>
          </a:bodyPr>
          <a:lstStyle/>
          <a:p>
            <a:r>
              <a:rPr lang="en-US" sz="2000" dirty="0">
                <a:solidFill>
                  <a:srgbClr val="7030A0"/>
                </a:solidFill>
                <a:latin typeface="Open Sans" panose="020B0606030504020204" pitchFamily="34" charset="0"/>
                <a:ea typeface="Open Sans" panose="020B0606030504020204" pitchFamily="34" charset="0"/>
                <a:cs typeface="Open Sans" panose="020B0606030504020204" pitchFamily="34" charset="0"/>
              </a:rPr>
              <a:t>The Arabic system of numerology is known as Abjad notation or </a:t>
            </a:r>
            <a:r>
              <a:rPr lang="en-US" sz="2000" dirty="0">
                <a:solidFill>
                  <a:srgbClr val="7030A0"/>
                </a:solidFill>
                <a:latin typeface="Open Sans" panose="020B0606030504020204" pitchFamily="34" charset="0"/>
                <a:ea typeface="Open Sans" panose="020B0606030504020204" pitchFamily="34" charset="0"/>
                <a:cs typeface="Open Sans" panose="020B0606030504020204" pitchFamily="34" charset="0"/>
                <a:hlinkClick r:id="rId3" tooltip="Abjad numerals"/>
              </a:rPr>
              <a:t>Abjad numerals</a:t>
            </a:r>
            <a:r>
              <a:rPr lang="en-US" sz="2000" dirty="0">
                <a:solidFill>
                  <a:srgbClr val="7030A0"/>
                </a:solidFill>
                <a:latin typeface="Open Sans" panose="020B0606030504020204" pitchFamily="34" charset="0"/>
                <a:ea typeface="Open Sans" panose="020B0606030504020204" pitchFamily="34" charset="0"/>
                <a:cs typeface="Open Sans" panose="020B0606030504020204" pitchFamily="34" charset="0"/>
              </a:rPr>
              <a:t>. In this system each letter of Arabic alphabet has a numerical value. This system is the foundation of </a:t>
            </a:r>
            <a:r>
              <a:rPr lang="en-US" sz="2000" i="1" dirty="0" err="1">
                <a:solidFill>
                  <a:srgbClr val="7030A0"/>
                </a:solidFill>
                <a:latin typeface="Open Sans" panose="020B0606030504020204" pitchFamily="34" charset="0"/>
                <a:ea typeface="Open Sans" panose="020B0606030504020204" pitchFamily="34" charset="0"/>
                <a:cs typeface="Open Sans" panose="020B0606030504020204" pitchFamily="34" charset="0"/>
              </a:rPr>
              <a:t>ilm</a:t>
            </a:r>
            <a:r>
              <a:rPr lang="en-US" sz="2000" i="1" dirty="0">
                <a:solidFill>
                  <a:srgbClr val="7030A0"/>
                </a:solidFill>
                <a:latin typeface="Open Sans" panose="020B0606030504020204" pitchFamily="34" charset="0"/>
                <a:ea typeface="Open Sans" panose="020B0606030504020204" pitchFamily="34" charset="0"/>
                <a:cs typeface="Open Sans" panose="020B0606030504020204" pitchFamily="34" charset="0"/>
              </a:rPr>
              <a:t>-</a:t>
            </a:r>
            <a:r>
              <a:rPr lang="en-US" sz="2000" i="1" dirty="0" err="1">
                <a:solidFill>
                  <a:srgbClr val="7030A0"/>
                </a:solidFill>
                <a:latin typeface="Open Sans" panose="020B0606030504020204" pitchFamily="34" charset="0"/>
                <a:ea typeface="Open Sans" panose="020B0606030504020204" pitchFamily="34" charset="0"/>
                <a:cs typeface="Open Sans" panose="020B0606030504020204" pitchFamily="34" charset="0"/>
              </a:rPr>
              <a:t>ul</a:t>
            </a:r>
            <a:r>
              <a:rPr lang="en-US" sz="2000" i="1" dirty="0">
                <a:solidFill>
                  <a:srgbClr val="7030A0"/>
                </a:solidFill>
                <a:latin typeface="Open Sans" panose="020B0606030504020204" pitchFamily="34" charset="0"/>
                <a:ea typeface="Open Sans" panose="020B0606030504020204" pitchFamily="34" charset="0"/>
                <a:cs typeface="Open Sans" panose="020B0606030504020204" pitchFamily="34" charset="0"/>
              </a:rPr>
              <a:t>-cipher</a:t>
            </a:r>
            <a:r>
              <a:rPr lang="en-US" sz="2000" dirty="0">
                <a:solidFill>
                  <a:srgbClr val="7030A0"/>
                </a:solidFill>
                <a:latin typeface="Open Sans" panose="020B0606030504020204" pitchFamily="34" charset="0"/>
                <a:ea typeface="Open Sans" panose="020B0606030504020204" pitchFamily="34" charset="0"/>
                <a:cs typeface="Open Sans" panose="020B0606030504020204" pitchFamily="34" charset="0"/>
              </a:rPr>
              <a:t>, the Science of Cipher, and </a:t>
            </a:r>
            <a:r>
              <a:rPr lang="en-US" sz="2000" i="1" dirty="0" err="1">
                <a:solidFill>
                  <a:srgbClr val="7030A0"/>
                </a:solidFill>
                <a:latin typeface="Open Sans" panose="020B0606030504020204" pitchFamily="34" charset="0"/>
                <a:ea typeface="Open Sans" panose="020B0606030504020204" pitchFamily="34" charset="0"/>
                <a:cs typeface="Open Sans" panose="020B0606030504020204" pitchFamily="34" charset="0"/>
              </a:rPr>
              <a:t>ilm-ul-huroof</a:t>
            </a:r>
            <a:r>
              <a:rPr lang="en-US" sz="2000" dirty="0">
                <a:solidFill>
                  <a:srgbClr val="7030A0"/>
                </a:solidFill>
                <a:latin typeface="Open Sans" panose="020B0606030504020204" pitchFamily="34" charset="0"/>
                <a:ea typeface="Open Sans" panose="020B0606030504020204" pitchFamily="34" charset="0"/>
                <a:cs typeface="Open Sans" panose="020B0606030504020204" pitchFamily="34" charset="0"/>
              </a:rPr>
              <a:t>, the Science of Alphabet:</a:t>
            </a:r>
          </a:p>
          <a:p>
            <a:r>
              <a:rPr lang="ar-AE" sz="2000" dirty="0">
                <a:solidFill>
                  <a:srgbClr val="7030A0"/>
                </a:solidFill>
                <a:latin typeface="Open Sans" panose="020B0606030504020204" pitchFamily="34" charset="0"/>
                <a:ea typeface="Open Sans" panose="020B0606030504020204" pitchFamily="34" charset="0"/>
              </a:rPr>
              <a:t>ط=9 ح=8 ز=7 و=6 ه=5 د=4 ج=3 ب=2 أ=1</a:t>
            </a:r>
          </a:p>
          <a:p>
            <a:r>
              <a:rPr lang="ar-AE" sz="2000" dirty="0">
                <a:solidFill>
                  <a:srgbClr val="7030A0"/>
                </a:solidFill>
                <a:latin typeface="Open Sans" panose="020B0606030504020204" pitchFamily="34" charset="0"/>
                <a:ea typeface="Open Sans" panose="020B0606030504020204" pitchFamily="34" charset="0"/>
              </a:rPr>
              <a:t>ص=90 ف=80 ع=70 س=60 ن=50 م=40 ل=30 ك=20 ي=10</a:t>
            </a:r>
          </a:p>
          <a:p>
            <a:r>
              <a:rPr lang="ar-AE" sz="2000" dirty="0">
                <a:solidFill>
                  <a:srgbClr val="7030A0"/>
                </a:solidFill>
                <a:latin typeface="Open Sans" panose="020B0606030504020204" pitchFamily="34" charset="0"/>
                <a:ea typeface="Open Sans" panose="020B0606030504020204" pitchFamily="34" charset="0"/>
              </a:rPr>
              <a:t>ظ=900 ض=800 ذ=700 خ=600 ث=500 ت=400 ش=300 ر=200 ق=100</a:t>
            </a:r>
          </a:p>
          <a:p>
            <a:r>
              <a:rPr lang="ar-AE" sz="2000" dirty="0">
                <a:solidFill>
                  <a:srgbClr val="7030A0"/>
                </a:solidFill>
                <a:latin typeface="Open Sans" panose="020B0606030504020204" pitchFamily="34" charset="0"/>
                <a:ea typeface="Open Sans" panose="020B0606030504020204" pitchFamily="34" charset="0"/>
              </a:rPr>
              <a:t>غ=1000</a:t>
            </a:r>
            <a:endParaRPr lang="ar-AE" sz="2000" b="0" i="0" dirty="0">
              <a:solidFill>
                <a:srgbClr val="7030A0"/>
              </a:solidFill>
              <a:effectLst/>
              <a:latin typeface="Open Sans" panose="020B0606030504020204" pitchFamily="34" charset="0"/>
              <a:ea typeface="Open Sans" panose="020B060603050402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311420"/>
            <a:ext cx="4166016" cy="4571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362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par>
                                <p:cTn id="7" presetID="6" presetClass="entr" presetSubtype="16"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circle(in)">
                                      <p:cBhvr>
                                        <p:cTn id="9" dur="2000"/>
                                        <p:tgtEl>
                                          <p:spTgt spid="4"/>
                                        </p:tgtEl>
                                      </p:cBhvr>
                                    </p:animEffect>
                                  </p:childTnLst>
                                </p:cTn>
                              </p:par>
                              <p:par>
                                <p:cTn id="10" presetID="8"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dirty="0" smtClean="0"/>
              <a:t/>
            </a:r>
            <a:br>
              <a:rPr lang="en-US" dirty="0" smtClean="0"/>
            </a:br>
            <a:r>
              <a:rPr lang="en-US" sz="4900" b="1" i="1" u="sng" dirty="0">
                <a:solidFill>
                  <a:schemeClr val="tx1">
                    <a:lumMod val="50000"/>
                    <a:lumOff val="50000"/>
                  </a:schemeClr>
                </a:solidFill>
                <a:latin typeface="Copperplate Gothic Light" panose="020E0507020206020404" pitchFamily="34" charset="0"/>
              </a:rPr>
              <a:t>Chinese numerology</a:t>
            </a:r>
            <a:r>
              <a:rPr lang="en-US" dirty="0"/>
              <a:t/>
            </a:r>
            <a:br>
              <a:rPr lang="en-US" dirty="0"/>
            </a:br>
            <a:endParaRPr lang="en-US" sz="4000" dirty="0">
              <a:solidFill>
                <a:schemeClr val="bg1"/>
              </a:solidFill>
              <a:latin typeface="Arial" pitchFamily="34" charset="0"/>
              <a:ea typeface="Adobe Heiti Std R" pitchFamily="34" charset="-128"/>
              <a:cs typeface="Arial" pitchFamily="34" charset="0"/>
            </a:endParaRPr>
          </a:p>
        </p:txBody>
      </p:sp>
      <p:sp>
        <p:nvSpPr>
          <p:cNvPr id="5" name="Rectangle 4"/>
          <p:cNvSpPr/>
          <p:nvPr/>
        </p:nvSpPr>
        <p:spPr>
          <a:xfrm>
            <a:off x="304800" y="1166843"/>
            <a:ext cx="8534400" cy="2862322"/>
          </a:xfrm>
          <a:prstGeom prst="rect">
            <a:avLst/>
          </a:prstGeom>
        </p:spPr>
        <p:txBody>
          <a:bodyPr wrap="square">
            <a:spAutoFit/>
          </a:bodyPr>
          <a:lstStyle/>
          <a:p>
            <a:r>
              <a:rPr lang="en-IN" sz="2000" dirty="0">
                <a:solidFill>
                  <a:srgbClr val="222222"/>
                </a:solidFill>
                <a:latin typeface="Segoe UI" panose="020B0502040204020203" pitchFamily="34" charset="0"/>
                <a:cs typeface="Segoe UI" panose="020B0502040204020203" pitchFamily="34" charset="0"/>
              </a:rPr>
              <a:t>Some Chinese assign a different set of meanings to the numbers and certain number combinations are considered luckier than others. In general, </a:t>
            </a:r>
            <a:r>
              <a:rPr lang="en-IN" sz="2000" dirty="0">
                <a:solidFill>
                  <a:srgbClr val="0B0080"/>
                </a:solidFill>
                <a:latin typeface="Segoe UI" panose="020B0502040204020203" pitchFamily="34" charset="0"/>
                <a:cs typeface="Segoe UI" panose="020B0502040204020203" pitchFamily="34" charset="0"/>
                <a:hlinkClick r:id="rId3" tooltip="Parity (mathematics)"/>
              </a:rPr>
              <a:t>even</a:t>
            </a:r>
            <a:r>
              <a:rPr lang="en-IN" sz="2000" dirty="0">
                <a:solidFill>
                  <a:srgbClr val="222222"/>
                </a:solidFill>
                <a:latin typeface="Segoe UI" panose="020B0502040204020203" pitchFamily="34" charset="0"/>
                <a:cs typeface="Segoe UI" panose="020B0502040204020203" pitchFamily="34" charset="0"/>
              </a:rPr>
              <a:t> numbers are considered lucky, since it is believed that good luck comes in pairs.</a:t>
            </a:r>
          </a:p>
          <a:p>
            <a:r>
              <a:rPr lang="en-IN" sz="2000" dirty="0">
                <a:solidFill>
                  <a:srgbClr val="0B0080"/>
                </a:solidFill>
                <a:latin typeface="Segoe UI" panose="020B0502040204020203" pitchFamily="34" charset="0"/>
                <a:cs typeface="Segoe UI" panose="020B0502040204020203" pitchFamily="34" charset="0"/>
                <a:hlinkClick r:id="rId4" tooltip="Traditional Chinese Medicine"/>
              </a:rPr>
              <a:t>Traditional Chinese Medicine</a:t>
            </a:r>
            <a:r>
              <a:rPr lang="en-IN" sz="2000" dirty="0">
                <a:solidFill>
                  <a:srgbClr val="222222"/>
                </a:solidFill>
                <a:latin typeface="Segoe UI" panose="020B0502040204020203" pitchFamily="34" charset="0"/>
                <a:cs typeface="Segoe UI" panose="020B0502040204020203" pitchFamily="34" charset="0"/>
              </a:rPr>
              <a:t> (TCM), and its associated fields such as </a:t>
            </a:r>
            <a:r>
              <a:rPr lang="en-IN" sz="2000" dirty="0">
                <a:solidFill>
                  <a:srgbClr val="0B0080"/>
                </a:solidFill>
                <a:latin typeface="Segoe UI" panose="020B0502040204020203" pitchFamily="34" charset="0"/>
                <a:cs typeface="Segoe UI" panose="020B0502040204020203" pitchFamily="34" charset="0"/>
                <a:hlinkClick r:id="rId5" tooltip="Acupuncture"/>
              </a:rPr>
              <a:t>acupuncture</a:t>
            </a:r>
            <a:r>
              <a:rPr lang="en-IN" sz="2000" dirty="0">
                <a:solidFill>
                  <a:srgbClr val="222222"/>
                </a:solidFill>
                <a:latin typeface="Segoe UI" panose="020B0502040204020203" pitchFamily="34" charset="0"/>
                <a:cs typeface="Segoe UI" panose="020B0502040204020203" pitchFamily="34" charset="0"/>
              </a:rPr>
              <a:t>, base their system on mystical numerical associations, such as the “12 vessels circulating blood and air corresponding to the 12 rivers flowing toward the Central Kingdom; and 365 parts of the body, one for each day of the year” being the basis of locating acupuncture points.</a:t>
            </a:r>
            <a:endParaRPr lang="en-IN" sz="2000" b="0" i="0" dirty="0">
              <a:solidFill>
                <a:srgbClr val="222222"/>
              </a:solidFill>
              <a:effectLst/>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0200" y="4029165"/>
            <a:ext cx="5181600" cy="26253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5956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par>
                                <p:cTn id="10" presetID="31"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par>
                                <p:cTn id="16" presetID="37"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900" decel="100000" fill="hold"/>
                                        <p:tgtEl>
                                          <p:spTgt spid="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a:solidFill>
                  <a:schemeClr val="tx1">
                    <a:lumMod val="50000"/>
                    <a:lumOff val="50000"/>
                  </a:schemeClr>
                </a:solidFill>
                <a:latin typeface="Copperplate Gothic Light" panose="020E0507020206020404" pitchFamily="34" charset="0"/>
              </a:rPr>
              <a:t>Chinese numerology</a:t>
            </a:r>
            <a:endParaRPr lang="en-US" sz="4000" dirty="0">
              <a:solidFill>
                <a:schemeClr val="bg1"/>
              </a:solidFill>
              <a:latin typeface="Arial" pitchFamily="34" charset="0"/>
              <a:ea typeface="Adobe Heiti Std R" pitchFamily="34" charset="-128"/>
              <a:cs typeface="Arial" pitchFamily="34" charset="0"/>
            </a:endParaRPr>
          </a:p>
        </p:txBody>
      </p:sp>
      <p:sp>
        <p:nvSpPr>
          <p:cNvPr id="4" name="Rectangle 3"/>
          <p:cNvSpPr/>
          <p:nvPr/>
        </p:nvSpPr>
        <p:spPr>
          <a:xfrm>
            <a:off x="228600" y="990600"/>
            <a:ext cx="8686800" cy="1015663"/>
          </a:xfrm>
          <a:prstGeom prst="rect">
            <a:avLst/>
          </a:prstGeom>
        </p:spPr>
        <p:txBody>
          <a:bodyPr wrap="square">
            <a:spAutoFit/>
          </a:bodyPr>
          <a:lstStyle/>
          <a:p>
            <a:r>
              <a:rPr lang="en-IN" sz="2400" b="1" i="1" u="sng" dirty="0">
                <a:solidFill>
                  <a:srgbClr val="000000"/>
                </a:solidFill>
                <a:latin typeface="Book Antiqua" panose="02040602050305030304" pitchFamily="18" charset="0"/>
              </a:rPr>
              <a:t>Chinese number </a:t>
            </a:r>
            <a:r>
              <a:rPr lang="en-IN" sz="2400" b="1" i="1" u="sng" dirty="0" smtClean="0">
                <a:solidFill>
                  <a:srgbClr val="000000"/>
                </a:solidFill>
                <a:latin typeface="Book Antiqua" panose="02040602050305030304" pitchFamily="18" charset="0"/>
              </a:rPr>
              <a:t>definitions</a:t>
            </a:r>
            <a:r>
              <a:rPr lang="en-IN" sz="2400" b="1" i="1" u="sng" dirty="0">
                <a:solidFill>
                  <a:srgbClr val="54595D"/>
                </a:solidFill>
                <a:latin typeface="Book Antiqua" panose="02040602050305030304" pitchFamily="18" charset="0"/>
              </a:rPr>
              <a:t>:</a:t>
            </a:r>
            <a:endParaRPr lang="en-IN" sz="2400" b="1" i="1" u="sng" dirty="0">
              <a:solidFill>
                <a:srgbClr val="000000"/>
              </a:solidFill>
              <a:latin typeface="Book Antiqua" panose="02040602050305030304" pitchFamily="18" charset="0"/>
            </a:endParaRPr>
          </a:p>
          <a:p>
            <a:r>
              <a:rPr lang="en-IN" dirty="0">
                <a:solidFill>
                  <a:srgbClr val="222222"/>
                </a:solidFill>
                <a:latin typeface="Arial" panose="020B0604020202020204" pitchFamily="34" charset="0"/>
              </a:rPr>
              <a:t>Cantonese frequently associate numbers with the following connotations (based on its sound), which may differ in other </a:t>
            </a:r>
            <a:r>
              <a:rPr lang="en-IN" u="sng" dirty="0">
                <a:solidFill>
                  <a:srgbClr val="0B0080"/>
                </a:solidFill>
                <a:latin typeface="Arial" panose="020B0604020202020204" pitchFamily="34" charset="0"/>
                <a:hlinkClick r:id="rId3"/>
              </a:rPr>
              <a:t>varieties of Chinese</a:t>
            </a:r>
            <a:r>
              <a:rPr lang="en-IN" dirty="0">
                <a:solidFill>
                  <a:srgbClr val="222222"/>
                </a:solidFill>
                <a:latin typeface="Arial" panose="020B0604020202020204" pitchFamily="34" charset="0"/>
              </a:rPr>
              <a:t>:</a:t>
            </a:r>
            <a:endParaRPr lang="en-IN" b="0" i="0" dirty="0">
              <a:solidFill>
                <a:srgbClr val="222222"/>
              </a:solidFill>
              <a:effectLst/>
              <a:latin typeface="Arial" panose="020B0604020202020204" pitchFamily="34" charset="0"/>
            </a:endParaRPr>
          </a:p>
        </p:txBody>
      </p:sp>
      <p:sp>
        <p:nvSpPr>
          <p:cNvPr id="6" name="Rectangle 5"/>
          <p:cNvSpPr/>
          <p:nvPr/>
        </p:nvSpPr>
        <p:spPr>
          <a:xfrm>
            <a:off x="381000" y="2133600"/>
            <a:ext cx="7772400" cy="4524315"/>
          </a:xfrm>
          <a:prstGeom prst="rect">
            <a:avLst/>
          </a:prstGeom>
        </p:spPr>
        <p:txBody>
          <a:bodyPr wrap="square">
            <a:spAutoFit/>
          </a:bodyPr>
          <a:lstStyle/>
          <a:p>
            <a:pPr marL="342900" indent="-342900">
              <a:buAutoNum type="arabicPeriod"/>
            </a:pPr>
            <a:r>
              <a:rPr lang="ja-JP" altLang="en-US" dirty="0" smtClean="0">
                <a:solidFill>
                  <a:srgbClr val="022778"/>
                </a:solidFill>
                <a:latin typeface="Archivo" panose="020B0503020202020B04" pitchFamily="34" charset="0"/>
              </a:rPr>
              <a:t>一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jɐ́t</a:t>
            </a:r>
            <a:r>
              <a:rPr lang="en-US" dirty="0">
                <a:solidFill>
                  <a:srgbClr val="022778"/>
                </a:solidFill>
                <a:latin typeface="Archivo" panose="020B0503020202020B04" pitchFamily="34" charset="0"/>
              </a:rPr>
              <a:t>] – </a:t>
            </a:r>
            <a:r>
              <a:rPr lang="en-US" dirty="0" smtClean="0">
                <a:solidFill>
                  <a:srgbClr val="022778"/>
                </a:solidFill>
                <a:latin typeface="Archivo" panose="020B0503020202020B04" pitchFamily="34" charset="0"/>
              </a:rPr>
              <a:t>sure</a:t>
            </a:r>
          </a:p>
          <a:p>
            <a:r>
              <a:rPr lang="en-US" dirty="0" smtClean="0">
                <a:solidFill>
                  <a:srgbClr val="022778"/>
                </a:solidFill>
                <a:latin typeface="Archivo" panose="020B0503020202020B04" pitchFamily="34" charset="0"/>
              </a:rPr>
              <a:t> </a:t>
            </a:r>
            <a:r>
              <a:rPr lang="en-US" dirty="0">
                <a:solidFill>
                  <a:srgbClr val="022778"/>
                </a:solidFill>
                <a:latin typeface="Archivo" panose="020B0503020202020B04" pitchFamily="34" charset="0"/>
              </a:rPr>
              <a:t>2. </a:t>
            </a:r>
            <a:r>
              <a:rPr lang="ja-JP" altLang="en-US" dirty="0">
                <a:solidFill>
                  <a:srgbClr val="022778"/>
                </a:solidFill>
                <a:latin typeface="Archivo" panose="020B0503020202020B04" pitchFamily="34" charset="0"/>
              </a:rPr>
              <a:t>二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ji</a:t>
            </a:r>
            <a:r>
              <a:rPr lang="en-US" dirty="0">
                <a:solidFill>
                  <a:srgbClr val="022778"/>
                </a:solidFill>
                <a:latin typeface="Archivo" panose="020B0503020202020B04" pitchFamily="34" charset="0"/>
              </a:rPr>
              <a:t>ː̭] – easy </a:t>
            </a:r>
            <a:r>
              <a:rPr lang="ja-JP" altLang="en-US" dirty="0">
                <a:solidFill>
                  <a:srgbClr val="022778"/>
                </a:solidFill>
                <a:latin typeface="Archivo" panose="020B0503020202020B04" pitchFamily="34" charset="0"/>
              </a:rPr>
              <a:t>易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ji</a:t>
            </a:r>
            <a:r>
              <a:rPr lang="en-US" dirty="0">
                <a:solidFill>
                  <a:srgbClr val="022778"/>
                </a:solidFill>
                <a:latin typeface="Archivo" panose="020B0503020202020B04" pitchFamily="34" charset="0"/>
              </a:rPr>
              <a:t>ː̭] Abjad system Chinese numerology Chinese number definitions </a:t>
            </a:r>
            <a:endParaRPr lang="en-US" dirty="0" smtClean="0">
              <a:solidFill>
                <a:srgbClr val="022778"/>
              </a:solidFill>
              <a:latin typeface="Archivo" panose="020B0503020202020B04" pitchFamily="34" charset="0"/>
            </a:endParaRPr>
          </a:p>
          <a:p>
            <a:r>
              <a:rPr lang="en-US" dirty="0" smtClean="0">
                <a:solidFill>
                  <a:srgbClr val="022778"/>
                </a:solidFill>
                <a:latin typeface="Archivo" panose="020B0503020202020B04" pitchFamily="34" charset="0"/>
              </a:rPr>
              <a:t>3</a:t>
            </a:r>
            <a:r>
              <a:rPr lang="en-US" dirty="0">
                <a:solidFill>
                  <a:srgbClr val="022778"/>
                </a:solidFill>
                <a:latin typeface="Archivo" panose="020B0503020202020B04" pitchFamily="34" charset="0"/>
              </a:rPr>
              <a:t>. </a:t>
            </a:r>
            <a:r>
              <a:rPr lang="ja-JP" altLang="en-US" dirty="0">
                <a:solidFill>
                  <a:srgbClr val="022778"/>
                </a:solidFill>
                <a:latin typeface="Archivo" panose="020B0503020202020B04" pitchFamily="34" charset="0"/>
              </a:rPr>
              <a:t>三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sáːm</a:t>
            </a:r>
            <a:r>
              <a:rPr lang="en-US" dirty="0">
                <a:solidFill>
                  <a:srgbClr val="022778"/>
                </a:solidFill>
                <a:latin typeface="Archivo" panose="020B0503020202020B04" pitchFamily="34" charset="0"/>
              </a:rPr>
              <a:t>] – live </a:t>
            </a:r>
            <a:r>
              <a:rPr lang="ja-JP" altLang="en-US" dirty="0">
                <a:solidFill>
                  <a:srgbClr val="022778"/>
                </a:solidFill>
                <a:latin typeface="Archivo" panose="020B0503020202020B04" pitchFamily="34" charset="0"/>
              </a:rPr>
              <a:t>生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sáːŋ</a:t>
            </a:r>
            <a:r>
              <a:rPr lang="en-US" dirty="0">
                <a:solidFill>
                  <a:srgbClr val="022778"/>
                </a:solidFill>
                <a:latin typeface="Archivo" panose="020B0503020202020B04" pitchFamily="34" charset="0"/>
              </a:rPr>
              <a:t>] but it can also be seen as a halved eight when using Arabic numerals (3) (8) and so considered unlucky</a:t>
            </a:r>
            <a:r>
              <a:rPr lang="en-US" dirty="0" smtClean="0">
                <a:solidFill>
                  <a:srgbClr val="022778"/>
                </a:solidFill>
                <a:latin typeface="Archivo" panose="020B0503020202020B04" pitchFamily="34" charset="0"/>
              </a:rPr>
              <a:t>.</a:t>
            </a:r>
          </a:p>
          <a:p>
            <a:r>
              <a:rPr lang="en-US" dirty="0" smtClean="0">
                <a:solidFill>
                  <a:srgbClr val="022778"/>
                </a:solidFill>
                <a:latin typeface="Archivo" panose="020B0503020202020B04" pitchFamily="34" charset="0"/>
              </a:rPr>
              <a:t> </a:t>
            </a:r>
            <a:r>
              <a:rPr lang="en-US" dirty="0">
                <a:solidFill>
                  <a:srgbClr val="022778"/>
                </a:solidFill>
                <a:latin typeface="Archivo" panose="020B0503020202020B04" pitchFamily="34" charset="0"/>
              </a:rPr>
              <a:t>4. </a:t>
            </a:r>
            <a:r>
              <a:rPr lang="ja-JP" altLang="en-US" dirty="0">
                <a:solidFill>
                  <a:srgbClr val="022778"/>
                </a:solidFill>
                <a:latin typeface="Archivo" panose="020B0503020202020B04" pitchFamily="34" charset="0"/>
              </a:rPr>
              <a:t>四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sēi</a:t>
            </a:r>
            <a:r>
              <a:rPr lang="en-US" dirty="0">
                <a:solidFill>
                  <a:srgbClr val="022778"/>
                </a:solidFill>
                <a:latin typeface="Archivo" panose="020B0503020202020B04" pitchFamily="34" charset="0"/>
              </a:rPr>
              <a:t>] – considered unlucky since 4 is a homophone with the word for death or suffering </a:t>
            </a:r>
            <a:r>
              <a:rPr lang="ja-JP" altLang="en-US" dirty="0">
                <a:solidFill>
                  <a:srgbClr val="022778"/>
                </a:solidFill>
                <a:latin typeface="Archivo" panose="020B0503020202020B04" pitchFamily="34" charset="0"/>
              </a:rPr>
              <a:t>死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sěi</a:t>
            </a:r>
            <a:r>
              <a:rPr lang="en-US" dirty="0">
                <a:solidFill>
                  <a:srgbClr val="022778"/>
                </a:solidFill>
                <a:latin typeface="Archivo" panose="020B0503020202020B04" pitchFamily="34" charset="0"/>
              </a:rPr>
              <a:t>], yet only in the Shanghainese, it is a homophone of water (</a:t>
            </a:r>
            <a:r>
              <a:rPr lang="ja-JP" altLang="en-US" dirty="0">
                <a:solidFill>
                  <a:srgbClr val="022778"/>
                </a:solidFill>
                <a:latin typeface="Archivo" panose="020B0503020202020B04" pitchFamily="34" charset="0"/>
              </a:rPr>
              <a:t>水</a:t>
            </a:r>
            <a:r>
              <a:rPr lang="en-US" altLang="ja-JP" dirty="0">
                <a:solidFill>
                  <a:srgbClr val="022778"/>
                </a:solidFill>
                <a:latin typeface="Archivo" panose="020B0503020202020B04" pitchFamily="34" charset="0"/>
              </a:rPr>
              <a:t>) </a:t>
            </a:r>
            <a:r>
              <a:rPr lang="en-US" dirty="0">
                <a:solidFill>
                  <a:srgbClr val="022778"/>
                </a:solidFill>
                <a:latin typeface="Archivo" panose="020B0503020202020B04" pitchFamily="34" charset="0"/>
              </a:rPr>
              <a:t>and is considered lucky because water is associated with money. </a:t>
            </a:r>
            <a:endParaRPr lang="en-US" dirty="0" smtClean="0">
              <a:solidFill>
                <a:srgbClr val="022778"/>
              </a:solidFill>
              <a:latin typeface="Archivo" panose="020B0503020202020B04" pitchFamily="34" charset="0"/>
            </a:endParaRPr>
          </a:p>
          <a:p>
            <a:r>
              <a:rPr lang="en-US" dirty="0" smtClean="0">
                <a:solidFill>
                  <a:srgbClr val="022778"/>
                </a:solidFill>
                <a:latin typeface="Archivo" panose="020B0503020202020B04" pitchFamily="34" charset="0"/>
              </a:rPr>
              <a:t>5</a:t>
            </a:r>
            <a:r>
              <a:rPr lang="en-US" dirty="0">
                <a:solidFill>
                  <a:srgbClr val="022778"/>
                </a:solidFill>
                <a:latin typeface="Archivo" panose="020B0503020202020B04" pitchFamily="34" charset="0"/>
              </a:rPr>
              <a:t>. </a:t>
            </a:r>
            <a:r>
              <a:rPr lang="ja-JP" altLang="en-US" dirty="0">
                <a:solidFill>
                  <a:srgbClr val="022778"/>
                </a:solidFill>
                <a:latin typeface="Archivo" panose="020B0503020202020B04" pitchFamily="34" charset="0"/>
              </a:rPr>
              <a:t>五 </a:t>
            </a:r>
            <a:r>
              <a:rPr lang="en-US" altLang="ja-JP" dirty="0">
                <a:solidFill>
                  <a:srgbClr val="022778"/>
                </a:solidFill>
                <a:latin typeface="Archivo" panose="020B0503020202020B04" pitchFamily="34" charset="0"/>
              </a:rPr>
              <a:t>[</a:t>
            </a:r>
            <a:r>
              <a:rPr lang="en-US" dirty="0">
                <a:solidFill>
                  <a:srgbClr val="022778"/>
                </a:solidFill>
                <a:latin typeface="Archivo" panose="020B0503020202020B04" pitchFamily="34" charset="0"/>
              </a:rPr>
              <a:t>ŋ̬ ] – the self, me, myself </a:t>
            </a:r>
            <a:r>
              <a:rPr lang="ja-JP" altLang="en-US" dirty="0">
                <a:solidFill>
                  <a:srgbClr val="022778"/>
                </a:solidFill>
                <a:latin typeface="Archivo" panose="020B0503020202020B04" pitchFamily="34" charset="0"/>
              </a:rPr>
              <a:t>吾 </a:t>
            </a:r>
            <a:r>
              <a:rPr lang="en-US" altLang="ja-JP" dirty="0">
                <a:solidFill>
                  <a:srgbClr val="022778"/>
                </a:solidFill>
                <a:latin typeface="Archivo" panose="020B0503020202020B04" pitchFamily="34" charset="0"/>
              </a:rPr>
              <a:t>[</a:t>
            </a:r>
            <a:r>
              <a:rPr lang="en-US" dirty="0">
                <a:solidFill>
                  <a:srgbClr val="022778"/>
                </a:solidFill>
                <a:latin typeface="Archivo" panose="020B0503020202020B04" pitchFamily="34" charset="0"/>
              </a:rPr>
              <a:t>ŋ̭ ], nothing, never </a:t>
            </a:r>
            <a:r>
              <a:rPr lang="ja-JP" altLang="en-US" dirty="0">
                <a:solidFill>
                  <a:srgbClr val="022778"/>
                </a:solidFill>
                <a:latin typeface="Archivo" panose="020B0503020202020B04" pitchFamily="34" charset="0"/>
              </a:rPr>
              <a:t>唔 </a:t>
            </a:r>
            <a:r>
              <a:rPr lang="en-US" altLang="ja-JP" dirty="0">
                <a:solidFill>
                  <a:srgbClr val="022778"/>
                </a:solidFill>
                <a:latin typeface="Archivo" panose="020B0503020202020B04" pitchFamily="34" charset="0"/>
              </a:rPr>
              <a:t>[</a:t>
            </a:r>
            <a:r>
              <a:rPr lang="en-US" dirty="0">
                <a:solidFill>
                  <a:srgbClr val="022778"/>
                </a:solidFill>
                <a:latin typeface="Archivo" panose="020B0503020202020B04" pitchFamily="34" charset="0"/>
              </a:rPr>
              <a:t>ŋ, m] in the Shanghainese, it is a homophone of fish (</a:t>
            </a:r>
            <a:r>
              <a:rPr lang="ja-JP" altLang="en-US" dirty="0">
                <a:solidFill>
                  <a:srgbClr val="022778"/>
                </a:solidFill>
                <a:latin typeface="Archivo" panose="020B0503020202020B04" pitchFamily="34" charset="0"/>
              </a:rPr>
              <a:t>鱼</a:t>
            </a:r>
            <a:r>
              <a:rPr lang="en-US" altLang="ja-JP" dirty="0">
                <a:solidFill>
                  <a:srgbClr val="022778"/>
                </a:solidFill>
                <a:latin typeface="Archivo" panose="020B0503020202020B04" pitchFamily="34" charset="0"/>
              </a:rPr>
              <a:t>) </a:t>
            </a:r>
            <a:endParaRPr lang="en-US" altLang="ja-JP" dirty="0" smtClean="0">
              <a:solidFill>
                <a:srgbClr val="022778"/>
              </a:solidFill>
              <a:latin typeface="Archivo" panose="020B0503020202020B04" pitchFamily="34" charset="0"/>
            </a:endParaRPr>
          </a:p>
          <a:p>
            <a:r>
              <a:rPr lang="en-US" altLang="ja-JP" dirty="0" smtClean="0">
                <a:solidFill>
                  <a:srgbClr val="022778"/>
                </a:solidFill>
                <a:latin typeface="Archivo" panose="020B0503020202020B04" pitchFamily="34" charset="0"/>
              </a:rPr>
              <a:t>6</a:t>
            </a:r>
            <a:r>
              <a:rPr lang="en-US" altLang="ja-JP" dirty="0">
                <a:solidFill>
                  <a:srgbClr val="022778"/>
                </a:solidFill>
                <a:latin typeface="Archivo" panose="020B0503020202020B04" pitchFamily="34" charset="0"/>
              </a:rPr>
              <a:t>. </a:t>
            </a:r>
            <a:r>
              <a:rPr lang="ja-JP" altLang="en-US" dirty="0">
                <a:solidFill>
                  <a:srgbClr val="022778"/>
                </a:solidFill>
                <a:latin typeface="Archivo" panose="020B0503020202020B04" pitchFamily="34" charset="0"/>
              </a:rPr>
              <a:t>六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lùːk</a:t>
            </a:r>
            <a:r>
              <a:rPr lang="en-US" dirty="0">
                <a:solidFill>
                  <a:srgbClr val="022778"/>
                </a:solidFill>
                <a:latin typeface="Archivo" panose="020B0503020202020B04" pitchFamily="34" charset="0"/>
              </a:rPr>
              <a:t>] – easy and smooth, all the way </a:t>
            </a:r>
            <a:endParaRPr lang="en-US" dirty="0" smtClean="0">
              <a:solidFill>
                <a:srgbClr val="022778"/>
              </a:solidFill>
              <a:latin typeface="Archivo" panose="020B0503020202020B04" pitchFamily="34" charset="0"/>
            </a:endParaRPr>
          </a:p>
          <a:p>
            <a:r>
              <a:rPr lang="en-US" dirty="0" smtClean="0">
                <a:solidFill>
                  <a:srgbClr val="022778"/>
                </a:solidFill>
                <a:latin typeface="Archivo" panose="020B0503020202020B04" pitchFamily="34" charset="0"/>
              </a:rPr>
              <a:t>7</a:t>
            </a:r>
            <a:r>
              <a:rPr lang="en-US" dirty="0">
                <a:solidFill>
                  <a:srgbClr val="022778"/>
                </a:solidFill>
                <a:latin typeface="Archivo" panose="020B0503020202020B04" pitchFamily="34" charset="0"/>
              </a:rPr>
              <a:t>. </a:t>
            </a:r>
            <a:r>
              <a:rPr lang="ja-JP" altLang="en-US" dirty="0">
                <a:solidFill>
                  <a:srgbClr val="022778"/>
                </a:solidFill>
                <a:latin typeface="Archivo" panose="020B0503020202020B04" pitchFamily="34" charset="0"/>
              </a:rPr>
              <a:t>七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tsʰɐ́t</a:t>
            </a:r>
            <a:r>
              <a:rPr lang="en-US" dirty="0">
                <a:solidFill>
                  <a:srgbClr val="022778"/>
                </a:solidFill>
                <a:latin typeface="Archivo" panose="020B0503020202020B04" pitchFamily="34" charset="0"/>
              </a:rPr>
              <a:t>] – a slang/vulgar word in Cantonese. </a:t>
            </a:r>
            <a:endParaRPr lang="en-US" dirty="0" smtClean="0">
              <a:solidFill>
                <a:srgbClr val="022778"/>
              </a:solidFill>
              <a:latin typeface="Archivo" panose="020B0503020202020B04" pitchFamily="34" charset="0"/>
            </a:endParaRPr>
          </a:p>
          <a:p>
            <a:r>
              <a:rPr lang="en-US" dirty="0" smtClean="0">
                <a:solidFill>
                  <a:srgbClr val="022778"/>
                </a:solidFill>
                <a:latin typeface="Archivo" panose="020B0503020202020B04" pitchFamily="34" charset="0"/>
              </a:rPr>
              <a:t>8</a:t>
            </a:r>
            <a:r>
              <a:rPr lang="en-US" dirty="0">
                <a:solidFill>
                  <a:srgbClr val="022778"/>
                </a:solidFill>
                <a:latin typeface="Archivo" panose="020B0503020202020B04" pitchFamily="34" charset="0"/>
              </a:rPr>
              <a:t>. </a:t>
            </a:r>
            <a:r>
              <a:rPr lang="ja-JP" altLang="en-US" dirty="0">
                <a:solidFill>
                  <a:srgbClr val="022778"/>
                </a:solidFill>
                <a:latin typeface="Archivo" panose="020B0503020202020B04" pitchFamily="34" charset="0"/>
              </a:rPr>
              <a:t>八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pāːt</a:t>
            </a:r>
            <a:r>
              <a:rPr lang="en-US" dirty="0">
                <a:solidFill>
                  <a:srgbClr val="022778"/>
                </a:solidFill>
                <a:latin typeface="Archivo" panose="020B0503020202020B04" pitchFamily="34" charset="0"/>
              </a:rPr>
              <a:t>] – sudden fortune, prosperity </a:t>
            </a:r>
            <a:r>
              <a:rPr lang="ja-JP" altLang="en-US" dirty="0">
                <a:solidFill>
                  <a:srgbClr val="022778"/>
                </a:solidFill>
                <a:latin typeface="Archivo" panose="020B0503020202020B04" pitchFamily="34" charset="0"/>
              </a:rPr>
              <a:t>發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fāːt</a:t>
            </a:r>
            <a:r>
              <a:rPr lang="en-US" dirty="0">
                <a:solidFill>
                  <a:srgbClr val="022778"/>
                </a:solidFill>
                <a:latin typeface="Archivo" panose="020B0503020202020B04" pitchFamily="34" charset="0"/>
              </a:rPr>
              <a:t>] </a:t>
            </a:r>
            <a:endParaRPr lang="en-US" dirty="0" smtClean="0">
              <a:solidFill>
                <a:srgbClr val="022778"/>
              </a:solidFill>
              <a:latin typeface="Archivo" panose="020B0503020202020B04" pitchFamily="34" charset="0"/>
            </a:endParaRPr>
          </a:p>
          <a:p>
            <a:r>
              <a:rPr lang="en-US" dirty="0" smtClean="0">
                <a:solidFill>
                  <a:srgbClr val="022778"/>
                </a:solidFill>
                <a:latin typeface="Archivo" panose="020B0503020202020B04" pitchFamily="34" charset="0"/>
              </a:rPr>
              <a:t>9</a:t>
            </a:r>
            <a:r>
              <a:rPr lang="en-US" dirty="0">
                <a:solidFill>
                  <a:srgbClr val="022778"/>
                </a:solidFill>
                <a:latin typeface="Archivo" panose="020B0503020202020B04" pitchFamily="34" charset="0"/>
              </a:rPr>
              <a:t>. </a:t>
            </a:r>
            <a:r>
              <a:rPr lang="ja-JP" altLang="en-US" dirty="0">
                <a:solidFill>
                  <a:srgbClr val="022778"/>
                </a:solidFill>
                <a:latin typeface="Archivo" panose="020B0503020202020B04" pitchFamily="34" charset="0"/>
              </a:rPr>
              <a:t>九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kɐu</a:t>
            </a:r>
            <a:r>
              <a:rPr lang="en-US" dirty="0">
                <a:solidFill>
                  <a:srgbClr val="022778"/>
                </a:solidFill>
                <a:latin typeface="Archivo" panose="020B0503020202020B04" pitchFamily="34" charset="0"/>
              </a:rPr>
              <a:t>̌ ] – long in time </a:t>
            </a:r>
            <a:r>
              <a:rPr lang="ja-JP" altLang="en-US" dirty="0">
                <a:solidFill>
                  <a:srgbClr val="022778"/>
                </a:solidFill>
                <a:latin typeface="Archivo" panose="020B0503020202020B04" pitchFamily="34" charset="0"/>
              </a:rPr>
              <a:t>久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kɐ̌u</a:t>
            </a:r>
            <a:r>
              <a:rPr lang="en-US" dirty="0">
                <a:solidFill>
                  <a:srgbClr val="022778"/>
                </a:solidFill>
                <a:latin typeface="Archivo" panose="020B0503020202020B04" pitchFamily="34" charset="0"/>
              </a:rPr>
              <a:t>], enough </a:t>
            </a:r>
            <a:r>
              <a:rPr lang="ja-JP" altLang="en-US" dirty="0">
                <a:solidFill>
                  <a:srgbClr val="022778"/>
                </a:solidFill>
                <a:latin typeface="Archivo" panose="020B0503020202020B04" pitchFamily="34" charset="0"/>
              </a:rPr>
              <a:t>夠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kɐ̄u</a:t>
            </a:r>
            <a:r>
              <a:rPr lang="en-US" dirty="0">
                <a:solidFill>
                  <a:srgbClr val="022778"/>
                </a:solidFill>
                <a:latin typeface="Archivo" panose="020B0503020202020B04" pitchFamily="34" charset="0"/>
              </a:rPr>
              <a:t>] or a slang/vulgar word derived from dog </a:t>
            </a:r>
            <a:r>
              <a:rPr lang="ja-JP" altLang="en-US" dirty="0">
                <a:solidFill>
                  <a:srgbClr val="022778"/>
                </a:solidFill>
                <a:latin typeface="Archivo" panose="020B0503020202020B04" pitchFamily="34" charset="0"/>
              </a:rPr>
              <a:t>狗 </a:t>
            </a:r>
            <a:r>
              <a:rPr lang="en-US" altLang="ja-JP" dirty="0">
                <a:solidFill>
                  <a:srgbClr val="022778"/>
                </a:solidFill>
                <a:latin typeface="Archivo" panose="020B0503020202020B04" pitchFamily="34" charset="0"/>
              </a:rPr>
              <a:t>[</a:t>
            </a:r>
            <a:r>
              <a:rPr lang="en-US" dirty="0" err="1">
                <a:solidFill>
                  <a:srgbClr val="022778"/>
                </a:solidFill>
                <a:latin typeface="Archivo" panose="020B0503020202020B04" pitchFamily="34" charset="0"/>
              </a:rPr>
              <a:t>kɐ̌u</a:t>
            </a:r>
            <a:r>
              <a:rPr lang="en-US" dirty="0">
                <a:solidFill>
                  <a:srgbClr val="022778"/>
                </a:solidFill>
                <a:latin typeface="Archivo" panose="020B0503020202020B04" pitchFamily="34" charset="0"/>
              </a:rPr>
              <a:t>] in Cantonese </a:t>
            </a:r>
          </a:p>
        </p:txBody>
      </p:sp>
    </p:spTree>
    <p:extLst>
      <p:ext uri="{BB962C8B-B14F-4D97-AF65-F5344CB8AC3E}">
        <p14:creationId xmlns:p14="http://schemas.microsoft.com/office/powerpoint/2010/main" val="236099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45" presetClass="entr" presetSubtype="0" fill="hold" grpId="1"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2000"/>
                                        <p:tgtEl>
                                          <p:spTgt spid="2"/>
                                        </p:tgtEl>
                                      </p:cBhvr>
                                    </p:animEffect>
                                    <p:anim calcmode="lin" valueType="num">
                                      <p:cBhvr>
                                        <p:cTn id="24" dur="2000" fill="hold"/>
                                        <p:tgtEl>
                                          <p:spTgt spid="2"/>
                                        </p:tgtEl>
                                        <p:attrNameLst>
                                          <p:attrName>ppt_w</p:attrName>
                                        </p:attrNameLst>
                                      </p:cBhvr>
                                      <p:tavLst>
                                        <p:tav tm="0" fmla="#ppt_w*sin(2.5*pi*$)">
                                          <p:val>
                                            <p:fltVal val="0"/>
                                          </p:val>
                                        </p:tav>
                                        <p:tav tm="100000">
                                          <p:val>
                                            <p:fltVal val="1"/>
                                          </p:val>
                                        </p:tav>
                                      </p:tavLst>
                                    </p:anim>
                                    <p:anim calcmode="lin" valueType="num">
                                      <p:cBhvr>
                                        <p:cTn id="25"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a:solidFill>
                  <a:schemeClr val="tx1">
                    <a:lumMod val="50000"/>
                    <a:lumOff val="50000"/>
                  </a:schemeClr>
                </a:solidFill>
                <a:latin typeface="Copperplate Gothic Light" panose="020E0507020206020404" pitchFamily="34" charset="0"/>
              </a:rPr>
              <a:t>Chinese numerology</a:t>
            </a:r>
            <a:endParaRPr lang="en-US" sz="4000"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228600" y="1066800"/>
            <a:ext cx="8915400" cy="2585323"/>
          </a:xfrm>
          <a:prstGeom prst="rect">
            <a:avLst/>
          </a:prstGeom>
        </p:spPr>
        <p:txBody>
          <a:bodyPr wrap="square">
            <a:spAutoFit/>
          </a:bodyPr>
          <a:lstStyle/>
          <a:p>
            <a:r>
              <a:rPr lang="en-IN" dirty="0">
                <a:solidFill>
                  <a:srgbClr val="00B050"/>
                </a:solidFill>
              </a:rPr>
              <a:t>Some "lucky number" combinations include: </a:t>
            </a:r>
            <a:endParaRPr lang="en-IN" dirty="0" smtClean="0">
              <a:solidFill>
                <a:srgbClr val="00B050"/>
              </a:solidFill>
            </a:endParaRPr>
          </a:p>
          <a:p>
            <a:endParaRPr lang="en-IN" dirty="0" smtClean="0">
              <a:solidFill>
                <a:srgbClr val="00B050"/>
              </a:solidFill>
            </a:endParaRPr>
          </a:p>
          <a:p>
            <a:r>
              <a:rPr lang="en-IN" dirty="0" smtClean="0">
                <a:solidFill>
                  <a:srgbClr val="00B050"/>
                </a:solidFill>
              </a:rPr>
              <a:t>99 </a:t>
            </a:r>
            <a:r>
              <a:rPr lang="en-IN" dirty="0">
                <a:solidFill>
                  <a:srgbClr val="00B050"/>
                </a:solidFill>
              </a:rPr>
              <a:t>– doubly long in time, hence eternal; used in the name of a popular Chinese American supermarket chain, 99 Ranch Market. </a:t>
            </a:r>
            <a:endParaRPr lang="en-IN" dirty="0" smtClean="0">
              <a:solidFill>
                <a:srgbClr val="00B050"/>
              </a:solidFill>
            </a:endParaRPr>
          </a:p>
          <a:p>
            <a:endParaRPr lang="en-IN" dirty="0" smtClean="0">
              <a:solidFill>
                <a:srgbClr val="00B050"/>
              </a:solidFill>
            </a:endParaRPr>
          </a:p>
          <a:p>
            <a:r>
              <a:rPr lang="en-IN" dirty="0" smtClean="0">
                <a:solidFill>
                  <a:srgbClr val="00B050"/>
                </a:solidFill>
              </a:rPr>
              <a:t>168 </a:t>
            </a:r>
            <a:r>
              <a:rPr lang="en-IN" dirty="0">
                <a:solidFill>
                  <a:srgbClr val="00B050"/>
                </a:solidFill>
              </a:rPr>
              <a:t>– many premium-pay telephone numbers in China begin with this number, which is considered lucky. It is also the name of a motel chain in China (Motel 168). </a:t>
            </a:r>
            <a:endParaRPr lang="en-IN" dirty="0" smtClean="0">
              <a:solidFill>
                <a:srgbClr val="00B050"/>
              </a:solidFill>
            </a:endParaRPr>
          </a:p>
          <a:p>
            <a:endParaRPr lang="en-IN" dirty="0" smtClean="0">
              <a:solidFill>
                <a:srgbClr val="00B050"/>
              </a:solidFill>
            </a:endParaRPr>
          </a:p>
          <a:p>
            <a:r>
              <a:rPr lang="en-IN" dirty="0" smtClean="0">
                <a:solidFill>
                  <a:srgbClr val="00B050"/>
                </a:solidFill>
              </a:rPr>
              <a:t>888 </a:t>
            </a:r>
            <a:r>
              <a:rPr lang="en-IN" dirty="0">
                <a:solidFill>
                  <a:srgbClr val="00B050"/>
                </a:solidFill>
              </a:rPr>
              <a:t>– Three times the prosperity, means "wealthy wealthy </a:t>
            </a:r>
            <a:r>
              <a:rPr lang="en-IN" dirty="0" smtClean="0">
                <a:solidFill>
                  <a:srgbClr val="00B050"/>
                </a:solidFill>
              </a:rPr>
              <a:t>wealthy“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86200"/>
            <a:ext cx="3200400" cy="2819400"/>
          </a:xfrm>
          <a:prstGeom prst="roundRect">
            <a:avLst>
              <a:gd name="adj" fmla="val 8594"/>
            </a:avLst>
          </a:prstGeom>
          <a:solidFill>
            <a:srgbClr val="FFFFFF">
              <a:shade val="85000"/>
            </a:srgbClr>
          </a:solidFill>
          <a:ln>
            <a:solidFill>
              <a:schemeClr val="tx1">
                <a:lumMod val="50000"/>
                <a:lumOff val="50000"/>
              </a:schemeClr>
            </a:solidFill>
          </a:ln>
          <a:effectLst>
            <a:reflection blurRad="12700" stA="38000" endPos="28000" dist="5000" dir="5400000" sy="-100000" algn="bl" rotWithShape="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874" y="3876856"/>
            <a:ext cx="4038600" cy="2828744"/>
          </a:xfrm>
          <a:prstGeom prst="roundRect">
            <a:avLst>
              <a:gd name="adj" fmla="val 8594"/>
            </a:avLst>
          </a:prstGeom>
          <a:solidFill>
            <a:srgbClr val="FFFFFF">
              <a:shade val="85000"/>
            </a:srgbClr>
          </a:solidFill>
          <a:ln>
            <a:solidFill>
              <a:srgbClr val="FFFF00"/>
            </a:solidFill>
          </a:ln>
          <a:effectLst>
            <a:reflection blurRad="12700" stA="38000" endPos="28000" dist="5000" dir="5400000" sy="-100000" algn="bl" rotWithShape="0"/>
          </a:effectLst>
        </p:spPr>
      </p:pic>
    </p:spTree>
    <p:extLst>
      <p:ext uri="{BB962C8B-B14F-4D97-AF65-F5344CB8AC3E}">
        <p14:creationId xmlns:p14="http://schemas.microsoft.com/office/powerpoint/2010/main" val="158505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2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edge">
                                      <p:cBhvr>
                                        <p:cTn id="13" dur="2000"/>
                                        <p:tgtEl>
                                          <p:spTgt spid="4"/>
                                        </p:tgtEl>
                                      </p:cBhvr>
                                    </p:animEffect>
                                  </p:childTnLst>
                                </p:cTn>
                              </p:par>
                              <p:par>
                                <p:cTn id="14" presetID="26" presetClass="emph" presetSubtype="0" fill="hold" nodeType="withEffect">
                                  <p:stCondLst>
                                    <p:cond delay="0"/>
                                  </p:stCondLst>
                                  <p:childTnLst>
                                    <p:animEffect transition="out" filter="fade">
                                      <p:cBhvr>
                                        <p:cTn id="15" dur="500" tmFilter="0, 0; .2, .5; .8, .5; 1, 0"/>
                                        <p:tgtEl>
                                          <p:spTgt spid="5"/>
                                        </p:tgtEl>
                                      </p:cBhvr>
                                    </p:animEffect>
                                    <p:animScale>
                                      <p:cBhvr>
                                        <p:cTn id="16"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b="1" i="1" u="sng" dirty="0">
                <a:solidFill>
                  <a:srgbClr val="00B050"/>
                </a:solidFill>
                <a:latin typeface="Book Antiqua" panose="02040602050305030304" pitchFamily="18" charset="0"/>
              </a:rPr>
              <a:t>Indian</a:t>
            </a:r>
            <a:r>
              <a:rPr lang="en-US" sz="4000" b="1" i="1" u="sng" dirty="0">
                <a:solidFill>
                  <a:srgbClr val="00B050"/>
                </a:solidFill>
                <a:latin typeface="Book Antiqua" panose="02040602050305030304" pitchFamily="18" charset="0"/>
              </a:rPr>
              <a:t> numerology</a:t>
            </a:r>
            <a:endParaRPr lang="en-US" sz="4000" b="1" i="1" u="sng" dirty="0">
              <a:solidFill>
                <a:srgbClr val="00B050"/>
              </a:solidFill>
              <a:latin typeface="Book Antiqua" panose="02040602050305030304" pitchFamily="18" charset="0"/>
              <a:ea typeface="Adobe Heiti Std R" pitchFamily="34" charset="-128"/>
              <a:cs typeface="Arial" pitchFamily="34" charset="0"/>
            </a:endParaRPr>
          </a:p>
        </p:txBody>
      </p:sp>
      <p:sp>
        <p:nvSpPr>
          <p:cNvPr id="3" name="Rectangle 2"/>
          <p:cNvSpPr/>
          <p:nvPr/>
        </p:nvSpPr>
        <p:spPr>
          <a:xfrm>
            <a:off x="228600" y="990600"/>
            <a:ext cx="8763000" cy="3539430"/>
          </a:xfrm>
          <a:prstGeom prst="rect">
            <a:avLst/>
          </a:prstGeom>
        </p:spPr>
        <p:txBody>
          <a:bodyPr wrap="square">
            <a:spAutoFit/>
          </a:bodyPr>
          <a:lstStyle/>
          <a:p>
            <a:r>
              <a:rPr lang="en-IN" sz="2000" b="1" i="1" dirty="0">
                <a:solidFill>
                  <a:schemeClr val="bg2">
                    <a:lumMod val="50000"/>
                  </a:schemeClr>
                </a:solidFill>
                <a:latin typeface="Frank Ruhl Libre Black" panose="00000A00000000000000" pitchFamily="2" charset="-79"/>
                <a:cs typeface="Frank Ruhl Libre Black" panose="00000A00000000000000" pitchFamily="2" charset="-79"/>
              </a:rPr>
              <a:t>Indian numerology is also known as Vedic numerology because it emerged in the era of the Vedas, some of the oldest and most sacred texts of the Indo-Aryans. Most of the Vedic period (except the earlier phase of Rig-Veda) occurred from the 12th to 6th century BC, making this system of numerology more or less contemporary to Chaldean and Chinese systems of numerology</a:t>
            </a:r>
            <a:r>
              <a:rPr lang="en-IN" sz="2000" b="1" i="1" dirty="0" smtClean="0">
                <a:solidFill>
                  <a:schemeClr val="bg2">
                    <a:lumMod val="50000"/>
                  </a:schemeClr>
                </a:solidFill>
                <a:latin typeface="Frank Ruhl Libre Black" panose="00000A00000000000000" pitchFamily="2" charset="-79"/>
                <a:cs typeface="Frank Ruhl Libre Black" panose="00000A00000000000000" pitchFamily="2" charset="-79"/>
              </a:rPr>
              <a:t>.</a:t>
            </a:r>
          </a:p>
          <a:p>
            <a:endParaRPr lang="en-IN" sz="2400" b="1" i="1" u="sng" dirty="0" smtClean="0">
              <a:solidFill>
                <a:schemeClr val="accent5">
                  <a:lumMod val="75000"/>
                </a:schemeClr>
              </a:solidFill>
              <a:latin typeface="Frank Ruhl Libre Black" panose="00000A00000000000000" pitchFamily="2" charset="-79"/>
              <a:cs typeface="Frank Ruhl Libre Black" panose="00000A00000000000000" pitchFamily="2" charset="-79"/>
            </a:endParaRPr>
          </a:p>
          <a:p>
            <a:pPr marL="342900" indent="-342900">
              <a:buFont typeface="Wingdings" panose="05000000000000000000" pitchFamily="2" charset="2"/>
              <a:buChar char="v"/>
            </a:pPr>
            <a:r>
              <a:rPr lang="en-IN" sz="2000" b="1" i="1" u="sng" dirty="0" smtClean="0">
                <a:solidFill>
                  <a:schemeClr val="accent5">
                    <a:lumMod val="75000"/>
                  </a:schemeClr>
                </a:solidFill>
                <a:latin typeface="Frank Ruhl Libre Black" panose="00000A00000000000000" pitchFamily="2" charset="-79"/>
                <a:cs typeface="Frank Ruhl Libre Black" panose="00000A00000000000000" pitchFamily="2" charset="-79"/>
              </a:rPr>
              <a:t>Vedic </a:t>
            </a:r>
            <a:r>
              <a:rPr lang="en-IN" sz="2000" b="1" i="1" u="sng" dirty="0">
                <a:solidFill>
                  <a:schemeClr val="accent5">
                    <a:lumMod val="75000"/>
                  </a:schemeClr>
                </a:solidFill>
                <a:latin typeface="Frank Ruhl Libre Black" panose="00000A00000000000000" pitchFamily="2" charset="-79"/>
                <a:cs typeface="Frank Ruhl Libre Black" panose="00000A00000000000000" pitchFamily="2" charset="-79"/>
              </a:rPr>
              <a:t>numerology works on the principle of numbers’ vibratory resonance. When one’s action and the vibration of the individual’s number are in harmony, resonance is created. A person’s number works well when resonance occurs.</a:t>
            </a:r>
            <a:endParaRPr lang="en-US" sz="2400" b="1" i="1" u="sng" dirty="0">
              <a:solidFill>
                <a:schemeClr val="accent5">
                  <a:lumMod val="75000"/>
                </a:schemeClr>
              </a:solidFill>
              <a:latin typeface="Frank Ruhl Libre Black" panose="00000A00000000000000" pitchFamily="2" charset="-79"/>
              <a:cs typeface="Frank Ruhl Libre Black" panose="00000A00000000000000" pitchFamily="2" charset="-79"/>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4530030"/>
            <a:ext cx="3556000" cy="2222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569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80">
                                          <p:stCondLst>
                                            <p:cond delay="0"/>
                                          </p:stCondLst>
                                        </p:cTn>
                                        <p:tgtEl>
                                          <p:spTgt spid="3"/>
                                        </p:tgtEl>
                                      </p:cBhvr>
                                    </p:animEffect>
                                    <p:anim calcmode="lin" valueType="num">
                                      <p:cBhvr>
                                        <p:cTn id="11"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gtEl>
                                      </p:cBhvr>
                                      <p:to x="100000" y="60000"/>
                                    </p:animScale>
                                    <p:animScale>
                                      <p:cBhvr>
                                        <p:cTn id="17" dur="166" decel="50000">
                                          <p:stCondLst>
                                            <p:cond delay="676"/>
                                          </p:stCondLst>
                                        </p:cTn>
                                        <p:tgtEl>
                                          <p:spTgt spid="3"/>
                                        </p:tgtEl>
                                      </p:cBhvr>
                                      <p:to x="100000" y="100000"/>
                                    </p:animScale>
                                    <p:animScale>
                                      <p:cBhvr>
                                        <p:cTn id="18" dur="26">
                                          <p:stCondLst>
                                            <p:cond delay="1312"/>
                                          </p:stCondLst>
                                        </p:cTn>
                                        <p:tgtEl>
                                          <p:spTgt spid="3"/>
                                        </p:tgtEl>
                                      </p:cBhvr>
                                      <p:to x="100000" y="80000"/>
                                    </p:animScale>
                                    <p:animScale>
                                      <p:cBhvr>
                                        <p:cTn id="19" dur="166" decel="50000">
                                          <p:stCondLst>
                                            <p:cond delay="1338"/>
                                          </p:stCondLst>
                                        </p:cTn>
                                        <p:tgtEl>
                                          <p:spTgt spid="3"/>
                                        </p:tgtEl>
                                      </p:cBhvr>
                                      <p:to x="100000" y="100000"/>
                                    </p:animScale>
                                    <p:animScale>
                                      <p:cBhvr>
                                        <p:cTn id="20" dur="26">
                                          <p:stCondLst>
                                            <p:cond delay="1642"/>
                                          </p:stCondLst>
                                        </p:cTn>
                                        <p:tgtEl>
                                          <p:spTgt spid="3"/>
                                        </p:tgtEl>
                                      </p:cBhvr>
                                      <p:to x="100000" y="90000"/>
                                    </p:animScale>
                                    <p:animScale>
                                      <p:cBhvr>
                                        <p:cTn id="21" dur="166" decel="50000">
                                          <p:stCondLst>
                                            <p:cond delay="1668"/>
                                          </p:stCondLst>
                                        </p:cTn>
                                        <p:tgtEl>
                                          <p:spTgt spid="3"/>
                                        </p:tgtEl>
                                      </p:cBhvr>
                                      <p:to x="100000" y="100000"/>
                                    </p:animScale>
                                    <p:animScale>
                                      <p:cBhvr>
                                        <p:cTn id="22" dur="26">
                                          <p:stCondLst>
                                            <p:cond delay="1808"/>
                                          </p:stCondLst>
                                        </p:cTn>
                                        <p:tgtEl>
                                          <p:spTgt spid="3"/>
                                        </p:tgtEl>
                                      </p:cBhvr>
                                      <p:to x="100000" y="95000"/>
                                    </p:animScale>
                                    <p:animScale>
                                      <p:cBhvr>
                                        <p:cTn id="23" dur="166" decel="50000">
                                          <p:stCondLst>
                                            <p:cond delay="1834"/>
                                          </p:stCondLst>
                                        </p:cTn>
                                        <p:tgtEl>
                                          <p:spTgt spid="3"/>
                                        </p:tgtEl>
                                      </p:cBhvr>
                                      <p:to x="100000" y="100000"/>
                                    </p:animScale>
                                  </p:childTnLst>
                                </p:cTn>
                              </p:par>
                              <p:par>
                                <p:cTn id="24" presetID="9" presetClass="emph" presetSubtype="0" nodeType="withEffect">
                                  <p:stCondLst>
                                    <p:cond delay="0"/>
                                  </p:stCondLst>
                                  <p:childTnLst>
                                    <p:set>
                                      <p:cBhvr rctx="PPT">
                                        <p:cTn id="25" dur="indefinite"/>
                                        <p:tgtEl>
                                          <p:spTgt spid="4"/>
                                        </p:tgtEl>
                                        <p:attrNameLst>
                                          <p:attrName>style.opacity</p:attrName>
                                        </p:attrNameLst>
                                      </p:cBhvr>
                                      <p:to>
                                        <p:strVal val="0.5"/>
                                      </p:to>
                                    </p:set>
                                    <p:animEffect filter="image" prLst="opacity: 0.5">
                                      <p:cBhvr rctx="IE">
                                        <p:cTn id="26"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2997" y="-228600"/>
            <a:ext cx="8458200" cy="1219200"/>
          </a:xfrm>
        </p:spPr>
        <p:txBody>
          <a:bodyPr>
            <a:normAutofit/>
          </a:bodyPr>
          <a:lstStyle/>
          <a:p>
            <a:r>
              <a:rPr lang="en-US" sz="5400" b="1" i="1" u="sng" dirty="0" smtClean="0">
                <a:ln w="12700">
                  <a:solidFill>
                    <a:schemeClr val="tx2">
                      <a:lumMod val="75000"/>
                    </a:schemeClr>
                  </a:solidFill>
                  <a:prstDash val="solid"/>
                </a:ln>
                <a:solidFill>
                  <a:srgbClr val="FFFF00"/>
                </a:solidFill>
                <a:effectLst>
                  <a:outerShdw dist="38100" dir="2640000" algn="bl" rotWithShape="0">
                    <a:schemeClr val="tx2">
                      <a:lumMod val="75000"/>
                    </a:schemeClr>
                  </a:outerShdw>
                </a:effectLst>
                <a:latin typeface="Algerian" panose="04020705040A02060702" pitchFamily="82" charset="0"/>
              </a:rPr>
              <a:t>Table of Contents</a:t>
            </a:r>
            <a:endParaRPr lang="en-US" sz="5400" b="1" i="1" u="sng"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latin typeface="Algerian" panose="04020705040A02060702" pitchFamily="82" charset="0"/>
            </a:endParaRPr>
          </a:p>
        </p:txBody>
      </p:sp>
      <p:sp>
        <p:nvSpPr>
          <p:cNvPr id="3" name="TextBox 2"/>
          <p:cNvSpPr txBox="1"/>
          <p:nvPr/>
        </p:nvSpPr>
        <p:spPr>
          <a:xfrm>
            <a:off x="322997" y="838200"/>
            <a:ext cx="8382000" cy="7663636"/>
          </a:xfrm>
          <a:prstGeom prst="rect">
            <a:avLst/>
          </a:prstGeom>
          <a:noFill/>
        </p:spPr>
        <p:txBody>
          <a:bodyPr wrap="square" rtlCol="0">
            <a:spAutoFit/>
          </a:bodyPr>
          <a:lstStyle/>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3" action="ppaction://hlinksldjump"/>
              </a:rPr>
              <a:t>Introduction</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4" action="ppaction://hlinksldjump"/>
              </a:rPr>
              <a:t>Table of contents</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5" action="ppaction://hlinksldjump"/>
              </a:rPr>
              <a:t>What is “NUMEROLOGY”?</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6" action="ppaction://hlinksldjump"/>
              </a:rPr>
              <a:t>The history numerology</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7" action="ppaction://hlinksldjump"/>
              </a:rPr>
              <a:t>Lack of evidence</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8" action="ppaction://hlinksldjump"/>
              </a:rPr>
              <a:t>How does numerology works?</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9" action="ppaction://hlinksldjump"/>
              </a:rPr>
              <a:t>What a numerology reading involves?</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10" action="ppaction://hlinksldjump"/>
              </a:rPr>
              <a:t>Methods</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11" action="ppaction://hlinksldjump"/>
              </a:rPr>
              <a:t>Chinese numerology</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12" action="ppaction://hlinksldjump"/>
              </a:rPr>
              <a:t>Indian numerology</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13" action="ppaction://hlinksldjump"/>
              </a:rPr>
              <a:t>Other uses of the term</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14" action="ppaction://hlinksldjump"/>
              </a:rPr>
              <a:t>In popular culture</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15" action="ppaction://hlinksldjump"/>
              </a:rPr>
              <a:t>Uses of numerology in Movies/TV shows</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16" action="ppaction://hlinksldjump"/>
              </a:rPr>
              <a:t>7 interesting facts about numerology</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17" action="ppaction://hlinksldjump"/>
              </a:rPr>
              <a:t>References</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Wingdings" panose="05000000000000000000" pitchFamily="2" charset="2"/>
              <a:buChar char="q"/>
            </a:pPr>
            <a:r>
              <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hlinkClick r:id="rId18" action="ppaction://hlinksldjump"/>
              </a:rPr>
              <a:t>Thank you!!</a:t>
            </a:r>
            <a:endParaRPr lang="en-US" sz="2400" b="1" i="1" dirty="0" smtClean="0">
              <a:solidFill>
                <a:srgbClr val="FFC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endParaRPr lang="en-US" b="1" i="1" dirty="0" smtClean="0">
              <a:solidFill>
                <a:srgbClr val="FFC000"/>
              </a:solidFill>
            </a:endParaRPr>
          </a:p>
          <a:p>
            <a:endParaRPr lang="en-US" b="1" i="1" dirty="0" smtClean="0">
              <a:solidFill>
                <a:srgbClr val="FFC000"/>
              </a:solidFill>
            </a:endParaRPr>
          </a:p>
          <a:p>
            <a:pPr marL="342900" indent="-342900">
              <a:buFont typeface="Wingdings" panose="05000000000000000000" pitchFamily="2" charset="2"/>
              <a:buChar char="q"/>
            </a:pPr>
            <a:endParaRPr lang="en-US" b="1" i="1" dirty="0" smtClean="0">
              <a:solidFill>
                <a:srgbClr val="FFC000"/>
              </a:solidFill>
            </a:endParaRPr>
          </a:p>
          <a:p>
            <a:pPr marL="342900" indent="-342900">
              <a:buFont typeface="Wingdings" panose="05000000000000000000" pitchFamily="2" charset="2"/>
              <a:buChar char="q"/>
            </a:pPr>
            <a:endParaRPr lang="en-US" b="1" i="1" dirty="0" smtClean="0">
              <a:solidFill>
                <a:srgbClr val="FFC000"/>
              </a:solidFill>
            </a:endParaRPr>
          </a:p>
          <a:p>
            <a:pPr marL="342900" indent="-342900">
              <a:buFont typeface="Wingdings" panose="05000000000000000000" pitchFamily="2" charset="2"/>
              <a:buChar char="q"/>
            </a:pPr>
            <a:endParaRPr lang="en-US" b="1" i="1" dirty="0" smtClean="0">
              <a:solidFill>
                <a:srgbClr val="FFC000"/>
              </a:solidFill>
            </a:endParaRPr>
          </a:p>
          <a:p>
            <a:pPr marL="342900" indent="-342900">
              <a:buFont typeface="Wingdings" panose="05000000000000000000" pitchFamily="2" charset="2"/>
              <a:buChar char="q"/>
            </a:pPr>
            <a:endParaRPr lang="en-US" b="1" i="1" dirty="0">
              <a:solidFill>
                <a:srgbClr val="FFC000"/>
              </a:solidFill>
            </a:endParaRPr>
          </a:p>
        </p:txBody>
      </p:sp>
    </p:spTree>
    <p:extLst>
      <p:ext uri="{BB962C8B-B14F-4D97-AF65-F5344CB8AC3E}">
        <p14:creationId xmlns:p14="http://schemas.microsoft.com/office/powerpoint/2010/main" val="22648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6" end="6"/>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7" end="7"/>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8" end="8"/>
                                            </p:txEl>
                                          </p:spTgt>
                                        </p:tgtEl>
                                      </p:cBhvr>
                                    </p:animEffect>
                                  </p:childTnLst>
                                </p:cTn>
                              </p:par>
                              <p:par>
                                <p:cTn id="59" presetID="31" presetClass="entr" presetSubtype="0"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2"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63"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64" dur="1000"/>
                                        <p:tgtEl>
                                          <p:spTgt spid="3">
                                            <p:txEl>
                                              <p:pRg st="9" end="9"/>
                                            </p:txEl>
                                          </p:spTgt>
                                        </p:tgtEl>
                                      </p:cBhvr>
                                    </p:animEffect>
                                  </p:childTnLst>
                                </p:cTn>
                              </p:par>
                              <p:par>
                                <p:cTn id="65" presetID="31" presetClass="entr" presetSubtype="0" fill="hold"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p:cTn id="67"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8"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69"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70" dur="1000"/>
                                        <p:tgtEl>
                                          <p:spTgt spid="3">
                                            <p:txEl>
                                              <p:pRg st="10" end="10"/>
                                            </p:txEl>
                                          </p:spTgt>
                                        </p:tgtEl>
                                      </p:cBhvr>
                                    </p:animEffect>
                                  </p:childTnLst>
                                </p:cTn>
                              </p:par>
                              <p:par>
                                <p:cTn id="71" presetID="31" presetClass="entr" presetSubtype="0" fill="hold"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p:cTn id="73"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4"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75"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76" dur="1000"/>
                                        <p:tgtEl>
                                          <p:spTgt spid="3">
                                            <p:txEl>
                                              <p:pRg st="11" end="11"/>
                                            </p:txEl>
                                          </p:spTgt>
                                        </p:tgtEl>
                                      </p:cBhvr>
                                    </p:animEffect>
                                  </p:childTnLst>
                                </p:cTn>
                              </p:par>
                              <p:par>
                                <p:cTn id="77" presetID="31" presetClass="entr" presetSubtype="0" fill="hold" nodeType="with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p:cTn id="79"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80"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81"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82" dur="1000"/>
                                        <p:tgtEl>
                                          <p:spTgt spid="3">
                                            <p:txEl>
                                              <p:pRg st="12" end="12"/>
                                            </p:txEl>
                                          </p:spTgt>
                                        </p:tgtEl>
                                      </p:cBhvr>
                                    </p:animEffect>
                                  </p:childTnLst>
                                </p:cTn>
                              </p:par>
                              <p:par>
                                <p:cTn id="83" presetID="31" presetClass="entr" presetSubtype="0" fill="hold" nodeType="with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p:cTn id="85" dur="1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86" dur="1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87" dur="1000" fill="hold"/>
                                        <p:tgtEl>
                                          <p:spTgt spid="3">
                                            <p:txEl>
                                              <p:pRg st="13" end="13"/>
                                            </p:txEl>
                                          </p:spTgt>
                                        </p:tgtEl>
                                        <p:attrNameLst>
                                          <p:attrName>style.rotation</p:attrName>
                                        </p:attrNameLst>
                                      </p:cBhvr>
                                      <p:tavLst>
                                        <p:tav tm="0">
                                          <p:val>
                                            <p:fltVal val="90"/>
                                          </p:val>
                                        </p:tav>
                                        <p:tav tm="100000">
                                          <p:val>
                                            <p:fltVal val="0"/>
                                          </p:val>
                                        </p:tav>
                                      </p:tavLst>
                                    </p:anim>
                                    <p:animEffect transition="in" filter="fade">
                                      <p:cBhvr>
                                        <p:cTn id="88" dur="1000"/>
                                        <p:tgtEl>
                                          <p:spTgt spid="3">
                                            <p:txEl>
                                              <p:pRg st="13" end="13"/>
                                            </p:txEl>
                                          </p:spTgt>
                                        </p:tgtEl>
                                      </p:cBhvr>
                                    </p:animEffect>
                                  </p:childTnLst>
                                </p:cTn>
                              </p:par>
                              <p:par>
                                <p:cTn id="89" presetID="31" presetClass="entr" presetSubtype="0" fill="hold" nodeType="with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p:cTn id="91" dur="10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92" dur="10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93" dur="1000" fill="hold"/>
                                        <p:tgtEl>
                                          <p:spTgt spid="3">
                                            <p:txEl>
                                              <p:pRg st="14" end="14"/>
                                            </p:txEl>
                                          </p:spTgt>
                                        </p:tgtEl>
                                        <p:attrNameLst>
                                          <p:attrName>style.rotation</p:attrName>
                                        </p:attrNameLst>
                                      </p:cBhvr>
                                      <p:tavLst>
                                        <p:tav tm="0">
                                          <p:val>
                                            <p:fltVal val="90"/>
                                          </p:val>
                                        </p:tav>
                                        <p:tav tm="100000">
                                          <p:val>
                                            <p:fltVal val="0"/>
                                          </p:val>
                                        </p:tav>
                                      </p:tavLst>
                                    </p:anim>
                                    <p:animEffect transition="in" filter="fade">
                                      <p:cBhvr>
                                        <p:cTn id="94" dur="1000"/>
                                        <p:tgtEl>
                                          <p:spTgt spid="3">
                                            <p:txEl>
                                              <p:pRg st="14" end="14"/>
                                            </p:txEl>
                                          </p:spTgt>
                                        </p:tgtEl>
                                      </p:cBhvr>
                                    </p:animEffect>
                                  </p:childTnLst>
                                </p:cTn>
                              </p:par>
                              <p:par>
                                <p:cTn id="95" presetID="31" presetClass="entr" presetSubtype="0" fill="hold" nodeType="with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p:cTn id="97" dur="10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98" dur="1000" fill="hold"/>
                                        <p:tgtEl>
                                          <p:spTgt spid="3">
                                            <p:txEl>
                                              <p:pRg st="15" end="15"/>
                                            </p:txEl>
                                          </p:spTgt>
                                        </p:tgtEl>
                                        <p:attrNameLst>
                                          <p:attrName>ppt_h</p:attrName>
                                        </p:attrNameLst>
                                      </p:cBhvr>
                                      <p:tavLst>
                                        <p:tav tm="0">
                                          <p:val>
                                            <p:fltVal val="0"/>
                                          </p:val>
                                        </p:tav>
                                        <p:tav tm="100000">
                                          <p:val>
                                            <p:strVal val="#ppt_h"/>
                                          </p:val>
                                        </p:tav>
                                      </p:tavLst>
                                    </p:anim>
                                    <p:anim calcmode="lin" valueType="num">
                                      <p:cBhvr>
                                        <p:cTn id="99" dur="1000" fill="hold"/>
                                        <p:tgtEl>
                                          <p:spTgt spid="3">
                                            <p:txEl>
                                              <p:pRg st="15" end="15"/>
                                            </p:txEl>
                                          </p:spTgt>
                                        </p:tgtEl>
                                        <p:attrNameLst>
                                          <p:attrName>style.rotation</p:attrName>
                                        </p:attrNameLst>
                                      </p:cBhvr>
                                      <p:tavLst>
                                        <p:tav tm="0">
                                          <p:val>
                                            <p:fltVal val="90"/>
                                          </p:val>
                                        </p:tav>
                                        <p:tav tm="100000">
                                          <p:val>
                                            <p:fltVal val="0"/>
                                          </p:val>
                                        </p:tav>
                                      </p:tavLst>
                                    </p:anim>
                                    <p:animEffect transition="in" filter="fade">
                                      <p:cBhvr>
                                        <p:cTn id="100" dur="1000"/>
                                        <p:tgtEl>
                                          <p:spTgt spid="3">
                                            <p:txEl>
                                              <p:pRg st="15" end="15"/>
                                            </p:txEl>
                                          </p:spTgt>
                                        </p:tgtEl>
                                      </p:cBhvr>
                                    </p:animEffect>
                                  </p:childTnLst>
                                </p:cTn>
                              </p:par>
                              <p:par>
                                <p:cTn id="101" presetID="21" presetClass="entr" presetSubtype="1" fill="hold" grpId="0" nodeType="with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wheel(1)">
                                      <p:cBhvr>
                                        <p:cTn id="10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a:solidFill>
                  <a:srgbClr val="00B050"/>
                </a:solidFill>
                <a:latin typeface="Book Antiqua" panose="02040602050305030304" pitchFamily="18" charset="0"/>
              </a:rPr>
              <a:t>Indian numerology</a:t>
            </a:r>
            <a:endParaRPr lang="en-US" sz="4000"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228600" y="1066800"/>
            <a:ext cx="8610600" cy="2246769"/>
          </a:xfrm>
          <a:prstGeom prst="rect">
            <a:avLst/>
          </a:prstGeom>
        </p:spPr>
        <p:txBody>
          <a:bodyPr wrap="square">
            <a:spAutoFit/>
          </a:bodyPr>
          <a:lstStyle/>
          <a:p>
            <a:r>
              <a:rPr lang="en-IN" sz="2000" b="1" i="1" dirty="0">
                <a:solidFill>
                  <a:schemeClr val="accent1">
                    <a:lumMod val="50000"/>
                  </a:schemeClr>
                </a:solidFill>
                <a:latin typeface="Eras Medium ITC" panose="020B0602030504020804" pitchFamily="34" charset="0"/>
              </a:rPr>
              <a:t>Every numerology system has its own specialty, such as the Chaldean system’s compound numbers. Indian Vedic numerology is based on the idea that everything in this material word is influenced by one or more of the nine planets.</a:t>
            </a:r>
          </a:p>
          <a:p>
            <a:endParaRPr lang="en-IN" sz="2000" b="1" i="1" dirty="0" smtClean="0">
              <a:solidFill>
                <a:schemeClr val="accent1">
                  <a:lumMod val="50000"/>
                </a:schemeClr>
              </a:solidFill>
              <a:latin typeface="Eras Medium ITC" panose="020B0602030504020804" pitchFamily="34" charset="0"/>
            </a:endParaRPr>
          </a:p>
          <a:p>
            <a:r>
              <a:rPr lang="en-IN" sz="2000" b="1" i="1" dirty="0" smtClean="0">
                <a:solidFill>
                  <a:schemeClr val="accent1">
                    <a:lumMod val="50000"/>
                  </a:schemeClr>
                </a:solidFill>
                <a:latin typeface="Eras Medium ITC" panose="020B0602030504020804" pitchFamily="34" charset="0"/>
              </a:rPr>
              <a:t>Vedic </a:t>
            </a:r>
            <a:r>
              <a:rPr lang="en-IN" sz="2000" b="1" i="1" dirty="0">
                <a:solidFill>
                  <a:schemeClr val="accent1">
                    <a:lumMod val="50000"/>
                  </a:schemeClr>
                </a:solidFill>
                <a:latin typeface="Eras Medium ITC" panose="020B0602030504020804" pitchFamily="34" charset="0"/>
              </a:rPr>
              <a:t>astrology considers the moon to be the most important factor for </a:t>
            </a:r>
            <a:r>
              <a:rPr lang="en-IN" sz="2000" b="1" i="1" dirty="0" smtClean="0">
                <a:solidFill>
                  <a:schemeClr val="accent1">
                    <a:lumMod val="50000"/>
                  </a:schemeClr>
                </a:solidFill>
                <a:latin typeface="Eras Medium ITC" panose="020B0602030504020804" pitchFamily="34" charset="0"/>
              </a:rPr>
              <a:t>analysing </a:t>
            </a:r>
            <a:r>
              <a:rPr lang="en-IN" sz="2000" b="1" i="1" dirty="0">
                <a:solidFill>
                  <a:schemeClr val="accent1">
                    <a:lumMod val="50000"/>
                  </a:schemeClr>
                </a:solidFill>
                <a:latin typeface="Eras Medium ITC" panose="020B0602030504020804" pitchFamily="34" charset="0"/>
              </a:rPr>
              <a:t>an individual’s inner self, the mind, and the soul.</a:t>
            </a:r>
            <a:endParaRPr lang="en-IN" sz="2000" b="1" i="1" dirty="0">
              <a:solidFill>
                <a:schemeClr val="accent1">
                  <a:lumMod val="50000"/>
                </a:schemeClr>
              </a:solidFill>
              <a:effectLst/>
              <a:latin typeface="Eras Medium ITC" panose="020B0602030504020804" pitchFamily="34" charset="0"/>
            </a:endParaRPr>
          </a:p>
        </p:txBody>
      </p:sp>
      <p:sp>
        <p:nvSpPr>
          <p:cNvPr id="4" name="Rectangle 3"/>
          <p:cNvSpPr/>
          <p:nvPr/>
        </p:nvSpPr>
        <p:spPr>
          <a:xfrm>
            <a:off x="304800" y="3313569"/>
            <a:ext cx="8534400" cy="3477875"/>
          </a:xfrm>
          <a:prstGeom prst="rect">
            <a:avLst/>
          </a:prstGeom>
        </p:spPr>
        <p:txBody>
          <a:bodyPr wrap="square">
            <a:spAutoFit/>
          </a:bodyPr>
          <a:lstStyle/>
          <a:p>
            <a:r>
              <a:rPr lang="en-IN" sz="2000" b="1" i="1" dirty="0">
                <a:solidFill>
                  <a:srgbClr val="4F0801"/>
                </a:solidFill>
              </a:rPr>
              <a:t>The list is shown below: </a:t>
            </a:r>
            <a:endParaRPr lang="en-IN" sz="2000" b="1" i="1" dirty="0" smtClean="0">
              <a:solidFill>
                <a:srgbClr val="4F0801"/>
              </a:solidFill>
            </a:endParaRPr>
          </a:p>
          <a:p>
            <a:r>
              <a:rPr lang="en-IN" sz="2000" b="1" i="1" dirty="0" smtClean="0">
                <a:solidFill>
                  <a:srgbClr val="4F0801"/>
                </a:solidFill>
              </a:rPr>
              <a:t>1 </a:t>
            </a:r>
            <a:r>
              <a:rPr lang="en-IN" sz="2000" b="1" i="1" dirty="0">
                <a:solidFill>
                  <a:srgbClr val="4F0801"/>
                </a:solidFill>
              </a:rPr>
              <a:t>= A, I, J, Q, Y </a:t>
            </a:r>
            <a:endParaRPr lang="en-IN" sz="2000" b="1" i="1" dirty="0" smtClean="0">
              <a:solidFill>
                <a:srgbClr val="4F0801"/>
              </a:solidFill>
            </a:endParaRPr>
          </a:p>
          <a:p>
            <a:r>
              <a:rPr lang="en-IN" sz="2000" b="1" i="1" dirty="0" smtClean="0">
                <a:solidFill>
                  <a:srgbClr val="4F0801"/>
                </a:solidFill>
              </a:rPr>
              <a:t>2 </a:t>
            </a:r>
            <a:r>
              <a:rPr lang="en-IN" sz="2000" b="1" i="1" dirty="0">
                <a:solidFill>
                  <a:srgbClr val="4F0801"/>
                </a:solidFill>
              </a:rPr>
              <a:t>= B, K, R </a:t>
            </a:r>
            <a:endParaRPr lang="en-IN" sz="2000" b="1" i="1" dirty="0" smtClean="0">
              <a:solidFill>
                <a:srgbClr val="4F0801"/>
              </a:solidFill>
            </a:endParaRPr>
          </a:p>
          <a:p>
            <a:r>
              <a:rPr lang="en-IN" sz="2000" b="1" i="1" dirty="0" smtClean="0">
                <a:solidFill>
                  <a:srgbClr val="4F0801"/>
                </a:solidFill>
              </a:rPr>
              <a:t>3 </a:t>
            </a:r>
            <a:r>
              <a:rPr lang="en-IN" sz="2000" b="1" i="1" dirty="0">
                <a:solidFill>
                  <a:srgbClr val="4F0801"/>
                </a:solidFill>
              </a:rPr>
              <a:t>= C, G, L, </a:t>
            </a:r>
            <a:r>
              <a:rPr lang="en-IN" sz="2000" b="1" i="1" dirty="0" smtClean="0">
                <a:solidFill>
                  <a:srgbClr val="4F0801"/>
                </a:solidFill>
              </a:rPr>
              <a:t>S</a:t>
            </a:r>
          </a:p>
          <a:p>
            <a:r>
              <a:rPr lang="en-IN" sz="2000" b="1" i="1" dirty="0" smtClean="0">
                <a:solidFill>
                  <a:srgbClr val="4F0801"/>
                </a:solidFill>
              </a:rPr>
              <a:t> </a:t>
            </a:r>
            <a:r>
              <a:rPr lang="en-IN" sz="2000" b="1" i="1" dirty="0">
                <a:solidFill>
                  <a:srgbClr val="4F0801"/>
                </a:solidFill>
              </a:rPr>
              <a:t>4 = D, M, </a:t>
            </a:r>
            <a:r>
              <a:rPr lang="en-IN" sz="2000" b="1" i="1" dirty="0" smtClean="0">
                <a:solidFill>
                  <a:srgbClr val="4F0801"/>
                </a:solidFill>
              </a:rPr>
              <a:t>T</a:t>
            </a:r>
          </a:p>
          <a:p>
            <a:r>
              <a:rPr lang="en-IN" sz="2000" b="1" i="1" dirty="0" smtClean="0">
                <a:solidFill>
                  <a:srgbClr val="4F0801"/>
                </a:solidFill>
              </a:rPr>
              <a:t> </a:t>
            </a:r>
            <a:r>
              <a:rPr lang="en-IN" sz="2000" b="1" i="1" dirty="0">
                <a:solidFill>
                  <a:srgbClr val="4F0801"/>
                </a:solidFill>
              </a:rPr>
              <a:t>5 = E, H, N, X </a:t>
            </a:r>
            <a:endParaRPr lang="en-IN" sz="2000" b="1" i="1" dirty="0" smtClean="0">
              <a:solidFill>
                <a:srgbClr val="4F0801"/>
              </a:solidFill>
            </a:endParaRPr>
          </a:p>
          <a:p>
            <a:r>
              <a:rPr lang="en-IN" sz="2000" b="1" i="1" dirty="0" smtClean="0">
                <a:solidFill>
                  <a:srgbClr val="4F0801"/>
                </a:solidFill>
              </a:rPr>
              <a:t>6 </a:t>
            </a:r>
            <a:r>
              <a:rPr lang="en-IN" sz="2000" b="1" i="1" dirty="0">
                <a:solidFill>
                  <a:srgbClr val="4F0801"/>
                </a:solidFill>
              </a:rPr>
              <a:t>= U, V, W </a:t>
            </a:r>
            <a:endParaRPr lang="en-IN" sz="2000" b="1" i="1" dirty="0" smtClean="0">
              <a:solidFill>
                <a:srgbClr val="4F0801"/>
              </a:solidFill>
            </a:endParaRPr>
          </a:p>
          <a:p>
            <a:r>
              <a:rPr lang="en-IN" sz="2000" b="1" i="1" dirty="0" smtClean="0">
                <a:solidFill>
                  <a:srgbClr val="4F0801"/>
                </a:solidFill>
              </a:rPr>
              <a:t>7 </a:t>
            </a:r>
            <a:r>
              <a:rPr lang="en-IN" sz="2000" b="1" i="1" dirty="0">
                <a:solidFill>
                  <a:srgbClr val="4F0801"/>
                </a:solidFill>
              </a:rPr>
              <a:t>= O, Z </a:t>
            </a:r>
            <a:endParaRPr lang="en-IN" sz="2000" b="1" i="1" dirty="0" smtClean="0">
              <a:solidFill>
                <a:srgbClr val="4F0801"/>
              </a:solidFill>
            </a:endParaRPr>
          </a:p>
          <a:p>
            <a:r>
              <a:rPr lang="en-IN" sz="2000" b="1" i="1" dirty="0" smtClean="0">
                <a:solidFill>
                  <a:srgbClr val="4F0801"/>
                </a:solidFill>
              </a:rPr>
              <a:t>8 </a:t>
            </a:r>
            <a:r>
              <a:rPr lang="en-IN" sz="2000" b="1" i="1" dirty="0">
                <a:solidFill>
                  <a:srgbClr val="4F0801"/>
                </a:solidFill>
              </a:rPr>
              <a:t>= F, P </a:t>
            </a:r>
            <a:endParaRPr lang="en-IN" sz="2000" b="1" i="1" dirty="0" smtClean="0">
              <a:solidFill>
                <a:srgbClr val="4F0801"/>
              </a:solidFill>
            </a:endParaRPr>
          </a:p>
          <a:p>
            <a:r>
              <a:rPr lang="en-IN" sz="2000" b="1" i="1" dirty="0" smtClean="0">
                <a:solidFill>
                  <a:srgbClr val="4F0801"/>
                </a:solidFill>
              </a:rPr>
              <a:t>There </a:t>
            </a:r>
            <a:r>
              <a:rPr lang="en-IN" sz="2000" b="1" i="1" dirty="0">
                <a:solidFill>
                  <a:srgbClr val="4F0801"/>
                </a:solidFill>
              </a:rPr>
              <a:t>is no assignment for the number </a:t>
            </a:r>
            <a:r>
              <a:rPr lang="en-IN" sz="2000" b="1" i="1" dirty="0" smtClean="0">
                <a:solidFill>
                  <a:srgbClr val="4F0801"/>
                </a:solidFill>
              </a:rPr>
              <a:t>“9”. </a:t>
            </a:r>
          </a:p>
          <a:p>
            <a:r>
              <a:rPr lang="en-IN" sz="2000" b="1" i="1" dirty="0" smtClean="0">
                <a:solidFill>
                  <a:srgbClr val="4F0801"/>
                </a:solidFill>
              </a:rPr>
              <a:t>Numerologists </a:t>
            </a:r>
            <a:r>
              <a:rPr lang="en-IN" sz="2000" b="1" i="1" dirty="0" err="1">
                <a:solidFill>
                  <a:srgbClr val="4F0801"/>
                </a:solidFill>
              </a:rPr>
              <a:t>analyze</a:t>
            </a:r>
            <a:r>
              <a:rPr lang="en-IN" sz="2000" b="1" i="1" dirty="0">
                <a:solidFill>
                  <a:srgbClr val="4F0801"/>
                </a:solidFill>
              </a:rPr>
              <a:t> double-digit numbers from 10 to 99. </a:t>
            </a:r>
            <a:endParaRPr lang="en-US" sz="2000" b="1" i="1" dirty="0">
              <a:solidFill>
                <a:srgbClr val="4F0801"/>
              </a:solidFill>
            </a:endParaRPr>
          </a:p>
        </p:txBody>
      </p:sp>
    </p:spTree>
    <p:extLst>
      <p:ext uri="{BB962C8B-B14F-4D97-AF65-F5344CB8AC3E}">
        <p14:creationId xmlns:p14="http://schemas.microsoft.com/office/powerpoint/2010/main" val="413012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4"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cTn>
                              </p:par>
                              <p:par>
                                <p:cTn id="14" presetID="34" presetClass="emph" presetSubtype="0" fill="hold" grpId="0" nodeType="withEffect">
                                  <p:stCondLst>
                                    <p:cond delay="0"/>
                                  </p:stCondLst>
                                  <p:iterate type="lt">
                                    <p:tmPct val="10000"/>
                                  </p:iterate>
                                  <p:childTnLst>
                                    <p:animMotion origin="layout" path="M 0.0 0.0 L 0.0 -0.07213" pathEditMode="relative" ptsTypes="">
                                      <p:cBhvr>
                                        <p:cTn id="15" dur="250" accel="50000" decel="50000" autoRev="1" fill="hold">
                                          <p:stCondLst>
                                            <p:cond delay="0"/>
                                          </p:stCondLst>
                                        </p:cTn>
                                        <p:tgtEl>
                                          <p:spTgt spid="4"/>
                                        </p:tgtEl>
                                        <p:attrNameLst>
                                          <p:attrName>ppt_x</p:attrName>
                                          <p:attrName>ppt_y</p:attrName>
                                        </p:attrNameLst>
                                      </p:cBhvr>
                                    </p:animMotion>
                                    <p:animRot by="1500000">
                                      <p:cBhvr>
                                        <p:cTn id="16" dur="125" fill="hold">
                                          <p:stCondLst>
                                            <p:cond delay="0"/>
                                          </p:stCondLst>
                                        </p:cTn>
                                        <p:tgtEl>
                                          <p:spTgt spid="4"/>
                                        </p:tgtEl>
                                        <p:attrNameLst>
                                          <p:attrName>r</p:attrName>
                                        </p:attrNameLst>
                                      </p:cBhvr>
                                    </p:animRot>
                                    <p:animRot by="-1500000">
                                      <p:cBhvr>
                                        <p:cTn id="17" dur="125" fill="hold">
                                          <p:stCondLst>
                                            <p:cond delay="125"/>
                                          </p:stCondLst>
                                        </p:cTn>
                                        <p:tgtEl>
                                          <p:spTgt spid="4"/>
                                        </p:tgtEl>
                                        <p:attrNameLst>
                                          <p:attrName>r</p:attrName>
                                        </p:attrNameLst>
                                      </p:cBhvr>
                                    </p:animRot>
                                    <p:animRot by="-1500000">
                                      <p:cBhvr>
                                        <p:cTn id="18" dur="125" fill="hold">
                                          <p:stCondLst>
                                            <p:cond delay="250"/>
                                          </p:stCondLst>
                                        </p:cTn>
                                        <p:tgtEl>
                                          <p:spTgt spid="4"/>
                                        </p:tgtEl>
                                        <p:attrNameLst>
                                          <p:attrName>r</p:attrName>
                                        </p:attrNameLst>
                                      </p:cBhvr>
                                    </p:animRot>
                                    <p:animRot by="1500000">
                                      <p:cBhvr>
                                        <p:cTn id="19"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IN" sz="4000" b="1" i="1" u="sng" dirty="0">
                <a:solidFill>
                  <a:srgbClr val="FF0000"/>
                </a:solidFill>
                <a:latin typeface="Segoe UI" panose="020B0502040204020203" pitchFamily="34" charset="0"/>
                <a:cs typeface="Segoe UI" panose="020B0502040204020203" pitchFamily="34" charset="0"/>
              </a:rPr>
              <a:t>Other uses of the </a:t>
            </a:r>
            <a:r>
              <a:rPr lang="en-IN" sz="4000" b="1" i="1" u="sng" dirty="0" smtClean="0">
                <a:solidFill>
                  <a:srgbClr val="FF0000"/>
                </a:solidFill>
                <a:latin typeface="Segoe UI" panose="020B0502040204020203" pitchFamily="34" charset="0"/>
                <a:cs typeface="Segoe UI" panose="020B0502040204020203" pitchFamily="34" charset="0"/>
              </a:rPr>
              <a:t>term. </a:t>
            </a:r>
            <a:endParaRPr lang="en-US" sz="4000" b="1" i="1" u="sng" dirty="0">
              <a:solidFill>
                <a:srgbClr val="FF0000"/>
              </a:solidFill>
              <a:latin typeface="Segoe UI" panose="020B0502040204020203" pitchFamily="34" charset="0"/>
              <a:ea typeface="Adobe Heiti Std R" pitchFamily="34" charset="-128"/>
              <a:cs typeface="Segoe UI" panose="020B0502040204020203" pitchFamily="34" charset="0"/>
            </a:endParaRPr>
          </a:p>
        </p:txBody>
      </p:sp>
      <p:sp>
        <p:nvSpPr>
          <p:cNvPr id="3" name="Rectangle 2"/>
          <p:cNvSpPr/>
          <p:nvPr/>
        </p:nvSpPr>
        <p:spPr>
          <a:xfrm>
            <a:off x="228600" y="990600"/>
            <a:ext cx="8382000" cy="5016758"/>
          </a:xfrm>
          <a:prstGeom prst="rect">
            <a:avLst/>
          </a:prstGeom>
        </p:spPr>
        <p:txBody>
          <a:bodyPr wrap="square">
            <a:spAutoFit/>
          </a:bodyPr>
          <a:lstStyle/>
          <a:p>
            <a:r>
              <a:rPr lang="en-IN" sz="2000" b="1" i="1" u="sng" dirty="0">
                <a:solidFill>
                  <a:srgbClr val="C00000"/>
                </a:solidFill>
                <a:latin typeface="Segoe UI" panose="020B0502040204020203" pitchFamily="34" charset="0"/>
                <a:cs typeface="Segoe UI" panose="020B0502040204020203" pitchFamily="34" charset="0"/>
              </a:rPr>
              <a:t>Subcarrier Spacing and Symbol Length in 5G/NR Wireless Communication </a:t>
            </a:r>
            <a:r>
              <a:rPr lang="en-IN" sz="2000" b="1" i="1" u="sng" dirty="0" smtClean="0">
                <a:solidFill>
                  <a:srgbClr val="C00000"/>
                </a:solidFill>
                <a:latin typeface="Segoe UI" panose="020B0502040204020203" pitchFamily="34" charset="0"/>
                <a:cs typeface="Segoe UI" panose="020B0502040204020203" pitchFamily="34" charset="0"/>
              </a:rPr>
              <a:t>Systems: </a:t>
            </a:r>
          </a:p>
          <a:p>
            <a:endParaRPr lang="en-IN" sz="2000" b="1" i="1" u="sng" dirty="0" smtClean="0">
              <a:solidFill>
                <a:srgbClr val="C00000"/>
              </a:solidFill>
              <a:latin typeface="Segoe UI" panose="020B0502040204020203" pitchFamily="34" charset="0"/>
              <a:cs typeface="Segoe UI" panose="020B0502040204020203" pitchFamily="34" charset="0"/>
            </a:endParaRPr>
          </a:p>
          <a:p>
            <a:r>
              <a:rPr lang="en-IN" sz="2000" i="1" u="sng" dirty="0"/>
              <a:t>Fifth generation (5G), a.k.a. New Radio (NR), uses the term "numerology" to describe the combination of subcarrier spacing and symbol length. For example, in NR(5G) several different numerology (i.e., different subcarrier spacing and symbol length) are supported </a:t>
            </a:r>
            <a:r>
              <a:rPr lang="en-IN" sz="2000" i="1" u="sng" dirty="0" err="1"/>
              <a:t>whearas</a:t>
            </a:r>
            <a:r>
              <a:rPr lang="en-IN" sz="2000" i="1" u="sng" dirty="0"/>
              <a:t> in LTE there is only one numerology</a:t>
            </a:r>
            <a:r>
              <a:rPr lang="en-IN" sz="2000" i="1" u="sng" dirty="0" smtClean="0"/>
              <a:t>.</a:t>
            </a:r>
          </a:p>
          <a:p>
            <a:endParaRPr lang="en-IN" sz="2000" i="1" u="sng" dirty="0">
              <a:solidFill>
                <a:srgbClr val="C00000"/>
              </a:solidFill>
              <a:latin typeface="Segoe UI" panose="020B0502040204020203" pitchFamily="34" charset="0"/>
              <a:cs typeface="Segoe UI" panose="020B0502040204020203" pitchFamily="34" charset="0"/>
            </a:endParaRPr>
          </a:p>
          <a:p>
            <a:r>
              <a:rPr lang="en-US" sz="2000" b="1" i="1" u="sng" dirty="0">
                <a:solidFill>
                  <a:srgbClr val="C00000"/>
                </a:solidFill>
              </a:rPr>
              <a:t>To describe questionable concepts based on possibly coincidental numerical </a:t>
            </a:r>
            <a:r>
              <a:rPr lang="en-US" sz="2000" b="1" i="1" u="sng" dirty="0" smtClean="0">
                <a:solidFill>
                  <a:srgbClr val="C00000"/>
                </a:solidFill>
              </a:rPr>
              <a:t>patterns</a:t>
            </a:r>
          </a:p>
          <a:p>
            <a:endParaRPr lang="en-US" sz="2000" b="1" i="1" u="sng" dirty="0">
              <a:solidFill>
                <a:srgbClr val="C00000"/>
              </a:solidFill>
              <a:latin typeface="Segoe UI" panose="020B0502040204020203" pitchFamily="34" charset="0"/>
              <a:cs typeface="Segoe UI" panose="020B0502040204020203" pitchFamily="34" charset="0"/>
            </a:endParaRPr>
          </a:p>
          <a:p>
            <a:r>
              <a:rPr lang="en-IN" sz="2000" dirty="0"/>
              <a:t>Scientific theories are sometimes </a:t>
            </a:r>
            <a:r>
              <a:rPr lang="en-IN" sz="2000" dirty="0" err="1"/>
              <a:t>labeled</a:t>
            </a:r>
            <a:r>
              <a:rPr lang="en-IN" sz="2000" dirty="0"/>
              <a:t> "numerology" if their primary inspiration appears to be a set of patterns rather than scientific observations. This colloquial use of the term is quite common within the scientific community and it is mostly used to dismiss a theory as questionable science. </a:t>
            </a:r>
            <a:endParaRPr lang="en-IN" sz="2000" dirty="0" smtClean="0"/>
          </a:p>
          <a:p>
            <a:endParaRPr lang="en-US" sz="2000" b="1" i="1" u="sng"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234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10"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IN" sz="4000" b="1" i="1" u="sng" dirty="0">
                <a:solidFill>
                  <a:srgbClr val="FF0000"/>
                </a:solidFill>
                <a:latin typeface="Segoe UI" panose="020B0502040204020203" pitchFamily="34" charset="0"/>
                <a:cs typeface="Segoe UI" panose="020B0502040204020203" pitchFamily="34" charset="0"/>
              </a:rPr>
              <a:t>Other uses of the term. </a:t>
            </a:r>
            <a:endParaRPr lang="en-US" sz="4000"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152400" y="990601"/>
            <a:ext cx="8915400" cy="6217087"/>
          </a:xfrm>
          <a:prstGeom prst="rect">
            <a:avLst/>
          </a:prstGeom>
        </p:spPr>
        <p:txBody>
          <a:bodyPr wrap="square">
            <a:spAutoFit/>
          </a:bodyPr>
          <a:lstStyle/>
          <a:p>
            <a:r>
              <a:rPr lang="en-IN" sz="2000" i="1" dirty="0"/>
              <a:t>The best known example of "numerology" in science involves the coincidental resemblance of certain large numbers that intrigued such eminent men as mathematical physicist Paul Dirac, mathematician Hermann Weyl and astronomer Arthur Stanley Eddington. These numerical coincidences refer to such quantities as the ratio of the age of the universe to the atomic unit of time, the number of electrons in the universe, and the difference in strengths between gravity and the electric force for the electron and proton. ("Is the Universe Fine Tuned for Us?", </a:t>
            </a:r>
            <a:r>
              <a:rPr lang="en-IN" sz="2000" i="1" dirty="0" err="1"/>
              <a:t>Stenger</a:t>
            </a:r>
            <a:r>
              <a:rPr lang="en-IN" sz="2000" i="1" dirty="0"/>
              <a:t>, V.J., </a:t>
            </a:r>
            <a:endParaRPr lang="en-IN" sz="2000" i="1" dirty="0" smtClean="0"/>
          </a:p>
          <a:p>
            <a:endParaRPr lang="en-IN" sz="2000" i="1" dirty="0"/>
          </a:p>
          <a:p>
            <a:r>
              <a:rPr lang="en-IN" sz="2000" i="1" dirty="0"/>
              <a:t>The discovery of atomic triads, an early attempt to sort the elements into some logical order by their physical properties, was once considered a form of numerology, and yet ultimately led to the construction of the periodic table. Here the atomic weight of the lightest element and the heaviest are summed, and averaged, and the average is found to be very close to that of the intermediate weight element. This didn't work with every triplet in the same group, but worked often enough to allow later workers to create generalizations. Large number co-incidences continue to fascinate many mathematical physicists. For instance, James G. Gilson has constructed a "Quantum Theory of Gravity" based loosely on Dirac's large number </a:t>
            </a:r>
            <a:r>
              <a:rPr lang="en-IN" sz="2000" i="1" dirty="0" smtClean="0"/>
              <a:t>hypothesis</a:t>
            </a:r>
          </a:p>
          <a:p>
            <a:endParaRPr lang="en-US" dirty="0"/>
          </a:p>
        </p:txBody>
      </p:sp>
    </p:spTree>
    <p:extLst>
      <p:ext uri="{BB962C8B-B14F-4D97-AF65-F5344CB8AC3E}">
        <p14:creationId xmlns:p14="http://schemas.microsoft.com/office/powerpoint/2010/main" val="1379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ppt_w</p:attrName>
                                        </p:attrNameLst>
                                      </p:cBhvr>
                                      <p:tavLst>
                                        <p:tav tm="0" fmla="#ppt_w*sin(2.5*pi*$)">
                                          <p:val>
                                            <p:fltVal val="0"/>
                                          </p:val>
                                        </p:tav>
                                        <p:tav tm="100000">
                                          <p:val>
                                            <p:fltVal val="1"/>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IN" sz="4000" b="1" i="1" u="sng" dirty="0">
                <a:solidFill>
                  <a:srgbClr val="FF0000"/>
                </a:solidFill>
                <a:latin typeface="Segoe UI" panose="020B0502040204020203" pitchFamily="34" charset="0"/>
                <a:cs typeface="Segoe UI" panose="020B0502040204020203" pitchFamily="34" charset="0"/>
              </a:rPr>
              <a:t>Other uses of the term. </a:t>
            </a:r>
            <a:endParaRPr lang="en-US" sz="4000" dirty="0">
              <a:solidFill>
                <a:schemeClr val="bg1"/>
              </a:solidFill>
              <a:latin typeface="Arial" pitchFamily="34" charset="0"/>
              <a:ea typeface="Adobe Heiti Std R" pitchFamily="34" charset="-128"/>
              <a:cs typeface="Arial" pitchFamily="34" charset="0"/>
            </a:endParaRPr>
          </a:p>
        </p:txBody>
      </p:sp>
      <p:sp>
        <p:nvSpPr>
          <p:cNvPr id="7" name="Rectangle 6"/>
          <p:cNvSpPr/>
          <p:nvPr/>
        </p:nvSpPr>
        <p:spPr>
          <a:xfrm>
            <a:off x="83024" y="1143000"/>
            <a:ext cx="9067800" cy="4708981"/>
          </a:xfrm>
          <a:prstGeom prst="rect">
            <a:avLst/>
          </a:prstGeom>
        </p:spPr>
        <p:txBody>
          <a:bodyPr wrap="square">
            <a:spAutoFit/>
          </a:bodyPr>
          <a:lstStyle/>
          <a:p>
            <a:r>
              <a:rPr lang="en-IN" sz="2000" dirty="0">
                <a:latin typeface="Archivo" panose="020B0503020202020B04" pitchFamily="34" charset="0"/>
              </a:rPr>
              <a:t>Large number co-incidences continue to fascinate many mathematical physicists. For instance, James G. Gilson has constructed a "Quantum Theory of Gravity" based loosely on Dirac's large number hypothesis. [21] Wolfgang Pauli was also fascinated by the appearance of certain numbers, including 137, in physics. [22] British mathematician I. J. Good wrote: There have been a few examples of numerology that have led to theories that transformed society: see the mention of Kirchhoff and </a:t>
            </a:r>
            <a:r>
              <a:rPr lang="en-IN" sz="2000" dirty="0" err="1">
                <a:latin typeface="Archivo" panose="020B0503020202020B04" pitchFamily="34" charset="0"/>
              </a:rPr>
              <a:t>Balmer</a:t>
            </a:r>
            <a:r>
              <a:rPr lang="en-IN" sz="2000" dirty="0">
                <a:latin typeface="Archivo" panose="020B0503020202020B04" pitchFamily="34" charset="0"/>
              </a:rPr>
              <a:t> in Good (1962, p. 316) ... and one can well include Kepler on account of his third law. It would be fair enough to say that numerology was the origin of the theories of electromagnetism, quantum mechanics, gravitation.... So I intend no disparagement when I describe a formula as numerological. When a numerological formula is proposed, then we may ask whether it is correct. ... I think an appropriate definition of correctness is that the formula has a good explanation, in a Platonic sense, that is, the explanation could be based on a good theory that is not yet known but ‘exists’ in the universe of possible reasonable ideas. — I. J. Good</a:t>
            </a:r>
            <a:endParaRPr lang="en-US" sz="2000" dirty="0">
              <a:latin typeface="Archivo" panose="020B0503020202020B04" pitchFamily="34" charset="0"/>
            </a:endParaRPr>
          </a:p>
        </p:txBody>
      </p:sp>
    </p:spTree>
    <p:extLst>
      <p:ext uri="{BB962C8B-B14F-4D97-AF65-F5344CB8AC3E}">
        <p14:creationId xmlns:p14="http://schemas.microsoft.com/office/powerpoint/2010/main" val="173044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6" presetClass="entr" presetSubtype="32"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circle(out)">
                                      <p:cBhvr>
                                        <p:cTn id="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IN" sz="4000" b="1" i="1" u="sng" dirty="0">
                <a:solidFill>
                  <a:srgbClr val="FF0000"/>
                </a:solidFill>
                <a:latin typeface="Segoe UI" panose="020B0502040204020203" pitchFamily="34" charset="0"/>
                <a:cs typeface="Segoe UI" panose="020B0502040204020203" pitchFamily="34" charset="0"/>
              </a:rPr>
              <a:t>Other uses of the term. </a:t>
            </a:r>
            <a:endParaRPr lang="en-US" sz="4000"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111574" y="1066800"/>
            <a:ext cx="8610600" cy="523220"/>
          </a:xfrm>
          <a:prstGeom prst="rect">
            <a:avLst/>
          </a:prstGeom>
        </p:spPr>
        <p:txBody>
          <a:bodyPr wrap="square">
            <a:spAutoFit/>
          </a:bodyPr>
          <a:lstStyle/>
          <a:p>
            <a:r>
              <a:rPr lang="en-IN" sz="2800" b="1" i="1" u="sng" dirty="0">
                <a:solidFill>
                  <a:srgbClr val="00B0F0"/>
                </a:solidFill>
              </a:rPr>
              <a:t>Attempts by gamblers to see patterns in random </a:t>
            </a:r>
            <a:r>
              <a:rPr lang="en-IN" sz="2800" b="1" i="1" u="sng" dirty="0" smtClean="0">
                <a:solidFill>
                  <a:srgbClr val="00B0F0"/>
                </a:solidFill>
              </a:rPr>
              <a:t>chance:</a:t>
            </a:r>
            <a:endParaRPr lang="en-US" sz="2800" b="1" i="1" u="sng" dirty="0">
              <a:solidFill>
                <a:srgbClr val="00B0F0"/>
              </a:solidFill>
            </a:endParaRPr>
          </a:p>
        </p:txBody>
      </p:sp>
      <p:sp>
        <p:nvSpPr>
          <p:cNvPr id="4" name="Rectangle 3"/>
          <p:cNvSpPr/>
          <p:nvPr/>
        </p:nvSpPr>
        <p:spPr>
          <a:xfrm>
            <a:off x="76200" y="1676400"/>
            <a:ext cx="9067800" cy="3046988"/>
          </a:xfrm>
          <a:prstGeom prst="rect">
            <a:avLst/>
          </a:prstGeom>
        </p:spPr>
        <p:txBody>
          <a:bodyPr wrap="square">
            <a:spAutoFit/>
          </a:bodyPr>
          <a:lstStyle/>
          <a:p>
            <a:r>
              <a:rPr lang="en-IN" sz="2400" b="1" i="1" dirty="0">
                <a:solidFill>
                  <a:srgbClr val="FF0000"/>
                </a:solidFill>
                <a:latin typeface="Gill Sans MT" panose="020B0502020104020203" pitchFamily="34" charset="0"/>
              </a:rPr>
              <a:t>Some players apply methods that are sometimes called numerological in games which involve numbers but no skill, such as bingo, roulette, keno, or lotteries. Although no strategy can be applied to increase odds in such games, players may employ "lucky numbers" to find what they think will help them. There is no evidence that any such "numerological strategy" yields a better outcome than pure chance, but the methods are sometimes encouraged, e.g. by casino </a:t>
            </a:r>
            <a:r>
              <a:rPr lang="en-IN" sz="2400" b="1" i="1" dirty="0" smtClean="0">
                <a:solidFill>
                  <a:srgbClr val="FF0000"/>
                </a:solidFill>
                <a:latin typeface="Gill Sans MT" panose="020B0502020104020203" pitchFamily="34" charset="0"/>
              </a:rPr>
              <a:t>owners.</a:t>
            </a:r>
            <a:endParaRPr lang="en-US" sz="2400" b="1" i="1" dirty="0">
              <a:solidFill>
                <a:srgbClr val="FF0000"/>
              </a:solidFill>
              <a:latin typeface="Gill Sans MT" panose="020B05020201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809768"/>
            <a:ext cx="2743200" cy="1947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3429000" y="5305455"/>
            <a:ext cx="4572000" cy="707886"/>
          </a:xfrm>
          <a:prstGeom prst="rect">
            <a:avLst/>
          </a:prstGeom>
        </p:spPr>
        <p:txBody>
          <a:bodyPr>
            <a:spAutoFit/>
          </a:bodyPr>
          <a:lstStyle/>
          <a:p>
            <a:r>
              <a:rPr lang="en-US" sz="2000" b="1" i="1" dirty="0">
                <a:solidFill>
                  <a:srgbClr val="92D050"/>
                </a:solidFill>
              </a:rPr>
              <a:t> PLAYING AT </a:t>
            </a:r>
            <a:r>
              <a:rPr lang="en-US" sz="2000" b="1" i="1" dirty="0">
                <a:solidFill>
                  <a:srgbClr val="FFC000"/>
                </a:solidFill>
              </a:rPr>
              <a:t>“CASINO” </a:t>
            </a:r>
            <a:r>
              <a:rPr lang="en-US" sz="2000" b="1" i="1" dirty="0">
                <a:solidFill>
                  <a:srgbClr val="92D050"/>
                </a:solidFill>
              </a:rPr>
              <a:t>WITH THE USE OF NUMEROLOGY</a:t>
            </a:r>
          </a:p>
        </p:txBody>
      </p:sp>
    </p:spTree>
    <p:extLst>
      <p:ext uri="{BB962C8B-B14F-4D97-AF65-F5344CB8AC3E}">
        <p14:creationId xmlns:p14="http://schemas.microsoft.com/office/powerpoint/2010/main" val="106187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6" presetClass="entr" presetSubtype="16"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circle(in)">
                                      <p:cBhvr>
                                        <p:cTn id="39" dur="2000"/>
                                        <p:tgtEl>
                                          <p:spTgt spid="4"/>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par>
                                <p:cTn id="44" presetID="6" presetClass="emph" presetSubtype="0" fill="hold" grpId="0" nodeType="withEffect">
                                  <p:stCondLst>
                                    <p:cond delay="0"/>
                                  </p:stCondLst>
                                  <p:childTnLst>
                                    <p:animScale>
                                      <p:cBhvr>
                                        <p:cTn id="45"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065597" cy="609600"/>
          </a:xfrm>
        </p:spPr>
        <p:txBody>
          <a:bodyPr>
            <a:normAutofit fontScale="90000"/>
          </a:bodyPr>
          <a:lstStyle/>
          <a:p>
            <a:r>
              <a:rPr lang="en-US" sz="4000" b="1" i="1" u="sng" dirty="0">
                <a:solidFill>
                  <a:srgbClr val="FFC000"/>
                </a:solidFill>
                <a:latin typeface="Archivo" panose="020B0503020202020B04" pitchFamily="34" charset="0"/>
              </a:rPr>
              <a:t>In popular </a:t>
            </a:r>
            <a:r>
              <a:rPr lang="en-US" sz="4000" b="1" i="1" u="sng" dirty="0" smtClean="0">
                <a:solidFill>
                  <a:srgbClr val="FFC000"/>
                </a:solidFill>
                <a:latin typeface="Archivo" panose="020B0503020202020B04" pitchFamily="34" charset="0"/>
              </a:rPr>
              <a:t>culture:</a:t>
            </a:r>
            <a:endParaRPr lang="en-US" sz="4000" b="1" i="1" u="sng" dirty="0">
              <a:solidFill>
                <a:srgbClr val="FFC000"/>
              </a:solidFill>
              <a:latin typeface="Archivo" panose="020B0503020202020B04" pitchFamily="34" charset="0"/>
              <a:ea typeface="Adobe Heiti Std R" pitchFamily="34" charset="-128"/>
              <a:cs typeface="Arial" pitchFamily="34" charset="0"/>
            </a:endParaRPr>
          </a:p>
        </p:txBody>
      </p:sp>
      <p:sp>
        <p:nvSpPr>
          <p:cNvPr id="3" name="Rectangle 2"/>
          <p:cNvSpPr/>
          <p:nvPr/>
        </p:nvSpPr>
        <p:spPr>
          <a:xfrm>
            <a:off x="228600" y="1066800"/>
            <a:ext cx="8763000" cy="5262979"/>
          </a:xfrm>
          <a:prstGeom prst="rect">
            <a:avLst/>
          </a:prstGeom>
        </p:spPr>
        <p:txBody>
          <a:bodyPr wrap="square">
            <a:spAutoFit/>
          </a:bodyPr>
          <a:lstStyle/>
          <a:p>
            <a:r>
              <a:rPr lang="en-IN" sz="2400" b="1" i="1" dirty="0">
                <a:solidFill>
                  <a:srgbClr val="C00000"/>
                </a:solidFill>
                <a:latin typeface="Satisfy" panose="02000000000000000000" pitchFamily="2" charset="0"/>
              </a:rPr>
              <a:t>Numerology is a popular plot device in fiction. Sometimes it is a casual element used for comic effect, such as in an episode titled "The Séance" of the 1950s TV sitcom I Love Lucy, where Lucy dabbles in numerology. Sometimes it is a central motif of the storyline, such as the movie π, in which the protagonist meets a numerologist searching for hidden numerical patterns in the Torah; the TV show Touch which focuses almost entirely on the role of numerology in the events and coincidences of any person's life; and the movie The Number 23, based on claimed mysteries of the number 23 (itself based on the Law of Fives). Numerology is a topic taught in </a:t>
            </a:r>
            <a:r>
              <a:rPr lang="en-IN" sz="2400" b="1" i="1" dirty="0" err="1">
                <a:solidFill>
                  <a:srgbClr val="C00000"/>
                </a:solidFill>
                <a:latin typeface="Satisfy" panose="02000000000000000000" pitchFamily="2" charset="0"/>
              </a:rPr>
              <a:t>Arithmancy</a:t>
            </a:r>
            <a:r>
              <a:rPr lang="en-IN" sz="2400" b="1" i="1" dirty="0">
                <a:solidFill>
                  <a:srgbClr val="C00000"/>
                </a:solidFill>
                <a:latin typeface="Satisfy" panose="02000000000000000000" pitchFamily="2" charset="0"/>
              </a:rPr>
              <a:t> class in the Harry Potter series of books. In Harry Potter and the Prisoner of Azkaban, the third book of the series, </a:t>
            </a:r>
            <a:r>
              <a:rPr lang="en-IN" sz="2400" b="1" i="1" dirty="0" err="1">
                <a:solidFill>
                  <a:srgbClr val="C00000"/>
                </a:solidFill>
                <a:latin typeface="Satisfy" panose="02000000000000000000" pitchFamily="2" charset="0"/>
              </a:rPr>
              <a:t>Arithmancy</a:t>
            </a:r>
            <a:r>
              <a:rPr lang="en-IN" sz="2400" b="1" i="1" dirty="0">
                <a:solidFill>
                  <a:srgbClr val="C00000"/>
                </a:solidFill>
                <a:latin typeface="Satisfy" panose="02000000000000000000" pitchFamily="2" charset="0"/>
              </a:rPr>
              <a:t> is offered as an elective course. In Harry Potter’s world, </a:t>
            </a:r>
            <a:r>
              <a:rPr lang="en-IN" sz="2400" b="1" i="1" dirty="0" err="1">
                <a:solidFill>
                  <a:srgbClr val="C00000"/>
                </a:solidFill>
                <a:latin typeface="Satisfy" panose="02000000000000000000" pitchFamily="2" charset="0"/>
              </a:rPr>
              <a:t>arithmancy</a:t>
            </a:r>
            <a:r>
              <a:rPr lang="en-IN" sz="2400" b="1" i="1" dirty="0">
                <a:solidFill>
                  <a:srgbClr val="C00000"/>
                </a:solidFill>
                <a:latin typeface="Satisfy" panose="02000000000000000000" pitchFamily="2" charset="0"/>
              </a:rPr>
              <a:t> was used as the practice of assigning numerical value to words in order to predict the </a:t>
            </a:r>
            <a:r>
              <a:rPr lang="en-IN" sz="2400" b="1" i="1" dirty="0" smtClean="0">
                <a:solidFill>
                  <a:srgbClr val="C00000"/>
                </a:solidFill>
                <a:latin typeface="Satisfy" panose="02000000000000000000" pitchFamily="2" charset="0"/>
              </a:rPr>
              <a:t>future .</a:t>
            </a:r>
            <a:endParaRPr lang="en-US" sz="2400" b="1" i="1" dirty="0">
              <a:solidFill>
                <a:srgbClr val="C00000"/>
              </a:solidFill>
              <a:latin typeface="Satisfy" panose="02000000000000000000" pitchFamily="2" charset="0"/>
            </a:endParaRPr>
          </a:p>
        </p:txBody>
      </p:sp>
    </p:spTree>
    <p:extLst>
      <p:ext uri="{BB962C8B-B14F-4D97-AF65-F5344CB8AC3E}">
        <p14:creationId xmlns:p14="http://schemas.microsoft.com/office/powerpoint/2010/main" val="216725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6158"/>
            <a:ext cx="7918648" cy="1600200"/>
          </a:xfrm>
        </p:spPr>
        <p:txBody>
          <a:bodyPr>
            <a:normAutofit/>
          </a:bodyPr>
          <a:lstStyle/>
          <a:p>
            <a:r>
              <a:rPr lang="en-US" sz="3600" b="1" i="1" u="sng" dirty="0" smtClean="0">
                <a:solidFill>
                  <a:srgbClr val="7030A0"/>
                </a:solidFill>
                <a:latin typeface="Book Antiqua" panose="02040602050305030304" pitchFamily="18" charset="0"/>
                <a:ea typeface="Adobe Heiti Std R" pitchFamily="34" charset="-128"/>
                <a:cs typeface="Arial" pitchFamily="34" charset="0"/>
              </a:rPr>
              <a:t>USE OF NUMEROLOGY IN MOVIES/TV SHOWS:</a:t>
            </a:r>
            <a:endParaRPr lang="en-US" sz="3600" b="1" i="1" u="sng" dirty="0">
              <a:solidFill>
                <a:srgbClr val="7030A0"/>
              </a:solidFill>
              <a:latin typeface="Book Antiqua" panose="02040602050305030304" pitchFamily="18" charset="0"/>
              <a:ea typeface="Adobe Heiti Std R" pitchFamily="34" charset="-128"/>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626358"/>
            <a:ext cx="2743200" cy="38526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a:xfrm>
            <a:off x="152400" y="5539306"/>
            <a:ext cx="4572000" cy="1384995"/>
          </a:xfrm>
          <a:prstGeom prst="rect">
            <a:avLst/>
          </a:prstGeom>
        </p:spPr>
        <p:txBody>
          <a:bodyPr wrap="square">
            <a:spAutoFit/>
          </a:bodyPr>
          <a:lstStyle/>
          <a:p>
            <a:r>
              <a:rPr lang="en-IN" sz="1400" b="1" i="1" u="sng" dirty="0">
                <a:solidFill>
                  <a:srgbClr val="222222"/>
                </a:solidFill>
                <a:latin typeface="Open Sans" panose="020B0606030504020204" pitchFamily="34" charset="0"/>
                <a:ea typeface="Open Sans" panose="020B0606030504020204" pitchFamily="34" charset="0"/>
                <a:cs typeface="Open Sans" panose="020B0606030504020204" pitchFamily="34" charset="0"/>
              </a:rPr>
              <a:t>This is the front cover art for the book Harry Potter and the Prisoner of Azkaban written by </a:t>
            </a:r>
            <a:r>
              <a:rPr lang="en-IN" sz="1400" b="1" i="1" u="sng" dirty="0">
                <a:solidFill>
                  <a:srgbClr val="0B0080"/>
                </a:solidFill>
                <a:latin typeface="Open Sans" panose="020B0606030504020204" pitchFamily="34" charset="0"/>
                <a:ea typeface="Open Sans" panose="020B0606030504020204" pitchFamily="34" charset="0"/>
                <a:cs typeface="Open Sans" panose="020B0606030504020204" pitchFamily="34" charset="0"/>
                <a:hlinkClick r:id="rId4" tooltip="J. K. Rowling"/>
              </a:rPr>
              <a:t>J. K. Rowling</a:t>
            </a:r>
            <a:r>
              <a:rPr lang="en-IN" sz="1400" b="1" i="1" u="sng" dirty="0">
                <a:solidFill>
                  <a:srgbClr val="222222"/>
                </a:solidFill>
                <a:latin typeface="Open Sans" panose="020B0606030504020204" pitchFamily="34" charset="0"/>
                <a:ea typeface="Open Sans" panose="020B0606030504020204" pitchFamily="34" charset="0"/>
                <a:cs typeface="Open Sans" panose="020B0606030504020204" pitchFamily="34" charset="0"/>
              </a:rPr>
              <a:t>. The book cover art copyright is believed to belong to the publisher, </a:t>
            </a:r>
            <a:r>
              <a:rPr lang="en-IN" sz="1400" b="1" i="1" u="sng" dirty="0">
                <a:solidFill>
                  <a:srgbClr val="0B0080"/>
                </a:solidFill>
                <a:latin typeface="Open Sans" panose="020B0606030504020204" pitchFamily="34" charset="0"/>
                <a:ea typeface="Open Sans" panose="020B0606030504020204" pitchFamily="34" charset="0"/>
                <a:cs typeface="Open Sans" panose="020B0606030504020204" pitchFamily="34" charset="0"/>
                <a:hlinkClick r:id="rId5" tooltip="Bloomsbury Publishing"/>
              </a:rPr>
              <a:t>Bloomsbury</a:t>
            </a:r>
            <a:r>
              <a:rPr lang="en-IN" sz="1400" b="1" i="1" u="sng" dirty="0">
                <a:solidFill>
                  <a:srgbClr val="222222"/>
                </a:solidFill>
                <a:latin typeface="Open Sans" panose="020B0606030504020204" pitchFamily="34" charset="0"/>
                <a:ea typeface="Open Sans" panose="020B0606030504020204" pitchFamily="34" charset="0"/>
                <a:cs typeface="Open Sans" panose="020B0606030504020204" pitchFamily="34" charset="0"/>
              </a:rPr>
              <a:t> (UK) (Canada 2010–present), or the cover artist, </a:t>
            </a:r>
            <a:r>
              <a:rPr lang="en-IN" sz="1400" b="1" i="1" u="sng" dirty="0">
                <a:solidFill>
                  <a:srgbClr val="0B0080"/>
                </a:solidFill>
                <a:latin typeface="Open Sans" panose="020B0606030504020204" pitchFamily="34" charset="0"/>
                <a:ea typeface="Open Sans" panose="020B0606030504020204" pitchFamily="34" charset="0"/>
                <a:cs typeface="Open Sans" panose="020B0606030504020204" pitchFamily="34" charset="0"/>
                <a:hlinkClick r:id="rId6" tooltip="Cliff Wright"/>
              </a:rPr>
              <a:t>Cliff Wright</a:t>
            </a:r>
            <a:r>
              <a:rPr lang="en-IN" sz="1400" b="1" i="1" u="sng" dirty="0">
                <a:solidFill>
                  <a:srgbClr val="222222"/>
                </a:solidFill>
                <a:latin typeface="Open Sans" panose="020B0606030504020204" pitchFamily="34" charset="0"/>
                <a:ea typeface="Open Sans" panose="020B0606030504020204" pitchFamily="34" charset="0"/>
                <a:cs typeface="Open Sans" panose="020B0606030504020204" pitchFamily="34" charset="0"/>
              </a:rPr>
              <a:t> (UK Edition).</a:t>
            </a:r>
            <a:endParaRPr lang="en-US" sz="1400" b="1" i="1" u="sng"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81697" y="1626358"/>
            <a:ext cx="4451351" cy="33385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4742596" y="5155864"/>
            <a:ext cx="4325203" cy="584775"/>
          </a:xfrm>
          <a:prstGeom prst="rect">
            <a:avLst/>
          </a:prstGeom>
          <a:noFill/>
        </p:spPr>
        <p:txBody>
          <a:bodyPr wrap="square" rtlCol="0">
            <a:spAutoFit/>
          </a:bodyPr>
          <a:lstStyle/>
          <a:p>
            <a:r>
              <a:rPr lang="en-US" sz="1600" b="1" i="1" u="sng" dirty="0" smtClean="0">
                <a:latin typeface="Open Sans" panose="020B0606030504020204" pitchFamily="34" charset="0"/>
                <a:ea typeface="Open Sans" panose="020B0606030504020204" pitchFamily="34" charset="0"/>
                <a:cs typeface="Open Sans" panose="020B0606030504020204" pitchFamily="34" charset="0"/>
              </a:rPr>
              <a:t>Use of </a:t>
            </a:r>
            <a:r>
              <a:rPr lang="en-US" sz="1600" b="1" i="1" u="sng"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“NUMEROLOGY” </a:t>
            </a:r>
            <a:r>
              <a:rPr lang="en-US" sz="1600" b="1" i="1" u="sng" dirty="0" smtClean="0">
                <a:latin typeface="Open Sans" panose="020B0606030504020204" pitchFamily="34" charset="0"/>
                <a:ea typeface="Open Sans" panose="020B0606030504020204" pitchFamily="34" charset="0"/>
                <a:cs typeface="Open Sans" panose="020B0606030504020204" pitchFamily="34" charset="0"/>
              </a:rPr>
              <a:t>in the movie </a:t>
            </a:r>
          </a:p>
          <a:p>
            <a:r>
              <a:rPr lang="en-US" sz="1600" b="1" i="1" dirty="0">
                <a:latin typeface="Open Sans" panose="020B0606030504020204" pitchFamily="34" charset="0"/>
                <a:ea typeface="Open Sans" panose="020B0606030504020204" pitchFamily="34" charset="0"/>
                <a:cs typeface="Open Sans" panose="020B0606030504020204" pitchFamily="34" charset="0"/>
              </a:rPr>
              <a:t> </a:t>
            </a:r>
            <a:r>
              <a:rPr lang="en-US" sz="1600" b="1" i="1" dirty="0" smtClean="0">
                <a:latin typeface="Open Sans" panose="020B0606030504020204" pitchFamily="34" charset="0"/>
                <a:ea typeface="Open Sans" panose="020B0606030504020204" pitchFamily="34" charset="0"/>
                <a:cs typeface="Open Sans" panose="020B0606030504020204" pitchFamily="34" charset="0"/>
              </a:rPr>
              <a:t>                    </a:t>
            </a:r>
            <a:r>
              <a:rPr lang="en-US" sz="1600" b="1" i="1"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en-US" sz="1600" b="1" i="1" u="sng"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“SUPER 8”</a:t>
            </a:r>
            <a:endParaRPr lang="en-US" sz="1600" b="1" i="1" u="sng"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1965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7754645" cy="641176"/>
          </a:xfrm>
        </p:spPr>
        <p:txBody>
          <a:bodyPr>
            <a:normAutofit fontScale="90000"/>
          </a:bodyPr>
          <a:lstStyle/>
          <a:p>
            <a:r>
              <a:rPr lang="en-IN" b="1" i="1" u="sng" dirty="0">
                <a:solidFill>
                  <a:schemeClr val="bg2">
                    <a:lumMod val="50000"/>
                  </a:schemeClr>
                </a:solidFill>
              </a:rPr>
              <a:t>7 Interesting Facts About Numerology</a:t>
            </a:r>
            <a:br>
              <a:rPr lang="en-IN" b="1" i="1" u="sng" dirty="0">
                <a:solidFill>
                  <a:schemeClr val="bg2">
                    <a:lumMod val="50000"/>
                  </a:schemeClr>
                </a:solidFill>
              </a:rPr>
            </a:br>
            <a:endParaRPr lang="en-US" sz="4000" b="1" i="1" u="sng" dirty="0">
              <a:solidFill>
                <a:schemeClr val="bg2">
                  <a:lumMod val="50000"/>
                </a:schemeClr>
              </a:solidFill>
              <a:latin typeface="Arial" pitchFamily="34" charset="0"/>
              <a:ea typeface="Adobe Heiti Std R" pitchFamily="34" charset="-128"/>
              <a:cs typeface="Arial" pitchFamily="34" charset="0"/>
            </a:endParaRPr>
          </a:p>
        </p:txBody>
      </p:sp>
      <p:sp>
        <p:nvSpPr>
          <p:cNvPr id="3" name="Rectangle 2"/>
          <p:cNvSpPr/>
          <p:nvPr/>
        </p:nvSpPr>
        <p:spPr>
          <a:xfrm>
            <a:off x="381000" y="1524000"/>
            <a:ext cx="8458200" cy="461665"/>
          </a:xfrm>
          <a:prstGeom prst="rect">
            <a:avLst/>
          </a:prstGeom>
        </p:spPr>
        <p:txBody>
          <a:bodyPr wrap="square">
            <a:spAutoFit/>
          </a:bodyPr>
          <a:lstStyle/>
          <a:p>
            <a:r>
              <a:rPr lang="en-IN" sz="2400" b="1" i="1" u="sng" dirty="0">
                <a:solidFill>
                  <a:srgbClr val="00B0F0"/>
                </a:solidFill>
                <a:latin typeface="Open Sans" panose="020B0606030504020204" pitchFamily="34" charset="0"/>
              </a:rPr>
              <a:t>Fact 1: Positive And Negative </a:t>
            </a:r>
            <a:r>
              <a:rPr lang="en-IN" sz="2400" b="1" i="1" u="sng" dirty="0" smtClean="0">
                <a:solidFill>
                  <a:srgbClr val="00B0F0"/>
                </a:solidFill>
                <a:latin typeface="Open Sans" panose="020B0606030504020204" pitchFamily="34" charset="0"/>
              </a:rPr>
              <a:t>Numbers:</a:t>
            </a:r>
            <a:endParaRPr lang="en-IN" sz="2400" b="0" i="1" u="sng" dirty="0">
              <a:solidFill>
                <a:srgbClr val="00B0F0"/>
              </a:solidFill>
              <a:effectLst/>
              <a:latin typeface="Open Sans" panose="020B0606030504020204" pitchFamily="34" charset="0"/>
            </a:endParaRPr>
          </a:p>
        </p:txBody>
      </p:sp>
      <p:sp>
        <p:nvSpPr>
          <p:cNvPr id="4" name="Rectangle 3"/>
          <p:cNvSpPr/>
          <p:nvPr/>
        </p:nvSpPr>
        <p:spPr>
          <a:xfrm>
            <a:off x="228600" y="2182689"/>
            <a:ext cx="8686800" cy="4524315"/>
          </a:xfrm>
          <a:prstGeom prst="rect">
            <a:avLst/>
          </a:prstGeom>
        </p:spPr>
        <p:txBody>
          <a:bodyPr wrap="square">
            <a:spAutoFit/>
          </a:bodyPr>
          <a:lstStyle/>
          <a:p>
            <a:r>
              <a:rPr lang="en-IN" sz="2400" b="1" i="1" dirty="0">
                <a:solidFill>
                  <a:schemeClr val="tx1">
                    <a:lumMod val="75000"/>
                    <a:lumOff val="25000"/>
                  </a:schemeClr>
                </a:solidFill>
                <a:latin typeface="Book Antiqua" panose="02040602050305030304" pitchFamily="18" charset="0"/>
              </a:rPr>
              <a:t>All numbers used in numerology include both positive and negative features that should be recognized. Though numbers have a balance of positive and negative throughout their whole self, it is important to know that numbers are influenced by many factors. This includes your outlook and other numbers that are correlated with your different life aspects, such as career, business, health, and love.</a:t>
            </a:r>
          </a:p>
          <a:p>
            <a:r>
              <a:rPr lang="en-IN" sz="2400" b="1" i="1" dirty="0">
                <a:solidFill>
                  <a:schemeClr val="tx1">
                    <a:lumMod val="75000"/>
                    <a:lumOff val="25000"/>
                  </a:schemeClr>
                </a:solidFill>
                <a:latin typeface="Book Antiqua" panose="02040602050305030304" pitchFamily="18" charset="0"/>
              </a:rPr>
              <a:t>A true, in-depth </a:t>
            </a:r>
            <a:r>
              <a:rPr lang="en-IN" sz="2400" b="1" i="1" dirty="0">
                <a:solidFill>
                  <a:schemeClr val="tx1">
                    <a:lumMod val="75000"/>
                    <a:lumOff val="25000"/>
                  </a:schemeClr>
                </a:solidFill>
                <a:latin typeface="Book Antiqua" panose="02040602050305030304" pitchFamily="18" charset="0"/>
                <a:hlinkClick r:id="rId3"/>
              </a:rPr>
              <a:t>numerology forecast</a:t>
            </a:r>
            <a:r>
              <a:rPr lang="en-IN" sz="2400" b="1" i="1" dirty="0">
                <a:solidFill>
                  <a:schemeClr val="tx1">
                    <a:lumMod val="75000"/>
                    <a:lumOff val="25000"/>
                  </a:schemeClr>
                </a:solidFill>
                <a:latin typeface="Book Antiqua" panose="02040602050305030304" pitchFamily="18" charset="0"/>
              </a:rPr>
              <a:t> will not simply focus on the positives and will consider the impact of negative numbers in your chart in order to give you the best understanding of yourself. This is where numerology is used to help people focus their lives for the better.</a:t>
            </a:r>
            <a:endParaRPr lang="en-IN" sz="2400" b="1" i="1" dirty="0">
              <a:solidFill>
                <a:schemeClr val="tx1">
                  <a:lumMod val="75000"/>
                  <a:lumOff val="25000"/>
                </a:schemeClr>
              </a:solidFill>
              <a:effectLst/>
              <a:latin typeface="Book Antiqua" panose="02040602050305030304" pitchFamily="18" charset="0"/>
            </a:endParaRPr>
          </a:p>
        </p:txBody>
      </p:sp>
    </p:spTree>
    <p:extLst>
      <p:ext uri="{BB962C8B-B14F-4D97-AF65-F5344CB8AC3E}">
        <p14:creationId xmlns:p14="http://schemas.microsoft.com/office/powerpoint/2010/main" val="393520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IN" sz="4000" b="1" i="1" u="sng" dirty="0">
                <a:solidFill>
                  <a:schemeClr val="bg2">
                    <a:lumMod val="50000"/>
                  </a:schemeClr>
                </a:solidFill>
              </a:rPr>
              <a:t>7 Interesting Facts About </a:t>
            </a:r>
            <a:r>
              <a:rPr lang="en-IN" sz="4000" b="1" i="1" u="sng" dirty="0" smtClean="0">
                <a:solidFill>
                  <a:schemeClr val="bg2">
                    <a:lumMod val="50000"/>
                  </a:schemeClr>
                </a:solidFill>
              </a:rPr>
              <a:t>Numerology:</a:t>
            </a:r>
            <a:endParaRPr lang="en-US" sz="4000"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55728" y="1066800"/>
            <a:ext cx="9088272" cy="5693866"/>
          </a:xfrm>
          <a:prstGeom prst="rect">
            <a:avLst/>
          </a:prstGeom>
        </p:spPr>
        <p:txBody>
          <a:bodyPr wrap="square">
            <a:spAutoFit/>
          </a:bodyPr>
          <a:lstStyle/>
          <a:p>
            <a:r>
              <a:rPr lang="en-IN" sz="2000" b="1" i="1" u="sng" dirty="0">
                <a:solidFill>
                  <a:schemeClr val="bg2">
                    <a:lumMod val="50000"/>
                  </a:schemeClr>
                </a:solidFill>
                <a:latin typeface="Open Sans" panose="020B0606030504020204" pitchFamily="34" charset="0"/>
              </a:rPr>
              <a:t>Fact 2: Master Numbers In </a:t>
            </a:r>
            <a:r>
              <a:rPr lang="en-IN" sz="2000" b="1" i="1" u="sng" dirty="0" smtClean="0">
                <a:solidFill>
                  <a:schemeClr val="bg2">
                    <a:lumMod val="50000"/>
                  </a:schemeClr>
                </a:solidFill>
                <a:latin typeface="Open Sans" panose="020B0606030504020204" pitchFamily="34" charset="0"/>
              </a:rPr>
              <a:t>Numerology:</a:t>
            </a:r>
          </a:p>
          <a:p>
            <a:endParaRPr lang="en-IN" sz="2000" b="1" i="1" u="sng" dirty="0">
              <a:solidFill>
                <a:schemeClr val="bg2">
                  <a:lumMod val="50000"/>
                </a:schemeClr>
              </a:solidFill>
              <a:latin typeface="Open Sans" panose="020B0606030504020204" pitchFamily="34" charset="0"/>
            </a:endParaRPr>
          </a:p>
          <a:p>
            <a:r>
              <a:rPr lang="en-IN" b="1" i="1" dirty="0">
                <a:solidFill>
                  <a:schemeClr val="tx1">
                    <a:lumMod val="75000"/>
                    <a:lumOff val="25000"/>
                  </a:schemeClr>
                </a:solidFill>
                <a:latin typeface="Archivo" panose="020B0503020202020B04" pitchFamily="34" charset="0"/>
              </a:rPr>
              <a:t>Master numbers in numerology are 11, 22 or 33. They have deep and powerful meanings. The true meanings can be good or bad depending on the context. Therefore, it is important to interpret master numbers properly. Mostly they should be used for guidance or revelation of certain circumstances that impact somebody's life in a way that needs to be addressed.</a:t>
            </a:r>
          </a:p>
          <a:p>
            <a:r>
              <a:rPr lang="en-IN" b="1" i="1" dirty="0">
                <a:solidFill>
                  <a:schemeClr val="tx1">
                    <a:lumMod val="75000"/>
                    <a:lumOff val="25000"/>
                  </a:schemeClr>
                </a:solidFill>
                <a:latin typeface="Archivo" panose="020B0503020202020B04" pitchFamily="34" charset="0"/>
              </a:rPr>
              <a:t>Typically, the methods used during a numerology reading mean that double-digit numbers found in date of births (birthday numbers) are usually split apart and added together to leave a single digit number that becomes a part of the calculation. But when the result of a calculation equates to a master number, it is not reduced and will carry its own meaning.</a:t>
            </a:r>
          </a:p>
          <a:p>
            <a:r>
              <a:rPr lang="en-IN" b="1" i="1" dirty="0">
                <a:solidFill>
                  <a:schemeClr val="tx1">
                    <a:lumMod val="75000"/>
                    <a:lumOff val="25000"/>
                  </a:schemeClr>
                </a:solidFill>
                <a:latin typeface="Archivo" panose="020B0503020202020B04" pitchFamily="34" charset="0"/>
              </a:rPr>
              <a:t>Master number 11 can relate to “instinct” and “faith”. Similarly, it could signify fear and anxiety, so has to be carefully read.</a:t>
            </a:r>
          </a:p>
          <a:p>
            <a:r>
              <a:rPr lang="en-IN" b="1" i="1" dirty="0">
                <a:solidFill>
                  <a:schemeClr val="tx1">
                    <a:lumMod val="75000"/>
                    <a:lumOff val="25000"/>
                  </a:schemeClr>
                </a:solidFill>
                <a:latin typeface="Archivo" panose="020B0503020202020B04" pitchFamily="34" charset="0"/>
              </a:rPr>
              <a:t>Number 22 is the Master Builder. It is the most powerful indicator of ambition and success, though often requires guidance or different perspectives.</a:t>
            </a:r>
          </a:p>
          <a:p>
            <a:r>
              <a:rPr lang="en-IN" b="1" i="1" dirty="0">
                <a:solidFill>
                  <a:schemeClr val="tx1">
                    <a:lumMod val="75000"/>
                    <a:lumOff val="25000"/>
                  </a:schemeClr>
                </a:solidFill>
                <a:latin typeface="Archivo" panose="020B0503020202020B04" pitchFamily="34" charset="0"/>
              </a:rPr>
              <a:t>The number 33 has various meanings as one of your core numbers i.e. Life Path, Expression, Personality etc. Not forgetting that all of these master numbers can be combined to form entirely different meanings in partnership with others, or as a triangle of enlightenment!</a:t>
            </a:r>
            <a:endParaRPr lang="en-IN" b="1" i="1" dirty="0">
              <a:solidFill>
                <a:schemeClr val="tx1">
                  <a:lumMod val="75000"/>
                  <a:lumOff val="25000"/>
                </a:schemeClr>
              </a:solidFill>
              <a:effectLst/>
              <a:latin typeface="Archivo" panose="020B0503020202020B04" pitchFamily="34" charset="0"/>
            </a:endParaRPr>
          </a:p>
        </p:txBody>
      </p:sp>
    </p:spTree>
    <p:extLst>
      <p:ext uri="{BB962C8B-B14F-4D97-AF65-F5344CB8AC3E}">
        <p14:creationId xmlns:p14="http://schemas.microsoft.com/office/powerpoint/2010/main" val="216296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IN" sz="4000" b="1" i="1" u="sng" dirty="0">
                <a:solidFill>
                  <a:schemeClr val="bg2">
                    <a:lumMod val="50000"/>
                  </a:schemeClr>
                </a:solidFill>
              </a:rPr>
              <a:t>7 Interesting Facts About </a:t>
            </a:r>
            <a:r>
              <a:rPr lang="en-IN" sz="4000" b="1" i="1" u="sng" dirty="0" smtClean="0">
                <a:solidFill>
                  <a:schemeClr val="bg2">
                    <a:lumMod val="50000"/>
                  </a:schemeClr>
                </a:solidFill>
              </a:rPr>
              <a:t>Numerology:</a:t>
            </a:r>
            <a:endParaRPr lang="en-US" sz="4000"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111574" y="1066800"/>
            <a:ext cx="8610600" cy="5755422"/>
          </a:xfrm>
          <a:prstGeom prst="rect">
            <a:avLst/>
          </a:prstGeom>
        </p:spPr>
        <p:txBody>
          <a:bodyPr wrap="square">
            <a:spAutoFit/>
          </a:bodyPr>
          <a:lstStyle/>
          <a:p>
            <a:r>
              <a:rPr lang="en-IN" sz="2000" b="1" i="1" u="sng" dirty="0">
                <a:solidFill>
                  <a:schemeClr val="bg2">
                    <a:lumMod val="50000"/>
                  </a:schemeClr>
                </a:solidFill>
                <a:latin typeface="Open Sans" panose="020B0606030504020204" pitchFamily="34" charset="0"/>
              </a:rPr>
              <a:t>Fact 3: Using Numbers As A Guide For </a:t>
            </a:r>
            <a:r>
              <a:rPr lang="en-IN" sz="2000" b="1" i="1" u="sng" dirty="0" smtClean="0">
                <a:solidFill>
                  <a:schemeClr val="bg2">
                    <a:lumMod val="50000"/>
                  </a:schemeClr>
                </a:solidFill>
                <a:latin typeface="Open Sans" panose="020B0606030504020204" pitchFamily="34" charset="0"/>
              </a:rPr>
              <a:t>Life:</a:t>
            </a:r>
          </a:p>
          <a:p>
            <a:endParaRPr lang="en-IN" sz="2000" b="1" i="1" u="sng" dirty="0">
              <a:solidFill>
                <a:schemeClr val="bg2">
                  <a:lumMod val="50000"/>
                </a:schemeClr>
              </a:solidFill>
              <a:latin typeface="Open Sans" panose="020B0606030504020204" pitchFamily="34" charset="0"/>
            </a:endParaRPr>
          </a:p>
          <a:p>
            <a:r>
              <a:rPr lang="en-IN" b="1" i="1" dirty="0">
                <a:solidFill>
                  <a:schemeClr val="tx1">
                    <a:lumMod val="50000"/>
                    <a:lumOff val="50000"/>
                  </a:schemeClr>
                </a:solidFill>
                <a:latin typeface="Archivo" panose="020B0503020202020B04" pitchFamily="34" charset="0"/>
              </a:rPr>
              <a:t>Numerology in its fullest form is much more than a reading or insight into who you are as a person. In fact, many followers and advocates of numerology include highly successful celebrities that attribute their careers to numerology. The science of numerology tells you what your barriers are. Plus, it can give you a direction based on your position in the universe, potentially attributing to this success.</a:t>
            </a:r>
          </a:p>
          <a:p>
            <a:r>
              <a:rPr lang="en-IN" b="1" i="1" dirty="0">
                <a:solidFill>
                  <a:schemeClr val="tx1">
                    <a:lumMod val="50000"/>
                    <a:lumOff val="50000"/>
                  </a:schemeClr>
                </a:solidFill>
                <a:latin typeface="Archivo" panose="020B0503020202020B04" pitchFamily="34" charset="0"/>
              </a:rPr>
              <a:t>Deep and powerful feelings that many initially find hard to comprehend become apparent, it can inspire people to change their direction completely and begin to treat </a:t>
            </a:r>
            <a:r>
              <a:rPr lang="en-IN" b="1" i="1" dirty="0">
                <a:solidFill>
                  <a:schemeClr val="tx1">
                    <a:lumMod val="50000"/>
                    <a:lumOff val="50000"/>
                  </a:schemeClr>
                </a:solidFill>
                <a:latin typeface="Archivo" panose="020B0503020202020B04" pitchFamily="34" charset="0"/>
                <a:hlinkClick r:id="rId3"/>
              </a:rPr>
              <a:t>numerology as a forecast</a:t>
            </a:r>
            <a:r>
              <a:rPr lang="en-IN" b="1" i="1" dirty="0">
                <a:solidFill>
                  <a:schemeClr val="tx1">
                    <a:lumMod val="50000"/>
                    <a:lumOff val="50000"/>
                  </a:schemeClr>
                </a:solidFill>
                <a:latin typeface="Archivo" panose="020B0503020202020B04" pitchFamily="34" charset="0"/>
              </a:rPr>
              <a:t> for life.</a:t>
            </a:r>
          </a:p>
          <a:p>
            <a:endParaRPr lang="en-IN" b="1" i="1" dirty="0" smtClean="0">
              <a:solidFill>
                <a:schemeClr val="tx1">
                  <a:lumMod val="50000"/>
                  <a:lumOff val="50000"/>
                </a:schemeClr>
              </a:solidFill>
              <a:latin typeface="Archivo" panose="020B0503020202020B04" pitchFamily="34" charset="0"/>
            </a:endParaRPr>
          </a:p>
          <a:p>
            <a:r>
              <a:rPr lang="en-IN" sz="2000" b="1" i="1" u="sng" dirty="0" smtClean="0">
                <a:solidFill>
                  <a:schemeClr val="bg2">
                    <a:lumMod val="50000"/>
                  </a:schemeClr>
                </a:solidFill>
                <a:latin typeface="Open Sans" panose="020B0606030504020204" pitchFamily="34" charset="0"/>
              </a:rPr>
              <a:t>Fact </a:t>
            </a:r>
            <a:r>
              <a:rPr lang="en-IN" sz="2000" b="1" i="1" u="sng" dirty="0">
                <a:solidFill>
                  <a:schemeClr val="bg2">
                    <a:lumMod val="50000"/>
                  </a:schemeClr>
                </a:solidFill>
                <a:latin typeface="Open Sans" panose="020B0606030504020204" pitchFamily="34" charset="0"/>
              </a:rPr>
              <a:t>4: Converting To </a:t>
            </a:r>
            <a:r>
              <a:rPr lang="en-IN" sz="2000" b="1" i="1" u="sng" dirty="0" smtClean="0">
                <a:solidFill>
                  <a:schemeClr val="bg2">
                    <a:lumMod val="50000"/>
                  </a:schemeClr>
                </a:solidFill>
                <a:latin typeface="Open Sans" panose="020B0606030504020204" pitchFamily="34" charset="0"/>
              </a:rPr>
              <a:t>Numerology:</a:t>
            </a:r>
          </a:p>
          <a:p>
            <a:endParaRPr lang="en-IN" sz="2000" b="1" i="1" u="sng" dirty="0">
              <a:solidFill>
                <a:schemeClr val="bg2">
                  <a:lumMod val="50000"/>
                </a:schemeClr>
              </a:solidFill>
              <a:latin typeface="Open Sans" panose="020B0606030504020204" pitchFamily="34" charset="0"/>
            </a:endParaRPr>
          </a:p>
          <a:p>
            <a:r>
              <a:rPr lang="en-IN" b="1" i="1" dirty="0">
                <a:solidFill>
                  <a:schemeClr val="tx1">
                    <a:lumMod val="50000"/>
                    <a:lumOff val="50000"/>
                  </a:schemeClr>
                </a:solidFill>
                <a:latin typeface="Archivo" panose="020B0503020202020B04" pitchFamily="34" charset="0"/>
              </a:rPr>
              <a:t>Numerologists often report that once people take the step to look further into their numerology chart, they are so taken with the revelations of some of their core desires and issues in life that they will often continue on their path of discovery and enlightenment. Once you discover the accuracy of numerology readings, you can discover the truth yourself. Plus, learn what those inner feelings have been trying to tell you all of your life.</a:t>
            </a:r>
            <a:endParaRPr lang="en-IN" b="1" i="1" dirty="0">
              <a:solidFill>
                <a:schemeClr val="tx1">
                  <a:lumMod val="50000"/>
                  <a:lumOff val="50000"/>
                </a:schemeClr>
              </a:solidFill>
              <a:effectLst/>
              <a:latin typeface="Archivo" panose="020B0503020202020B04" pitchFamily="34" charset="0"/>
            </a:endParaRPr>
          </a:p>
        </p:txBody>
      </p:sp>
    </p:spTree>
    <p:extLst>
      <p:ext uri="{BB962C8B-B14F-4D97-AF65-F5344CB8AC3E}">
        <p14:creationId xmlns:p14="http://schemas.microsoft.com/office/powerpoint/2010/main" val="150069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grpId="0" nodeType="with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 presetID="10"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244179" cy="539080"/>
          </a:xfrm>
        </p:spPr>
        <p:txBody>
          <a:bodyPr>
            <a:normAutofit fontScale="90000"/>
          </a:bodyPr>
          <a:lstStyle/>
          <a:p>
            <a:pPr algn="l"/>
            <a:r>
              <a:rPr lang="en-US" sz="3600" dirty="0" smtClean="0">
                <a:solidFill>
                  <a:schemeClr val="bg1"/>
                </a:solidFill>
                <a:effectLst>
                  <a:outerShdw blurRad="50800" dist="38100" dir="5400000" algn="t" rotWithShape="0">
                    <a:prstClr val="black">
                      <a:alpha val="40000"/>
                    </a:prstClr>
                  </a:outerShdw>
                </a:effectLst>
                <a:latin typeface="Arial" pitchFamily="34" charset="0"/>
                <a:ea typeface="Adobe Heiti Std R" pitchFamily="34" charset="-128"/>
                <a:cs typeface="Arial" pitchFamily="34" charset="0"/>
              </a:rPr>
              <a:t>What is </a:t>
            </a:r>
            <a:r>
              <a:rPr lang="en-US" sz="3600" b="1" i="1" u="sng" dirty="0" smtClean="0">
                <a:solidFill>
                  <a:schemeClr val="bg2">
                    <a:lumMod val="75000"/>
                  </a:schemeClr>
                </a:solidFill>
                <a:effectLst>
                  <a:outerShdw blurRad="50800" dist="38100" dir="5400000" algn="t" rotWithShape="0">
                    <a:prstClr val="black">
                      <a:alpha val="40000"/>
                    </a:prstClr>
                  </a:outerShdw>
                </a:effectLst>
                <a:latin typeface="Arial" pitchFamily="34" charset="0"/>
                <a:ea typeface="Adobe Heiti Std R" pitchFamily="34" charset="-128"/>
                <a:cs typeface="Arial" pitchFamily="34" charset="0"/>
              </a:rPr>
              <a:t>“NUMEROLOGY” </a:t>
            </a:r>
            <a:r>
              <a:rPr lang="en-US" sz="3600" dirty="0" smtClean="0">
                <a:solidFill>
                  <a:schemeClr val="bg1"/>
                </a:solidFill>
                <a:effectLst>
                  <a:outerShdw blurRad="50800" dist="38100" dir="5400000" algn="t" rotWithShape="0">
                    <a:prstClr val="black">
                      <a:alpha val="40000"/>
                    </a:prstClr>
                  </a:outerShdw>
                </a:effectLst>
                <a:latin typeface="Arial" pitchFamily="34" charset="0"/>
                <a:ea typeface="Adobe Heiti Std R" pitchFamily="34" charset="-128"/>
                <a:cs typeface="Arial" pitchFamily="34" charset="0"/>
              </a:rPr>
              <a:t>?</a:t>
            </a:r>
            <a:endParaRPr lang="en-US" sz="3600" dirty="0">
              <a:solidFill>
                <a:schemeClr val="bg1"/>
              </a:solidFill>
              <a:effectLst>
                <a:outerShdw blurRad="50800" dist="38100" dir="5400000" algn="t" rotWithShape="0">
                  <a:prstClr val="black">
                    <a:alpha val="40000"/>
                  </a:prstClr>
                </a:outerShdw>
              </a:effectLst>
              <a:latin typeface="Arial" pitchFamily="34" charset="0"/>
              <a:ea typeface="Adobe Heiti Std R" pitchFamily="34" charset="-128"/>
              <a:cs typeface="Arial" pitchFamily="34" charset="0"/>
            </a:endParaRPr>
          </a:p>
        </p:txBody>
      </p:sp>
      <p:sp>
        <p:nvSpPr>
          <p:cNvPr id="4" name="Rectangle 3"/>
          <p:cNvSpPr/>
          <p:nvPr/>
        </p:nvSpPr>
        <p:spPr>
          <a:xfrm>
            <a:off x="152400" y="947482"/>
            <a:ext cx="5334000" cy="5940088"/>
          </a:xfrm>
          <a:prstGeom prst="rect">
            <a:avLst/>
          </a:prstGeom>
        </p:spPr>
        <p:txBody>
          <a:bodyPr wrap="square">
            <a:spAutoFit/>
          </a:bodyPr>
          <a:lstStyle/>
          <a:p>
            <a:r>
              <a:rPr lang="en-IN" sz="2000" b="1" dirty="0">
                <a:solidFill>
                  <a:srgbClr val="002060"/>
                </a:solidFill>
                <a:latin typeface="Open Sans" panose="020B0606030504020204" pitchFamily="34" charset="0"/>
              </a:rPr>
              <a:t>In simple terms, numerology is a study of numbers in your life. You can uncover information about the world and also each individual person by using Numerology. Numerology is seen as a universal language of numbers.</a:t>
            </a:r>
          </a:p>
          <a:p>
            <a:r>
              <a:rPr lang="en-IN" sz="2000" b="1" dirty="0">
                <a:solidFill>
                  <a:srgbClr val="002060"/>
                </a:solidFill>
                <a:latin typeface="Open Sans" panose="020B0606030504020204" pitchFamily="34" charset="0"/>
              </a:rPr>
              <a:t>If you are familiar with </a:t>
            </a:r>
            <a:r>
              <a:rPr lang="en-IN" sz="2000" b="1" dirty="0">
                <a:solidFill>
                  <a:srgbClr val="002060"/>
                </a:solidFill>
                <a:latin typeface="Open Sans" panose="020B0606030504020204" pitchFamily="34" charset="0"/>
                <a:hlinkClick r:id="rId5"/>
              </a:rPr>
              <a:t>Astrology</a:t>
            </a:r>
            <a:r>
              <a:rPr lang="en-IN" sz="2000" b="1" dirty="0">
                <a:solidFill>
                  <a:srgbClr val="002060"/>
                </a:solidFill>
                <a:latin typeface="Open Sans" panose="020B0606030504020204" pitchFamily="34" charset="0"/>
              </a:rPr>
              <a:t>, then you may know a little bit about </a:t>
            </a:r>
            <a:endParaRPr lang="en-IN" sz="2000" b="1" dirty="0" smtClean="0">
              <a:solidFill>
                <a:srgbClr val="002060"/>
              </a:solidFill>
              <a:latin typeface="Open Sans" panose="020B0606030504020204" pitchFamily="34" charset="0"/>
            </a:endParaRPr>
          </a:p>
          <a:p>
            <a:endParaRPr lang="en-IN" sz="2000" b="1" dirty="0" smtClean="0">
              <a:solidFill>
                <a:srgbClr val="002060"/>
              </a:solidFill>
              <a:latin typeface="Open Sans" panose="020B0606030504020204" pitchFamily="34" charset="0"/>
            </a:endParaRPr>
          </a:p>
          <a:p>
            <a:r>
              <a:rPr lang="en-IN" sz="2000" b="1" dirty="0" smtClean="0">
                <a:solidFill>
                  <a:srgbClr val="002060"/>
                </a:solidFill>
                <a:latin typeface="Open Sans" panose="020B0606030504020204" pitchFamily="34" charset="0"/>
              </a:rPr>
              <a:t>Numerology</a:t>
            </a:r>
            <a:r>
              <a:rPr lang="en-IN" sz="2000" b="1" dirty="0">
                <a:solidFill>
                  <a:srgbClr val="002060"/>
                </a:solidFill>
                <a:latin typeface="Open Sans" panose="020B0606030504020204" pitchFamily="34" charset="0"/>
              </a:rPr>
              <a:t>; it is similar in quite a few ways but uses a different method to get the information and insight: Numbers.</a:t>
            </a:r>
          </a:p>
          <a:p>
            <a:r>
              <a:rPr lang="en-IN" sz="2000" b="1" dirty="0">
                <a:solidFill>
                  <a:srgbClr val="002060"/>
                </a:solidFill>
                <a:latin typeface="Open Sans" panose="020B0606030504020204" pitchFamily="34" charset="0"/>
              </a:rPr>
              <a:t>Numerology is the idea that the universe is a system and once broken down we are left with the basic elements, which is numbers. These numbers can then be used to help us to better understand the world and ourselves as individuals.</a:t>
            </a:r>
            <a:endParaRPr lang="en-IN" sz="2000" b="1" i="0" dirty="0">
              <a:solidFill>
                <a:srgbClr val="002060"/>
              </a:solidFill>
              <a:effectLst/>
              <a:latin typeface="Open Sans" panose="020B0606030504020204" pitchFamily="34" charset="0"/>
            </a:endParaRPr>
          </a:p>
        </p:txBody>
      </p:sp>
      <p:pic>
        <p:nvPicPr>
          <p:cNvPr id="5" name="64959602_395667431036319_6080765264037804626_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5486400" y="1676400"/>
            <a:ext cx="3544778" cy="4430973"/>
          </a:xfrm>
          <a:prstGeom prst="round1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6000" fill="hold"/>
                                        <p:tgtEl>
                                          <p:spTgt spid="5"/>
                                        </p:tgtEl>
                                      </p:cBhvr>
                                    </p:cmd>
                                  </p:childTnLst>
                                </p:cTn>
                              </p:par>
                              <p:par>
                                <p:cTn id="7" presetID="53" presetClass="entr" presetSubtype="16"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animEffect transition="in" filter="fade">
                                      <p:cBhvr>
                                        <p:cTn id="11" dur="500"/>
                                        <p:tgtEl>
                                          <p:spTgt spid="4"/>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5"/>
                </p:tgtEl>
              </p:cMediaNode>
            </p:video>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IN" sz="4000" b="1" i="1" u="sng" dirty="0">
                <a:solidFill>
                  <a:schemeClr val="bg2">
                    <a:lumMod val="50000"/>
                  </a:schemeClr>
                </a:solidFill>
              </a:rPr>
              <a:t>7 Interesting Facts About </a:t>
            </a:r>
            <a:r>
              <a:rPr lang="en-IN" sz="4000" b="1" i="1" u="sng" dirty="0" smtClean="0">
                <a:solidFill>
                  <a:schemeClr val="bg2">
                    <a:lumMod val="50000"/>
                  </a:schemeClr>
                </a:solidFill>
              </a:rPr>
              <a:t>Numerology:</a:t>
            </a:r>
            <a:endParaRPr lang="en-US" sz="4000"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228600" y="990600"/>
            <a:ext cx="7924800" cy="5970865"/>
          </a:xfrm>
          <a:prstGeom prst="rect">
            <a:avLst/>
          </a:prstGeom>
        </p:spPr>
        <p:txBody>
          <a:bodyPr wrap="square">
            <a:spAutoFit/>
          </a:bodyPr>
          <a:lstStyle/>
          <a:p>
            <a:r>
              <a:rPr lang="en-IN" sz="2000" b="1" i="1" u="sng" dirty="0">
                <a:solidFill>
                  <a:schemeClr val="bg2">
                    <a:lumMod val="50000"/>
                  </a:schemeClr>
                </a:solidFill>
                <a:latin typeface="Archivo" panose="020B0503020202020B04" pitchFamily="34" charset="0"/>
              </a:rPr>
              <a:t>Fact 5: Strengths And Weaknesses For </a:t>
            </a:r>
            <a:r>
              <a:rPr lang="en-IN" sz="2000" b="1" i="1" u="sng" dirty="0" smtClean="0">
                <a:solidFill>
                  <a:schemeClr val="bg2">
                    <a:lumMod val="50000"/>
                  </a:schemeClr>
                </a:solidFill>
                <a:latin typeface="Archivo" panose="020B0503020202020B04" pitchFamily="34" charset="0"/>
              </a:rPr>
              <a:t>Purpose:</a:t>
            </a:r>
          </a:p>
          <a:p>
            <a:endParaRPr lang="en-IN" b="1" i="1" dirty="0">
              <a:solidFill>
                <a:srgbClr val="00B050"/>
              </a:solidFill>
              <a:latin typeface="Open Sans" panose="020B0606030504020204" pitchFamily="34" charset="0"/>
            </a:endParaRPr>
          </a:p>
          <a:p>
            <a:r>
              <a:rPr lang="en-IN" b="1" i="1" dirty="0">
                <a:solidFill>
                  <a:srgbClr val="00B050"/>
                </a:solidFill>
                <a:latin typeface="Open Sans" panose="020B0606030504020204" pitchFamily="34" charset="0"/>
              </a:rPr>
              <a:t>Because of the accuracy of reading and insights they reveal, friends and others that have taken numerology readings will often encourage others to look into numerology as a way to find their true strengths and weaknesses. Through this discovery alone you can give yourself a better idea of what you should and shouldn’t be doing in your life. Furthermore, this could give you greater purpose to move forward.</a:t>
            </a:r>
          </a:p>
          <a:p>
            <a:endParaRPr lang="en-IN" b="1" dirty="0">
              <a:solidFill>
                <a:srgbClr val="333333"/>
              </a:solidFill>
              <a:latin typeface="Open Sans" panose="020B0606030504020204" pitchFamily="34" charset="0"/>
            </a:endParaRPr>
          </a:p>
          <a:p>
            <a:r>
              <a:rPr lang="en-IN" sz="2000" b="1" i="1" u="sng" dirty="0" smtClean="0">
                <a:solidFill>
                  <a:schemeClr val="bg2">
                    <a:lumMod val="50000"/>
                  </a:schemeClr>
                </a:solidFill>
                <a:latin typeface="Open Sans" panose="020B0606030504020204" pitchFamily="34" charset="0"/>
              </a:rPr>
              <a:t>Fact </a:t>
            </a:r>
            <a:r>
              <a:rPr lang="en-IN" sz="2000" b="1" i="1" u="sng" dirty="0">
                <a:solidFill>
                  <a:schemeClr val="bg2">
                    <a:lumMod val="50000"/>
                  </a:schemeClr>
                </a:solidFill>
                <a:latin typeface="Open Sans" panose="020B0606030504020204" pitchFamily="34" charset="0"/>
              </a:rPr>
              <a:t>6: So Many Numbers And </a:t>
            </a:r>
            <a:r>
              <a:rPr lang="en-IN" sz="2000" b="1" i="1" u="sng" dirty="0" smtClean="0">
                <a:solidFill>
                  <a:schemeClr val="bg2">
                    <a:lumMod val="50000"/>
                  </a:schemeClr>
                </a:solidFill>
                <a:latin typeface="Open Sans" panose="020B0606030504020204" pitchFamily="34" charset="0"/>
              </a:rPr>
              <a:t>Meanings:</a:t>
            </a:r>
          </a:p>
          <a:p>
            <a:endParaRPr lang="en-IN" b="1" i="1" dirty="0" smtClean="0">
              <a:solidFill>
                <a:srgbClr val="00B050"/>
              </a:solidFill>
              <a:latin typeface="Open Sans" panose="020B0606030504020204" pitchFamily="34" charset="0"/>
            </a:endParaRPr>
          </a:p>
          <a:p>
            <a:r>
              <a:rPr lang="en-IN" b="1" i="1" dirty="0" smtClean="0">
                <a:solidFill>
                  <a:srgbClr val="00B050"/>
                </a:solidFill>
                <a:latin typeface="Open Sans" panose="020B0606030504020204" pitchFamily="34" charset="0"/>
              </a:rPr>
              <a:t>Though </a:t>
            </a:r>
            <a:r>
              <a:rPr lang="en-IN" b="1" i="1" dirty="0">
                <a:solidFill>
                  <a:srgbClr val="00B050"/>
                </a:solidFill>
                <a:latin typeface="Open Sans" panose="020B0606030504020204" pitchFamily="34" charset="0"/>
              </a:rPr>
              <a:t>there are calculators and online tools to work out your individual core numbers, it is important for people to understand that there are so many numbers and meanings behind combinations of numbers and your individual self that you need a proper numerologist to interpret these for you. Where a birthday calculator can give you that one number and its meaning can show you certain basic principles behind your character, your life path number gives that factor a different meaning or viewpoint. This is where numerology is much more insightful than horoscopes and other spiritual based methods used in a similar way.</a:t>
            </a:r>
            <a:endParaRPr lang="en-IN" b="1" i="1" dirty="0">
              <a:solidFill>
                <a:srgbClr val="00B050"/>
              </a:solidFill>
              <a:effectLst/>
              <a:latin typeface="Open Sans" panose="020B0606030504020204" pitchFamily="34" charset="0"/>
            </a:endParaRPr>
          </a:p>
        </p:txBody>
      </p:sp>
    </p:spTree>
    <p:extLst>
      <p:ext uri="{BB962C8B-B14F-4D97-AF65-F5344CB8AC3E}">
        <p14:creationId xmlns:p14="http://schemas.microsoft.com/office/powerpoint/2010/main" val="151126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250" fill="hold"/>
                                        <p:tgtEl>
                                          <p:spTgt spid="3"/>
                                        </p:tgtEl>
                                        <p:attrNameLst>
                                          <p:attrName>r</p:attrName>
                                        </p:attrNameLst>
                                      </p:cBhvr>
                                    </p:animRot>
                                  </p:childTnLst>
                                </p:cTn>
                              </p:par>
                              <p:par>
                                <p:cTn id="7" presetID="47"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anim calcmode="lin" valueType="num">
                                      <p:cBhvr>
                                        <p:cTn id="10" dur="1000" fill="hold"/>
                                        <p:tgtEl>
                                          <p:spTgt spid="2"/>
                                        </p:tgtEl>
                                        <p:attrNameLst>
                                          <p:attrName>ppt_x</p:attrName>
                                        </p:attrNameLst>
                                      </p:cBhvr>
                                      <p:tavLst>
                                        <p:tav tm="0">
                                          <p:val>
                                            <p:strVal val="#ppt_x"/>
                                          </p:val>
                                        </p:tav>
                                        <p:tav tm="100000">
                                          <p:val>
                                            <p:strVal val="#ppt_x"/>
                                          </p:val>
                                        </p:tav>
                                      </p:tavLst>
                                    </p:anim>
                                    <p:anim calcmode="lin" valueType="num">
                                      <p:cBhvr>
                                        <p:cTn id="1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IN" sz="4000" b="1" i="1" u="sng" dirty="0">
                <a:solidFill>
                  <a:schemeClr val="bg2">
                    <a:lumMod val="50000"/>
                  </a:schemeClr>
                </a:solidFill>
              </a:rPr>
              <a:t>7 Interesting Facts About </a:t>
            </a:r>
            <a:r>
              <a:rPr lang="en-IN" sz="4000" b="1" i="1" u="sng" dirty="0" smtClean="0">
                <a:solidFill>
                  <a:schemeClr val="bg2">
                    <a:lumMod val="50000"/>
                  </a:schemeClr>
                </a:solidFill>
              </a:rPr>
              <a:t>Numerology:</a:t>
            </a:r>
            <a:endParaRPr lang="en-US" sz="4000" dirty="0">
              <a:solidFill>
                <a:schemeClr val="bg1"/>
              </a:solidFill>
              <a:latin typeface="Arial" pitchFamily="34" charset="0"/>
              <a:ea typeface="Adobe Heiti Std R" pitchFamily="34" charset="-128"/>
              <a:cs typeface="Arial" pitchFamily="34" charset="0"/>
            </a:endParaRPr>
          </a:p>
        </p:txBody>
      </p:sp>
      <p:sp>
        <p:nvSpPr>
          <p:cNvPr id="3" name="Rectangle 2"/>
          <p:cNvSpPr/>
          <p:nvPr/>
        </p:nvSpPr>
        <p:spPr>
          <a:xfrm>
            <a:off x="152400" y="1143000"/>
            <a:ext cx="8839200" cy="5632311"/>
          </a:xfrm>
          <a:prstGeom prst="rect">
            <a:avLst/>
          </a:prstGeom>
        </p:spPr>
        <p:txBody>
          <a:bodyPr wrap="square">
            <a:spAutoFit/>
          </a:bodyPr>
          <a:lstStyle/>
          <a:p>
            <a:r>
              <a:rPr lang="en-IN" sz="2800" b="1" i="1" u="sng" dirty="0">
                <a:solidFill>
                  <a:schemeClr val="bg2">
                    <a:lumMod val="50000"/>
                  </a:schemeClr>
                </a:solidFill>
                <a:latin typeface="Open Sans" panose="020B0606030504020204" pitchFamily="34" charset="0"/>
              </a:rPr>
              <a:t>Fact 7: Numerology From Birth</a:t>
            </a:r>
          </a:p>
          <a:p>
            <a:endParaRPr lang="en-IN" sz="2000" b="1" i="1" dirty="0" smtClean="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r>
              <a:rPr lang="en-IN" sz="2400" b="1" i="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One </a:t>
            </a:r>
            <a:r>
              <a:rPr lang="en-IN" sz="2400" b="1"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of the most fascinating aspects of numerology is that the readings are all based around the time you entered the universe in your human form. From your birth. So whether you like your name or not, or when your birthday sits in the year, all of it has a meaning.</a:t>
            </a:r>
          </a:p>
          <a:p>
            <a:r>
              <a:rPr lang="en-IN" sz="2400" b="1"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If it were known at your time of birth and your parents were numerologists, then effectively you would never have had to consider who you are and what you should be doing in life to make you happy, or important in the world. So be proud of your full name and whenever your birthday may fall! Numerology, and its factors suggests everything about the reason you are here at all. And it’s never too late to find out.</a:t>
            </a:r>
            <a:endParaRPr lang="en-IN" sz="2400" b="1" i="1" dirty="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9409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16" presetClass="entr" presetSubtype="21"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barn(inVertical)">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smtClean="0">
                <a:solidFill>
                  <a:srgbClr val="FFC000"/>
                </a:solidFill>
                <a:latin typeface="Segoe UI" panose="020B0502040204020203" pitchFamily="34" charset="0"/>
                <a:ea typeface="Adobe Heiti Std R" pitchFamily="34" charset="-128"/>
                <a:cs typeface="Segoe UI" panose="020B0502040204020203" pitchFamily="34" charset="0"/>
              </a:rPr>
              <a:t>REFERENCES:</a:t>
            </a:r>
            <a:endParaRPr lang="en-US" sz="4000" b="1" i="1" u="sng" dirty="0">
              <a:solidFill>
                <a:srgbClr val="FFC000"/>
              </a:solidFill>
              <a:latin typeface="Segoe UI" panose="020B0502040204020203" pitchFamily="34" charset="0"/>
              <a:ea typeface="Adobe Heiti Std R" pitchFamily="34" charset="-128"/>
              <a:cs typeface="Segoe UI" panose="020B0502040204020203" pitchFamily="34" charset="0"/>
            </a:endParaRPr>
          </a:p>
        </p:txBody>
      </p:sp>
      <p:sp>
        <p:nvSpPr>
          <p:cNvPr id="3" name="TextBox 2"/>
          <p:cNvSpPr txBox="1"/>
          <p:nvPr/>
        </p:nvSpPr>
        <p:spPr>
          <a:xfrm>
            <a:off x="457200" y="1066800"/>
            <a:ext cx="8229600" cy="769441"/>
          </a:xfrm>
          <a:prstGeom prst="rect">
            <a:avLst/>
          </a:prstGeom>
          <a:noFill/>
        </p:spPr>
        <p:txBody>
          <a:bodyPr wrap="square" rtlCol="0">
            <a:spAutoFit/>
          </a:bodyPr>
          <a:lstStyle/>
          <a:p>
            <a:r>
              <a:rPr lang="en-US" sz="4400" b="1" i="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WEBSITES:</a:t>
            </a:r>
            <a:endParaRPr lang="en-US" sz="4400" b="1" i="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TextBox 3"/>
          <p:cNvSpPr txBox="1"/>
          <p:nvPr/>
        </p:nvSpPr>
        <p:spPr>
          <a:xfrm>
            <a:off x="228600" y="1836241"/>
            <a:ext cx="8610600" cy="3108543"/>
          </a:xfrm>
          <a:prstGeom prst="rect">
            <a:avLst/>
          </a:prstGeom>
          <a:noFill/>
        </p:spPr>
        <p:txBody>
          <a:bodyPr wrap="square" rtlCol="0">
            <a:spAutoFit/>
          </a:bodyPr>
          <a:lstStyle/>
          <a:p>
            <a:pPr marL="514350" indent="-514350">
              <a:buFont typeface="+mj-lt"/>
              <a:buAutoNum type="arabicPeriod"/>
            </a:pPr>
            <a:r>
              <a:rPr lang="en-US" sz="2800" b="1" i="1" u="sng" dirty="0" smtClean="0">
                <a:solidFill>
                  <a:srgbClr val="00B0F0"/>
                </a:solidFill>
                <a:hlinkClick r:id="rId3"/>
              </a:rPr>
              <a:t>Wikipedia</a:t>
            </a:r>
            <a:endParaRPr lang="en-US" sz="2800" b="1" i="1" u="sng" dirty="0" smtClean="0">
              <a:solidFill>
                <a:srgbClr val="00B0F0"/>
              </a:solidFill>
            </a:endParaRPr>
          </a:p>
          <a:p>
            <a:pPr marL="514350" indent="-514350">
              <a:buFont typeface="+mj-lt"/>
              <a:buAutoNum type="arabicPeriod"/>
            </a:pPr>
            <a:r>
              <a:rPr lang="en-US" sz="2800" b="1" i="1" u="sng" dirty="0" smtClean="0">
                <a:solidFill>
                  <a:srgbClr val="00B0F0"/>
                </a:solidFill>
                <a:hlinkClick r:id="rId4"/>
              </a:rPr>
              <a:t>The law of attraction</a:t>
            </a:r>
            <a:endParaRPr lang="en-US" sz="2800" b="1" i="1" u="sng" dirty="0" smtClean="0">
              <a:solidFill>
                <a:srgbClr val="00B0F0"/>
              </a:solidFill>
            </a:endParaRPr>
          </a:p>
          <a:p>
            <a:pPr marL="514350" indent="-514350">
              <a:buFont typeface="+mj-lt"/>
              <a:buAutoNum type="arabicPeriod"/>
            </a:pPr>
            <a:r>
              <a:rPr lang="en-US" sz="2800" b="1" i="1" u="sng" dirty="0" smtClean="0">
                <a:solidFill>
                  <a:srgbClr val="00B0F0"/>
                </a:solidFill>
                <a:hlinkClick r:id="rId5"/>
              </a:rPr>
              <a:t>Numerology</a:t>
            </a:r>
            <a:r>
              <a:rPr lang="en-US" sz="2800" b="1" i="1" u="sng" dirty="0" smtClean="0">
                <a:solidFill>
                  <a:srgbClr val="00B0F0"/>
                </a:solidFill>
              </a:rPr>
              <a:t> </a:t>
            </a:r>
          </a:p>
          <a:p>
            <a:pPr marL="514350" indent="-514350">
              <a:buFont typeface="+mj-lt"/>
              <a:buAutoNum type="arabicPeriod"/>
            </a:pPr>
            <a:r>
              <a:rPr lang="en-US" sz="2800" b="1" i="1" u="sng" dirty="0" smtClean="0">
                <a:solidFill>
                  <a:srgbClr val="00B0F0"/>
                </a:solidFill>
                <a:hlinkClick r:id="rId6"/>
              </a:rPr>
              <a:t>Learn about numerology</a:t>
            </a:r>
            <a:endParaRPr lang="en-US" sz="2800" b="1" i="1" u="sng" dirty="0" smtClean="0">
              <a:solidFill>
                <a:srgbClr val="00B0F0"/>
              </a:solidFill>
            </a:endParaRPr>
          </a:p>
          <a:p>
            <a:pPr marL="514350" indent="-514350">
              <a:buFont typeface="+mj-lt"/>
              <a:buAutoNum type="arabicPeriod"/>
            </a:pPr>
            <a:r>
              <a:rPr lang="en-US" sz="2800" b="1" i="1" u="sng" dirty="0" err="1" smtClean="0">
                <a:solidFill>
                  <a:srgbClr val="00B0F0"/>
                </a:solidFill>
                <a:hlinkClick r:id="rId7"/>
              </a:rPr>
              <a:t>Ganesha</a:t>
            </a:r>
            <a:r>
              <a:rPr lang="en-US" sz="2800" b="1" i="1" u="sng" dirty="0" smtClean="0">
                <a:solidFill>
                  <a:srgbClr val="00B0F0"/>
                </a:solidFill>
                <a:hlinkClick r:id="rId7"/>
              </a:rPr>
              <a:t>  speaks</a:t>
            </a:r>
            <a:endParaRPr lang="en-US" sz="2800" b="1" i="1" u="sng" dirty="0" smtClean="0">
              <a:solidFill>
                <a:srgbClr val="00B0F0"/>
              </a:solidFill>
            </a:endParaRPr>
          </a:p>
          <a:p>
            <a:pPr marL="514350" indent="-514350">
              <a:buFont typeface="+mj-lt"/>
              <a:buAutoNum type="arabicPeriod"/>
            </a:pPr>
            <a:r>
              <a:rPr lang="en-US" sz="2800" b="1" i="1" u="sng" dirty="0" smtClean="0">
                <a:solidFill>
                  <a:srgbClr val="00B0F0"/>
                </a:solidFill>
                <a:hlinkClick r:id="rId8"/>
              </a:rPr>
              <a:t>Tarot reading</a:t>
            </a:r>
            <a:endParaRPr lang="en-US" sz="2800" b="1" i="1" u="sng" dirty="0" smtClean="0">
              <a:solidFill>
                <a:srgbClr val="00B0F0"/>
              </a:solidFill>
            </a:endParaRPr>
          </a:p>
          <a:p>
            <a:endParaRPr lang="en-US" sz="2800" b="1" i="1" u="sng" dirty="0" smtClean="0">
              <a:solidFill>
                <a:srgbClr val="00B0F0"/>
              </a:solidFill>
            </a:endParaRPr>
          </a:p>
        </p:txBody>
      </p:sp>
      <p:sp>
        <p:nvSpPr>
          <p:cNvPr id="5" name="Rectangle 4"/>
          <p:cNvSpPr/>
          <p:nvPr/>
        </p:nvSpPr>
        <p:spPr>
          <a:xfrm>
            <a:off x="539552" y="4267200"/>
            <a:ext cx="2282924" cy="923330"/>
          </a:xfrm>
          <a:prstGeom prst="rect">
            <a:avLst/>
          </a:prstGeom>
          <a:noFill/>
        </p:spPr>
        <p:txBody>
          <a:bodyPr wrap="square" lIns="91440" tIns="45720" rIns="91440" bIns="45720">
            <a:spAutoFit/>
          </a:bodyPr>
          <a:lstStyle/>
          <a:p>
            <a:pPr algn="ctr"/>
            <a:r>
              <a:rPr lang="en-US" sz="4800" b="1" i="1" u="sng" dirty="0" smtClean="0">
                <a:ln w="12700">
                  <a:solidFill>
                    <a:schemeClr val="accent5"/>
                  </a:solidFill>
                  <a:prstDash val="solid"/>
                </a:ln>
                <a:solidFill>
                  <a:srgbClr val="090377"/>
                </a:solidFill>
                <a:effectLst>
                  <a:outerShdw blurRad="38100" dist="38100" dir="2700000" algn="tl">
                    <a:srgbClr val="000000">
                      <a:alpha val="43137"/>
                    </a:srgbClr>
                  </a:outerShdw>
                </a:effectLst>
              </a:rPr>
              <a:t>BOOKS</a:t>
            </a:r>
            <a:r>
              <a:rPr lang="en-US" sz="5400" b="1" i="1" u="sng" dirty="0" smtClean="0">
                <a:ln w="12700">
                  <a:solidFill>
                    <a:schemeClr val="accent5"/>
                  </a:solidFill>
                  <a:prstDash val="solid"/>
                </a:ln>
                <a:solidFill>
                  <a:srgbClr val="090377"/>
                </a:solidFill>
                <a:effectLst>
                  <a:outerShdw blurRad="38100" dist="38100" dir="2700000" algn="tl">
                    <a:srgbClr val="000000">
                      <a:alpha val="43137"/>
                    </a:srgbClr>
                  </a:outerShdw>
                </a:effectLst>
              </a:rPr>
              <a:t>:</a:t>
            </a:r>
            <a:endParaRPr lang="en-US" sz="5400" b="1" i="1" u="sng" cap="none" spc="0" dirty="0">
              <a:ln w="12700">
                <a:solidFill>
                  <a:schemeClr val="accent5"/>
                </a:solidFill>
                <a:prstDash val="solid"/>
              </a:ln>
              <a:solidFill>
                <a:srgbClr val="090377"/>
              </a:solidFill>
              <a:effectLst>
                <a:outerShdw blurRad="38100" dist="38100" dir="2700000" algn="tl">
                  <a:srgbClr val="000000">
                    <a:alpha val="43137"/>
                  </a:srgbClr>
                </a:outerShdw>
              </a:effectLst>
            </a:endParaRPr>
          </a:p>
        </p:txBody>
      </p:sp>
      <p:sp>
        <p:nvSpPr>
          <p:cNvPr id="7" name="TextBox 6"/>
          <p:cNvSpPr txBox="1"/>
          <p:nvPr/>
        </p:nvSpPr>
        <p:spPr>
          <a:xfrm>
            <a:off x="276833" y="5052379"/>
            <a:ext cx="8375848" cy="2308324"/>
          </a:xfrm>
          <a:prstGeom prst="rect">
            <a:avLst/>
          </a:prstGeom>
          <a:noFill/>
        </p:spPr>
        <p:txBody>
          <a:bodyPr wrap="square" rtlCol="0">
            <a:spAutoFit/>
          </a:bodyPr>
          <a:lstStyle/>
          <a:p>
            <a:pPr marL="285750" indent="-285750">
              <a:buFont typeface="Wingdings" panose="05000000000000000000" pitchFamily="2" charset="2"/>
              <a:buChar char="Ø"/>
            </a:pPr>
            <a:r>
              <a:rPr lang="en-US" sz="2800" b="1" i="1" dirty="0">
                <a:solidFill>
                  <a:schemeClr val="tx2">
                    <a:lumMod val="75000"/>
                  </a:schemeClr>
                </a:solidFill>
                <a:hlinkClick r:id="rId9"/>
              </a:rPr>
              <a:t>Cheiro's Book of </a:t>
            </a:r>
            <a:r>
              <a:rPr lang="en-US" sz="2800" b="1" i="1" dirty="0" smtClean="0">
                <a:solidFill>
                  <a:schemeClr val="tx2">
                    <a:lumMod val="75000"/>
                  </a:schemeClr>
                </a:solidFill>
                <a:hlinkClick r:id="rId9"/>
              </a:rPr>
              <a:t>Numbers</a:t>
            </a:r>
            <a:endParaRPr lang="en-US" sz="2800" b="1" i="1" dirty="0" smtClean="0">
              <a:solidFill>
                <a:schemeClr val="tx2">
                  <a:lumMod val="75000"/>
                </a:schemeClr>
              </a:solidFill>
            </a:endParaRPr>
          </a:p>
          <a:p>
            <a:pPr marL="285750" indent="-285750">
              <a:buFont typeface="Wingdings" panose="05000000000000000000" pitchFamily="2" charset="2"/>
              <a:buChar char="Ø"/>
            </a:pPr>
            <a:r>
              <a:rPr lang="en-IN" sz="2800" b="1" i="1" dirty="0">
                <a:solidFill>
                  <a:schemeClr val="tx2">
                    <a:lumMod val="75000"/>
                  </a:schemeClr>
                </a:solidFill>
                <a:hlinkClick r:id="rId10"/>
              </a:rPr>
              <a:t>The Life You Were Born to </a:t>
            </a:r>
            <a:r>
              <a:rPr lang="en-IN" sz="2800" b="1" i="1" dirty="0" smtClean="0">
                <a:solidFill>
                  <a:schemeClr val="tx2">
                    <a:lumMod val="75000"/>
                  </a:schemeClr>
                </a:solidFill>
                <a:hlinkClick r:id="rId10"/>
              </a:rPr>
              <a:t>Live </a:t>
            </a:r>
            <a:r>
              <a:rPr lang="en-IN" sz="2000" i="1" dirty="0" smtClean="0">
                <a:solidFill>
                  <a:schemeClr val="tx2">
                    <a:lumMod val="75000"/>
                  </a:schemeClr>
                </a:solidFill>
                <a:latin typeface="Comic Sans MS" panose="030F0702030302020204" pitchFamily="66" charset="0"/>
                <a:hlinkClick r:id="rId10"/>
              </a:rPr>
              <a:t>(</a:t>
            </a:r>
            <a:r>
              <a:rPr lang="en-US" sz="2000" dirty="0" smtClean="0">
                <a:solidFill>
                  <a:schemeClr val="tx2">
                    <a:lumMod val="75000"/>
                  </a:schemeClr>
                </a:solidFill>
                <a:latin typeface="Comic Sans MS" panose="030F0702030302020204" pitchFamily="66" charset="0"/>
                <a:hlinkClick r:id="rId10"/>
              </a:rPr>
              <a:t>Book </a:t>
            </a:r>
            <a:r>
              <a:rPr lang="en-US" sz="2000" dirty="0">
                <a:solidFill>
                  <a:schemeClr val="tx2">
                    <a:lumMod val="75000"/>
                  </a:schemeClr>
                </a:solidFill>
                <a:latin typeface="Comic Sans MS" panose="030F0702030302020204" pitchFamily="66" charset="0"/>
                <a:hlinkClick r:id="rId10"/>
              </a:rPr>
              <a:t>by Dan </a:t>
            </a:r>
            <a:r>
              <a:rPr lang="en-US" sz="2000" dirty="0" err="1" smtClean="0">
                <a:solidFill>
                  <a:schemeClr val="tx2">
                    <a:lumMod val="75000"/>
                  </a:schemeClr>
                </a:solidFill>
                <a:latin typeface="Comic Sans MS" panose="030F0702030302020204" pitchFamily="66" charset="0"/>
                <a:hlinkClick r:id="rId10"/>
              </a:rPr>
              <a:t>Millman</a:t>
            </a:r>
            <a:r>
              <a:rPr lang="en-US" sz="2000" dirty="0" smtClean="0">
                <a:solidFill>
                  <a:schemeClr val="tx2">
                    <a:lumMod val="75000"/>
                  </a:schemeClr>
                </a:solidFill>
                <a:latin typeface="Comic Sans MS" panose="030F0702030302020204" pitchFamily="66" charset="0"/>
                <a:hlinkClick r:id="rId10"/>
              </a:rPr>
              <a:t>)</a:t>
            </a:r>
            <a:endParaRPr lang="en-US" sz="2000" dirty="0" smtClean="0">
              <a:solidFill>
                <a:schemeClr val="tx2">
                  <a:lumMod val="75000"/>
                </a:schemeClr>
              </a:solidFill>
              <a:latin typeface="Comic Sans MS" panose="030F0702030302020204" pitchFamily="66" charset="0"/>
            </a:endParaRPr>
          </a:p>
          <a:p>
            <a:pPr marL="285750" indent="-285750">
              <a:buFont typeface="Wingdings" panose="05000000000000000000" pitchFamily="2" charset="2"/>
              <a:buChar char="Ø"/>
            </a:pPr>
            <a:r>
              <a:rPr lang="en-IN" sz="2800" b="1" i="1" dirty="0">
                <a:solidFill>
                  <a:schemeClr val="tx2">
                    <a:lumMod val="75000"/>
                  </a:schemeClr>
                </a:solidFill>
                <a:hlinkClick r:id="rId11"/>
              </a:rPr>
              <a:t>Numerology: With Tantra, Ayurveda, and </a:t>
            </a:r>
            <a:r>
              <a:rPr lang="en-IN" sz="2800" b="1" i="1" dirty="0" smtClean="0">
                <a:solidFill>
                  <a:schemeClr val="tx2">
                    <a:lumMod val="75000"/>
                  </a:schemeClr>
                </a:solidFill>
                <a:hlinkClick r:id="rId11"/>
              </a:rPr>
              <a:t>Astrology </a:t>
            </a:r>
            <a:r>
              <a:rPr lang="en-IN" sz="2800" b="1" i="1" dirty="0" smtClean="0">
                <a:solidFill>
                  <a:schemeClr val="tx2">
                    <a:lumMod val="75000"/>
                  </a:schemeClr>
                </a:solidFill>
                <a:latin typeface="Comic Sans MS" panose="030F0702030302020204" pitchFamily="66" charset="0"/>
                <a:hlinkClick r:id="rId11"/>
              </a:rPr>
              <a:t>(</a:t>
            </a:r>
            <a:r>
              <a:rPr lang="en-US" dirty="0">
                <a:solidFill>
                  <a:schemeClr val="tx2">
                    <a:lumMod val="75000"/>
                  </a:schemeClr>
                </a:solidFill>
                <a:latin typeface="Comic Sans MS" panose="030F0702030302020204" pitchFamily="66" charset="0"/>
                <a:hlinkClick r:id="rId11"/>
              </a:rPr>
              <a:t>Book by Harish </a:t>
            </a:r>
            <a:r>
              <a:rPr lang="en-US" dirty="0" smtClean="0">
                <a:solidFill>
                  <a:schemeClr val="tx2">
                    <a:lumMod val="75000"/>
                  </a:schemeClr>
                </a:solidFill>
                <a:latin typeface="Comic Sans MS" panose="030F0702030302020204" pitchFamily="66" charset="0"/>
                <a:hlinkClick r:id="rId11"/>
              </a:rPr>
              <a:t>Johari)</a:t>
            </a:r>
            <a:endParaRPr lang="en-IN" sz="2800" b="1" i="1" dirty="0" smtClean="0">
              <a:solidFill>
                <a:schemeClr val="tx2">
                  <a:lumMod val="75000"/>
                </a:schemeClr>
              </a:solidFill>
              <a:latin typeface="Comic Sans MS" panose="030F0702030302020204" pitchFamily="66" charset="0"/>
            </a:endParaRPr>
          </a:p>
          <a:p>
            <a:pPr marL="285750" indent="-285750">
              <a:buFont typeface="Wingdings" panose="05000000000000000000" pitchFamily="2" charset="2"/>
              <a:buChar char="Ø"/>
            </a:pPr>
            <a:endParaRPr lang="en-US" sz="2800" b="1" i="1" dirty="0">
              <a:solidFill>
                <a:schemeClr val="tx2">
                  <a:lumMod val="75000"/>
                </a:schemeClr>
              </a:solidFill>
            </a:endParaRPr>
          </a:p>
        </p:txBody>
      </p:sp>
    </p:spTree>
    <p:extLst>
      <p:ext uri="{BB962C8B-B14F-4D97-AF65-F5344CB8AC3E}">
        <p14:creationId xmlns:p14="http://schemas.microsoft.com/office/powerpoint/2010/main" val="297530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1000"/>
                                        <p:tgtEl>
                                          <p:spTgt spid="2"/>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4"/>
                                        </p:tgtEl>
                                      </p:cBhvr>
                                    </p:animEffect>
                                    <p:animScale>
                                      <p:cBhvr>
                                        <p:cTn id="13" dur="250" autoRev="1" fill="hold"/>
                                        <p:tgtEl>
                                          <p:spTgt spid="4"/>
                                        </p:tgtEl>
                                      </p:cBhvr>
                                      <p:by x="105000" y="105000"/>
                                    </p:animScale>
                                  </p:childTnLst>
                                </p:cTn>
                              </p:par>
                              <p:par>
                                <p:cTn id="14" presetID="10" presetClass="emph" presetSubtype="0" fill="hold" grpId="0" nodeType="withEffect">
                                  <p:stCondLst>
                                    <p:cond delay="0"/>
                                  </p:stCondLst>
                                  <p:childTnLst>
                                    <p:anim calcmode="discrete" valueType="str">
                                      <p:cBhvr override="childStyle">
                                        <p:cTn id="15" dur="2000" fill="hold"/>
                                        <p:tgtEl>
                                          <p:spTgt spid="5"/>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6" presetID="26" presetClass="emph" presetSubtype="0" fill="hold" grpId="0" nodeType="withEffect">
                                  <p:stCondLst>
                                    <p:cond delay="0"/>
                                  </p:stCondLst>
                                  <p:childTnLst>
                                    <p:animEffect transition="out" filter="fade">
                                      <p:cBhvr>
                                        <p:cTn id="17" dur="500" tmFilter="0, 0; .2, .5; .8, .5; 1, 0"/>
                                        <p:tgtEl>
                                          <p:spTgt spid="7"/>
                                        </p:tgtEl>
                                      </p:cBhvr>
                                    </p:animEffect>
                                    <p:animScale>
                                      <p:cBhvr>
                                        <p:cTn id="18"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3" name="TextBox 2"/>
          <p:cNvSpPr txBox="1"/>
          <p:nvPr/>
        </p:nvSpPr>
        <p:spPr>
          <a:xfrm>
            <a:off x="914400" y="5867400"/>
            <a:ext cx="7467600" cy="1231106"/>
          </a:xfrm>
          <a:prstGeom prst="rect">
            <a:avLst/>
          </a:prstGeom>
          <a:noFill/>
        </p:spPr>
        <p:txBody>
          <a:bodyPr wrap="square" rtlCol="0">
            <a:spAutoFit/>
          </a:bodyPr>
          <a:lstStyle/>
          <a:p>
            <a:r>
              <a:rPr lang="en-US" sz="2800" b="1" i="1" u="sng" dirty="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latin typeface="Satisfy" panose="02000000000000000000" pitchFamily="2" charset="0"/>
              </a:rPr>
              <a:t>DROP YOUR QUERIES AT</a:t>
            </a:r>
            <a:r>
              <a:rPr lang="en-US" sz="2800" b="1" i="1" u="sng" dirty="0" smtClean="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latin typeface="Satisfy" panose="02000000000000000000" pitchFamily="2" charset="0"/>
              </a:rPr>
              <a:t>:</a:t>
            </a:r>
          </a:p>
          <a:p>
            <a:r>
              <a:rPr lang="en-US" sz="2800" b="1" i="1" dirty="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latin typeface="Satisfy" panose="02000000000000000000" pitchFamily="2" charset="0"/>
              </a:rPr>
              <a:t> </a:t>
            </a:r>
            <a:r>
              <a:rPr lang="en-US" sz="2800" b="1" i="1" dirty="0" smtClean="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latin typeface="Satisfy" panose="02000000000000000000" pitchFamily="2" charset="0"/>
              </a:rPr>
              <a:t>            </a:t>
            </a:r>
            <a:r>
              <a:rPr lang="en-US" sz="1600" i="1" dirty="0" smtClean="0">
                <a:ln w="0"/>
                <a:solidFill>
                  <a:srgbClr val="FFC000"/>
                </a:solidFill>
                <a:effectLst>
                  <a:outerShdw blurRad="38100" dist="19050" dir="2700000" algn="tl" rotWithShape="0">
                    <a:schemeClr val="dk1">
                      <a:alpha val="40000"/>
                    </a:schemeClr>
                  </a:outerShdw>
                </a:effectLst>
                <a:latin typeface="Archivo" panose="020B0503020202020B04" pitchFamily="34" charset="0"/>
              </a:rPr>
              <a:t>EMAIL: AARAVMAHAJAN2003@GMAIL.COM</a:t>
            </a:r>
            <a:endParaRPr lang="en-US" sz="3200" b="1" i="1" dirty="0">
              <a:ln w="12700">
                <a:solidFill>
                  <a:schemeClr val="tx2">
                    <a:lumMod val="75000"/>
                  </a:schemeClr>
                </a:solidFill>
                <a:prstDash val="solid"/>
              </a:ln>
              <a:solidFill>
                <a:srgbClr val="FFC000"/>
              </a:solidFill>
              <a:effectLst>
                <a:outerShdw dist="38100" dir="2640000" algn="bl" rotWithShape="0">
                  <a:schemeClr val="tx2">
                    <a:lumMod val="75000"/>
                  </a:schemeClr>
                </a:outerShdw>
              </a:effectLst>
              <a:latin typeface="Archivo" panose="020B0503020202020B04" pitchFamily="34" charset="0"/>
            </a:endParaRPr>
          </a:p>
          <a:p>
            <a:endParaRPr lang="en-US" b="1" i="1" dirty="0">
              <a:solidFill>
                <a:schemeClr val="bg2">
                  <a:lumMod val="75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107745">
            <a:off x="3595312" y="1156913"/>
            <a:ext cx="1828800" cy="1828800"/>
          </a:xfrm>
          <a:prstGeom prst="ellipse">
            <a:avLst/>
          </a:prstGeom>
          <a:ln>
            <a:noFill/>
          </a:ln>
          <a:effectLst>
            <a:softEdge rad="112500"/>
          </a:effectLst>
        </p:spPr>
      </p:pic>
    </p:spTree>
    <p:extLst>
      <p:ext uri="{BB962C8B-B14F-4D97-AF65-F5344CB8AC3E}">
        <p14:creationId xmlns:p14="http://schemas.microsoft.com/office/powerpoint/2010/main" val="12104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5021" y="856357"/>
            <a:ext cx="7543800" cy="5632311"/>
          </a:xfrm>
          <a:prstGeom prst="rect">
            <a:avLst/>
          </a:prstGeom>
        </p:spPr>
        <p:txBody>
          <a:bodyPr wrap="square">
            <a:spAutoFit/>
          </a:bodyPr>
          <a:lstStyle/>
          <a:p>
            <a:r>
              <a:rPr lang="en-IN" sz="2400" b="1" i="1" dirty="0" smtClean="0">
                <a:solidFill>
                  <a:schemeClr val="bg2">
                    <a:lumMod val="50000"/>
                  </a:schemeClr>
                </a:solidFill>
                <a:latin typeface="Cormorant Infant SemiBold" panose="00000700000000000000" pitchFamily="2" charset="0"/>
                <a:cs typeface="MV Boli" panose="02000500030200090000" pitchFamily="2" charset="0"/>
              </a:rPr>
              <a:t>Where </a:t>
            </a:r>
            <a:r>
              <a:rPr lang="en-IN" sz="2400" b="1" i="1" dirty="0">
                <a:solidFill>
                  <a:schemeClr val="bg2">
                    <a:lumMod val="50000"/>
                  </a:schemeClr>
                </a:solidFill>
                <a:latin typeface="Cormorant Infant SemiBold" panose="00000700000000000000" pitchFamily="2" charset="0"/>
                <a:cs typeface="MV Boli" panose="02000500030200090000" pitchFamily="2" charset="0"/>
              </a:rPr>
              <a:t>numerology came from and how it came to be is somewhat of a mystery, like many ancient philosophies. Egypt and Babylon are where the earliest written records of numerology are said to be.</a:t>
            </a:r>
          </a:p>
          <a:p>
            <a:r>
              <a:rPr lang="en-IN" sz="2400" b="1" i="1" dirty="0">
                <a:solidFill>
                  <a:schemeClr val="bg2">
                    <a:lumMod val="50000"/>
                  </a:schemeClr>
                </a:solidFill>
                <a:latin typeface="Cormorant Infant SemiBold" panose="00000700000000000000" pitchFamily="2" charset="0"/>
                <a:cs typeface="MV Boli" panose="02000500030200090000" pitchFamily="2" charset="0"/>
              </a:rPr>
              <a:t>Other evidence shows that numerology was used thousands of years ago in Rome, China, Greece, and Japan.</a:t>
            </a:r>
          </a:p>
          <a:p>
            <a:r>
              <a:rPr lang="en-IN" sz="2400" b="1" i="1" dirty="0">
                <a:solidFill>
                  <a:schemeClr val="bg2">
                    <a:lumMod val="50000"/>
                  </a:schemeClr>
                </a:solidFill>
                <a:latin typeface="Cormorant Infant SemiBold" panose="00000700000000000000" pitchFamily="2" charset="0"/>
                <a:cs typeface="MV Boli" panose="02000500030200090000" pitchFamily="2" charset="0"/>
              </a:rPr>
              <a:t>Modern-day numerology is normally credited to Pythagoras, who was a Greek philosopher. Although it is not known if he invented Numerology, he had some theories behind it, which took numbers to a completely different level. These theories are now the reason behind Pythagoras having the credit for modern day numerology.</a:t>
            </a:r>
          </a:p>
          <a:p>
            <a:r>
              <a:rPr lang="en-IN" sz="2400" b="1" i="1" dirty="0">
                <a:solidFill>
                  <a:schemeClr val="bg2">
                    <a:lumMod val="50000"/>
                  </a:schemeClr>
                </a:solidFill>
                <a:latin typeface="Cormorant Infant SemiBold" panose="00000700000000000000" pitchFamily="2" charset="0"/>
                <a:cs typeface="MV Boli" panose="02000500030200090000" pitchFamily="2" charset="0"/>
              </a:rPr>
              <a:t>Dr. Julian Stenton was actually the person who came up with the name ‘Numerology’. He also bought recognition and awareness to it in modern day times. There is not much else known about the whereabouts of Numerology, it has become quite popular in today’s society and is used by many.</a:t>
            </a:r>
            <a:endParaRPr lang="en-IN" sz="2400" b="1" i="1" dirty="0">
              <a:solidFill>
                <a:schemeClr val="bg2">
                  <a:lumMod val="50000"/>
                </a:schemeClr>
              </a:solidFill>
              <a:effectLst/>
              <a:latin typeface="Cormorant Infant SemiBold" panose="00000700000000000000" pitchFamily="2" charset="0"/>
              <a:cs typeface="MV Boli" panose="02000500030200090000" pitchFamily="2" charset="0"/>
            </a:endParaRPr>
          </a:p>
        </p:txBody>
      </p:sp>
      <p:sp>
        <p:nvSpPr>
          <p:cNvPr id="5" name="Rectangle 4"/>
          <p:cNvSpPr/>
          <p:nvPr/>
        </p:nvSpPr>
        <p:spPr>
          <a:xfrm>
            <a:off x="609600" y="152400"/>
            <a:ext cx="8077199" cy="646331"/>
          </a:xfrm>
          <a:prstGeom prst="rect">
            <a:avLst/>
          </a:prstGeom>
          <a:noFill/>
        </p:spPr>
        <p:txBody>
          <a:bodyPr wrap="square" lIns="91440" tIns="45720" rIns="91440" bIns="45720">
            <a:spAutoFit/>
          </a:bodyPr>
          <a:lstStyle/>
          <a:p>
            <a:r>
              <a:rPr lang="en-IN" sz="3600" b="1" i="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Open Sans" panose="020B0606030504020204" pitchFamily="34" charset="0"/>
              </a:rPr>
              <a:t>The History Of </a:t>
            </a:r>
            <a:r>
              <a:rPr lang="en-IN" sz="3600" b="1" i="1" u="sng"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Open Sans" panose="020B0606030504020204" pitchFamily="34" charset="0"/>
              </a:rPr>
              <a:t>Numerology:</a:t>
            </a:r>
            <a:endParaRPr lang="en-IN" sz="3600" b="1" i="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Open Sans" panose="020B0606030504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1600200"/>
            <a:ext cx="1582003" cy="358140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4">
                                            <p:txEl>
                                              <p:pRg st="0" end="0"/>
                                            </p:txEl>
                                          </p:spTgt>
                                        </p:tgtEl>
                                        <p:attrNameLst>
                                          <p:attrName>r</p:attrName>
                                        </p:attrNameLst>
                                      </p:cBhvr>
                                    </p:animRot>
                                    <p:animRot by="-240000">
                                      <p:cBhvr>
                                        <p:cTn id="10" dur="200" fill="hold">
                                          <p:stCondLst>
                                            <p:cond delay="200"/>
                                          </p:stCondLst>
                                        </p:cTn>
                                        <p:tgtEl>
                                          <p:spTgt spid="4">
                                            <p:txEl>
                                              <p:pRg st="0" end="0"/>
                                            </p:txEl>
                                          </p:spTgt>
                                        </p:tgtEl>
                                        <p:attrNameLst>
                                          <p:attrName>r</p:attrName>
                                        </p:attrNameLst>
                                      </p:cBhvr>
                                    </p:animRot>
                                    <p:animRot by="240000">
                                      <p:cBhvr>
                                        <p:cTn id="11" dur="200" fill="hold">
                                          <p:stCondLst>
                                            <p:cond delay="400"/>
                                          </p:stCondLst>
                                        </p:cTn>
                                        <p:tgtEl>
                                          <p:spTgt spid="4">
                                            <p:txEl>
                                              <p:pRg st="0" end="0"/>
                                            </p:txEl>
                                          </p:spTgt>
                                        </p:tgtEl>
                                        <p:attrNameLst>
                                          <p:attrName>r</p:attrName>
                                        </p:attrNameLst>
                                      </p:cBhvr>
                                    </p:animRot>
                                    <p:animRot by="-240000">
                                      <p:cBhvr>
                                        <p:cTn id="12" dur="200" fill="hold">
                                          <p:stCondLst>
                                            <p:cond delay="600"/>
                                          </p:stCondLst>
                                        </p:cTn>
                                        <p:tgtEl>
                                          <p:spTgt spid="4">
                                            <p:txEl>
                                              <p:pRg st="0" end="0"/>
                                            </p:txEl>
                                          </p:spTgt>
                                        </p:tgtEl>
                                        <p:attrNameLst>
                                          <p:attrName>r</p:attrName>
                                        </p:attrNameLst>
                                      </p:cBhvr>
                                    </p:animRot>
                                    <p:animRot by="120000">
                                      <p:cBhvr>
                                        <p:cTn id="13" dur="200" fill="hold">
                                          <p:stCondLst>
                                            <p:cond delay="800"/>
                                          </p:stCondLst>
                                        </p:cTn>
                                        <p:tgtEl>
                                          <p:spTgt spid="4">
                                            <p:txEl>
                                              <p:pRg st="0" end="0"/>
                                            </p:txEl>
                                          </p:spTgt>
                                        </p:tgtEl>
                                        <p:attrNameLst>
                                          <p:attrName>r</p:attrName>
                                        </p:attrNameLst>
                                      </p:cBhvr>
                                    </p:animRot>
                                  </p:childTnLst>
                                </p:cTn>
                              </p:par>
                              <p:par>
                                <p:cTn id="14" presetID="32" presetClass="emph" presetSubtype="0" fill="hold" nodeType="withEffect">
                                  <p:stCondLst>
                                    <p:cond delay="0"/>
                                  </p:stCondLst>
                                  <p:childTnLst>
                                    <p:animRot by="120000">
                                      <p:cBhvr>
                                        <p:cTn id="15" dur="100" fill="hold">
                                          <p:stCondLst>
                                            <p:cond delay="0"/>
                                          </p:stCondLst>
                                        </p:cTn>
                                        <p:tgtEl>
                                          <p:spTgt spid="4">
                                            <p:txEl>
                                              <p:pRg st="1" end="1"/>
                                            </p:txEl>
                                          </p:spTgt>
                                        </p:tgtEl>
                                        <p:attrNameLst>
                                          <p:attrName>r</p:attrName>
                                        </p:attrNameLst>
                                      </p:cBhvr>
                                    </p:animRot>
                                    <p:animRot by="-240000">
                                      <p:cBhvr>
                                        <p:cTn id="16" dur="200" fill="hold">
                                          <p:stCondLst>
                                            <p:cond delay="200"/>
                                          </p:stCondLst>
                                        </p:cTn>
                                        <p:tgtEl>
                                          <p:spTgt spid="4">
                                            <p:txEl>
                                              <p:pRg st="1" end="1"/>
                                            </p:txEl>
                                          </p:spTgt>
                                        </p:tgtEl>
                                        <p:attrNameLst>
                                          <p:attrName>r</p:attrName>
                                        </p:attrNameLst>
                                      </p:cBhvr>
                                    </p:animRot>
                                    <p:animRot by="240000">
                                      <p:cBhvr>
                                        <p:cTn id="17" dur="200" fill="hold">
                                          <p:stCondLst>
                                            <p:cond delay="400"/>
                                          </p:stCondLst>
                                        </p:cTn>
                                        <p:tgtEl>
                                          <p:spTgt spid="4">
                                            <p:txEl>
                                              <p:pRg st="1" end="1"/>
                                            </p:txEl>
                                          </p:spTgt>
                                        </p:tgtEl>
                                        <p:attrNameLst>
                                          <p:attrName>r</p:attrName>
                                        </p:attrNameLst>
                                      </p:cBhvr>
                                    </p:animRot>
                                    <p:animRot by="-240000">
                                      <p:cBhvr>
                                        <p:cTn id="18" dur="200" fill="hold">
                                          <p:stCondLst>
                                            <p:cond delay="600"/>
                                          </p:stCondLst>
                                        </p:cTn>
                                        <p:tgtEl>
                                          <p:spTgt spid="4">
                                            <p:txEl>
                                              <p:pRg st="1" end="1"/>
                                            </p:txEl>
                                          </p:spTgt>
                                        </p:tgtEl>
                                        <p:attrNameLst>
                                          <p:attrName>r</p:attrName>
                                        </p:attrNameLst>
                                      </p:cBhvr>
                                    </p:animRot>
                                    <p:animRot by="120000">
                                      <p:cBhvr>
                                        <p:cTn id="19" dur="200" fill="hold">
                                          <p:stCondLst>
                                            <p:cond delay="800"/>
                                          </p:stCondLst>
                                        </p:cTn>
                                        <p:tgtEl>
                                          <p:spTgt spid="4">
                                            <p:txEl>
                                              <p:pRg st="1" end="1"/>
                                            </p:txEl>
                                          </p:spTgt>
                                        </p:tgtEl>
                                        <p:attrNameLst>
                                          <p:attrName>r</p:attrName>
                                        </p:attrNameLst>
                                      </p:cBhvr>
                                    </p:animRot>
                                  </p:childTnLst>
                                </p:cTn>
                              </p:par>
                              <p:par>
                                <p:cTn id="20" presetID="32" presetClass="emph" presetSubtype="0" fill="hold" nodeType="withEffect">
                                  <p:stCondLst>
                                    <p:cond delay="0"/>
                                  </p:stCondLst>
                                  <p:childTnLst>
                                    <p:animRot by="120000">
                                      <p:cBhvr>
                                        <p:cTn id="21" dur="100" fill="hold">
                                          <p:stCondLst>
                                            <p:cond delay="0"/>
                                          </p:stCondLst>
                                        </p:cTn>
                                        <p:tgtEl>
                                          <p:spTgt spid="4">
                                            <p:txEl>
                                              <p:pRg st="2" end="2"/>
                                            </p:txEl>
                                          </p:spTgt>
                                        </p:tgtEl>
                                        <p:attrNameLst>
                                          <p:attrName>r</p:attrName>
                                        </p:attrNameLst>
                                      </p:cBhvr>
                                    </p:animRot>
                                    <p:animRot by="-240000">
                                      <p:cBhvr>
                                        <p:cTn id="22" dur="200" fill="hold">
                                          <p:stCondLst>
                                            <p:cond delay="200"/>
                                          </p:stCondLst>
                                        </p:cTn>
                                        <p:tgtEl>
                                          <p:spTgt spid="4">
                                            <p:txEl>
                                              <p:pRg st="2" end="2"/>
                                            </p:txEl>
                                          </p:spTgt>
                                        </p:tgtEl>
                                        <p:attrNameLst>
                                          <p:attrName>r</p:attrName>
                                        </p:attrNameLst>
                                      </p:cBhvr>
                                    </p:animRot>
                                    <p:animRot by="240000">
                                      <p:cBhvr>
                                        <p:cTn id="23" dur="200" fill="hold">
                                          <p:stCondLst>
                                            <p:cond delay="400"/>
                                          </p:stCondLst>
                                        </p:cTn>
                                        <p:tgtEl>
                                          <p:spTgt spid="4">
                                            <p:txEl>
                                              <p:pRg st="2" end="2"/>
                                            </p:txEl>
                                          </p:spTgt>
                                        </p:tgtEl>
                                        <p:attrNameLst>
                                          <p:attrName>r</p:attrName>
                                        </p:attrNameLst>
                                      </p:cBhvr>
                                    </p:animRot>
                                    <p:animRot by="-240000">
                                      <p:cBhvr>
                                        <p:cTn id="24" dur="200" fill="hold">
                                          <p:stCondLst>
                                            <p:cond delay="600"/>
                                          </p:stCondLst>
                                        </p:cTn>
                                        <p:tgtEl>
                                          <p:spTgt spid="4">
                                            <p:txEl>
                                              <p:pRg st="2" end="2"/>
                                            </p:txEl>
                                          </p:spTgt>
                                        </p:tgtEl>
                                        <p:attrNameLst>
                                          <p:attrName>r</p:attrName>
                                        </p:attrNameLst>
                                      </p:cBhvr>
                                    </p:animRot>
                                    <p:animRot by="120000">
                                      <p:cBhvr>
                                        <p:cTn id="25" dur="200" fill="hold">
                                          <p:stCondLst>
                                            <p:cond delay="800"/>
                                          </p:stCondLst>
                                        </p:cTn>
                                        <p:tgtEl>
                                          <p:spTgt spid="4">
                                            <p:txEl>
                                              <p:pRg st="2" end="2"/>
                                            </p:txEl>
                                          </p:spTgt>
                                        </p:tgtEl>
                                        <p:attrNameLst>
                                          <p:attrName>r</p:attrName>
                                        </p:attrNameLst>
                                      </p:cBhvr>
                                    </p:animRot>
                                  </p:childTnLst>
                                </p:cTn>
                              </p:par>
                              <p:par>
                                <p:cTn id="26" presetID="32" presetClass="emph" presetSubtype="0" fill="hold" nodeType="withEffect">
                                  <p:stCondLst>
                                    <p:cond delay="0"/>
                                  </p:stCondLst>
                                  <p:childTnLst>
                                    <p:animRot by="120000">
                                      <p:cBhvr>
                                        <p:cTn id="27" dur="100" fill="hold">
                                          <p:stCondLst>
                                            <p:cond delay="0"/>
                                          </p:stCondLst>
                                        </p:cTn>
                                        <p:tgtEl>
                                          <p:spTgt spid="4">
                                            <p:txEl>
                                              <p:pRg st="3" end="3"/>
                                            </p:txEl>
                                          </p:spTgt>
                                        </p:tgtEl>
                                        <p:attrNameLst>
                                          <p:attrName>r</p:attrName>
                                        </p:attrNameLst>
                                      </p:cBhvr>
                                    </p:animRot>
                                    <p:animRot by="-240000">
                                      <p:cBhvr>
                                        <p:cTn id="28" dur="200" fill="hold">
                                          <p:stCondLst>
                                            <p:cond delay="200"/>
                                          </p:stCondLst>
                                        </p:cTn>
                                        <p:tgtEl>
                                          <p:spTgt spid="4">
                                            <p:txEl>
                                              <p:pRg st="3" end="3"/>
                                            </p:txEl>
                                          </p:spTgt>
                                        </p:tgtEl>
                                        <p:attrNameLst>
                                          <p:attrName>r</p:attrName>
                                        </p:attrNameLst>
                                      </p:cBhvr>
                                    </p:animRot>
                                    <p:animRot by="240000">
                                      <p:cBhvr>
                                        <p:cTn id="29" dur="200" fill="hold">
                                          <p:stCondLst>
                                            <p:cond delay="400"/>
                                          </p:stCondLst>
                                        </p:cTn>
                                        <p:tgtEl>
                                          <p:spTgt spid="4">
                                            <p:txEl>
                                              <p:pRg st="3" end="3"/>
                                            </p:txEl>
                                          </p:spTgt>
                                        </p:tgtEl>
                                        <p:attrNameLst>
                                          <p:attrName>r</p:attrName>
                                        </p:attrNameLst>
                                      </p:cBhvr>
                                    </p:animRot>
                                    <p:animRot by="-240000">
                                      <p:cBhvr>
                                        <p:cTn id="30" dur="200" fill="hold">
                                          <p:stCondLst>
                                            <p:cond delay="600"/>
                                          </p:stCondLst>
                                        </p:cTn>
                                        <p:tgtEl>
                                          <p:spTgt spid="4">
                                            <p:txEl>
                                              <p:pRg st="3" end="3"/>
                                            </p:txEl>
                                          </p:spTgt>
                                        </p:tgtEl>
                                        <p:attrNameLst>
                                          <p:attrName>r</p:attrName>
                                        </p:attrNameLst>
                                      </p:cBhvr>
                                    </p:animRot>
                                    <p:animRot by="120000">
                                      <p:cBhvr>
                                        <p:cTn id="31" dur="200" fill="hold">
                                          <p:stCondLst>
                                            <p:cond delay="800"/>
                                          </p:stCondLst>
                                        </p:cTn>
                                        <p:tgtEl>
                                          <p:spTgt spid="4">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smtClean="0">
                <a:solidFill>
                  <a:srgbClr val="FF0000"/>
                </a:solidFill>
                <a:latin typeface="Oswald" pitchFamily="2" charset="0"/>
                <a:ea typeface="Adobe Heiti Std R" pitchFamily="34" charset="-128"/>
                <a:cs typeface="Arial" pitchFamily="34" charset="0"/>
              </a:rPr>
              <a:t>Lack Of Evidence:</a:t>
            </a:r>
            <a:endParaRPr lang="en-US" sz="4000" b="1" i="1" u="sng" dirty="0">
              <a:solidFill>
                <a:srgbClr val="FF0000"/>
              </a:solidFill>
              <a:latin typeface="Oswald" pitchFamily="2" charset="0"/>
              <a:ea typeface="Adobe Heiti Std R" pitchFamily="34" charset="-128"/>
              <a:cs typeface="Arial" pitchFamily="34" charset="0"/>
            </a:endParaRPr>
          </a:p>
        </p:txBody>
      </p:sp>
      <p:sp>
        <p:nvSpPr>
          <p:cNvPr id="4" name="Rectangle 3"/>
          <p:cNvSpPr/>
          <p:nvPr/>
        </p:nvSpPr>
        <p:spPr>
          <a:xfrm>
            <a:off x="228600" y="990600"/>
            <a:ext cx="8610600" cy="5632311"/>
          </a:xfrm>
          <a:prstGeom prst="rect">
            <a:avLst/>
          </a:prstGeom>
        </p:spPr>
        <p:txBody>
          <a:bodyPr wrap="square">
            <a:spAutoFit/>
          </a:bodyPr>
          <a:lstStyle/>
          <a:p>
            <a:r>
              <a:rPr lang="en-IN" sz="2400" dirty="0" err="1">
                <a:solidFill>
                  <a:srgbClr val="222222"/>
                </a:solidFill>
                <a:latin typeface="Comic Sans MS" panose="030F0702030302020204" pitchFamily="66" charset="0"/>
              </a:rPr>
              <a:t>Skeptics</a:t>
            </a:r>
            <a:r>
              <a:rPr lang="en-IN" sz="2400" dirty="0">
                <a:solidFill>
                  <a:srgbClr val="222222"/>
                </a:solidFill>
                <a:latin typeface="Comic Sans MS" panose="030F0702030302020204" pitchFamily="66" charset="0"/>
              </a:rPr>
              <a:t> argue that numbers have no </a:t>
            </a:r>
            <a:r>
              <a:rPr lang="en-IN" sz="2400" dirty="0">
                <a:solidFill>
                  <a:srgbClr val="0B0080"/>
                </a:solidFill>
                <a:latin typeface="Comic Sans MS" panose="030F0702030302020204" pitchFamily="66" charset="0"/>
                <a:hlinkClick r:id="rId3" tooltip="Occult"/>
              </a:rPr>
              <a:t>occult</a:t>
            </a:r>
            <a:r>
              <a:rPr lang="en-IN" sz="2400" dirty="0">
                <a:solidFill>
                  <a:srgbClr val="222222"/>
                </a:solidFill>
                <a:latin typeface="Comic Sans MS" panose="030F0702030302020204" pitchFamily="66" charset="0"/>
              </a:rPr>
              <a:t> significance and cannot by themselves influence a person's life. </a:t>
            </a:r>
            <a:r>
              <a:rPr lang="en-IN" sz="2400" dirty="0" err="1">
                <a:solidFill>
                  <a:srgbClr val="222222"/>
                </a:solidFill>
                <a:latin typeface="Comic Sans MS" panose="030F0702030302020204" pitchFamily="66" charset="0"/>
              </a:rPr>
              <a:t>Skeptics</a:t>
            </a:r>
            <a:r>
              <a:rPr lang="en-IN" sz="2400" dirty="0">
                <a:solidFill>
                  <a:srgbClr val="222222"/>
                </a:solidFill>
                <a:latin typeface="Comic Sans MS" panose="030F0702030302020204" pitchFamily="66" charset="0"/>
              </a:rPr>
              <a:t> therefore regard numerology as a </a:t>
            </a:r>
            <a:r>
              <a:rPr lang="en-IN" sz="2400" dirty="0">
                <a:solidFill>
                  <a:srgbClr val="0B0080"/>
                </a:solidFill>
                <a:latin typeface="Comic Sans MS" panose="030F0702030302020204" pitchFamily="66" charset="0"/>
                <a:hlinkClick r:id="rId4" tooltip="Superstition"/>
              </a:rPr>
              <a:t>superstition</a:t>
            </a:r>
            <a:r>
              <a:rPr lang="en-IN" sz="2400" dirty="0">
                <a:solidFill>
                  <a:srgbClr val="222222"/>
                </a:solidFill>
                <a:latin typeface="Comic Sans MS" panose="030F0702030302020204" pitchFamily="66" charset="0"/>
              </a:rPr>
              <a:t> and a </a:t>
            </a:r>
            <a:r>
              <a:rPr lang="en-IN" sz="2400" dirty="0">
                <a:solidFill>
                  <a:srgbClr val="0B0080"/>
                </a:solidFill>
                <a:latin typeface="Comic Sans MS" panose="030F0702030302020204" pitchFamily="66" charset="0"/>
                <a:hlinkClick r:id="rId5" tooltip="Pseudoscience"/>
              </a:rPr>
              <a:t>pseudoscience</a:t>
            </a:r>
            <a:r>
              <a:rPr lang="en-IN" sz="2400" dirty="0">
                <a:solidFill>
                  <a:srgbClr val="222222"/>
                </a:solidFill>
                <a:latin typeface="Comic Sans MS" panose="030F0702030302020204" pitchFamily="66" charset="0"/>
              </a:rPr>
              <a:t> that uses numbers to give the subject a veneer of scientific authority.</a:t>
            </a:r>
            <a:r>
              <a:rPr lang="en-IN" sz="2400" baseline="30000" dirty="0">
                <a:solidFill>
                  <a:srgbClr val="0B0080"/>
                </a:solidFill>
                <a:latin typeface="Comic Sans MS" panose="030F0702030302020204" pitchFamily="66" charset="0"/>
                <a:hlinkClick r:id="rId6"/>
              </a:rPr>
              <a:t>[2]</a:t>
            </a:r>
            <a:endParaRPr lang="en-IN" sz="2400" dirty="0">
              <a:solidFill>
                <a:srgbClr val="222222"/>
              </a:solidFill>
              <a:latin typeface="Comic Sans MS" panose="030F0702030302020204" pitchFamily="66" charset="0"/>
            </a:endParaRPr>
          </a:p>
          <a:p>
            <a:r>
              <a:rPr lang="en-IN" sz="2400" dirty="0">
                <a:solidFill>
                  <a:srgbClr val="222222"/>
                </a:solidFill>
                <a:latin typeface="Comic Sans MS" panose="030F0702030302020204" pitchFamily="66" charset="0"/>
              </a:rPr>
              <a:t>At least two studies have investigated numerological claims, both producing negative results: one in the UK in 1993,</a:t>
            </a:r>
            <a:r>
              <a:rPr lang="en-IN" sz="2400" baseline="30000" dirty="0">
                <a:solidFill>
                  <a:srgbClr val="0B0080"/>
                </a:solidFill>
                <a:latin typeface="Comic Sans MS" panose="030F0702030302020204" pitchFamily="66" charset="0"/>
                <a:hlinkClick r:id="rId7"/>
              </a:rPr>
              <a:t>[11]</a:t>
            </a:r>
            <a:r>
              <a:rPr lang="en-IN" sz="2400" dirty="0">
                <a:solidFill>
                  <a:srgbClr val="222222"/>
                </a:solidFill>
                <a:latin typeface="Comic Sans MS" panose="030F0702030302020204" pitchFamily="66" charset="0"/>
              </a:rPr>
              <a:t> and one in 2012 in Israel</a:t>
            </a:r>
            <a:r>
              <a:rPr lang="en-IN" sz="2400" baseline="30000" dirty="0">
                <a:solidFill>
                  <a:srgbClr val="0B0080"/>
                </a:solidFill>
                <a:latin typeface="Comic Sans MS" panose="030F0702030302020204" pitchFamily="66" charset="0"/>
                <a:hlinkClick r:id="rId8"/>
              </a:rPr>
              <a:t>[12]</a:t>
            </a:r>
            <a:r>
              <a:rPr lang="en-IN" sz="2400" dirty="0">
                <a:solidFill>
                  <a:srgbClr val="222222"/>
                </a:solidFill>
                <a:latin typeface="Comic Sans MS" panose="030F0702030302020204" pitchFamily="66" charset="0"/>
              </a:rPr>
              <a:t>. The UK experiment involved 96 people and found no correlation between the number seven and a self-reported psychic ability. The experiment in Israel involved a professional numerologist and 200 participants, and was designed to examine the validity of a numerological diagnosis of learning disabilities, like dyslexia and ADHD, and autism. The experiment was repeated twice and still produced negative results.</a:t>
            </a:r>
            <a:endParaRPr lang="en-IN" sz="2400" b="0" i="0" dirty="0">
              <a:solidFill>
                <a:srgbClr val="222222"/>
              </a:solidFill>
              <a:effectLst/>
              <a:latin typeface="Comic Sans MS" panose="030F0702030302020204" pitchFamily="66" charset="0"/>
            </a:endParaRPr>
          </a:p>
        </p:txBody>
      </p:sp>
    </p:spTree>
    <p:extLst>
      <p:ext uri="{BB962C8B-B14F-4D97-AF65-F5344CB8AC3E}">
        <p14:creationId xmlns:p14="http://schemas.microsoft.com/office/powerpoint/2010/main" val="1161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i="1" u="sng" dirty="0" smtClean="0">
                <a:solidFill>
                  <a:srgbClr val="FFC000"/>
                </a:solidFill>
                <a:latin typeface="Oswald" pitchFamily="2" charset="0"/>
                <a:ea typeface="Adobe Heiti Std R" pitchFamily="34" charset="-128"/>
                <a:cs typeface="Arial" pitchFamily="34" charset="0"/>
              </a:rPr>
              <a:t>HOW DOES THE NUMEROLOGY WORKS?:</a:t>
            </a:r>
            <a:endParaRPr lang="en-US" sz="4000" i="1" u="sng" dirty="0">
              <a:solidFill>
                <a:srgbClr val="FFC000"/>
              </a:solidFill>
              <a:latin typeface="Oswald" pitchFamily="2" charset="0"/>
              <a:ea typeface="Adobe Heiti Std R" pitchFamily="34" charset="-128"/>
              <a:cs typeface="Arial" pitchFamily="34" charset="0"/>
            </a:endParaRPr>
          </a:p>
        </p:txBody>
      </p:sp>
      <p:sp>
        <p:nvSpPr>
          <p:cNvPr id="3" name="Rectangle 2"/>
          <p:cNvSpPr/>
          <p:nvPr/>
        </p:nvSpPr>
        <p:spPr>
          <a:xfrm>
            <a:off x="304800" y="1371600"/>
            <a:ext cx="8839200" cy="4708981"/>
          </a:xfrm>
          <a:prstGeom prst="rect">
            <a:avLst/>
          </a:prstGeom>
        </p:spPr>
        <p:txBody>
          <a:bodyPr wrap="square">
            <a:spAutoFit/>
          </a:bodyPr>
          <a:lstStyle/>
          <a:p>
            <a:r>
              <a:rPr lang="en-IN" sz="2000" b="1" i="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How numerology works is actually quite complicated and usually requires a master numerologist to provide detailed and accurate readings. Though you can easily find your </a:t>
            </a:r>
            <a:r>
              <a:rPr lang="en-IN" sz="2000" b="1" i="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life path number</a:t>
            </a:r>
            <a:r>
              <a:rPr lang="en-IN" sz="2000" b="1" i="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 and things like your expression, personality, and soul urge numbers using basic calculations, it is the way that these numbers work together that need to be interpreted properly.</a:t>
            </a:r>
          </a:p>
          <a:p>
            <a:r>
              <a:rPr lang="en-IN" sz="2000" b="1" i="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The idea behind numerology is that the cosmos and your life is affected by your birth date, birth name and many other factors surrounding an individual. In this way, there are great depths that a </a:t>
            </a:r>
            <a:r>
              <a:rPr lang="en-IN" sz="2000" b="1" i="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numerology </a:t>
            </a:r>
            <a:r>
              <a:rPr lang="en-IN" sz="2000" b="1" i="1" dirty="0" err="1">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forecast</a:t>
            </a:r>
            <a:r>
              <a:rPr lang="en-IN" sz="2000" b="1" i="1" dirty="0" err="1">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can</a:t>
            </a:r>
            <a:r>
              <a:rPr lang="en-IN" sz="2000" b="1" i="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 provide. Consequently, it can provide often astounding insights about somebody.</a:t>
            </a:r>
          </a:p>
          <a:p>
            <a:r>
              <a:rPr lang="en-IN" sz="2000" b="1" i="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It is believed that there are no coincidences in the Universe that your name and birthday affect the journey that you will take and your characteristics, in the same way, that some look at horoscopes or </a:t>
            </a:r>
            <a:r>
              <a:rPr lang="en-IN" sz="2000" b="1" i="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astrology</a:t>
            </a:r>
            <a:r>
              <a:rPr lang="en-IN" sz="2000" b="1" i="1" dirty="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rPr>
              <a:t> to interpret signs or destinies.</a:t>
            </a:r>
            <a:endParaRPr lang="en-IN" sz="2000" b="1" i="1" dirty="0">
              <a:solidFill>
                <a:schemeClr val="accent2">
                  <a:lumMod val="5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6083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750" fill="hold"/>
                                        <p:tgtEl>
                                          <p:spTgt spid="2"/>
                                        </p:tgtEl>
                                        <p:attrNameLst>
                                          <p:attrName>ppt_w</p:attrName>
                                        </p:attrNameLst>
                                      </p:cBhvr>
                                      <p:tavLst>
                                        <p:tav tm="0" fmla="#ppt_w*sin(2.5*pi*$)">
                                          <p:val>
                                            <p:fltVal val="0"/>
                                          </p:val>
                                        </p:tav>
                                        <p:tav tm="100000">
                                          <p:val>
                                            <p:fltVal val="1"/>
                                          </p:val>
                                        </p:tav>
                                      </p:tavLst>
                                    </p:anim>
                                    <p:anim calcmode="lin" valueType="num">
                                      <p:cBhvr>
                                        <p:cTn id="8" dur="1750" fill="hold"/>
                                        <p:tgtEl>
                                          <p:spTgt spid="2"/>
                                        </p:tgtEl>
                                        <p:attrNameLst>
                                          <p:attrName>ppt_h</p:attrName>
                                        </p:attrNameLst>
                                      </p:cBhvr>
                                      <p:tavLst>
                                        <p:tav tm="0">
                                          <p:val>
                                            <p:strVal val="#ppt_h"/>
                                          </p:val>
                                        </p:tav>
                                        <p:tav tm="100000">
                                          <p:val>
                                            <p:strVal val="#ppt_h"/>
                                          </p:val>
                                        </p:tav>
                                      </p:tavLst>
                                    </p:anim>
                                  </p:childTnLst>
                                </p:cTn>
                              </p:par>
                              <p:par>
                                <p:cTn id="9" presetID="15"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54645" cy="641176"/>
          </a:xfrm>
        </p:spPr>
        <p:txBody>
          <a:bodyPr>
            <a:noAutofit/>
          </a:bodyPr>
          <a:lstStyle/>
          <a:p>
            <a:r>
              <a:rPr lang="en-IN" sz="3600" b="1" i="1" u="sng" dirty="0">
                <a:solidFill>
                  <a:srgbClr val="FFFF00"/>
                </a:solidFill>
              </a:rPr>
              <a:t>What A Numerology Reading </a:t>
            </a:r>
            <a:r>
              <a:rPr lang="en-IN" sz="3600" b="1" i="1" u="sng" dirty="0" smtClean="0">
                <a:solidFill>
                  <a:srgbClr val="FFFF00"/>
                </a:solidFill>
              </a:rPr>
              <a:t>Involves?</a:t>
            </a:r>
            <a:r>
              <a:rPr lang="en-IN" sz="3600" b="1" i="1" u="sng" dirty="0">
                <a:solidFill>
                  <a:srgbClr val="FFFF00"/>
                </a:solidFill>
              </a:rPr>
              <a:t/>
            </a:r>
            <a:br>
              <a:rPr lang="en-IN" sz="3600" b="1" i="1" u="sng" dirty="0">
                <a:solidFill>
                  <a:srgbClr val="FFFF00"/>
                </a:solidFill>
              </a:rPr>
            </a:br>
            <a:endParaRPr lang="en-US" sz="3600" b="1" i="1" u="sng" dirty="0">
              <a:solidFill>
                <a:srgbClr val="FFFF00"/>
              </a:solidFill>
              <a:latin typeface="Oswald" pitchFamily="2" charset="0"/>
              <a:ea typeface="Adobe Heiti Std R" pitchFamily="34" charset="-128"/>
              <a:cs typeface="Arial" pitchFamily="34" charset="0"/>
            </a:endParaRPr>
          </a:p>
        </p:txBody>
      </p:sp>
      <p:sp>
        <p:nvSpPr>
          <p:cNvPr id="3" name="Rectangle 2"/>
          <p:cNvSpPr/>
          <p:nvPr/>
        </p:nvSpPr>
        <p:spPr>
          <a:xfrm>
            <a:off x="105422" y="838200"/>
            <a:ext cx="8763000" cy="5262979"/>
          </a:xfrm>
          <a:prstGeom prst="rect">
            <a:avLst/>
          </a:prstGeom>
        </p:spPr>
        <p:txBody>
          <a:bodyPr wrap="square">
            <a:spAutoFit/>
          </a:bodyPr>
          <a:lstStyle/>
          <a:p>
            <a:r>
              <a:rPr lang="en-IN" sz="2400" b="1" dirty="0" smtClean="0">
                <a:solidFill>
                  <a:srgbClr val="0070C0"/>
                </a:solidFill>
                <a:latin typeface="Agency FB" panose="020B0503020202020204" pitchFamily="34" charset="0"/>
              </a:rPr>
              <a:t>A </a:t>
            </a:r>
            <a:r>
              <a:rPr lang="en-IN" sz="2400" b="1" dirty="0">
                <a:solidFill>
                  <a:srgbClr val="0070C0"/>
                </a:solidFill>
                <a:latin typeface="Agency FB" panose="020B0503020202020204" pitchFamily="34" charset="0"/>
              </a:rPr>
              <a:t>numerology reading involves a lot of calculations. These calculations can go into many layers of depth with different numbers and combinations of numbers carrying various meanings. Even a basic reading based on your core numbers can be quite revealing. However, in the same manner that numbers are infinite, someone's numerology chart can continue to be read from many perspectives as an ongoing project.</a:t>
            </a:r>
          </a:p>
          <a:p>
            <a:r>
              <a:rPr lang="en-IN" sz="2400" b="1" dirty="0">
                <a:solidFill>
                  <a:srgbClr val="0070C0"/>
                </a:solidFill>
                <a:latin typeface="Agency FB" panose="020B0503020202020204" pitchFamily="34" charset="0"/>
              </a:rPr>
              <a:t>Getting a numerology reading is actually quite fun and very </a:t>
            </a:r>
            <a:r>
              <a:rPr lang="en-IN" sz="2400" b="1" dirty="0" smtClean="0">
                <a:solidFill>
                  <a:srgbClr val="0070C0"/>
                </a:solidFill>
                <a:latin typeface="Agency FB" panose="020B0503020202020204" pitchFamily="34" charset="0"/>
              </a:rPr>
              <a:t>interesting.</a:t>
            </a:r>
          </a:p>
          <a:p>
            <a:r>
              <a:rPr lang="en-IN" sz="2400" b="1" dirty="0" smtClean="0">
                <a:solidFill>
                  <a:srgbClr val="0070C0"/>
                </a:solidFill>
                <a:latin typeface="Agency FB" panose="020B0503020202020204" pitchFamily="34" charset="0"/>
              </a:rPr>
              <a:t>This </a:t>
            </a:r>
            <a:r>
              <a:rPr lang="en-IN" sz="2400" b="1" dirty="0">
                <a:solidFill>
                  <a:srgbClr val="0070C0"/>
                </a:solidFill>
                <a:latin typeface="Agency FB" panose="020B0503020202020204" pitchFamily="34" charset="0"/>
              </a:rPr>
              <a:t>is a great introduction for beginners, and it is also suited for those who want a deeper reading. Starting with your name and date of birth, they explain how your free numerology chart will not only tell you about yourself but help to provide direction in your life and wellbeing using a combination of your </a:t>
            </a:r>
            <a:r>
              <a:rPr lang="en-IN" sz="2400" b="1" dirty="0">
                <a:solidFill>
                  <a:srgbClr val="0070C0"/>
                </a:solidFill>
                <a:latin typeface="Agency FB" panose="020B0503020202020204" pitchFamily="34" charset="0"/>
                <a:hlinkClick r:id="rId3"/>
              </a:rPr>
              <a:t>Life Path Number</a:t>
            </a:r>
            <a:r>
              <a:rPr lang="en-IN" sz="2400" b="1" dirty="0">
                <a:solidFill>
                  <a:srgbClr val="0070C0"/>
                </a:solidFill>
                <a:latin typeface="Agency FB" panose="020B0503020202020204" pitchFamily="34" charset="0"/>
              </a:rPr>
              <a:t>, Birthday Number, Soul Urge Number, </a:t>
            </a:r>
            <a:r>
              <a:rPr lang="en-IN" sz="2400" b="1" dirty="0">
                <a:solidFill>
                  <a:srgbClr val="0070C0"/>
                </a:solidFill>
                <a:latin typeface="Agency FB" panose="020B0503020202020204" pitchFamily="34" charset="0"/>
                <a:hlinkClick r:id="rId4"/>
              </a:rPr>
              <a:t>Expression Number</a:t>
            </a:r>
            <a:r>
              <a:rPr lang="en-IN" sz="2400" b="1" dirty="0">
                <a:solidFill>
                  <a:srgbClr val="0070C0"/>
                </a:solidFill>
                <a:latin typeface="Agency FB" panose="020B0503020202020204" pitchFamily="34" charset="0"/>
              </a:rPr>
              <a:t>, and Personality Number.</a:t>
            </a:r>
          </a:p>
          <a:p>
            <a:endParaRPr lang="en-IN" sz="2400" b="1" i="1" dirty="0">
              <a:solidFill>
                <a:srgbClr val="0070C0"/>
              </a:solidFill>
              <a:effectLst/>
              <a:latin typeface="Agency FB" panose="020B0503020202020204" pitchFamily="34" charset="0"/>
              <a:ea typeface="Open Sans" panose="020B0606030504020204" pitchFamily="34" charset="0"/>
              <a:cs typeface="Open Sans" panose="020B0606030504020204" pitchFamily="34" charset="0"/>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600" y="5257800"/>
            <a:ext cx="3801677" cy="1482654"/>
          </a:xfrm>
          <a:prstGeom prst="roundRect">
            <a:avLst>
              <a:gd name="adj" fmla="val 8594"/>
            </a:avLst>
          </a:prstGeom>
          <a:solidFill>
            <a:srgbClr val="FFFFFF">
              <a:shade val="85000"/>
            </a:srgbClr>
          </a:solidFill>
          <a:ln>
            <a:solidFill>
              <a:schemeClr val="accent1">
                <a:lumMod val="50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20688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250" autoRev="1" fill="hold">
                                          <p:stCondLst>
                                            <p:cond delay="0"/>
                                          </p:stCondLst>
                                        </p:cTn>
                                        <p:tgtEl>
                                          <p:spTgt spid="2"/>
                                        </p:tgtEl>
                                        <p:attrNameLst>
                                          <p:attrName>ppt_w</p:attrName>
                                        </p:attrNameLst>
                                      </p:cBhvr>
                                    </p:anim>
                                    <p:anim by="(#ppt_w*0.50)" calcmode="lin" valueType="num">
                                      <p:cBhvr>
                                        <p:cTn id="8" dur="25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par>
                                <p:cTn id="11" presetID="6"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par>
                                <p:cTn id="14" presetID="42"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Autofit/>
          </a:bodyPr>
          <a:lstStyle/>
          <a:p>
            <a:r>
              <a:rPr lang="en-US" b="1" i="1" u="sng" dirty="0" smtClean="0">
                <a:solidFill>
                  <a:srgbClr val="00B050"/>
                </a:solidFill>
                <a:latin typeface="Dancing Script" panose="03080600040507000D00" pitchFamily="66" charset="0"/>
                <a:ea typeface="Adobe Heiti Std R" pitchFamily="34" charset="-128"/>
                <a:cs typeface="Arial" pitchFamily="34" charset="0"/>
              </a:rPr>
              <a:t>Methods</a:t>
            </a:r>
            <a:endParaRPr lang="en-US" b="1" i="1" u="sng" dirty="0">
              <a:solidFill>
                <a:srgbClr val="00B050"/>
              </a:solidFill>
              <a:latin typeface="Dancing Script" panose="03080600040507000D00" pitchFamily="66" charset="0"/>
              <a:ea typeface="Adobe Heiti Std R" pitchFamily="34" charset="-128"/>
              <a:cs typeface="Arial" pitchFamily="34" charset="0"/>
            </a:endParaRPr>
          </a:p>
        </p:txBody>
      </p:sp>
      <p:sp>
        <p:nvSpPr>
          <p:cNvPr id="4" name="Rectangle 3"/>
          <p:cNvSpPr/>
          <p:nvPr/>
        </p:nvSpPr>
        <p:spPr>
          <a:xfrm>
            <a:off x="73474" y="914400"/>
            <a:ext cx="8686799" cy="6709529"/>
          </a:xfrm>
          <a:prstGeom prst="rect">
            <a:avLst/>
          </a:prstGeom>
        </p:spPr>
        <p:txBody>
          <a:bodyPr wrap="square">
            <a:spAutoFit/>
          </a:bodyPr>
          <a:lstStyle/>
          <a:p>
            <a:pPr marL="457200" indent="-457200">
              <a:buAutoNum type="arabicPeriod"/>
            </a:pPr>
            <a:r>
              <a:rPr lang="en-US" sz="2800" b="1" u="sng" dirty="0" smtClean="0">
                <a:solidFill>
                  <a:srgbClr val="FFFF00"/>
                </a:solidFill>
                <a:effectLst>
                  <a:outerShdw blurRad="38100" dist="38100" dir="2700000" algn="tl">
                    <a:srgbClr val="000000">
                      <a:alpha val="43137"/>
                    </a:srgbClr>
                  </a:outerShdw>
                </a:effectLst>
                <a:latin typeface="MV Boli" panose="02000500030200090000" pitchFamily="2" charset="0"/>
                <a:cs typeface="MV Boli" panose="02000500030200090000" pitchFamily="2" charset="0"/>
              </a:rPr>
              <a:t>Alphabetic systems: </a:t>
            </a:r>
            <a:r>
              <a:rPr lang="en-IN" b="1" i="1" dirty="0">
                <a:solidFill>
                  <a:srgbClr val="00B050"/>
                </a:solidFill>
                <a:latin typeface="Archivo Medium" panose="020B0603020202020B04" pitchFamily="34" charset="0"/>
              </a:rPr>
              <a:t>There are various numerology systems which assign numerical value to the letters of an </a:t>
            </a:r>
            <a:r>
              <a:rPr lang="en-IN" b="1" i="1" dirty="0">
                <a:solidFill>
                  <a:srgbClr val="00B050"/>
                </a:solidFill>
                <a:latin typeface="Archivo Medium" panose="020B0603020202020B04" pitchFamily="34" charset="0"/>
                <a:hlinkClick r:id="rId3" tooltip="Alphabet"/>
              </a:rPr>
              <a:t>alphabet</a:t>
            </a:r>
            <a:r>
              <a:rPr lang="en-IN" b="1" i="1" dirty="0">
                <a:solidFill>
                  <a:srgbClr val="00B050"/>
                </a:solidFill>
                <a:latin typeface="Archivo Medium" panose="020B0603020202020B04" pitchFamily="34" charset="0"/>
              </a:rPr>
              <a:t>. Examples include the </a:t>
            </a:r>
            <a:r>
              <a:rPr lang="en-IN" b="1" i="1" dirty="0">
                <a:solidFill>
                  <a:srgbClr val="00B050"/>
                </a:solidFill>
                <a:latin typeface="Archivo Medium" panose="020B0603020202020B04" pitchFamily="34" charset="0"/>
                <a:hlinkClick r:id="rId4" tooltip="Abjad numerals"/>
              </a:rPr>
              <a:t>Abjad numerals</a:t>
            </a:r>
            <a:r>
              <a:rPr lang="en-IN" b="1" i="1" dirty="0">
                <a:solidFill>
                  <a:srgbClr val="00B050"/>
                </a:solidFill>
                <a:latin typeface="Archivo Medium" panose="020B0603020202020B04" pitchFamily="34" charset="0"/>
              </a:rPr>
              <a:t> in </a:t>
            </a:r>
            <a:r>
              <a:rPr lang="en-IN" b="1" i="1" dirty="0">
                <a:solidFill>
                  <a:srgbClr val="00B050"/>
                </a:solidFill>
                <a:latin typeface="Archivo Medium" panose="020B0603020202020B04" pitchFamily="34" charset="0"/>
                <a:hlinkClick r:id="rId5" tooltip="Arabic"/>
              </a:rPr>
              <a:t>Arabic</a:t>
            </a:r>
            <a:r>
              <a:rPr lang="en-IN" b="1" i="1" dirty="0">
                <a:solidFill>
                  <a:srgbClr val="00B050"/>
                </a:solidFill>
                <a:latin typeface="Archivo Medium" panose="020B0603020202020B04" pitchFamily="34" charset="0"/>
              </a:rPr>
              <a:t>, the </a:t>
            </a:r>
            <a:r>
              <a:rPr lang="en-IN" b="1" i="1" dirty="0">
                <a:solidFill>
                  <a:srgbClr val="00B050"/>
                </a:solidFill>
                <a:latin typeface="Archivo Medium" panose="020B0603020202020B04" pitchFamily="34" charset="0"/>
                <a:hlinkClick r:id="rId6" tooltip="Hebrew numerals"/>
              </a:rPr>
              <a:t>Hebrew numerals</a:t>
            </a:r>
            <a:r>
              <a:rPr lang="en-IN" b="1" i="1" dirty="0">
                <a:solidFill>
                  <a:srgbClr val="00B050"/>
                </a:solidFill>
                <a:latin typeface="Archivo Medium" panose="020B0603020202020B04" pitchFamily="34" charset="0"/>
              </a:rPr>
              <a:t>, </a:t>
            </a:r>
            <a:r>
              <a:rPr lang="en-IN" b="1" i="1" dirty="0">
                <a:solidFill>
                  <a:srgbClr val="00B050"/>
                </a:solidFill>
                <a:latin typeface="Archivo Medium" panose="020B0603020202020B04" pitchFamily="34" charset="0"/>
                <a:hlinkClick r:id="rId7" tooltip="Armenian numerals"/>
              </a:rPr>
              <a:t>Armenian numerals</a:t>
            </a:r>
            <a:r>
              <a:rPr lang="en-IN" b="1" i="1" dirty="0">
                <a:solidFill>
                  <a:srgbClr val="00B050"/>
                </a:solidFill>
                <a:latin typeface="Archivo Medium" panose="020B0603020202020B04" pitchFamily="34" charset="0"/>
              </a:rPr>
              <a:t>, and </a:t>
            </a:r>
            <a:r>
              <a:rPr lang="en-IN" b="1" i="1" dirty="0">
                <a:solidFill>
                  <a:srgbClr val="00B050"/>
                </a:solidFill>
                <a:latin typeface="Archivo Medium" panose="020B0603020202020B04" pitchFamily="34" charset="0"/>
                <a:hlinkClick r:id="rId8" tooltip="Greek numerals"/>
              </a:rPr>
              <a:t>Greek numerals</a:t>
            </a:r>
            <a:r>
              <a:rPr lang="en-IN" b="1" i="1" dirty="0">
                <a:solidFill>
                  <a:srgbClr val="00B050"/>
                </a:solidFill>
                <a:latin typeface="Archivo Medium" panose="020B0603020202020B04" pitchFamily="34" charset="0"/>
              </a:rPr>
              <a:t>. The practice within </a:t>
            </a:r>
            <a:r>
              <a:rPr lang="en-IN" b="1" i="1" dirty="0">
                <a:solidFill>
                  <a:srgbClr val="00B050"/>
                </a:solidFill>
                <a:latin typeface="Archivo Medium" panose="020B0603020202020B04" pitchFamily="34" charset="0"/>
                <a:hlinkClick r:id="rId9" tooltip="Jewish"/>
              </a:rPr>
              <a:t>Jewish</a:t>
            </a:r>
            <a:r>
              <a:rPr lang="en-IN" b="1" i="1" dirty="0">
                <a:solidFill>
                  <a:srgbClr val="00B050"/>
                </a:solidFill>
                <a:latin typeface="Archivo Medium" panose="020B0603020202020B04" pitchFamily="34" charset="0"/>
              </a:rPr>
              <a:t> tradition of assigning mystical meaning to words based on their numerical values, and on connections between words of equal value, is known as </a:t>
            </a:r>
            <a:r>
              <a:rPr lang="en-IN" b="1" i="1" u="sng" dirty="0" err="1">
                <a:solidFill>
                  <a:srgbClr val="00B050"/>
                </a:solidFill>
                <a:latin typeface="Archivo Medium" panose="020B0603020202020B04" pitchFamily="34" charset="0"/>
                <a:hlinkClick r:id="rId10"/>
              </a:rPr>
              <a:t>gematria</a:t>
            </a:r>
            <a:r>
              <a:rPr lang="en-IN" dirty="0" smtClean="0"/>
              <a:t>.</a:t>
            </a:r>
          </a:p>
          <a:p>
            <a:pPr marL="457200" indent="-457200">
              <a:buFontTx/>
              <a:buAutoNum type="arabicPeriod"/>
            </a:pPr>
            <a:r>
              <a:rPr lang="en-US" sz="2800" b="1" u="sng" dirty="0">
                <a:solidFill>
                  <a:srgbClr val="FFFF00"/>
                </a:solidFill>
                <a:effectLst>
                  <a:outerShdw blurRad="38100" dist="38100" dir="2700000" algn="tl">
                    <a:srgbClr val="000000">
                      <a:alpha val="43137"/>
                    </a:srgbClr>
                  </a:outerShdw>
                </a:effectLst>
                <a:latin typeface="MV Boli" panose="02000500030200090000" pitchFamily="2" charset="0"/>
                <a:cs typeface="MV Boli" panose="02000500030200090000" pitchFamily="2" charset="0"/>
              </a:rPr>
              <a:t>Latin alphabet </a:t>
            </a:r>
            <a:r>
              <a:rPr lang="en-US" sz="2800" b="1" u="sng" dirty="0" smtClean="0">
                <a:solidFill>
                  <a:srgbClr val="FFFF00"/>
                </a:solidFill>
                <a:effectLst>
                  <a:outerShdw blurRad="38100" dist="38100" dir="2700000" algn="tl">
                    <a:srgbClr val="000000">
                      <a:alpha val="43137"/>
                    </a:srgbClr>
                  </a:outerShdw>
                </a:effectLst>
                <a:latin typeface="MV Boli" panose="02000500030200090000" pitchFamily="2" charset="0"/>
                <a:cs typeface="MV Boli" panose="02000500030200090000" pitchFamily="2" charset="0"/>
              </a:rPr>
              <a:t>systems: </a:t>
            </a:r>
            <a:r>
              <a:rPr lang="en-IN" sz="2000" dirty="0">
                <a:solidFill>
                  <a:srgbClr val="92D050"/>
                </a:solidFill>
                <a:latin typeface="Oswald" pitchFamily="2" charset="0"/>
              </a:rPr>
              <a:t>There are various systems of numerology that use the </a:t>
            </a:r>
            <a:r>
              <a:rPr lang="en-IN" sz="2000" dirty="0">
                <a:solidFill>
                  <a:srgbClr val="92D050"/>
                </a:solidFill>
                <a:latin typeface="Oswald" pitchFamily="2" charset="0"/>
                <a:hlinkClick r:id="rId11" tooltip="Latin alphabet"/>
              </a:rPr>
              <a:t>Latin alphabet</a:t>
            </a:r>
            <a:r>
              <a:rPr lang="en-IN" sz="2000" dirty="0">
                <a:solidFill>
                  <a:srgbClr val="92D050"/>
                </a:solidFill>
                <a:latin typeface="Oswald" pitchFamily="2" charset="0"/>
              </a:rPr>
              <a:t>. Different methods of interpretation exist, including Chaldean, Pythagorean, Hebraic, </a:t>
            </a:r>
            <a:r>
              <a:rPr lang="en-IN" sz="2000" dirty="0" err="1">
                <a:solidFill>
                  <a:srgbClr val="92D050"/>
                </a:solidFill>
                <a:latin typeface="Oswald" pitchFamily="2" charset="0"/>
                <a:hlinkClick r:id="rId12" tooltip="Helyn Hitchcock"/>
              </a:rPr>
              <a:t>Helyn</a:t>
            </a:r>
            <a:r>
              <a:rPr lang="en-IN" sz="2000" dirty="0">
                <a:solidFill>
                  <a:srgbClr val="92D050"/>
                </a:solidFill>
                <a:latin typeface="Oswald" pitchFamily="2" charset="0"/>
                <a:hlinkClick r:id="rId12" tooltip="Helyn Hitchcock"/>
              </a:rPr>
              <a:t> Hitchcock</a:t>
            </a:r>
            <a:r>
              <a:rPr lang="en-IN" sz="2000" dirty="0">
                <a:solidFill>
                  <a:srgbClr val="92D050"/>
                </a:solidFill>
                <a:latin typeface="Oswald" pitchFamily="2" charset="0"/>
              </a:rPr>
              <a:t>'s method, Phonetic, Japanese, Arabic and Indian</a:t>
            </a:r>
            <a:r>
              <a:rPr lang="en-IN" sz="2000" dirty="0" smtClean="0">
                <a:solidFill>
                  <a:srgbClr val="92D050"/>
                </a:solidFill>
                <a:latin typeface="Oswald" pitchFamily="2" charset="0"/>
              </a:rPr>
              <a:t>.</a:t>
            </a:r>
          </a:p>
          <a:p>
            <a:pPr marL="457200" indent="-457200">
              <a:buFontTx/>
              <a:buAutoNum type="arabicPeriod"/>
            </a:pPr>
            <a:r>
              <a:rPr lang="en-US" sz="2800" b="1" u="sng" dirty="0">
                <a:solidFill>
                  <a:srgbClr val="FFFF00"/>
                </a:solidFill>
                <a:effectLst>
                  <a:outerShdw blurRad="38100" dist="38100" dir="2700000" algn="tl">
                    <a:srgbClr val="000000">
                      <a:alpha val="43137"/>
                    </a:srgbClr>
                  </a:outerShdw>
                </a:effectLst>
                <a:latin typeface="MV Boli" panose="02000500030200090000" pitchFamily="2" charset="0"/>
                <a:cs typeface="MV Boli" panose="02000500030200090000" pitchFamily="2" charset="0"/>
              </a:rPr>
              <a:t>Pythagorean </a:t>
            </a:r>
            <a:r>
              <a:rPr lang="en-US" sz="2800" b="1" u="sng" dirty="0" smtClean="0">
                <a:solidFill>
                  <a:srgbClr val="FFFF00"/>
                </a:solidFill>
                <a:effectLst>
                  <a:outerShdw blurRad="38100" dist="38100" dir="2700000" algn="tl">
                    <a:srgbClr val="000000">
                      <a:alpha val="43137"/>
                    </a:srgbClr>
                  </a:outerShdw>
                </a:effectLst>
                <a:latin typeface="MV Boli" panose="02000500030200090000" pitchFamily="2" charset="0"/>
                <a:cs typeface="MV Boli" panose="02000500030200090000" pitchFamily="2" charset="0"/>
              </a:rPr>
              <a:t>system: </a:t>
            </a:r>
            <a:r>
              <a:rPr lang="en-IN" dirty="0">
                <a:solidFill>
                  <a:srgbClr val="0070C0"/>
                </a:solidFill>
                <a:latin typeface="Oswald" pitchFamily="2" charset="0"/>
              </a:rPr>
              <a:t>This method can be referred to as either Western Numerology or Pythagorean Numerology. The Greek </a:t>
            </a:r>
            <a:r>
              <a:rPr lang="en-IN" dirty="0">
                <a:solidFill>
                  <a:srgbClr val="0070C0"/>
                </a:solidFill>
                <a:latin typeface="Oswald" pitchFamily="2" charset="0"/>
                <a:hlinkClick r:id="rId13" tooltip="Philosopher"/>
              </a:rPr>
              <a:t>Philosopher</a:t>
            </a:r>
            <a:r>
              <a:rPr lang="en-IN" dirty="0">
                <a:solidFill>
                  <a:srgbClr val="0070C0"/>
                </a:solidFill>
                <a:latin typeface="Oswald" pitchFamily="2" charset="0"/>
              </a:rPr>
              <a:t>, Pythagoras, is known as the father of Western Numerology. Pythagoras began his theory of numbers by discovering the numerical relationship between numbers and </a:t>
            </a:r>
            <a:r>
              <a:rPr lang="en-IN" dirty="0">
                <a:solidFill>
                  <a:srgbClr val="0070C0"/>
                </a:solidFill>
                <a:latin typeface="Oswald" pitchFamily="2" charset="0"/>
                <a:hlinkClick r:id="rId14" tooltip="Musical notes"/>
              </a:rPr>
              <a:t>musical notes</a:t>
            </a:r>
            <a:r>
              <a:rPr lang="en-IN" dirty="0">
                <a:solidFill>
                  <a:srgbClr val="0070C0"/>
                </a:solidFill>
                <a:latin typeface="Oswald" pitchFamily="2" charset="0"/>
              </a:rPr>
              <a:t>. He found that the </a:t>
            </a:r>
            <a:r>
              <a:rPr lang="en-IN" dirty="0">
                <a:solidFill>
                  <a:srgbClr val="0070C0"/>
                </a:solidFill>
                <a:latin typeface="Oswald" pitchFamily="2" charset="0"/>
                <a:hlinkClick r:id="rId15" tooltip="Vibrations"/>
              </a:rPr>
              <a:t>vibrations</a:t>
            </a:r>
            <a:r>
              <a:rPr lang="en-IN" dirty="0">
                <a:solidFill>
                  <a:srgbClr val="0070C0"/>
                </a:solidFill>
                <a:latin typeface="Oswald" pitchFamily="2" charset="0"/>
              </a:rPr>
              <a:t> in stringed instruments could be mathematically explained.</a:t>
            </a:r>
            <a:r>
              <a:rPr lang="en-IN" baseline="30000" dirty="0">
                <a:solidFill>
                  <a:srgbClr val="0070C0"/>
                </a:solidFill>
                <a:latin typeface="Oswald" pitchFamily="2" charset="0"/>
                <a:hlinkClick r:id="rId16"/>
              </a:rPr>
              <a:t>[13]</a:t>
            </a:r>
            <a:r>
              <a:rPr lang="en-IN" baseline="30000" dirty="0">
                <a:solidFill>
                  <a:srgbClr val="0070C0"/>
                </a:solidFill>
                <a:latin typeface="Oswald" pitchFamily="2" charset="0"/>
                <a:hlinkClick r:id="rId17"/>
              </a:rPr>
              <a:t>[14]</a:t>
            </a:r>
            <a:r>
              <a:rPr lang="en-IN" dirty="0">
                <a:solidFill>
                  <a:srgbClr val="0070C0"/>
                </a:solidFill>
                <a:latin typeface="Oswald" pitchFamily="2" charset="0"/>
              </a:rPr>
              <a:t> The Pythagorean method uses an individual’s name and date of birth. The name number reveals the individual’s outer nature. This is the personality that they present to the outside world. To start, you need to use the individual’s full name as written on their birth certificate. Then, each letter is assigned to a number one to nine, based on the ancient Pythagorean system.</a:t>
            </a:r>
            <a:endParaRPr lang="en-US" sz="2800" b="1" dirty="0">
              <a:solidFill>
                <a:srgbClr val="0070C0"/>
              </a:solidFill>
              <a:latin typeface="Oswald" pitchFamily="2" charset="0"/>
              <a:cs typeface="MV Boli" panose="02000500030200090000" pitchFamily="2" charset="0"/>
            </a:endParaRPr>
          </a:p>
          <a:p>
            <a:pPr marL="457200" indent="-457200">
              <a:buFontTx/>
              <a:buAutoNum type="arabicPeriod"/>
            </a:pPr>
            <a:endParaRPr lang="en-US" sz="3200" b="1" dirty="0">
              <a:solidFill>
                <a:srgbClr val="FFFF00"/>
              </a:solidFill>
              <a:latin typeface="Oswald" pitchFamily="2" charset="0"/>
              <a:cs typeface="MV Boli" panose="02000500030200090000" pitchFamily="2" charset="0"/>
            </a:endParaRPr>
          </a:p>
          <a:p>
            <a:pPr marL="457200" indent="-457200">
              <a:buAutoNum type="arabicPeriod"/>
            </a:pPr>
            <a:endParaRPr lang="en-US" sz="2000" b="1" dirty="0" smtClean="0">
              <a:solidFill>
                <a:srgbClr val="FFFF00"/>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12397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8" presetClass="emph" presetSubtype="0" fill="hold" nodeType="withEffect">
                                  <p:stCondLst>
                                    <p:cond delay="0"/>
                                  </p:stCondLst>
                                  <p:childTnLst>
                                    <p:animRot by="21600000">
                                      <p:cBhvr>
                                        <p:cTn id="11" dur="2000" fill="hold"/>
                                        <p:tgtEl>
                                          <p:spTgt spid="4">
                                            <p:txEl>
                                              <p:pRg st="0" end="0"/>
                                            </p:txEl>
                                          </p:spTgt>
                                        </p:tgtEl>
                                        <p:attrNameLst>
                                          <p:attrName>r</p:attrName>
                                        </p:attrNameLst>
                                      </p:cBhvr>
                                    </p:animRot>
                                  </p:childTnLst>
                                </p:cTn>
                              </p:par>
                              <p:par>
                                <p:cTn id="12" presetID="8" presetClass="emph" presetSubtype="0" fill="hold" nodeType="withEffect">
                                  <p:stCondLst>
                                    <p:cond delay="0"/>
                                  </p:stCondLst>
                                  <p:childTnLst>
                                    <p:animRot by="21600000">
                                      <p:cBhvr>
                                        <p:cTn id="13" dur="2000" fill="hold"/>
                                        <p:tgtEl>
                                          <p:spTgt spid="4">
                                            <p:txEl>
                                              <p:pRg st="1" end="1"/>
                                            </p:txEl>
                                          </p:spTgt>
                                        </p:tgtEl>
                                        <p:attrNameLst>
                                          <p:attrName>r</p:attrName>
                                        </p:attrNameLst>
                                      </p:cBhvr>
                                    </p:animRot>
                                  </p:childTnLst>
                                </p:cTn>
                              </p:par>
                              <p:par>
                                <p:cTn id="14" presetID="8" presetClass="emph" presetSubtype="0" fill="hold" nodeType="withEffect">
                                  <p:stCondLst>
                                    <p:cond delay="0"/>
                                  </p:stCondLst>
                                  <p:childTnLst>
                                    <p:animRot by="21600000">
                                      <p:cBhvr>
                                        <p:cTn id="15" dur="2000" fill="hold"/>
                                        <p:tgtEl>
                                          <p:spTgt spid="4">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76200"/>
            <a:ext cx="7754645" cy="641176"/>
          </a:xfrm>
        </p:spPr>
        <p:txBody>
          <a:bodyPr>
            <a:normAutofit fontScale="90000"/>
          </a:bodyPr>
          <a:lstStyle/>
          <a:p>
            <a:r>
              <a:rPr lang="en-US" sz="4000" b="1" i="1" u="sng" dirty="0">
                <a:solidFill>
                  <a:srgbClr val="00B050"/>
                </a:solidFill>
                <a:latin typeface="Dancing Script" panose="03080600040507000D00" pitchFamily="66" charset="0"/>
                <a:ea typeface="Adobe Heiti Std R" pitchFamily="34" charset="-128"/>
                <a:cs typeface="Arial" pitchFamily="34" charset="0"/>
              </a:rPr>
              <a:t>Methods</a:t>
            </a:r>
            <a:endParaRPr lang="en-US" sz="4000" b="1" i="1" u="sng" dirty="0">
              <a:solidFill>
                <a:schemeClr val="bg1"/>
              </a:solidFill>
              <a:latin typeface="Arial" pitchFamily="34" charset="0"/>
              <a:ea typeface="Adobe Heiti Std R" pitchFamily="34" charset="-128"/>
              <a:cs typeface="Arial" pitchFamily="34" charset="0"/>
            </a:endParaRPr>
          </a:p>
        </p:txBody>
      </p:sp>
      <p:sp>
        <p:nvSpPr>
          <p:cNvPr id="5" name="Rectangle 4"/>
          <p:cNvSpPr/>
          <p:nvPr/>
        </p:nvSpPr>
        <p:spPr>
          <a:xfrm>
            <a:off x="152400" y="990600"/>
            <a:ext cx="8686800" cy="5632311"/>
          </a:xfrm>
          <a:prstGeom prst="rect">
            <a:avLst/>
          </a:prstGeom>
        </p:spPr>
        <p:txBody>
          <a:bodyPr wrap="square">
            <a:spAutoFit/>
          </a:bodyPr>
          <a:lstStyle/>
          <a:p>
            <a:r>
              <a:rPr lang="en-IN" b="1" dirty="0">
                <a:solidFill>
                  <a:srgbClr val="FF0000"/>
                </a:solidFill>
                <a:latin typeface="Comic Sans MS" panose="030F0702030302020204" pitchFamily="66" charset="0"/>
              </a:rPr>
              <a:t>The numbers are assigned to letters of the Latin alphabet as follows:</a:t>
            </a:r>
          </a:p>
          <a:p>
            <a:pPr>
              <a:buFont typeface="Arial" panose="020B0604020202020204" pitchFamily="34" charset="0"/>
              <a:buChar char="•"/>
            </a:pPr>
            <a:r>
              <a:rPr lang="en-IN" b="1" dirty="0">
                <a:solidFill>
                  <a:srgbClr val="FF0000"/>
                </a:solidFill>
                <a:latin typeface="Comic Sans MS" panose="030F0702030302020204" pitchFamily="66" charset="0"/>
              </a:rPr>
              <a:t>1 = a, j, s,</a:t>
            </a:r>
          </a:p>
          <a:p>
            <a:pPr>
              <a:buFont typeface="Arial" panose="020B0604020202020204" pitchFamily="34" charset="0"/>
              <a:buChar char="•"/>
            </a:pPr>
            <a:r>
              <a:rPr lang="en-IN" b="1" dirty="0">
                <a:solidFill>
                  <a:srgbClr val="FF0000"/>
                </a:solidFill>
                <a:latin typeface="Comic Sans MS" panose="030F0702030302020204" pitchFamily="66" charset="0"/>
              </a:rPr>
              <a:t>2 = b, k, t,</a:t>
            </a:r>
          </a:p>
          <a:p>
            <a:pPr>
              <a:buFont typeface="Arial" panose="020B0604020202020204" pitchFamily="34" charset="0"/>
              <a:buChar char="•"/>
            </a:pPr>
            <a:r>
              <a:rPr lang="en-IN" b="1" dirty="0">
                <a:solidFill>
                  <a:srgbClr val="FF0000"/>
                </a:solidFill>
                <a:latin typeface="Comic Sans MS" panose="030F0702030302020204" pitchFamily="66" charset="0"/>
              </a:rPr>
              <a:t>3 = c, l, u,</a:t>
            </a:r>
          </a:p>
          <a:p>
            <a:pPr>
              <a:buFont typeface="Arial" panose="020B0604020202020204" pitchFamily="34" charset="0"/>
              <a:buChar char="•"/>
            </a:pPr>
            <a:r>
              <a:rPr lang="en-IN" b="1" dirty="0">
                <a:solidFill>
                  <a:srgbClr val="FF0000"/>
                </a:solidFill>
                <a:latin typeface="Comic Sans MS" panose="030F0702030302020204" pitchFamily="66" charset="0"/>
              </a:rPr>
              <a:t>4 = d, m, v,</a:t>
            </a:r>
          </a:p>
          <a:p>
            <a:pPr>
              <a:buFont typeface="Arial" panose="020B0604020202020204" pitchFamily="34" charset="0"/>
              <a:buChar char="•"/>
            </a:pPr>
            <a:r>
              <a:rPr lang="en-IN" b="1" dirty="0">
                <a:solidFill>
                  <a:srgbClr val="FF0000"/>
                </a:solidFill>
                <a:latin typeface="Comic Sans MS" panose="030F0702030302020204" pitchFamily="66" charset="0"/>
              </a:rPr>
              <a:t>5 = e, n, w,</a:t>
            </a:r>
          </a:p>
          <a:p>
            <a:pPr>
              <a:buFont typeface="Arial" panose="020B0604020202020204" pitchFamily="34" charset="0"/>
              <a:buChar char="•"/>
            </a:pPr>
            <a:r>
              <a:rPr lang="en-IN" b="1" dirty="0">
                <a:solidFill>
                  <a:srgbClr val="FF0000"/>
                </a:solidFill>
                <a:latin typeface="Comic Sans MS" panose="030F0702030302020204" pitchFamily="66" charset="0"/>
              </a:rPr>
              <a:t>6 = f, o, x,</a:t>
            </a:r>
          </a:p>
          <a:p>
            <a:pPr>
              <a:buFont typeface="Arial" panose="020B0604020202020204" pitchFamily="34" charset="0"/>
              <a:buChar char="•"/>
            </a:pPr>
            <a:r>
              <a:rPr lang="en-IN" b="1" dirty="0">
                <a:solidFill>
                  <a:srgbClr val="FF0000"/>
                </a:solidFill>
                <a:latin typeface="Comic Sans MS" panose="030F0702030302020204" pitchFamily="66" charset="0"/>
              </a:rPr>
              <a:t>7 = g, p, y,</a:t>
            </a:r>
          </a:p>
          <a:p>
            <a:pPr>
              <a:buFont typeface="Arial" panose="020B0604020202020204" pitchFamily="34" charset="0"/>
              <a:buChar char="•"/>
            </a:pPr>
            <a:r>
              <a:rPr lang="en-IN" b="1" dirty="0">
                <a:solidFill>
                  <a:srgbClr val="FF0000"/>
                </a:solidFill>
                <a:latin typeface="Comic Sans MS" panose="030F0702030302020204" pitchFamily="66" charset="0"/>
              </a:rPr>
              <a:t>8 = h, q, z,</a:t>
            </a:r>
          </a:p>
          <a:p>
            <a:pPr>
              <a:buFont typeface="Arial" panose="020B0604020202020204" pitchFamily="34" charset="0"/>
              <a:buChar char="•"/>
            </a:pPr>
            <a:r>
              <a:rPr lang="en-IN" b="1" dirty="0">
                <a:solidFill>
                  <a:srgbClr val="FF0000"/>
                </a:solidFill>
                <a:latin typeface="Comic Sans MS" panose="030F0702030302020204" pitchFamily="66" charset="0"/>
              </a:rPr>
              <a:t>9 = </a:t>
            </a:r>
            <a:r>
              <a:rPr lang="en-IN" b="1" dirty="0" err="1">
                <a:solidFill>
                  <a:srgbClr val="FF0000"/>
                </a:solidFill>
                <a:latin typeface="Comic Sans MS" panose="030F0702030302020204" pitchFamily="66" charset="0"/>
              </a:rPr>
              <a:t>i</a:t>
            </a:r>
            <a:r>
              <a:rPr lang="en-IN" b="1" dirty="0">
                <a:solidFill>
                  <a:srgbClr val="FF0000"/>
                </a:solidFill>
                <a:latin typeface="Comic Sans MS" panose="030F0702030302020204" pitchFamily="66" charset="0"/>
              </a:rPr>
              <a:t>, r,</a:t>
            </a:r>
          </a:p>
          <a:p>
            <a:r>
              <a:rPr lang="en-IN" b="1" dirty="0">
                <a:solidFill>
                  <a:srgbClr val="FF0000"/>
                </a:solidFill>
                <a:latin typeface="Comic Sans MS" panose="030F0702030302020204" pitchFamily="66" charset="0"/>
              </a:rPr>
              <a:t>Next, add together all of the numbers associated for each letter in your full birth name. Then, the number is reduced until you obtain a single number.</a:t>
            </a:r>
          </a:p>
          <a:p>
            <a:r>
              <a:rPr lang="en-IN" b="1" dirty="0">
                <a:solidFill>
                  <a:srgbClr val="FF0000"/>
                </a:solidFill>
                <a:latin typeface="Comic Sans MS" panose="030F0702030302020204" pitchFamily="66" charset="0"/>
              </a:rPr>
              <a:t>Example: James Duncan </a:t>
            </a:r>
            <a:r>
              <a:rPr lang="en-IN" b="1" dirty="0" err="1">
                <a:solidFill>
                  <a:srgbClr val="FF0000"/>
                </a:solidFill>
                <a:latin typeface="Comic Sans MS" panose="030F0702030302020204" pitchFamily="66" charset="0"/>
              </a:rPr>
              <a:t>Halpert</a:t>
            </a:r>
            <a:endParaRPr lang="en-IN" b="1" dirty="0">
              <a:solidFill>
                <a:srgbClr val="FF0000"/>
              </a:solidFill>
              <a:latin typeface="Comic Sans MS" panose="030F0702030302020204" pitchFamily="66" charset="0"/>
            </a:endParaRPr>
          </a:p>
          <a:p>
            <a:pPr>
              <a:buFont typeface="Arial" panose="020B0604020202020204" pitchFamily="34" charset="0"/>
              <a:buChar char="•"/>
            </a:pPr>
            <a:r>
              <a:rPr lang="en-IN" b="1" dirty="0">
                <a:solidFill>
                  <a:srgbClr val="FF0000"/>
                </a:solidFill>
                <a:latin typeface="Comic Sans MS" panose="030F0702030302020204" pitchFamily="66" charset="0"/>
              </a:rPr>
              <a:t>James</a:t>
            </a:r>
          </a:p>
          <a:p>
            <a:pPr marL="742950" lvl="1" indent="-285750">
              <a:buFont typeface="Arial" panose="020B0604020202020204" pitchFamily="34" charset="0"/>
              <a:buChar char="•"/>
            </a:pPr>
            <a:r>
              <a:rPr lang="en-IN" b="1" dirty="0">
                <a:solidFill>
                  <a:srgbClr val="FF0000"/>
                </a:solidFill>
                <a:latin typeface="Comic Sans MS" panose="030F0702030302020204" pitchFamily="66" charset="0"/>
              </a:rPr>
              <a:t>1+1+4+5+1</a:t>
            </a:r>
          </a:p>
          <a:p>
            <a:pPr marL="742950" lvl="1" indent="-285750">
              <a:buFont typeface="Arial" panose="020B0604020202020204" pitchFamily="34" charset="0"/>
              <a:buChar char="•"/>
            </a:pPr>
            <a:r>
              <a:rPr lang="en-IN" b="1" dirty="0">
                <a:solidFill>
                  <a:srgbClr val="FF0000"/>
                </a:solidFill>
                <a:latin typeface="Comic Sans MS" panose="030F0702030302020204" pitchFamily="66" charset="0"/>
              </a:rPr>
              <a:t>= 12</a:t>
            </a:r>
          </a:p>
          <a:p>
            <a:pPr>
              <a:buFont typeface="Arial" panose="020B0604020202020204" pitchFamily="34" charset="0"/>
              <a:buChar char="•"/>
            </a:pPr>
            <a:r>
              <a:rPr lang="en-IN" b="1" dirty="0">
                <a:solidFill>
                  <a:srgbClr val="FF0000"/>
                </a:solidFill>
                <a:latin typeface="Comic Sans MS" panose="030F0702030302020204" pitchFamily="66" charset="0"/>
              </a:rPr>
              <a:t>Duncan</a:t>
            </a:r>
          </a:p>
          <a:p>
            <a:pPr marL="742950" lvl="1" indent="-285750">
              <a:buFont typeface="Arial" panose="020B0604020202020204" pitchFamily="34" charset="0"/>
              <a:buChar char="•"/>
            </a:pPr>
            <a:r>
              <a:rPr lang="en-IN" b="1" dirty="0">
                <a:solidFill>
                  <a:srgbClr val="FF0000"/>
                </a:solidFill>
                <a:latin typeface="Comic Sans MS" panose="030F0702030302020204" pitchFamily="66" charset="0"/>
              </a:rPr>
              <a:t>4+3+5+3+1+5</a:t>
            </a:r>
          </a:p>
          <a:p>
            <a:pPr marL="742950" lvl="1" indent="-285750">
              <a:buFont typeface="Arial" panose="020B0604020202020204" pitchFamily="34" charset="0"/>
              <a:buChar char="•"/>
            </a:pPr>
            <a:r>
              <a:rPr lang="en-IN" b="1" dirty="0">
                <a:solidFill>
                  <a:srgbClr val="FF0000"/>
                </a:solidFill>
                <a:latin typeface="Comic Sans MS" panose="030F0702030302020204" pitchFamily="66" charset="0"/>
              </a:rPr>
              <a:t>= </a:t>
            </a:r>
            <a:r>
              <a:rPr lang="en-IN" b="1" dirty="0" smtClean="0">
                <a:solidFill>
                  <a:srgbClr val="FF0000"/>
                </a:solidFill>
                <a:latin typeface="Comic Sans MS" panose="030F0702030302020204" pitchFamily="66" charset="0"/>
              </a:rPr>
              <a:t>21</a:t>
            </a:r>
            <a:endParaRPr lang="en-IN"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0920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arn(inVertical)">
                                      <p:cBhvr>
                                        <p:cTn id="25" dur="500"/>
                                        <p:tgtEl>
                                          <p:spTgt spid="5">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arn(inVertical)">
                                      <p:cBhvr>
                                        <p:cTn id="28" dur="500"/>
                                        <p:tgtEl>
                                          <p:spTgt spid="5">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arn(inVertical)">
                                      <p:cBhvr>
                                        <p:cTn id="31" dur="500"/>
                                        <p:tgtEl>
                                          <p:spTgt spid="5">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barn(inVertical)">
                                      <p:cBhvr>
                                        <p:cTn id="40" dur="500"/>
                                        <p:tgtEl>
                                          <p:spTgt spid="5">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barn(inVertical)">
                                      <p:cBhvr>
                                        <p:cTn id="43" dur="500"/>
                                        <p:tgtEl>
                                          <p:spTgt spid="5">
                                            <p:txEl>
                                              <p:pRg st="12" end="12"/>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5">
                                            <p:txEl>
                                              <p:pRg st="13" end="13"/>
                                            </p:txEl>
                                          </p:spTgt>
                                        </p:tgtEl>
                                        <p:attrNameLst>
                                          <p:attrName>style.visibility</p:attrName>
                                        </p:attrNameLst>
                                      </p:cBhvr>
                                      <p:to>
                                        <p:strVal val="visible"/>
                                      </p:to>
                                    </p:set>
                                    <p:animEffect transition="in" filter="barn(inVertical)">
                                      <p:cBhvr>
                                        <p:cTn id="46" dur="500"/>
                                        <p:tgtEl>
                                          <p:spTgt spid="5">
                                            <p:txEl>
                                              <p:pRg st="13" end="13"/>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animEffect transition="in" filter="barn(inVertical)">
                                      <p:cBhvr>
                                        <p:cTn id="49" dur="500"/>
                                        <p:tgtEl>
                                          <p:spTgt spid="5">
                                            <p:txEl>
                                              <p:pRg st="14" end="14"/>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animEffect transition="in" filter="barn(inVertical)">
                                      <p:cBhvr>
                                        <p:cTn id="52" dur="500"/>
                                        <p:tgtEl>
                                          <p:spTgt spid="5">
                                            <p:txEl>
                                              <p:pRg st="15" end="15"/>
                                            </p:txEl>
                                          </p:spTgt>
                                        </p:tgtEl>
                                      </p:cBhvr>
                                    </p:animEffect>
                                  </p:childTnLst>
                                </p:cTn>
                              </p:par>
                              <p:par>
                                <p:cTn id="53" presetID="2" presetClass="entr" presetSubtype="4"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par>
                                <p:cTn id="57" presetID="16" presetClass="entr" presetSubtype="21" fill="hold" nodeType="with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animEffect transition="in" filter="barn(inVertical)">
                                      <p:cBhvr>
                                        <p:cTn id="59" dur="500"/>
                                        <p:tgtEl>
                                          <p:spTgt spid="5">
                                            <p:txEl>
                                              <p:pRg st="16" end="16"/>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barn(inVertical)">
                                      <p:cBhvr>
                                        <p:cTn id="62"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N0120">
  <a:themeElements>
    <a:clrScheme name="Custom 142">
      <a:dk1>
        <a:srgbClr val="0C0600"/>
      </a:dk1>
      <a:lt1>
        <a:srgbClr val="FFFFFF"/>
      </a:lt1>
      <a:dk2>
        <a:srgbClr val="03B0B9"/>
      </a:dk2>
      <a:lt2>
        <a:srgbClr val="7BDEFD"/>
      </a:lt2>
      <a:accent1>
        <a:srgbClr val="9CBCC4"/>
      </a:accent1>
      <a:accent2>
        <a:srgbClr val="DCE9EC"/>
      </a:accent2>
      <a:accent3>
        <a:srgbClr val="9AA5A8"/>
      </a:accent3>
      <a:accent4>
        <a:srgbClr val="005658"/>
      </a:accent4>
      <a:accent5>
        <a:srgbClr val="14CECE"/>
      </a:accent5>
      <a:accent6>
        <a:srgbClr val="ECF6F8"/>
      </a:accent6>
      <a:hlink>
        <a:srgbClr val="FF0000"/>
      </a:hlink>
      <a:folHlink>
        <a:srgbClr val="0051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87C6794-9409-4662-8A6F-92976510D81D}" vid="{838FE0AB-E5A9-4F1D-BEB9-00CB147837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N0120</Template>
  <TotalTime>487</TotalTime>
  <Words>3317</Words>
  <Application>Microsoft Office PowerPoint</Application>
  <PresentationFormat>On-screen Show (4:3)</PresentationFormat>
  <Paragraphs>247</Paragraphs>
  <Slides>33</Slides>
  <Notes>0</Notes>
  <HiddenSlides>0</HiddenSlides>
  <MMClips>1</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33</vt:i4>
      </vt:variant>
    </vt:vector>
  </HeadingPairs>
  <TitlesOfParts>
    <vt:vector size="60" baseType="lpstr">
      <vt:lpstr>ＭＳ Ｐゴシック</vt:lpstr>
      <vt:lpstr>Adobe Heiti Std R</vt:lpstr>
      <vt:lpstr>Agency FB</vt:lpstr>
      <vt:lpstr>Algerian</vt:lpstr>
      <vt:lpstr>Amatic SC</vt:lpstr>
      <vt:lpstr>Archivo</vt:lpstr>
      <vt:lpstr>Archivo Medium</vt:lpstr>
      <vt:lpstr>Arial</vt:lpstr>
      <vt:lpstr>Berlin Sans FB</vt:lpstr>
      <vt:lpstr>Book Antiqua</vt:lpstr>
      <vt:lpstr>Calibri</vt:lpstr>
      <vt:lpstr>Castellar</vt:lpstr>
      <vt:lpstr>Comic Sans MS</vt:lpstr>
      <vt:lpstr>Copperplate Gothic Light</vt:lpstr>
      <vt:lpstr>Cormorant Infant SemiBold</vt:lpstr>
      <vt:lpstr>Dancing Script</vt:lpstr>
      <vt:lpstr>Eras Medium ITC</vt:lpstr>
      <vt:lpstr>Frank Ruhl Libre Black</vt:lpstr>
      <vt:lpstr>Gill Sans MT</vt:lpstr>
      <vt:lpstr>MV Boli</vt:lpstr>
      <vt:lpstr>Nirmala UI</vt:lpstr>
      <vt:lpstr>Open Sans</vt:lpstr>
      <vt:lpstr>Oswald</vt:lpstr>
      <vt:lpstr>Satisfy</vt:lpstr>
      <vt:lpstr>Segoe UI</vt:lpstr>
      <vt:lpstr>Wingdings</vt:lpstr>
      <vt:lpstr>N0120</vt:lpstr>
      <vt:lpstr>PowerPoint Presentation</vt:lpstr>
      <vt:lpstr>Table of Contents</vt:lpstr>
      <vt:lpstr>What is “NUMEROLOGY” ?</vt:lpstr>
      <vt:lpstr>PowerPoint Presentation</vt:lpstr>
      <vt:lpstr>Lack Of Evidence:</vt:lpstr>
      <vt:lpstr>HOW DOES THE NUMEROLOGY WORKS?:</vt:lpstr>
      <vt:lpstr>What A Numerology Reading Involves? </vt:lpstr>
      <vt:lpstr>Methods</vt:lpstr>
      <vt:lpstr>Methods</vt:lpstr>
      <vt:lpstr>Methods</vt:lpstr>
      <vt:lpstr>Methods</vt:lpstr>
      <vt:lpstr>Methods</vt:lpstr>
      <vt:lpstr>Methods</vt:lpstr>
      <vt:lpstr>Methods</vt:lpstr>
      <vt:lpstr>Methods</vt:lpstr>
      <vt:lpstr> Chinese numerology </vt:lpstr>
      <vt:lpstr>Chinese numerology</vt:lpstr>
      <vt:lpstr>Chinese numerology</vt:lpstr>
      <vt:lpstr>Indian numerology</vt:lpstr>
      <vt:lpstr>Indian numerology</vt:lpstr>
      <vt:lpstr>Other uses of the term. </vt:lpstr>
      <vt:lpstr>Other uses of the term. </vt:lpstr>
      <vt:lpstr>Other uses of the term. </vt:lpstr>
      <vt:lpstr>Other uses of the term. </vt:lpstr>
      <vt:lpstr>In popular culture:</vt:lpstr>
      <vt:lpstr>USE OF NUMEROLOGY IN MOVIES/TV SHOWS:</vt:lpstr>
      <vt:lpstr>7 Interesting Facts About Numerology </vt:lpstr>
      <vt:lpstr>7 Interesting Facts About Numerology:</vt:lpstr>
      <vt:lpstr>7 Interesting Facts About Numerology:</vt:lpstr>
      <vt:lpstr>7 Interesting Facts About Numerology:</vt:lpstr>
      <vt:lpstr>7 Interesting Facts About Numerology: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Aarav Mahajan</dc:creator>
  <cp:lastModifiedBy>Aarav Mahajan</cp:lastModifiedBy>
  <cp:revision>112</cp:revision>
  <dcterms:created xsi:type="dcterms:W3CDTF">2019-06-18T15:42:09Z</dcterms:created>
  <dcterms:modified xsi:type="dcterms:W3CDTF">2019-06-19T15:32:12Z</dcterms:modified>
</cp:coreProperties>
</file>