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2"/>
    </p:embeddedFont>
    <p:embeddedFont>
      <p:font typeface="Arimo Bold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00073" y="9568122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6858000"/>
            <a:ext cx="18288000" cy="3429000"/>
            <a:chOff x="0" y="0"/>
            <a:chExt cx="24384000" cy="4572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4572000"/>
            </a:xfrm>
            <a:custGeom>
              <a:avLst/>
              <a:gdLst/>
              <a:ahLst/>
              <a:cxnLst/>
              <a:rect l="l" t="t" r="r" b="b"/>
              <a:pathLst>
                <a:path w="24384000" h="4572000">
                  <a:moveTo>
                    <a:pt x="0" y="0"/>
                  </a:moveTo>
                  <a:lnTo>
                    <a:pt x="24384000" y="0"/>
                  </a:lnTo>
                  <a:lnTo>
                    <a:pt x="2438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DAE5EF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-19050"/>
            <a:ext cx="18288000" cy="10306050"/>
          </a:xfrm>
          <a:custGeom>
            <a:avLst/>
            <a:gdLst/>
            <a:ahLst/>
            <a:cxnLst/>
            <a:rect l="l" t="t" r="r" b="b"/>
            <a:pathLst>
              <a:path w="18288000" h="10306050">
                <a:moveTo>
                  <a:pt x="0" y="0"/>
                </a:moveTo>
                <a:lnTo>
                  <a:pt x="18288000" y="0"/>
                </a:lnTo>
                <a:lnTo>
                  <a:pt x="1828800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62179" y="2355530"/>
            <a:ext cx="11307736" cy="331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31"/>
              </a:lnSpc>
            </a:pPr>
            <a:r>
              <a:rPr lang="en-US" sz="8531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Improving Customer Acquisition at Gypsy Soul Holidays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16106" y="7630863"/>
            <a:ext cx="4855786" cy="166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36"/>
              </a:lnSpc>
            </a:pPr>
            <a:r>
              <a:rPr lang="en-US" sz="66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Aarav Mody</a:t>
            </a:r>
          </a:p>
          <a:p>
            <a:pPr algn="l">
              <a:lnSpc>
                <a:spcPts val="6336"/>
              </a:lnSpc>
            </a:pPr>
            <a:r>
              <a:rPr lang="en-US" sz="66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22F3002269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9" y="0"/>
                </a:lnTo>
                <a:lnTo>
                  <a:pt x="182879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1526" y="2995294"/>
            <a:ext cx="16744950" cy="380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14"/>
              </a:lnSpc>
              <a:spcBef>
                <a:spcPct val="0"/>
              </a:spcBef>
            </a:pPr>
            <a:r>
              <a:rPr lang="en-US" sz="21724" b="1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00073" y="9568122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sp>
        <p:nvSpPr>
          <p:cNvPr id="3" name="Freeform 3"/>
          <p:cNvSpPr/>
          <p:nvPr/>
        </p:nvSpPr>
        <p:spPr>
          <a:xfrm>
            <a:off x="1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9" y="0"/>
                </a:lnTo>
                <a:lnTo>
                  <a:pt x="182879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01052" y="619355"/>
            <a:ext cx="14485894" cy="93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9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About the business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29738" y="2087921"/>
            <a:ext cx="9445593" cy="7555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Gypsy Soul Holidays is B2C that deals directly with customers in the segment of travel.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Founded in the month of July in 2018 by Ms. Ashmi Dharia. 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Focuses on premium, customised and tailormade holidays to destinations in India and around the world. 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Provides various services like Complete packages, Tickets, Hotels, visas, etc.</a:t>
            </a:r>
          </a:p>
          <a:p>
            <a:pPr marL="760095" lvl="1" indent="-380048" algn="l">
              <a:lnSpc>
                <a:spcPts val="4536"/>
              </a:lnSpc>
            </a:pPr>
            <a:endParaRPr lang="en-US" sz="42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1833698" y="3844857"/>
            <a:ext cx="5355077" cy="4012659"/>
          </a:xfrm>
          <a:custGeom>
            <a:avLst/>
            <a:gdLst/>
            <a:ahLst/>
            <a:cxnLst/>
            <a:rect l="l" t="t" r="r" b="b"/>
            <a:pathLst>
              <a:path w="5355077" h="4012659">
                <a:moveTo>
                  <a:pt x="0" y="0"/>
                </a:moveTo>
                <a:lnTo>
                  <a:pt x="5355076" y="0"/>
                </a:lnTo>
                <a:lnTo>
                  <a:pt x="5355076" y="4012659"/>
                </a:lnTo>
                <a:lnTo>
                  <a:pt x="0" y="40126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606" r="-1660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271444" y="722577"/>
            <a:ext cx="2568100" cy="2582097"/>
          </a:xfrm>
          <a:custGeom>
            <a:avLst/>
            <a:gdLst/>
            <a:ahLst/>
            <a:cxnLst/>
            <a:rect l="l" t="t" r="r" b="b"/>
            <a:pathLst>
              <a:path w="2568100" h="2582097">
                <a:moveTo>
                  <a:pt x="0" y="0"/>
                </a:moveTo>
                <a:lnTo>
                  <a:pt x="2568101" y="0"/>
                </a:lnTo>
                <a:lnTo>
                  <a:pt x="2568101" y="2582097"/>
                </a:lnTo>
                <a:lnTo>
                  <a:pt x="0" y="2582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09" t="-6653" r="-6812" b="-6604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72835" y="9444764"/>
            <a:ext cx="3086100" cy="880336"/>
            <a:chOff x="0" y="0"/>
            <a:chExt cx="812800" cy="2318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31858"/>
            </a:xfrm>
            <a:custGeom>
              <a:avLst/>
              <a:gdLst/>
              <a:ahLst/>
              <a:cxnLst/>
              <a:rect l="l" t="t" r="r" b="b"/>
              <a:pathLst>
                <a:path w="812800" h="231858">
                  <a:moveTo>
                    <a:pt x="406400" y="0"/>
                  </a:moveTo>
                  <a:cubicBezTo>
                    <a:pt x="181951" y="0"/>
                    <a:pt x="0" y="51903"/>
                    <a:pt x="0" y="115929"/>
                  </a:cubicBezTo>
                  <a:cubicBezTo>
                    <a:pt x="0" y="179955"/>
                    <a:pt x="181951" y="231858"/>
                    <a:pt x="406400" y="231858"/>
                  </a:cubicBezTo>
                  <a:cubicBezTo>
                    <a:pt x="630849" y="231858"/>
                    <a:pt x="812800" y="179955"/>
                    <a:pt x="812800" y="115929"/>
                  </a:cubicBezTo>
                  <a:cubicBezTo>
                    <a:pt x="812800" y="5190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-16363"/>
              <a:ext cx="660400" cy="226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245064" y="2664081"/>
            <a:ext cx="6863894" cy="3948798"/>
            <a:chOff x="0" y="0"/>
            <a:chExt cx="9151859" cy="5265064"/>
          </a:xfrm>
        </p:grpSpPr>
        <p:grpSp>
          <p:nvGrpSpPr>
            <p:cNvPr id="7" name="Group 7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004AAD">
                  <a:alpha val="33725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176101" y="771982"/>
              <a:ext cx="6545657" cy="342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719"/>
                </a:lnSpc>
              </a:pPr>
              <a:r>
                <a:rPr lang="en-US" sz="5599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Difficulty in persuading clients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395406" y="2664081"/>
            <a:ext cx="6863894" cy="3948798"/>
            <a:chOff x="0" y="0"/>
            <a:chExt cx="9151859" cy="5265064"/>
          </a:xfrm>
        </p:grpSpPr>
        <p:grpSp>
          <p:nvGrpSpPr>
            <p:cNvPr id="13" name="Group 13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004AAD">
                  <a:alpha val="33725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176101" y="771982"/>
              <a:ext cx="6545657" cy="342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719"/>
                </a:lnSpc>
              </a:pPr>
              <a:r>
                <a:rPr lang="en-US" sz="5599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Challenges   in hiring workforce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395406" y="6954951"/>
            <a:ext cx="6898937" cy="2303349"/>
            <a:chOff x="0" y="0"/>
            <a:chExt cx="9198582" cy="3071132"/>
          </a:xfrm>
        </p:grpSpPr>
        <p:grpSp>
          <p:nvGrpSpPr>
            <p:cNvPr id="19" name="Group 19"/>
            <p:cNvGrpSpPr/>
            <p:nvPr/>
          </p:nvGrpSpPr>
          <p:grpSpPr>
            <a:xfrm>
              <a:off x="255297" y="148159"/>
              <a:ext cx="8943285" cy="2922973"/>
              <a:chOff x="0" y="0"/>
              <a:chExt cx="2600116" cy="84980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600116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2600116" h="849808">
                    <a:moveTo>
                      <a:pt x="2475656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75656" y="0"/>
                    </a:lnTo>
                    <a:cubicBezTo>
                      <a:pt x="2544236" y="0"/>
                      <a:pt x="2600116" y="55880"/>
                      <a:pt x="2600116" y="124460"/>
                    </a:cubicBezTo>
                    <a:lnTo>
                      <a:pt x="2600116" y="725347"/>
                    </a:lnTo>
                    <a:cubicBezTo>
                      <a:pt x="2600116" y="793927"/>
                      <a:pt x="2544236" y="849808"/>
                      <a:pt x="2475656" y="849808"/>
                    </a:cubicBezTo>
                    <a:close/>
                  </a:path>
                </a:pathLst>
              </a:custGeom>
              <a:solidFill>
                <a:srgbClr val="004AAD">
                  <a:alpha val="33725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0" y="0"/>
              <a:ext cx="8943285" cy="2922973"/>
              <a:chOff x="0" y="0"/>
              <a:chExt cx="2600116" cy="84980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600116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2600116" h="849808">
                    <a:moveTo>
                      <a:pt x="2475656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75656" y="0"/>
                    </a:lnTo>
                    <a:cubicBezTo>
                      <a:pt x="2544236" y="0"/>
                      <a:pt x="2600116" y="55880"/>
                      <a:pt x="2600116" y="124460"/>
                    </a:cubicBezTo>
                    <a:lnTo>
                      <a:pt x="2600116" y="725347"/>
                    </a:lnTo>
                    <a:cubicBezTo>
                      <a:pt x="2600116" y="793927"/>
                      <a:pt x="2544236" y="849808"/>
                      <a:pt x="2475656" y="849808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182105" y="147037"/>
              <a:ext cx="6579075" cy="2609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59"/>
                </a:lnSpc>
              </a:pPr>
              <a:r>
                <a:rPr lang="en-US" sz="3216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Hire experienced workforce at a competitive pricing resulting in higher workload on the owner. 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545119" y="8043406"/>
            <a:ext cx="3941531" cy="1988937"/>
            <a:chOff x="0" y="0"/>
            <a:chExt cx="1038099" cy="52383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38099" cy="523835"/>
            </a:xfrm>
            <a:custGeom>
              <a:avLst/>
              <a:gdLst/>
              <a:ahLst/>
              <a:cxnLst/>
              <a:rect l="l" t="t" r="r" b="b"/>
              <a:pathLst>
                <a:path w="1038099" h="523835">
                  <a:moveTo>
                    <a:pt x="196419" y="0"/>
                  </a:moveTo>
                  <a:lnTo>
                    <a:pt x="841679" y="0"/>
                  </a:lnTo>
                  <a:cubicBezTo>
                    <a:pt x="950159" y="0"/>
                    <a:pt x="1038099" y="87940"/>
                    <a:pt x="1038099" y="196419"/>
                  </a:cubicBezTo>
                  <a:lnTo>
                    <a:pt x="1038099" y="327416"/>
                  </a:lnTo>
                  <a:cubicBezTo>
                    <a:pt x="1038099" y="435895"/>
                    <a:pt x="950159" y="523835"/>
                    <a:pt x="841679" y="523835"/>
                  </a:cubicBezTo>
                  <a:lnTo>
                    <a:pt x="196419" y="523835"/>
                  </a:lnTo>
                  <a:cubicBezTo>
                    <a:pt x="87940" y="523835"/>
                    <a:pt x="0" y="435895"/>
                    <a:pt x="0" y="327416"/>
                  </a:cubicBezTo>
                  <a:lnTo>
                    <a:pt x="0" y="196419"/>
                  </a:lnTo>
                  <a:cubicBezTo>
                    <a:pt x="0" y="87940"/>
                    <a:pt x="87940" y="0"/>
                    <a:pt x="19641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038099" cy="561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712659" y="7033403"/>
            <a:ext cx="6431341" cy="2111498"/>
            <a:chOff x="0" y="0"/>
            <a:chExt cx="2588399" cy="84980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588400" cy="849808"/>
            </a:xfrm>
            <a:custGeom>
              <a:avLst/>
              <a:gdLst/>
              <a:ahLst/>
              <a:cxnLst/>
              <a:rect l="l" t="t" r="r" b="b"/>
              <a:pathLst>
                <a:path w="2588400" h="849808">
                  <a:moveTo>
                    <a:pt x="2463939" y="849807"/>
                  </a:moveTo>
                  <a:lnTo>
                    <a:pt x="124460" y="849807"/>
                  </a:lnTo>
                  <a:cubicBezTo>
                    <a:pt x="55880" y="849807"/>
                    <a:pt x="0" y="793927"/>
                    <a:pt x="0" y="7253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3940" y="0"/>
                  </a:lnTo>
                  <a:cubicBezTo>
                    <a:pt x="2532519" y="0"/>
                    <a:pt x="2588400" y="55880"/>
                    <a:pt x="2588400" y="124460"/>
                  </a:cubicBezTo>
                  <a:lnTo>
                    <a:pt x="2588400" y="725347"/>
                  </a:lnTo>
                  <a:cubicBezTo>
                    <a:pt x="2588400" y="793927"/>
                    <a:pt x="2532519" y="849808"/>
                    <a:pt x="2463940" y="849808"/>
                  </a:cubicBezTo>
                  <a:close/>
                </a:path>
              </a:pathLst>
            </a:custGeom>
            <a:solidFill>
              <a:srgbClr val="44546A">
                <a:alpha val="33725"/>
              </a:srgbClr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2529069" y="6926376"/>
            <a:ext cx="6431341" cy="2111498"/>
            <a:chOff x="0" y="0"/>
            <a:chExt cx="2588399" cy="84980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588400" cy="849808"/>
            </a:xfrm>
            <a:custGeom>
              <a:avLst/>
              <a:gdLst/>
              <a:ahLst/>
              <a:cxnLst/>
              <a:rect l="l" t="t" r="r" b="b"/>
              <a:pathLst>
                <a:path w="2588400" h="849808">
                  <a:moveTo>
                    <a:pt x="2463939" y="849807"/>
                  </a:moveTo>
                  <a:lnTo>
                    <a:pt x="124460" y="849807"/>
                  </a:lnTo>
                  <a:cubicBezTo>
                    <a:pt x="55880" y="849807"/>
                    <a:pt x="0" y="793927"/>
                    <a:pt x="0" y="7253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3940" y="0"/>
                  </a:lnTo>
                  <a:cubicBezTo>
                    <a:pt x="2532519" y="0"/>
                    <a:pt x="2588400" y="55880"/>
                    <a:pt x="2588400" y="124460"/>
                  </a:cubicBezTo>
                  <a:lnTo>
                    <a:pt x="2588400" y="725347"/>
                  </a:lnTo>
                  <a:cubicBezTo>
                    <a:pt x="2588400" y="793927"/>
                    <a:pt x="2532519" y="849808"/>
                    <a:pt x="2463940" y="849808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3379151" y="7139162"/>
            <a:ext cx="4731178" cy="165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3"/>
              </a:lnSpc>
            </a:pPr>
            <a:r>
              <a:rPr lang="en-US" sz="360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Convince potential clients about its services.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712659" y="357187"/>
            <a:ext cx="14303707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Challenges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9" y="0"/>
                </a:lnTo>
                <a:lnTo>
                  <a:pt x="182879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0" y="9219783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0" y="0"/>
                </a:moveTo>
                <a:lnTo>
                  <a:pt x="3086100" y="0"/>
                </a:lnTo>
                <a:lnTo>
                  <a:pt x="308610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627063" y="3525650"/>
            <a:ext cx="8865065" cy="3235699"/>
          </a:xfrm>
          <a:custGeom>
            <a:avLst/>
            <a:gdLst/>
            <a:ahLst/>
            <a:cxnLst/>
            <a:rect l="l" t="t" r="r" b="b"/>
            <a:pathLst>
              <a:path w="8865065" h="3235699">
                <a:moveTo>
                  <a:pt x="0" y="0"/>
                </a:moveTo>
                <a:lnTo>
                  <a:pt x="8865065" y="0"/>
                </a:lnTo>
                <a:lnTo>
                  <a:pt x="8865065" y="3235700"/>
                </a:lnTo>
                <a:lnTo>
                  <a:pt x="0" y="3235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53460" b="-5661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35342" y="268286"/>
            <a:ext cx="12783441" cy="1406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49"/>
              </a:lnSpc>
            </a:pPr>
            <a:r>
              <a:rPr lang="en-US" sz="84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43050" y="2147600"/>
            <a:ext cx="6851185" cy="699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9268" lvl="1" indent="-499634" algn="l">
              <a:lnSpc>
                <a:spcPts val="6942"/>
              </a:lnSpc>
              <a:buFont typeface="Arial"/>
              <a:buChar char="•"/>
            </a:pPr>
            <a:r>
              <a:rPr lang="en-US" sz="46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from April 2023 - March 2024</a:t>
            </a:r>
          </a:p>
          <a:p>
            <a:pPr marL="999268" lvl="1" indent="-499634" algn="l">
              <a:lnSpc>
                <a:spcPts val="6942"/>
              </a:lnSpc>
              <a:buFont typeface="Arial"/>
              <a:buChar char="•"/>
            </a:pPr>
            <a:r>
              <a:rPr lang="en-US" sz="46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Cleaned for analysis </a:t>
            </a:r>
          </a:p>
          <a:p>
            <a:pPr marL="999268" lvl="1" indent="-499634" algn="l">
              <a:lnSpc>
                <a:spcPts val="6942"/>
              </a:lnSpc>
              <a:buFont typeface="Arial"/>
              <a:buChar char="•"/>
            </a:pPr>
            <a:r>
              <a:rPr lang="en-US" sz="46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Date, Pax, Service, Amount Received, CGST, SGST, IGST, Margin : Important data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610833" y="7653129"/>
            <a:ext cx="4119331" cy="2649337"/>
            <a:chOff x="0" y="0"/>
            <a:chExt cx="1084927" cy="6977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84927" cy="697768"/>
            </a:xfrm>
            <a:custGeom>
              <a:avLst/>
              <a:gdLst/>
              <a:ahLst/>
              <a:cxnLst/>
              <a:rect l="l" t="t" r="r" b="b"/>
              <a:pathLst>
                <a:path w="1084927" h="697768">
                  <a:moveTo>
                    <a:pt x="187941" y="0"/>
                  </a:moveTo>
                  <a:lnTo>
                    <a:pt x="896985" y="0"/>
                  </a:lnTo>
                  <a:cubicBezTo>
                    <a:pt x="946830" y="0"/>
                    <a:pt x="994634" y="19801"/>
                    <a:pt x="1029880" y="55047"/>
                  </a:cubicBezTo>
                  <a:cubicBezTo>
                    <a:pt x="1065126" y="90293"/>
                    <a:pt x="1084927" y="138096"/>
                    <a:pt x="1084927" y="187941"/>
                  </a:cubicBezTo>
                  <a:lnTo>
                    <a:pt x="1084927" y="509826"/>
                  </a:lnTo>
                  <a:cubicBezTo>
                    <a:pt x="1084927" y="559672"/>
                    <a:pt x="1065126" y="607475"/>
                    <a:pt x="1029880" y="642721"/>
                  </a:cubicBezTo>
                  <a:cubicBezTo>
                    <a:pt x="994634" y="677967"/>
                    <a:pt x="946830" y="697768"/>
                    <a:pt x="896985" y="697768"/>
                  </a:cubicBezTo>
                  <a:lnTo>
                    <a:pt x="187941" y="697768"/>
                  </a:lnTo>
                  <a:cubicBezTo>
                    <a:pt x="138096" y="697768"/>
                    <a:pt x="90293" y="677967"/>
                    <a:pt x="55047" y="642721"/>
                  </a:cubicBezTo>
                  <a:cubicBezTo>
                    <a:pt x="19801" y="607475"/>
                    <a:pt x="0" y="559672"/>
                    <a:pt x="0" y="509826"/>
                  </a:cubicBezTo>
                  <a:lnTo>
                    <a:pt x="0" y="187941"/>
                  </a:lnTo>
                  <a:cubicBezTo>
                    <a:pt x="0" y="138096"/>
                    <a:pt x="19801" y="90293"/>
                    <a:pt x="55047" y="55047"/>
                  </a:cubicBezTo>
                  <a:cubicBezTo>
                    <a:pt x="90293" y="19801"/>
                    <a:pt x="138096" y="0"/>
                    <a:pt x="1879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84927" cy="735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698" y="3271559"/>
            <a:ext cx="5353102" cy="1795271"/>
            <a:chOff x="0" y="0"/>
            <a:chExt cx="7137470" cy="2393695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7137470" cy="2393695"/>
              <a:chOff x="0" y="0"/>
              <a:chExt cx="2716362" cy="91098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716363" cy="910987"/>
              </a:xfrm>
              <a:custGeom>
                <a:avLst/>
                <a:gdLst/>
                <a:ahLst/>
                <a:cxnLst/>
                <a:rect l="l" t="t" r="r" b="b"/>
                <a:pathLst>
                  <a:path w="2716363" h="910987">
                    <a:moveTo>
                      <a:pt x="2591902" y="910987"/>
                    </a:moveTo>
                    <a:lnTo>
                      <a:pt x="124460" y="910987"/>
                    </a:lnTo>
                    <a:cubicBezTo>
                      <a:pt x="55880" y="910987"/>
                      <a:pt x="0" y="855107"/>
                      <a:pt x="0" y="78652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1903" y="0"/>
                    </a:lnTo>
                    <a:cubicBezTo>
                      <a:pt x="2660483" y="0"/>
                      <a:pt x="2716363" y="55880"/>
                      <a:pt x="2716363" y="124460"/>
                    </a:cubicBezTo>
                    <a:lnTo>
                      <a:pt x="2716363" y="786527"/>
                    </a:lnTo>
                    <a:cubicBezTo>
                      <a:pt x="2716363" y="855107"/>
                      <a:pt x="2660483" y="910987"/>
                      <a:pt x="2591903" y="910987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943416" y="-19050"/>
              <a:ext cx="5250637" cy="2305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6"/>
                </a:lnSpc>
              </a:pPr>
              <a:r>
                <a:rPr lang="en-US" sz="3796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Revenue Contribution Analysis 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971917" y="7872701"/>
            <a:ext cx="1605199" cy="562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67"/>
              </a:lnSpc>
            </a:pPr>
            <a:r>
              <a:rPr lang="en-US" sz="122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Convince potential clients about its services.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94150" y="903290"/>
            <a:ext cx="11188700" cy="100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79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Analysis Methods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8911" y="5410489"/>
            <a:ext cx="5303844" cy="2729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35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 find out which services result in the highest revenue.</a:t>
            </a:r>
          </a:p>
          <a:p>
            <a:pPr algn="l">
              <a:lnSpc>
                <a:spcPts val="3599"/>
              </a:lnSpc>
            </a:pPr>
            <a:endParaRPr lang="en-US" sz="3599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0" lvl="0" indent="0" algn="l">
              <a:lnSpc>
                <a:spcPts val="3599"/>
              </a:lnSpc>
            </a:pPr>
            <a:r>
              <a:rPr lang="en-US" sz="35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Focus on increasing the sale for that service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649998" y="3289029"/>
            <a:ext cx="5353102" cy="5746675"/>
            <a:chOff x="0" y="0"/>
            <a:chExt cx="7137470" cy="766223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7137470" cy="2343054"/>
              <a:chOff x="0" y="0"/>
              <a:chExt cx="2716362" cy="96671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716363" cy="966711"/>
              </a:xfrm>
              <a:custGeom>
                <a:avLst/>
                <a:gdLst/>
                <a:ahLst/>
                <a:cxnLst/>
                <a:rect l="l" t="t" r="r" b="b"/>
                <a:pathLst>
                  <a:path w="2716363" h="966711">
                    <a:moveTo>
                      <a:pt x="2591902" y="966711"/>
                    </a:moveTo>
                    <a:lnTo>
                      <a:pt x="124460" y="966711"/>
                    </a:lnTo>
                    <a:cubicBezTo>
                      <a:pt x="55880" y="966711"/>
                      <a:pt x="0" y="910831"/>
                      <a:pt x="0" y="8422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1903" y="0"/>
                    </a:lnTo>
                    <a:cubicBezTo>
                      <a:pt x="2660483" y="0"/>
                      <a:pt x="2716363" y="55880"/>
                      <a:pt x="2716363" y="124460"/>
                    </a:cubicBezTo>
                    <a:lnTo>
                      <a:pt x="2716363" y="842251"/>
                    </a:lnTo>
                    <a:cubicBezTo>
                      <a:pt x="2716363" y="910831"/>
                      <a:pt x="2660483" y="966711"/>
                      <a:pt x="2591903" y="966711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943416" y="275157"/>
              <a:ext cx="5250637" cy="1670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916"/>
                </a:lnSpc>
              </a:pPr>
              <a:r>
                <a:rPr lang="en-US" sz="4096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Time Series Analysis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5677" y="2812738"/>
              <a:ext cx="7071793" cy="4849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3599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Tracking the revenue and margin over the span of 12 months.</a:t>
              </a:r>
            </a:p>
            <a:p>
              <a:pPr algn="l">
                <a:lnSpc>
                  <a:spcPts val="3599"/>
                </a:lnSpc>
              </a:pPr>
              <a:endParaRPr lang="en-US" sz="35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  <a:p>
              <a:pPr algn="l">
                <a:lnSpc>
                  <a:spcPts val="3599"/>
                </a:lnSpc>
              </a:pPr>
              <a:r>
                <a:rPr lang="en-US" sz="3599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Find trends during peak and non-peak months</a:t>
              </a:r>
            </a:p>
            <a:p>
              <a:pPr algn="l">
                <a:lnSpc>
                  <a:spcPts val="3599"/>
                </a:lnSpc>
              </a:pPr>
              <a:endParaRPr lang="en-US" sz="35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  <a:p>
              <a:pPr marL="0" lvl="0" indent="0" algn="l">
                <a:lnSpc>
                  <a:spcPts val="3599"/>
                </a:lnSpc>
              </a:pPr>
              <a:endParaRPr lang="en-US" sz="35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530927" y="3827451"/>
            <a:ext cx="5303845" cy="4779627"/>
            <a:chOff x="2730919" y="717896"/>
            <a:chExt cx="7071793" cy="6372836"/>
          </a:xfrm>
        </p:grpSpPr>
        <p:sp>
          <p:nvSpPr>
            <p:cNvPr id="21" name="TextBox 21"/>
            <p:cNvSpPr txBox="1"/>
            <p:nvPr/>
          </p:nvSpPr>
          <p:spPr>
            <a:xfrm>
              <a:off x="3641497" y="717896"/>
              <a:ext cx="5250637" cy="775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36"/>
                </a:lnSpc>
              </a:pPr>
              <a:r>
                <a:rPr lang="en-US" sz="3696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Profit Analysis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730919" y="2838138"/>
              <a:ext cx="7071793" cy="4252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3599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Insights on which service gives the highest margin</a:t>
              </a:r>
            </a:p>
            <a:p>
              <a:pPr algn="l">
                <a:lnSpc>
                  <a:spcPts val="3599"/>
                </a:lnSpc>
              </a:pPr>
              <a:endParaRPr lang="en-US" sz="35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  <a:p>
              <a:pPr marL="0" lvl="0" indent="0" algn="l">
                <a:lnSpc>
                  <a:spcPts val="3599"/>
                </a:lnSpc>
              </a:pPr>
              <a:r>
                <a:rPr lang="en-US" sz="3599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Streamlining the services accounting for maximum profits </a:t>
              </a:r>
            </a:p>
          </p:txBody>
        </p:sp>
      </p:grpSp>
      <p:sp>
        <p:nvSpPr>
          <p:cNvPr id="23" name="Freeform 15">
            <a:extLst>
              <a:ext uri="{FF2B5EF4-FFF2-40B4-BE49-F238E27FC236}">
                <a16:creationId xmlns:a16="http://schemas.microsoft.com/office/drawing/2014/main" id="{F903AA1B-33FD-C61F-C265-72E035645A95}"/>
              </a:ext>
            </a:extLst>
          </p:cNvPr>
          <p:cNvSpPr/>
          <p:nvPr/>
        </p:nvSpPr>
        <p:spPr>
          <a:xfrm>
            <a:off x="12468999" y="3257272"/>
            <a:ext cx="5353104" cy="1757291"/>
          </a:xfrm>
          <a:custGeom>
            <a:avLst/>
            <a:gdLst/>
            <a:ahLst/>
            <a:cxnLst/>
            <a:rect l="l" t="t" r="r" b="b"/>
            <a:pathLst>
              <a:path w="2716363" h="966711">
                <a:moveTo>
                  <a:pt x="2591902" y="966711"/>
                </a:moveTo>
                <a:lnTo>
                  <a:pt x="124460" y="966711"/>
                </a:lnTo>
                <a:cubicBezTo>
                  <a:pt x="55880" y="966711"/>
                  <a:pt x="0" y="910831"/>
                  <a:pt x="0" y="84225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1903" y="0"/>
                </a:lnTo>
                <a:cubicBezTo>
                  <a:pt x="2660483" y="0"/>
                  <a:pt x="2716363" y="55880"/>
                  <a:pt x="2716363" y="124460"/>
                </a:cubicBezTo>
                <a:lnTo>
                  <a:pt x="2716363" y="842251"/>
                </a:lnTo>
                <a:cubicBezTo>
                  <a:pt x="2716363" y="910831"/>
                  <a:pt x="2660483" y="966711"/>
                  <a:pt x="2591903" y="966711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0295DB7B-01B0-5BE3-9B8C-2D1C73ADA1D1}"/>
              </a:ext>
            </a:extLst>
          </p:cNvPr>
          <p:cNvSpPr txBox="1"/>
          <p:nvPr/>
        </p:nvSpPr>
        <p:spPr>
          <a:xfrm>
            <a:off x="13252625" y="3803904"/>
            <a:ext cx="3937977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16"/>
              </a:lnSpc>
            </a:pPr>
            <a:r>
              <a:rPr lang="en-US" sz="4096" b="1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Profit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00073" y="9568122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sp>
        <p:nvSpPr>
          <p:cNvPr id="3" name="Freeform 3"/>
          <p:cNvSpPr/>
          <p:nvPr/>
        </p:nvSpPr>
        <p:spPr>
          <a:xfrm>
            <a:off x="1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9" y="0"/>
                </a:lnTo>
                <a:lnTo>
                  <a:pt x="182879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11082" y="1897954"/>
            <a:ext cx="8824518" cy="6175070"/>
          </a:xfrm>
          <a:custGeom>
            <a:avLst/>
            <a:gdLst/>
            <a:ahLst/>
            <a:cxnLst/>
            <a:rect l="l" t="t" r="r" b="b"/>
            <a:pathLst>
              <a:path w="8824518" h="6175070">
                <a:moveTo>
                  <a:pt x="0" y="0"/>
                </a:moveTo>
                <a:lnTo>
                  <a:pt x="8824518" y="0"/>
                </a:lnTo>
                <a:lnTo>
                  <a:pt x="8824518" y="6175069"/>
                </a:lnTo>
                <a:lnTo>
                  <a:pt x="0" y="61750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75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901052" y="619355"/>
            <a:ext cx="14485894" cy="93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9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Revenue Contribution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0538" y="2615534"/>
            <a:ext cx="8533463" cy="4903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83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graph shows the top 5 services which account for total revenue</a:t>
            </a:r>
          </a:p>
          <a:p>
            <a:pPr marL="906780" lvl="1" indent="-453390" algn="l">
              <a:lnSpc>
                <a:spcPts val="483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Tickets sales are found to have the maximum revenue with 1.29 cr INR. </a:t>
            </a:r>
          </a:p>
          <a:p>
            <a:pPr marL="906780" lvl="1" indent="-453390" algn="l">
              <a:lnSpc>
                <a:spcPts val="483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Packages account to second most revenue with 61L INR.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00073" y="9568122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sp>
        <p:nvSpPr>
          <p:cNvPr id="3" name="Freeform 3"/>
          <p:cNvSpPr/>
          <p:nvPr/>
        </p:nvSpPr>
        <p:spPr>
          <a:xfrm>
            <a:off x="1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9" y="0"/>
                </a:lnTo>
                <a:lnTo>
                  <a:pt x="182879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17502" y="2063998"/>
            <a:ext cx="8765141" cy="5739081"/>
          </a:xfrm>
          <a:custGeom>
            <a:avLst/>
            <a:gdLst/>
            <a:ahLst/>
            <a:cxnLst/>
            <a:rect l="l" t="t" r="r" b="b"/>
            <a:pathLst>
              <a:path w="8765141" h="5739081">
                <a:moveTo>
                  <a:pt x="0" y="0"/>
                </a:moveTo>
                <a:lnTo>
                  <a:pt x="8765142" y="0"/>
                </a:lnTo>
                <a:lnTo>
                  <a:pt x="8765142" y="5739080"/>
                </a:lnTo>
                <a:lnTo>
                  <a:pt x="0" y="573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901052" y="619355"/>
            <a:ext cx="14485894" cy="93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Profit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0538" y="1778863"/>
            <a:ext cx="8279463" cy="8036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graph shows the top 5 services which account for total profits</a:t>
            </a:r>
          </a:p>
          <a:p>
            <a:pPr marL="906780" lvl="1" indent="-453390" algn="l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Tickets sales are found to have the maximum revenue however Package sales give more profit compared to any other services.</a:t>
            </a:r>
          </a:p>
          <a:p>
            <a:pPr marL="906780" lvl="1" indent="-453390" algn="l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startup should focus on selling more packages to its clients.</a:t>
            </a:r>
          </a:p>
          <a:p>
            <a:pPr marL="906780" lvl="1" indent="-453390" algn="l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can be done by turning ticket buyers into package buyers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00073" y="9568122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sp>
        <p:nvSpPr>
          <p:cNvPr id="3" name="Freeform 3"/>
          <p:cNvSpPr/>
          <p:nvPr/>
        </p:nvSpPr>
        <p:spPr>
          <a:xfrm>
            <a:off x="1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9" y="0"/>
                </a:lnTo>
                <a:lnTo>
                  <a:pt x="182879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92663" y="495530"/>
            <a:ext cx="7795337" cy="4647970"/>
          </a:xfrm>
          <a:custGeom>
            <a:avLst/>
            <a:gdLst/>
            <a:ahLst/>
            <a:cxnLst/>
            <a:rect l="l" t="t" r="r" b="b"/>
            <a:pathLst>
              <a:path w="7795337" h="4647970">
                <a:moveTo>
                  <a:pt x="0" y="0"/>
                </a:moveTo>
                <a:lnTo>
                  <a:pt x="7795337" y="0"/>
                </a:lnTo>
                <a:lnTo>
                  <a:pt x="7795337" y="4647970"/>
                </a:lnTo>
                <a:lnTo>
                  <a:pt x="0" y="4647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0346112" y="5521867"/>
            <a:ext cx="7941888" cy="4765133"/>
          </a:xfrm>
          <a:custGeom>
            <a:avLst/>
            <a:gdLst/>
            <a:ahLst/>
            <a:cxnLst/>
            <a:rect l="l" t="t" r="r" b="b"/>
            <a:pathLst>
              <a:path w="7941888" h="4765133">
                <a:moveTo>
                  <a:pt x="0" y="0"/>
                </a:moveTo>
                <a:lnTo>
                  <a:pt x="7941888" y="0"/>
                </a:lnTo>
                <a:lnTo>
                  <a:pt x="7941888" y="4765133"/>
                </a:lnTo>
                <a:lnTo>
                  <a:pt x="0" y="47651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1367652" y="619355"/>
            <a:ext cx="14485894" cy="93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9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Time series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7652" y="1752310"/>
            <a:ext cx="8398838" cy="252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0279" lvl="1" indent="-390140" algn="l">
              <a:lnSpc>
                <a:spcPts val="3903"/>
              </a:lnSpc>
              <a:buFont typeface="Arial"/>
              <a:buChar char="•"/>
            </a:pPr>
            <a:r>
              <a:rPr lang="en-US" sz="36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graph shows the margin as a percentage of revenue of over the months</a:t>
            </a:r>
          </a:p>
          <a:p>
            <a:pPr marL="780279" lvl="1" indent="-390140" algn="l">
              <a:lnSpc>
                <a:spcPts val="3903"/>
              </a:lnSpc>
              <a:buFont typeface="Arial"/>
              <a:buChar char="•"/>
            </a:pPr>
            <a:r>
              <a:rPr lang="en-US" sz="36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February shows the highest while may is the lowest.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7652" y="5807331"/>
            <a:ext cx="8398838" cy="4007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0433" lvl="1" indent="-390217" algn="l">
              <a:lnSpc>
                <a:spcPts val="3903"/>
              </a:lnSpc>
              <a:buFont typeface="Arial"/>
              <a:buChar char="•"/>
            </a:pPr>
            <a:r>
              <a:rPr lang="en-US" sz="36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graph shows the number of people over the months</a:t>
            </a:r>
          </a:p>
          <a:p>
            <a:pPr marL="780433" lvl="1" indent="-390217" algn="l">
              <a:lnSpc>
                <a:spcPts val="3903"/>
              </a:lnSpc>
              <a:buFont typeface="Arial"/>
              <a:buChar char="•"/>
            </a:pPr>
            <a:r>
              <a:rPr lang="en-US" sz="36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Pax count declines in May-July and  post October</a:t>
            </a:r>
          </a:p>
          <a:p>
            <a:pPr marL="780433" lvl="1" indent="-390217" algn="l">
              <a:lnSpc>
                <a:spcPts val="3903"/>
              </a:lnSpc>
              <a:buFont typeface="Arial"/>
              <a:buChar char="•"/>
            </a:pPr>
            <a:r>
              <a:rPr lang="en-US" sz="36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Gypsy Soul Holidays should look to target peak travel times: The three peaks in April, October and January indicate high demand.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223" y="1967518"/>
            <a:ext cx="5381331" cy="2759785"/>
            <a:chOff x="0" y="0"/>
            <a:chExt cx="7175108" cy="3679713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7175108" cy="1002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95"/>
                </a:lnSpc>
                <a:spcBef>
                  <a:spcPct val="0"/>
                </a:spcBef>
              </a:pPr>
              <a:r>
                <a:rPr lang="en-US" sz="3106" b="1" u="none" strike="noStrik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Utilize a Loss Leader Pricing Strategy on Ticket Sales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587431"/>
              <a:ext cx="7175108" cy="2092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91"/>
                </a:lnSpc>
                <a:spcBef>
                  <a:spcPct val="0"/>
                </a:spcBef>
              </a:pPr>
              <a:r>
                <a:rPr lang="en-US" sz="2810" u="none" strike="noStrike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Reduce margins on tickets to attract new customers and upsell higher-margin products like packages.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02069" y="461963"/>
            <a:ext cx="14910829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6999" b="1" u="none" strike="noStrik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Recommendations</a:t>
            </a:r>
          </a:p>
        </p:txBody>
      </p:sp>
      <p:sp>
        <p:nvSpPr>
          <p:cNvPr id="6" name="AutoShape 6"/>
          <p:cNvSpPr/>
          <p:nvPr/>
        </p:nvSpPr>
        <p:spPr>
          <a:xfrm>
            <a:off x="1275102" y="1566862"/>
            <a:ext cx="15737795" cy="0"/>
          </a:xfrm>
          <a:prstGeom prst="line">
            <a:avLst/>
          </a:prstGeom>
          <a:ln w="190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6771504" y="1967518"/>
            <a:ext cx="5381331" cy="2682315"/>
            <a:chOff x="0" y="0"/>
            <a:chExt cx="7175108" cy="3576420"/>
          </a:xfrm>
        </p:grpSpPr>
        <p:sp>
          <p:nvSpPr>
            <p:cNvPr id="8" name="TextBox 8"/>
            <p:cNvSpPr txBox="1"/>
            <p:nvPr/>
          </p:nvSpPr>
          <p:spPr>
            <a:xfrm>
              <a:off x="0" y="95250"/>
              <a:ext cx="7175108" cy="1002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95"/>
                </a:lnSpc>
                <a:spcBef>
                  <a:spcPct val="0"/>
                </a:spcBef>
              </a:pPr>
              <a:r>
                <a:rPr lang="en-US" sz="3106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Reward Workforce with Conversion Bonuses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68381"/>
              <a:ext cx="7175108" cy="2008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81"/>
                </a:lnSpc>
                <a:spcBef>
                  <a:spcPct val="0"/>
                </a:spcBef>
              </a:pPr>
              <a:r>
                <a:rPr lang="en-US" sz="271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Commission-based bonuses to employees who convert ticket buyers into package customers to motivate and retain staff.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14785" y="1957993"/>
            <a:ext cx="5381331" cy="3406215"/>
            <a:chOff x="0" y="0"/>
            <a:chExt cx="7175108" cy="454162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5250"/>
              <a:ext cx="7175108" cy="1472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95"/>
                </a:lnSpc>
                <a:spcBef>
                  <a:spcPct val="0"/>
                </a:spcBef>
              </a:pPr>
              <a:r>
                <a:rPr lang="en-US" sz="3106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Offer Discounts and Loyalty Programs for Repeat Customers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038281"/>
              <a:ext cx="7175108" cy="25033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81"/>
                </a:lnSpc>
                <a:spcBef>
                  <a:spcPct val="0"/>
                </a:spcBef>
              </a:pPr>
              <a:r>
                <a:rPr lang="en-US" sz="271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Implement loyalty programs or early-bird discounts to encourage repeat customers and smooth out revenue dips during off-peak seasons.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5691276"/>
            <a:ext cx="15737795" cy="0"/>
          </a:xfrm>
          <a:prstGeom prst="line">
            <a:avLst/>
          </a:prstGeom>
          <a:ln w="190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1028700" y="6013773"/>
            <a:ext cx="5381331" cy="3425265"/>
            <a:chOff x="0" y="0"/>
            <a:chExt cx="7175108" cy="456702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5250"/>
              <a:ext cx="7175108" cy="1002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95"/>
                </a:lnSpc>
                <a:spcBef>
                  <a:spcPct val="0"/>
                </a:spcBef>
              </a:pPr>
              <a:r>
                <a:rPr lang="en-US" sz="3106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Set Up a Referral Program with Group Discounts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568381"/>
              <a:ext cx="7175108" cy="299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1"/>
                </a:lnSpc>
              </a:pPr>
              <a:r>
                <a:rPr lang="en-US" sz="271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Reward existing customers for referrals </a:t>
              </a:r>
            </a:p>
            <a:p>
              <a:pPr algn="l">
                <a:lnSpc>
                  <a:spcPts val="2981"/>
                </a:lnSpc>
              </a:pPr>
              <a:r>
                <a:rPr lang="en-US" sz="271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Offer tiered group discounts to attract larger bookings </a:t>
              </a:r>
            </a:p>
            <a:p>
              <a:pPr marL="0" lvl="0" indent="0" algn="l">
                <a:lnSpc>
                  <a:spcPts val="2981"/>
                </a:lnSpc>
                <a:spcBef>
                  <a:spcPct val="0"/>
                </a:spcBef>
              </a:pPr>
              <a:r>
                <a:rPr lang="en-US" sz="271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This increases organic word-of-mouth marketing.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771862" y="6013773"/>
            <a:ext cx="5381331" cy="3034740"/>
            <a:chOff x="0" y="0"/>
            <a:chExt cx="7175108" cy="404632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250"/>
              <a:ext cx="7175108" cy="1472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95"/>
                </a:lnSpc>
                <a:spcBef>
                  <a:spcPct val="0"/>
                </a:spcBef>
              </a:pPr>
              <a:r>
                <a:rPr lang="en-US" sz="3106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Hire Part-Time and Seasonal Workers During Peak Periods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038281"/>
              <a:ext cx="7175108" cy="2008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81"/>
                </a:lnSpc>
                <a:spcBef>
                  <a:spcPct val="0"/>
                </a:spcBef>
              </a:pPr>
              <a:r>
                <a:rPr lang="en-US" sz="271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Reduce salary costs by hiring part-time and seasonal workers during peak periods like festivals and summer vacations.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515024" y="6043701"/>
            <a:ext cx="5381331" cy="38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85"/>
              </a:lnSpc>
              <a:spcBef>
                <a:spcPct val="0"/>
              </a:spcBef>
            </a:pPr>
            <a:r>
              <a:rPr lang="en-US" sz="320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Targeted Marketing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515024" y="6743088"/>
            <a:ext cx="5381331" cy="3002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0323" lvl="1" indent="-260162" algn="l">
              <a:lnSpc>
                <a:spcPts val="2651"/>
              </a:lnSpc>
              <a:spcBef>
                <a:spcPct val="0"/>
              </a:spcBef>
              <a:buFont typeface="Arial"/>
              <a:buChar char="•"/>
            </a:pPr>
            <a:r>
              <a:rPr lang="en-US" sz="24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2410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reate personalized marketing campaigns aimed at specific customer groups</a:t>
            </a:r>
          </a:p>
          <a:p>
            <a:pPr marL="520323" lvl="1" indent="-260162" algn="l">
              <a:lnSpc>
                <a:spcPts val="2651"/>
              </a:lnSpc>
              <a:buFont typeface="Arial"/>
              <a:buChar char="•"/>
            </a:pPr>
            <a:r>
              <a:rPr lang="en-US" sz="2410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targeted recruitment strategies to attract part-time workers during peak periods, focusing on specific demographics like students as interns and retirees.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550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Arimo</vt:lpstr>
      <vt:lpstr>Calibri</vt:lpstr>
      <vt:lpstr>Arimo Bold</vt:lpstr>
      <vt:lpstr>Canva Sans Bold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Customer Acquisition at Gypsy Soul Holidays</dc:title>
  <cp:lastModifiedBy>Tanay Aashish Mody GRADE 9A</cp:lastModifiedBy>
  <cp:revision>2</cp:revision>
  <dcterms:created xsi:type="dcterms:W3CDTF">2006-08-16T00:00:00Z</dcterms:created>
  <dcterms:modified xsi:type="dcterms:W3CDTF">2024-09-25T16:07:48Z</dcterms:modified>
  <dc:identifier>DAGRsiiVJ6M</dc:identifier>
</cp:coreProperties>
</file>