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8" r:id="rId10"/>
    <p:sldId id="267"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06.13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8.371"/>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8.98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9.867"/>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0.200"/>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3.12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5.901"/>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6.240"/>
    </inkml:context>
    <inkml:brush xml:id="br0">
      <inkml:brushProperty name="width" value="0.05" units="cm"/>
      <inkml:brushProperty name="height" value="0.05" units="cm"/>
      <inkml:brushProperty name="color" value="#E71224"/>
    </inkml:brush>
  </inkml:definitions>
  <inkml:trace contextRef="#ctx0" brushRef="#br0">1 1 24575</inkml:trace>
  <inkml:trace contextRef="#ctx0" brushRef="#br0" timeOffset="1">1 1 24575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6.617"/>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6.945"/>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7.291"/>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4.00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0:04.808"/>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5"/>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7"/>
    </inkml:context>
    <inkml:brush xml:id="br0">
      <inkml:brushProperty name="width" value="0.05" units="cm"/>
      <inkml:brushProperty name="height" value="0.05" units="cm"/>
      <inkml:brushProperty name="color" value="#E71224"/>
    </inkml:brush>
  </inkml:definitions>
  <inkml:trace contextRef="#ctx0" brushRef="#br0">1 1 24575</inkml:trace>
  <inkml:trace contextRef="#ctx0" brushRef="#br0" timeOffset="1">1 1 24575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9"/>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50"/>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5.18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51"/>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52"/>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28.61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6.00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6.857"/>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7.668"/>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9.981"/>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6.61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7.45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344038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384437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078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49245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2604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819101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1160188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58272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38922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41348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0C5BA-CE06-4DB4-B33F-5D23C48CE99E}"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56889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0C5BA-CE06-4DB4-B33F-5D23C48CE99E}"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81251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B0C5BA-CE06-4DB4-B33F-5D23C48CE99E}"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44898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0C5BA-CE06-4DB4-B33F-5D23C48CE99E}"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133954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0C5BA-CE06-4DB4-B33F-5D23C48CE99E}"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93387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0C5BA-CE06-4DB4-B33F-5D23C48CE99E}"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113219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0C5BA-CE06-4DB4-B33F-5D23C48CE99E}" type="datetimeFigureOut">
              <a:rPr lang="en-US" smtClean="0"/>
              <a:t>3/24/2024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0C21A5-B9CC-4C80-B29D-93622137089F}" type="slidenum">
              <a:rPr lang="en-US" smtClean="0"/>
              <a:t>‹#›</a:t>
            </a:fld>
            <a:endParaRPr lang="en-US"/>
          </a:p>
        </p:txBody>
      </p:sp>
    </p:spTree>
    <p:extLst>
      <p:ext uri="{BB962C8B-B14F-4D97-AF65-F5344CB8AC3E}">
        <p14:creationId xmlns:p14="http://schemas.microsoft.com/office/powerpoint/2010/main" val="1549500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customXml" Target="../ink/ink3.xml"/><Relationship Id="rId10" Type="http://schemas.openxmlformats.org/officeDocument/2006/relationships/image" Target="../media/image2.jpeg"/><Relationship Id="rId4" Type="http://schemas.openxmlformats.org/officeDocument/2006/relationships/customXml" Target="../ink/ink2.xml"/><Relationship Id="rId9" Type="http://schemas.openxmlformats.org/officeDocument/2006/relationships/customXml" Target="../ink/ink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customXml" Target="../ink/ink17.xml"/><Relationship Id="rId3" Type="http://schemas.openxmlformats.org/officeDocument/2006/relationships/image" Target="../media/image1.png"/><Relationship Id="rId7" Type="http://schemas.openxmlformats.org/officeDocument/2006/relationships/customXml" Target="../ink/ink12.xml"/><Relationship Id="rId12" Type="http://schemas.openxmlformats.org/officeDocument/2006/relationships/image" Target="../media/image3.png"/><Relationship Id="rId2" Type="http://schemas.openxmlformats.org/officeDocument/2006/relationships/customXml" Target="../ink/ink8.xml"/><Relationship Id="rId16"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customXml" Target="../ink/ink16.xml"/><Relationship Id="rId5" Type="http://schemas.openxmlformats.org/officeDocument/2006/relationships/customXml" Target="../ink/ink10.xml"/><Relationship Id="rId15" Type="http://schemas.openxmlformats.org/officeDocument/2006/relationships/customXml" Target="../ink/ink19.xml"/><Relationship Id="rId10" Type="http://schemas.openxmlformats.org/officeDocument/2006/relationships/customXml" Target="../ink/ink15.xml"/><Relationship Id="rId4" Type="http://schemas.openxmlformats.org/officeDocument/2006/relationships/customXml" Target="../ink/ink9.xml"/><Relationship Id="rId9" Type="http://schemas.openxmlformats.org/officeDocument/2006/relationships/customXml" Target="../ink/ink14.xml"/><Relationship Id="rId14" Type="http://schemas.openxmlformats.org/officeDocument/2006/relationships/customXml" Target="../ink/ink18.xml"/></Relationships>
</file>

<file path=ppt/slides/_rels/slide3.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customXml" Target="../ink/ink30.xml"/><Relationship Id="rId3" Type="http://schemas.openxmlformats.org/officeDocument/2006/relationships/image" Target="../media/image1.png"/><Relationship Id="rId7" Type="http://schemas.openxmlformats.org/officeDocument/2006/relationships/customXml" Target="../ink/ink25.xml"/><Relationship Id="rId12" Type="http://schemas.openxmlformats.org/officeDocument/2006/relationships/customXml" Target="../ink/ink29.xml"/><Relationship Id="rId2"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customXml" Target="../ink/ink24.xml"/><Relationship Id="rId11" Type="http://schemas.openxmlformats.org/officeDocument/2006/relationships/customXml" Target="../ink/ink28.xml"/><Relationship Id="rId5" Type="http://schemas.openxmlformats.org/officeDocument/2006/relationships/customXml" Target="../ink/ink23.xml"/><Relationship Id="rId10" Type="http://schemas.openxmlformats.org/officeDocument/2006/relationships/image" Target="../media/image3.png"/><Relationship Id="rId4" Type="http://schemas.openxmlformats.org/officeDocument/2006/relationships/customXml" Target="../ink/ink22.xml"/><Relationship Id="rId9" Type="http://schemas.openxmlformats.org/officeDocument/2006/relationships/customXml" Target="../ink/ink27.xml"/><Relationship Id="rId14" Type="http://schemas.openxmlformats.org/officeDocument/2006/relationships/customXml" Target="../ink/ink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E029-B56C-236C-9435-AB1F2E99B402}"/>
              </a:ext>
            </a:extLst>
          </p:cNvPr>
          <p:cNvSpPr>
            <a:spLocks noGrp="1"/>
          </p:cNvSpPr>
          <p:nvPr>
            <p:ph type="ctrTitle"/>
          </p:nvPr>
        </p:nvSpPr>
        <p:spPr/>
        <p:txBody>
          <a:bodyPr>
            <a:normAutofit fontScale="90000"/>
          </a:bodyPr>
          <a:lstStyle/>
          <a:p>
            <a:r>
              <a:rPr lang="en-US" sz="8800" b="1" u="sng" dirty="0">
                <a:solidFill>
                  <a:schemeClr val="bg2">
                    <a:lumMod val="25000"/>
                  </a:schemeClr>
                </a:solidFill>
              </a:rPr>
              <a:t>Linear Regression</a:t>
            </a:r>
          </a:p>
        </p:txBody>
      </p:sp>
      <p:sp>
        <p:nvSpPr>
          <p:cNvPr id="3" name="Subtitle 2">
            <a:extLst>
              <a:ext uri="{FF2B5EF4-FFF2-40B4-BE49-F238E27FC236}">
                <a16:creationId xmlns:a16="http://schemas.microsoft.com/office/drawing/2014/main" id="{8A9FC977-F503-786D-27B2-26604784A7FA}"/>
              </a:ext>
            </a:extLst>
          </p:cNvPr>
          <p:cNvSpPr>
            <a:spLocks noGrp="1"/>
          </p:cNvSpPr>
          <p:nvPr>
            <p:ph type="subTitle" idx="1"/>
          </p:nvPr>
        </p:nvSpPr>
        <p:spPr>
          <a:xfrm>
            <a:off x="1507067" y="4898558"/>
            <a:ext cx="7766936" cy="1096899"/>
          </a:xfrm>
        </p:spPr>
        <p:txBody>
          <a:bodyPr>
            <a:normAutofit/>
          </a:bodyPr>
          <a:lstStyle/>
          <a:p>
            <a:r>
              <a:rPr lang="en-US" sz="2400" dirty="0">
                <a:solidFill>
                  <a:schemeClr val="tx1"/>
                </a:solidFill>
              </a:rPr>
              <a:t>By : Talib Sir</a:t>
            </a:r>
          </a:p>
          <a:p>
            <a:r>
              <a:rPr lang="en-US" sz="2400" dirty="0">
                <a:solidFill>
                  <a:schemeClr val="tx1"/>
                </a:solidFill>
              </a:rPr>
              <a:t>AI/ML</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2FE01638-7246-3C54-4E7F-CBB3A1CBC64C}"/>
                  </a:ext>
                </a:extLst>
              </p14:cNvPr>
              <p14:cNvContentPartPr/>
              <p14:nvPr/>
            </p14:nvContentPartPr>
            <p14:xfrm>
              <a:off x="-876525" y="1123545"/>
              <a:ext cx="360" cy="360"/>
            </p14:xfrm>
          </p:contentPart>
        </mc:Choice>
        <mc:Fallback>
          <p:pic>
            <p:nvPicPr>
              <p:cNvPr id="6" name="Ink 5">
                <a:extLst>
                  <a:ext uri="{FF2B5EF4-FFF2-40B4-BE49-F238E27FC236}">
                    <a16:creationId xmlns:a16="http://schemas.microsoft.com/office/drawing/2014/main" id="{2FE01638-7246-3C54-4E7F-CBB3A1CBC64C}"/>
                  </a:ext>
                </a:extLst>
              </p:cNvPr>
              <p:cNvPicPr/>
              <p:nvPr/>
            </p:nvPicPr>
            <p:blipFill>
              <a:blip r:embed="rId3"/>
              <a:stretch>
                <a:fillRect/>
              </a:stretch>
            </p:blipFill>
            <p:spPr>
              <a:xfrm>
                <a:off x="-885525" y="1114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2D3D6AA4-C657-8DC9-A364-69ADF3F9FACE}"/>
                  </a:ext>
                </a:extLst>
              </p14:cNvPr>
              <p14:cNvContentPartPr/>
              <p14:nvPr/>
            </p14:nvContentPartPr>
            <p14:xfrm>
              <a:off x="6581595" y="2952345"/>
              <a:ext cx="360" cy="360"/>
            </p14:xfrm>
          </p:contentPart>
        </mc:Choice>
        <mc:Fallback>
          <p:pic>
            <p:nvPicPr>
              <p:cNvPr id="7" name="Ink 6">
                <a:extLst>
                  <a:ext uri="{FF2B5EF4-FFF2-40B4-BE49-F238E27FC236}">
                    <a16:creationId xmlns:a16="http://schemas.microsoft.com/office/drawing/2014/main" id="{2D3D6AA4-C657-8DC9-A364-69ADF3F9FACE}"/>
                  </a:ext>
                </a:extLst>
              </p:cNvPr>
              <p:cNvPicPr/>
              <p:nvPr/>
            </p:nvPicPr>
            <p:blipFill>
              <a:blip r:embed="rId3"/>
              <a:stretch>
                <a:fillRect/>
              </a:stretch>
            </p:blipFill>
            <p:spPr>
              <a:xfrm>
                <a:off x="6572595" y="29433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A6198A50-BD27-DB99-AEAA-DA1AFC940C51}"/>
                  </a:ext>
                </a:extLst>
              </p14:cNvPr>
              <p14:cNvContentPartPr/>
              <p14:nvPr/>
            </p14:nvContentPartPr>
            <p14:xfrm>
              <a:off x="7600395" y="2399745"/>
              <a:ext cx="360" cy="360"/>
            </p14:xfrm>
          </p:contentPart>
        </mc:Choice>
        <mc:Fallback>
          <p:pic>
            <p:nvPicPr>
              <p:cNvPr id="8" name="Ink 7">
                <a:extLst>
                  <a:ext uri="{FF2B5EF4-FFF2-40B4-BE49-F238E27FC236}">
                    <a16:creationId xmlns:a16="http://schemas.microsoft.com/office/drawing/2014/main" id="{A6198A50-BD27-DB99-AEAA-DA1AFC940C51}"/>
                  </a:ext>
                </a:extLst>
              </p:cNvPr>
              <p:cNvPicPr/>
              <p:nvPr/>
            </p:nvPicPr>
            <p:blipFill>
              <a:blip r:embed="rId3"/>
              <a:stretch>
                <a:fillRect/>
              </a:stretch>
            </p:blipFill>
            <p:spPr>
              <a:xfrm>
                <a:off x="7591755" y="23911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F33CF2A5-36FA-6243-5BD3-70196D58570C}"/>
                  </a:ext>
                </a:extLst>
              </p14:cNvPr>
              <p14:cNvContentPartPr/>
              <p14:nvPr/>
            </p14:nvContentPartPr>
            <p14:xfrm>
              <a:off x="8800995" y="3075825"/>
              <a:ext cx="360" cy="360"/>
            </p14:xfrm>
          </p:contentPart>
        </mc:Choice>
        <mc:Fallback>
          <p:pic>
            <p:nvPicPr>
              <p:cNvPr id="9" name="Ink 8">
                <a:extLst>
                  <a:ext uri="{FF2B5EF4-FFF2-40B4-BE49-F238E27FC236}">
                    <a16:creationId xmlns:a16="http://schemas.microsoft.com/office/drawing/2014/main" id="{F33CF2A5-36FA-6243-5BD3-70196D58570C}"/>
                  </a:ext>
                </a:extLst>
              </p:cNvPr>
              <p:cNvPicPr/>
              <p:nvPr/>
            </p:nvPicPr>
            <p:blipFill>
              <a:blip r:embed="rId3"/>
              <a:stretch>
                <a:fillRect/>
              </a:stretch>
            </p:blipFill>
            <p:spPr>
              <a:xfrm>
                <a:off x="8791995" y="306718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6D88CF7A-52B8-3939-F843-850603716DE0}"/>
                  </a:ext>
                </a:extLst>
              </p14:cNvPr>
              <p14:cNvContentPartPr/>
              <p14:nvPr/>
            </p14:nvContentPartPr>
            <p14:xfrm>
              <a:off x="10820235" y="2580825"/>
              <a:ext cx="360" cy="360"/>
            </p14:xfrm>
          </p:contentPart>
        </mc:Choice>
        <mc:Fallback>
          <p:pic>
            <p:nvPicPr>
              <p:cNvPr id="10" name="Ink 9">
                <a:extLst>
                  <a:ext uri="{FF2B5EF4-FFF2-40B4-BE49-F238E27FC236}">
                    <a16:creationId xmlns:a16="http://schemas.microsoft.com/office/drawing/2014/main" id="{6D88CF7A-52B8-3939-F843-850603716DE0}"/>
                  </a:ext>
                </a:extLst>
              </p:cNvPr>
              <p:cNvPicPr/>
              <p:nvPr/>
            </p:nvPicPr>
            <p:blipFill>
              <a:blip r:embed="rId3"/>
              <a:stretch>
                <a:fillRect/>
              </a:stretch>
            </p:blipFill>
            <p:spPr>
              <a:xfrm>
                <a:off x="10811235" y="257218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1DCE4F3E-ADE4-5513-B31A-BB655DF0CE61}"/>
                  </a:ext>
                </a:extLst>
              </p14:cNvPr>
              <p14:cNvContentPartPr/>
              <p14:nvPr/>
            </p14:nvContentPartPr>
            <p14:xfrm>
              <a:off x="7324635" y="2618985"/>
              <a:ext cx="360" cy="360"/>
            </p14:xfrm>
          </p:contentPart>
        </mc:Choice>
        <mc:Fallback>
          <p:pic>
            <p:nvPicPr>
              <p:cNvPr id="11" name="Ink 10">
                <a:extLst>
                  <a:ext uri="{FF2B5EF4-FFF2-40B4-BE49-F238E27FC236}">
                    <a16:creationId xmlns:a16="http://schemas.microsoft.com/office/drawing/2014/main" id="{1DCE4F3E-ADE4-5513-B31A-BB655DF0CE61}"/>
                  </a:ext>
                </a:extLst>
              </p:cNvPr>
              <p:cNvPicPr/>
              <p:nvPr/>
            </p:nvPicPr>
            <p:blipFill>
              <a:blip r:embed="rId3"/>
              <a:stretch>
                <a:fillRect/>
              </a:stretch>
            </p:blipFill>
            <p:spPr>
              <a:xfrm>
                <a:off x="7315635" y="26103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4F2367DB-A243-1B14-E15F-264E417F7732}"/>
                  </a:ext>
                </a:extLst>
              </p14:cNvPr>
              <p14:cNvContentPartPr/>
              <p14:nvPr/>
            </p14:nvContentPartPr>
            <p14:xfrm>
              <a:off x="3352395" y="2999865"/>
              <a:ext cx="360" cy="360"/>
            </p14:xfrm>
          </p:contentPart>
        </mc:Choice>
        <mc:Fallback>
          <p:pic>
            <p:nvPicPr>
              <p:cNvPr id="12" name="Ink 11">
                <a:extLst>
                  <a:ext uri="{FF2B5EF4-FFF2-40B4-BE49-F238E27FC236}">
                    <a16:creationId xmlns:a16="http://schemas.microsoft.com/office/drawing/2014/main" id="{4F2367DB-A243-1B14-E15F-264E417F7732}"/>
                  </a:ext>
                </a:extLst>
              </p:cNvPr>
              <p:cNvPicPr/>
              <p:nvPr/>
            </p:nvPicPr>
            <p:blipFill>
              <a:blip r:embed="rId3"/>
              <a:stretch>
                <a:fillRect/>
              </a:stretch>
            </p:blipFill>
            <p:spPr>
              <a:xfrm>
                <a:off x="3343395" y="2990865"/>
                <a:ext cx="18000" cy="18000"/>
              </a:xfrm>
              <a:prstGeom prst="rect">
                <a:avLst/>
              </a:prstGeom>
            </p:spPr>
          </p:pic>
        </mc:Fallback>
      </mc:AlternateContent>
      <p:pic>
        <p:nvPicPr>
          <p:cNvPr id="14" name="Picture 13">
            <a:extLst>
              <a:ext uri="{FF2B5EF4-FFF2-40B4-BE49-F238E27FC236}">
                <a16:creationId xmlns:a16="http://schemas.microsoft.com/office/drawing/2014/main" id="{AD8B376B-67EA-14B1-0540-9E895002C2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4875" y="0"/>
            <a:ext cx="2323624" cy="485775"/>
          </a:xfrm>
          <a:prstGeom prst="rect">
            <a:avLst/>
          </a:prstGeom>
        </p:spPr>
      </p:pic>
    </p:spTree>
    <p:extLst>
      <p:ext uri="{BB962C8B-B14F-4D97-AF65-F5344CB8AC3E}">
        <p14:creationId xmlns:p14="http://schemas.microsoft.com/office/powerpoint/2010/main" val="130415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865C4-ABAE-5998-052E-1160E19C329B}"/>
              </a:ext>
            </a:extLst>
          </p:cNvPr>
          <p:cNvSpPr>
            <a:spLocks noGrp="1"/>
          </p:cNvSpPr>
          <p:nvPr>
            <p:ph idx="1"/>
          </p:nvPr>
        </p:nvSpPr>
        <p:spPr>
          <a:xfrm>
            <a:off x="123825" y="177800"/>
            <a:ext cx="10515600" cy="4351338"/>
          </a:xfrm>
        </p:spPr>
        <p:txBody>
          <a:bodyPr>
            <a:noAutofit/>
          </a:bodyPr>
          <a:lstStyle/>
          <a:p>
            <a:pPr algn="l" fontAlgn="base"/>
            <a:r>
              <a:rPr lang="en-US" b="1" i="0" dirty="0">
                <a:solidFill>
                  <a:srgbClr val="0070C0"/>
                </a:solidFill>
                <a:effectLst/>
                <a:latin typeface="Nunito" pitchFamily="2" charset="0"/>
              </a:rPr>
              <a:t>Coefficient of Determination (R-squared)</a:t>
            </a:r>
          </a:p>
          <a:p>
            <a:pPr algn="l" rtl="0" fontAlgn="base"/>
            <a:r>
              <a:rPr lang="en-US" u="sng" dirty="0">
                <a:solidFill>
                  <a:srgbClr val="273239"/>
                </a:solidFill>
                <a:latin typeface="Nunito" pitchFamily="2" charset="0"/>
              </a:rPr>
              <a:t>R-Squared </a:t>
            </a:r>
            <a:r>
              <a:rPr lang="en-US" b="0" i="0" dirty="0">
                <a:solidFill>
                  <a:srgbClr val="273239"/>
                </a:solidFill>
                <a:effectLst/>
                <a:latin typeface="Nunito" pitchFamily="2" charset="0"/>
              </a:rPr>
              <a:t>is a statistic that indicates how much variation the developed model can explain or capture. It is always in the range of 0 to 1. In general, the better the model matches the data, the greater the R-squared number.</a:t>
            </a:r>
            <a:br>
              <a:rPr lang="en-US" b="0" i="0" dirty="0">
                <a:solidFill>
                  <a:srgbClr val="273239"/>
                </a:solidFill>
                <a:effectLst/>
                <a:latin typeface="Nunito" pitchFamily="2" charset="0"/>
              </a:rPr>
            </a:br>
            <a:endParaRPr lang="en-US" b="0" i="0" dirty="0">
              <a:solidFill>
                <a:srgbClr val="273239"/>
              </a:solidFill>
              <a:effectLst/>
              <a:latin typeface="Nunito" pitchFamily="2" charset="0"/>
            </a:endParaRPr>
          </a:p>
          <a:p>
            <a:pPr algn="l" rtl="0" fontAlgn="base"/>
            <a:r>
              <a:rPr lang="en-US" b="0" i="0" dirty="0">
                <a:solidFill>
                  <a:srgbClr val="273239"/>
                </a:solidFill>
                <a:effectLst/>
                <a:latin typeface="Nunito" pitchFamily="2" charset="0"/>
              </a:rPr>
              <a:t>In mathematical notation, it can be expressed as:</a:t>
            </a:r>
            <a:br>
              <a:rPr lang="en-US" b="0" i="0" dirty="0">
                <a:solidFill>
                  <a:srgbClr val="273239"/>
                </a:solidFill>
                <a:effectLst/>
                <a:latin typeface="Nunito" pitchFamily="2" charset="0"/>
              </a:rPr>
            </a:br>
            <a:r>
              <a:rPr lang="en-US" b="0" i="1" dirty="0">
                <a:solidFill>
                  <a:srgbClr val="273239"/>
                </a:solidFill>
                <a:effectLst/>
                <a:latin typeface="KaTeX_Math"/>
              </a:rPr>
              <a:t>R</a:t>
            </a:r>
            <a:r>
              <a:rPr lang="en-US" b="0" i="0" dirty="0">
                <a:solidFill>
                  <a:srgbClr val="273239"/>
                </a:solidFill>
                <a:effectLst/>
                <a:latin typeface="KaTeX_Main"/>
              </a:rPr>
              <a:t>2=1−(</a:t>
            </a:r>
            <a:r>
              <a:rPr lang="en-US" i="1" dirty="0">
                <a:solidFill>
                  <a:srgbClr val="273239"/>
                </a:solidFill>
                <a:latin typeface="KaTeX_Math"/>
              </a:rPr>
              <a:t>SSE/MSE</a:t>
            </a:r>
            <a:r>
              <a:rPr lang="en-US" b="0" i="0" dirty="0">
                <a:solidFill>
                  <a:srgbClr val="273239"/>
                </a:solidFill>
                <a:effectLst/>
                <a:latin typeface="KaTeX_Main"/>
              </a:rPr>
              <a:t>​)</a:t>
            </a:r>
            <a:endParaRPr lang="en-US" b="0" i="0" dirty="0">
              <a:solidFill>
                <a:srgbClr val="273239"/>
              </a:solidFill>
              <a:effectLst/>
              <a:latin typeface="Nunito" pitchFamily="2" charset="0"/>
            </a:endParaRPr>
          </a:p>
          <a:p>
            <a:pPr algn="l" fontAlgn="base"/>
            <a:endParaRPr lang="en-US" b="1" i="0" dirty="0">
              <a:solidFill>
                <a:srgbClr val="273239"/>
              </a:solidFill>
              <a:effectLst/>
              <a:latin typeface="Nunito" pitchFamily="2" charset="0"/>
            </a:endParaRPr>
          </a:p>
          <a:p>
            <a:pPr algn="l" fontAlgn="base"/>
            <a:r>
              <a:rPr lang="en-US" b="1" i="0" dirty="0">
                <a:solidFill>
                  <a:srgbClr val="0070C0"/>
                </a:solidFill>
                <a:effectLst/>
                <a:latin typeface="Nunito" pitchFamily="2" charset="0"/>
              </a:rPr>
              <a:t>Adjusted R-Squared Error</a:t>
            </a:r>
          </a:p>
          <a:p>
            <a:pPr algn="l" rtl="0" fontAlgn="base"/>
            <a:r>
              <a:rPr lang="en-US" b="0" i="0" dirty="0">
                <a:solidFill>
                  <a:srgbClr val="273239"/>
                </a:solidFill>
                <a:effectLst/>
                <a:latin typeface="Nunito" pitchFamily="2" charset="0"/>
              </a:rPr>
              <a:t>Adjusted R</a:t>
            </a:r>
            <a:r>
              <a:rPr lang="en-US" b="0" i="0" baseline="30000" dirty="0">
                <a:solidFill>
                  <a:srgbClr val="273239"/>
                </a:solidFill>
                <a:effectLst/>
                <a:latin typeface="Nunito" pitchFamily="2" charset="0"/>
              </a:rPr>
              <a:t>2 </a:t>
            </a:r>
            <a:r>
              <a:rPr lang="en-US" b="0" i="0" dirty="0">
                <a:solidFill>
                  <a:srgbClr val="273239"/>
                </a:solidFill>
                <a:effectLst/>
                <a:latin typeface="Nunito" pitchFamily="2" charset="0"/>
              </a:rPr>
              <a:t>measures the proportion of variance in the dependent variable that is explained by independent variables in a regression model. </a:t>
            </a:r>
            <a:r>
              <a:rPr lang="en-US" u="sng" dirty="0">
                <a:solidFill>
                  <a:srgbClr val="273239"/>
                </a:solidFill>
                <a:latin typeface="Nunito" pitchFamily="2" charset="0"/>
              </a:rPr>
              <a:t>Adjusted R-square </a:t>
            </a:r>
            <a:r>
              <a:rPr lang="en-US" b="0" i="0" dirty="0">
                <a:solidFill>
                  <a:srgbClr val="273239"/>
                </a:solidFill>
                <a:effectLst/>
                <a:latin typeface="Nunito" pitchFamily="2" charset="0"/>
              </a:rPr>
              <a:t>accounts the number of predictors in the model and penalizes the model for including irrelevant predictors that don’t contribute significantly to explain the variance in the dependent variables.</a:t>
            </a:r>
          </a:p>
          <a:p>
            <a:pPr algn="l" rtl="0" fontAlgn="base"/>
            <a:r>
              <a:rPr lang="en-US" b="0" i="1" dirty="0">
                <a:solidFill>
                  <a:srgbClr val="273239"/>
                </a:solidFill>
                <a:effectLst/>
                <a:latin typeface="KaTeX_Math"/>
              </a:rPr>
              <a:t>AdjustedR</a:t>
            </a:r>
            <a:r>
              <a:rPr lang="en-US" b="0" i="0" dirty="0">
                <a:solidFill>
                  <a:srgbClr val="273239"/>
                </a:solidFill>
                <a:effectLst/>
                <a:latin typeface="KaTeX_Main"/>
              </a:rPr>
              <a:t>2=1–(</a:t>
            </a:r>
            <a:r>
              <a:rPr lang="en-US" b="0" i="1" dirty="0">
                <a:solidFill>
                  <a:srgbClr val="273239"/>
                </a:solidFill>
                <a:effectLst/>
                <a:latin typeface="KaTeX_Math"/>
              </a:rPr>
              <a:t>n</a:t>
            </a:r>
            <a:r>
              <a:rPr lang="en-US" b="0" i="0" dirty="0">
                <a:solidFill>
                  <a:srgbClr val="273239"/>
                </a:solidFill>
                <a:effectLst/>
                <a:latin typeface="KaTeX_Main"/>
              </a:rPr>
              <a:t>−</a:t>
            </a:r>
            <a:r>
              <a:rPr lang="en-US" b="0" i="1" dirty="0">
                <a:solidFill>
                  <a:srgbClr val="273239"/>
                </a:solidFill>
                <a:effectLst/>
                <a:latin typeface="KaTeX_Math"/>
              </a:rPr>
              <a:t>k</a:t>
            </a:r>
            <a:r>
              <a:rPr lang="en-US" b="0" i="0" dirty="0">
                <a:solidFill>
                  <a:srgbClr val="273239"/>
                </a:solidFill>
                <a:effectLst/>
                <a:latin typeface="KaTeX_Main"/>
              </a:rPr>
              <a:t>−1(1−</a:t>
            </a:r>
            <a:r>
              <a:rPr lang="en-US" b="0" i="1" dirty="0">
                <a:solidFill>
                  <a:srgbClr val="273239"/>
                </a:solidFill>
                <a:effectLst/>
                <a:latin typeface="KaTeX_Math"/>
              </a:rPr>
              <a:t>R</a:t>
            </a:r>
            <a:r>
              <a:rPr lang="en-US" b="0" i="0" dirty="0">
                <a:solidFill>
                  <a:srgbClr val="273239"/>
                </a:solidFill>
                <a:effectLst/>
                <a:latin typeface="KaTeX_Main"/>
              </a:rPr>
              <a:t>2).(</a:t>
            </a:r>
            <a:r>
              <a:rPr lang="en-US" b="0" i="1" dirty="0">
                <a:solidFill>
                  <a:srgbClr val="273239"/>
                </a:solidFill>
                <a:effectLst/>
                <a:latin typeface="KaTeX_Math"/>
              </a:rPr>
              <a:t>n</a:t>
            </a:r>
            <a:r>
              <a:rPr lang="en-US" b="0" i="0" dirty="0">
                <a:solidFill>
                  <a:srgbClr val="273239"/>
                </a:solidFill>
                <a:effectLst/>
                <a:latin typeface="KaTeX_Main"/>
              </a:rPr>
              <a:t>−1)​)</a:t>
            </a:r>
            <a:endParaRPr lang="en-US" b="0" i="0" dirty="0">
              <a:solidFill>
                <a:srgbClr val="273239"/>
              </a:solidFill>
              <a:effectLst/>
              <a:latin typeface="Nunito" pitchFamily="2" charset="0"/>
            </a:endParaRPr>
          </a:p>
          <a:p>
            <a:pPr algn="l" rtl="0" fontAlgn="base"/>
            <a:r>
              <a:rPr lang="en-US" b="0" i="0" dirty="0">
                <a:solidFill>
                  <a:srgbClr val="273239"/>
                </a:solidFill>
                <a:effectLst/>
                <a:latin typeface="Nunito" pitchFamily="2" charset="0"/>
              </a:rPr>
              <a:t>Here,</a:t>
            </a:r>
          </a:p>
          <a:p>
            <a:pPr algn="l" fontAlgn="base">
              <a:buFont typeface="Arial" panose="020B0604020202020204" pitchFamily="34" charset="0"/>
              <a:buChar char="•"/>
            </a:pPr>
            <a:r>
              <a:rPr lang="en-US" b="0" i="0" dirty="0">
                <a:solidFill>
                  <a:srgbClr val="273239"/>
                </a:solidFill>
                <a:effectLst/>
                <a:latin typeface="Nunito" pitchFamily="2" charset="0"/>
              </a:rPr>
              <a:t>n is the number of observations</a:t>
            </a:r>
          </a:p>
          <a:p>
            <a:pPr algn="l" fontAlgn="base">
              <a:buFont typeface="Arial" panose="020B0604020202020204" pitchFamily="34" charset="0"/>
              <a:buChar char="•"/>
            </a:pPr>
            <a:r>
              <a:rPr lang="en-US" b="0" i="0" dirty="0">
                <a:solidFill>
                  <a:srgbClr val="273239"/>
                </a:solidFill>
                <a:effectLst/>
                <a:latin typeface="Nunito" pitchFamily="2" charset="0"/>
              </a:rPr>
              <a:t>k is the number of predictors in the model</a:t>
            </a:r>
          </a:p>
          <a:p>
            <a:pPr algn="l" fontAlgn="base">
              <a:buFont typeface="Arial" panose="020B0604020202020204" pitchFamily="34" charset="0"/>
              <a:buChar char="•"/>
            </a:pPr>
            <a:r>
              <a:rPr lang="en-US" b="0" i="0" dirty="0">
                <a:solidFill>
                  <a:srgbClr val="273239"/>
                </a:solidFill>
                <a:effectLst/>
                <a:latin typeface="Nunito" pitchFamily="2" charset="0"/>
              </a:rPr>
              <a:t>R</a:t>
            </a:r>
            <a:r>
              <a:rPr lang="en-US" b="0" i="0" baseline="30000" dirty="0">
                <a:solidFill>
                  <a:srgbClr val="273239"/>
                </a:solidFill>
                <a:effectLst/>
                <a:latin typeface="Nunito" pitchFamily="2" charset="0"/>
              </a:rPr>
              <a:t>2 </a:t>
            </a:r>
            <a:r>
              <a:rPr lang="en-US" b="0" i="0" dirty="0">
                <a:solidFill>
                  <a:srgbClr val="273239"/>
                </a:solidFill>
                <a:effectLst/>
                <a:latin typeface="Nunito" pitchFamily="2" charset="0"/>
              </a:rPr>
              <a:t>is </a:t>
            </a:r>
            <a:r>
              <a:rPr lang="en-US" b="0" i="0" dirty="0" err="1">
                <a:solidFill>
                  <a:srgbClr val="273239"/>
                </a:solidFill>
                <a:effectLst/>
                <a:latin typeface="Nunito" pitchFamily="2" charset="0"/>
              </a:rPr>
              <a:t>coffecient</a:t>
            </a:r>
            <a:r>
              <a:rPr lang="en-US" b="0" i="0" dirty="0">
                <a:solidFill>
                  <a:srgbClr val="273239"/>
                </a:solidFill>
                <a:effectLst/>
                <a:latin typeface="Nunito" pitchFamily="2" charset="0"/>
              </a:rPr>
              <a:t> of determination</a:t>
            </a:r>
          </a:p>
          <a:p>
            <a:endParaRPr lang="en-US" dirty="0"/>
          </a:p>
        </p:txBody>
      </p:sp>
    </p:spTree>
    <p:extLst>
      <p:ext uri="{BB962C8B-B14F-4D97-AF65-F5344CB8AC3E}">
        <p14:creationId xmlns:p14="http://schemas.microsoft.com/office/powerpoint/2010/main" val="19673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6164-6FB0-1826-D8F2-54F5BE8207E3}"/>
              </a:ext>
            </a:extLst>
          </p:cNvPr>
          <p:cNvSpPr>
            <a:spLocks noGrp="1"/>
          </p:cNvSpPr>
          <p:nvPr>
            <p:ph type="title"/>
          </p:nvPr>
        </p:nvSpPr>
        <p:spPr>
          <a:xfrm>
            <a:off x="2001309" y="114300"/>
            <a:ext cx="8596668" cy="1320800"/>
          </a:xfrm>
        </p:spPr>
        <p:txBody>
          <a:bodyPr>
            <a:normAutofit fontScale="90000"/>
          </a:bodyPr>
          <a:lstStyle/>
          <a:p>
            <a:pPr algn="ctr"/>
            <a:r>
              <a:rPr lang="en-US" sz="5400" b="1" u="sng" dirty="0">
                <a:solidFill>
                  <a:schemeClr val="accent4">
                    <a:lumMod val="75000"/>
                  </a:schemeClr>
                </a:solidFill>
              </a:rPr>
              <a:t>Performance metrics for regression</a:t>
            </a:r>
          </a:p>
        </p:txBody>
      </p:sp>
      <p:pic>
        <p:nvPicPr>
          <p:cNvPr id="3074" name="Picture 2" descr="How to Choose the Best Evaluation Metric for Regression Problems | by  Thomas A Dorfer | Towards Data Science">
            <a:extLst>
              <a:ext uri="{FF2B5EF4-FFF2-40B4-BE49-F238E27FC236}">
                <a16:creationId xmlns:a16="http://schemas.microsoft.com/office/drawing/2014/main" id="{7CF0BBB1-1456-F0E1-2D1F-B923512775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5376" y="1825624"/>
            <a:ext cx="9820274" cy="502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973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A6E1-6C89-F072-4C4A-FB2C894CED6E}"/>
              </a:ext>
            </a:extLst>
          </p:cNvPr>
          <p:cNvSpPr>
            <a:spLocks noGrp="1"/>
          </p:cNvSpPr>
          <p:nvPr>
            <p:ph type="title"/>
          </p:nvPr>
        </p:nvSpPr>
        <p:spPr>
          <a:xfrm>
            <a:off x="1314450" y="1"/>
            <a:ext cx="9944100" cy="1028700"/>
          </a:xfrm>
        </p:spPr>
        <p:txBody>
          <a:bodyPr>
            <a:normAutofit/>
          </a:bodyPr>
          <a:lstStyle/>
          <a:p>
            <a:pPr algn="ctr"/>
            <a:r>
              <a:rPr lang="en-US" sz="6000" b="1" u="sng" dirty="0">
                <a:solidFill>
                  <a:schemeClr val="accent4">
                    <a:lumMod val="75000"/>
                  </a:schemeClr>
                </a:solidFill>
              </a:rPr>
              <a:t>Bias Variance Tradeoff</a:t>
            </a:r>
          </a:p>
        </p:txBody>
      </p:sp>
      <p:pic>
        <p:nvPicPr>
          <p:cNvPr id="4098" name="Picture 2" descr="ML | Underfitting and Overfitting - GeeksforGeeks">
            <a:extLst>
              <a:ext uri="{FF2B5EF4-FFF2-40B4-BE49-F238E27FC236}">
                <a16:creationId xmlns:a16="http://schemas.microsoft.com/office/drawing/2014/main" id="{A8EE141F-4924-B538-43EE-623C7FAE79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140" y="1123950"/>
            <a:ext cx="11877719" cy="38957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867063-7F41-9486-9C65-6F8645050F11}"/>
              </a:ext>
            </a:extLst>
          </p:cNvPr>
          <p:cNvSpPr txBox="1"/>
          <p:nvPr/>
        </p:nvSpPr>
        <p:spPr>
          <a:xfrm>
            <a:off x="933450" y="5019673"/>
            <a:ext cx="2457450" cy="830997"/>
          </a:xfrm>
          <a:prstGeom prst="rect">
            <a:avLst/>
          </a:prstGeom>
          <a:noFill/>
        </p:spPr>
        <p:txBody>
          <a:bodyPr wrap="square" rtlCol="0">
            <a:spAutoFit/>
          </a:bodyPr>
          <a:lstStyle/>
          <a:p>
            <a:r>
              <a:rPr lang="en-US" sz="2400" dirty="0"/>
              <a:t>High Bias</a:t>
            </a:r>
          </a:p>
          <a:p>
            <a:r>
              <a:rPr lang="en-US" sz="2400" dirty="0"/>
              <a:t>Low Variance</a:t>
            </a:r>
          </a:p>
        </p:txBody>
      </p:sp>
      <p:sp>
        <p:nvSpPr>
          <p:cNvPr id="8" name="TextBox 7">
            <a:extLst>
              <a:ext uri="{FF2B5EF4-FFF2-40B4-BE49-F238E27FC236}">
                <a16:creationId xmlns:a16="http://schemas.microsoft.com/office/drawing/2014/main" id="{C7DAB7EC-9FE8-7BAE-6326-E87E8ACE7EA6}"/>
              </a:ext>
            </a:extLst>
          </p:cNvPr>
          <p:cNvSpPr txBox="1"/>
          <p:nvPr/>
        </p:nvSpPr>
        <p:spPr>
          <a:xfrm>
            <a:off x="4981575" y="5019674"/>
            <a:ext cx="2457450" cy="830997"/>
          </a:xfrm>
          <a:prstGeom prst="rect">
            <a:avLst/>
          </a:prstGeom>
          <a:noFill/>
        </p:spPr>
        <p:txBody>
          <a:bodyPr wrap="square" rtlCol="0">
            <a:spAutoFit/>
          </a:bodyPr>
          <a:lstStyle/>
          <a:p>
            <a:r>
              <a:rPr lang="en-US" sz="2400" dirty="0"/>
              <a:t>Low Bias</a:t>
            </a:r>
          </a:p>
          <a:p>
            <a:r>
              <a:rPr lang="en-US" sz="2400" dirty="0"/>
              <a:t>Low Variance</a:t>
            </a:r>
          </a:p>
        </p:txBody>
      </p:sp>
      <p:sp>
        <p:nvSpPr>
          <p:cNvPr id="9" name="TextBox 8">
            <a:extLst>
              <a:ext uri="{FF2B5EF4-FFF2-40B4-BE49-F238E27FC236}">
                <a16:creationId xmlns:a16="http://schemas.microsoft.com/office/drawing/2014/main" id="{EA0FFF3A-3202-BFBC-3AB7-C0931EE709F5}"/>
              </a:ext>
            </a:extLst>
          </p:cNvPr>
          <p:cNvSpPr txBox="1"/>
          <p:nvPr/>
        </p:nvSpPr>
        <p:spPr>
          <a:xfrm>
            <a:off x="9220200" y="5019674"/>
            <a:ext cx="2457450" cy="830997"/>
          </a:xfrm>
          <a:prstGeom prst="rect">
            <a:avLst/>
          </a:prstGeom>
          <a:noFill/>
        </p:spPr>
        <p:txBody>
          <a:bodyPr wrap="square" rtlCol="0">
            <a:spAutoFit/>
          </a:bodyPr>
          <a:lstStyle/>
          <a:p>
            <a:r>
              <a:rPr lang="en-US" sz="2400" dirty="0"/>
              <a:t>Low Bias</a:t>
            </a:r>
          </a:p>
          <a:p>
            <a:r>
              <a:rPr lang="en-US" sz="2400" dirty="0"/>
              <a:t>High Variance</a:t>
            </a:r>
          </a:p>
        </p:txBody>
      </p:sp>
      <p:sp>
        <p:nvSpPr>
          <p:cNvPr id="10" name="TextBox 9">
            <a:extLst>
              <a:ext uri="{FF2B5EF4-FFF2-40B4-BE49-F238E27FC236}">
                <a16:creationId xmlns:a16="http://schemas.microsoft.com/office/drawing/2014/main" id="{2BEF4130-B309-3B1C-BDFC-C8F9B362582F}"/>
              </a:ext>
            </a:extLst>
          </p:cNvPr>
          <p:cNvSpPr txBox="1"/>
          <p:nvPr/>
        </p:nvSpPr>
        <p:spPr>
          <a:xfrm>
            <a:off x="485775" y="5850670"/>
            <a:ext cx="3571876" cy="830997"/>
          </a:xfrm>
          <a:prstGeom prst="rect">
            <a:avLst/>
          </a:prstGeom>
          <a:noFill/>
        </p:spPr>
        <p:txBody>
          <a:bodyPr wrap="square" rtlCol="0">
            <a:spAutoFit/>
          </a:bodyPr>
          <a:lstStyle/>
          <a:p>
            <a:r>
              <a:rPr lang="en-US" sz="2400" dirty="0"/>
              <a:t>Training accuracy = 65%</a:t>
            </a:r>
          </a:p>
          <a:p>
            <a:r>
              <a:rPr lang="en-US" sz="2400" dirty="0"/>
              <a:t>Testing accuracy = 60%</a:t>
            </a:r>
          </a:p>
        </p:txBody>
      </p:sp>
      <p:sp>
        <p:nvSpPr>
          <p:cNvPr id="12" name="TextBox 11">
            <a:extLst>
              <a:ext uri="{FF2B5EF4-FFF2-40B4-BE49-F238E27FC236}">
                <a16:creationId xmlns:a16="http://schemas.microsoft.com/office/drawing/2014/main" id="{6F1F61B4-DAE8-AD22-7D92-113E6389897A}"/>
              </a:ext>
            </a:extLst>
          </p:cNvPr>
          <p:cNvSpPr txBox="1"/>
          <p:nvPr/>
        </p:nvSpPr>
        <p:spPr>
          <a:xfrm>
            <a:off x="8805862" y="5852990"/>
            <a:ext cx="3571876" cy="830997"/>
          </a:xfrm>
          <a:prstGeom prst="rect">
            <a:avLst/>
          </a:prstGeom>
          <a:noFill/>
        </p:spPr>
        <p:txBody>
          <a:bodyPr wrap="square" rtlCol="0">
            <a:spAutoFit/>
          </a:bodyPr>
          <a:lstStyle/>
          <a:p>
            <a:r>
              <a:rPr lang="en-US" sz="2400" dirty="0"/>
              <a:t>Training accuracy = 90%</a:t>
            </a:r>
          </a:p>
          <a:p>
            <a:r>
              <a:rPr lang="en-US" sz="2400" dirty="0"/>
              <a:t>Testing accuracy =70%</a:t>
            </a:r>
          </a:p>
        </p:txBody>
      </p:sp>
    </p:spTree>
    <p:extLst>
      <p:ext uri="{BB962C8B-B14F-4D97-AF65-F5344CB8AC3E}">
        <p14:creationId xmlns:p14="http://schemas.microsoft.com/office/powerpoint/2010/main" val="349235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2187-4F60-AB61-01A1-EE92FDE4EC69}"/>
              </a:ext>
            </a:extLst>
          </p:cNvPr>
          <p:cNvSpPr>
            <a:spLocks noGrp="1"/>
          </p:cNvSpPr>
          <p:nvPr>
            <p:ph type="title"/>
          </p:nvPr>
        </p:nvSpPr>
        <p:spPr>
          <a:xfrm>
            <a:off x="838200" y="365126"/>
            <a:ext cx="9807150" cy="691820"/>
          </a:xfrm>
        </p:spPr>
        <p:style>
          <a:lnRef idx="2">
            <a:schemeClr val="accent6"/>
          </a:lnRef>
          <a:fillRef idx="1">
            <a:schemeClr val="lt1"/>
          </a:fillRef>
          <a:effectRef idx="0">
            <a:schemeClr val="accent6"/>
          </a:effectRef>
          <a:fontRef idx="minor">
            <a:schemeClr val="dk1"/>
          </a:fontRef>
        </p:style>
        <p:txBody>
          <a:bodyPr>
            <a:noAutofit/>
          </a:bodyPr>
          <a:lstStyle/>
          <a:p>
            <a:pPr algn="ctr"/>
            <a:r>
              <a:rPr lang="en-US" sz="4400" b="1" i="0" u="sng" dirty="0">
                <a:solidFill>
                  <a:schemeClr val="accent4">
                    <a:lumMod val="75000"/>
                  </a:schemeClr>
                </a:solidFill>
                <a:effectLst/>
                <a:latin typeface="Source Sans 3"/>
              </a:rPr>
              <a:t>  Linear Regression in Machine learning</a:t>
            </a:r>
            <a:endParaRPr lang="en-US" sz="4400" u="sng" dirty="0">
              <a:solidFill>
                <a:schemeClr val="accent4">
                  <a:lumMod val="75000"/>
                </a:schemeClr>
              </a:solidFill>
            </a:endParaRPr>
          </a:p>
        </p:txBody>
      </p:sp>
      <p:sp>
        <p:nvSpPr>
          <p:cNvPr id="3" name="Content Placeholder 2">
            <a:extLst>
              <a:ext uri="{FF2B5EF4-FFF2-40B4-BE49-F238E27FC236}">
                <a16:creationId xmlns:a16="http://schemas.microsoft.com/office/drawing/2014/main" id="{666E1572-F86C-380B-1F0A-0AE83EC380A9}"/>
              </a:ext>
            </a:extLst>
          </p:cNvPr>
          <p:cNvSpPr>
            <a:spLocks noGrp="1"/>
          </p:cNvSpPr>
          <p:nvPr>
            <p:ph idx="1"/>
          </p:nvPr>
        </p:nvSpPr>
        <p:spPr>
          <a:xfrm>
            <a:off x="838200" y="1844675"/>
            <a:ext cx="10515600" cy="4351338"/>
          </a:xfrm>
        </p:spPr>
        <p:txBody>
          <a:bodyPr>
            <a:normAutofit/>
          </a:bodyPr>
          <a:lstStyle/>
          <a:p>
            <a:pPr algn="l" rtl="0" fontAlgn="base"/>
            <a:r>
              <a:rPr lang="en-US" b="1" i="0" dirty="0">
                <a:solidFill>
                  <a:srgbClr val="273239"/>
                </a:solidFill>
                <a:effectLst/>
                <a:latin typeface="Nunito" panose="020B0604020202020204" pitchFamily="2" charset="0"/>
              </a:rPr>
              <a:t>Machine Learning</a:t>
            </a:r>
            <a:r>
              <a:rPr lang="en-US" b="0" i="0" dirty="0">
                <a:solidFill>
                  <a:srgbClr val="273239"/>
                </a:solidFill>
                <a:effectLst/>
                <a:latin typeface="Nunito" panose="020B0604020202020204" pitchFamily="2" charset="0"/>
              </a:rPr>
              <a:t> is a branch of Artificial intelligence that focuses on the development of algorithms and statistical models that can learn from and make predictions on data. </a:t>
            </a:r>
            <a:r>
              <a:rPr lang="en-US" b="1" i="0" dirty="0">
                <a:solidFill>
                  <a:srgbClr val="273239"/>
                </a:solidFill>
                <a:effectLst/>
                <a:latin typeface="Nunito" panose="020B0604020202020204" pitchFamily="2" charset="0"/>
              </a:rPr>
              <a:t>Linear regression</a:t>
            </a:r>
            <a:r>
              <a:rPr lang="en-US" b="0" i="0" dirty="0">
                <a:solidFill>
                  <a:srgbClr val="273239"/>
                </a:solidFill>
                <a:effectLst/>
                <a:latin typeface="Nunito" panose="020B0604020202020204" pitchFamily="2" charset="0"/>
              </a:rPr>
              <a:t> is also a type of machine-learning algorithm more specifically a </a:t>
            </a:r>
            <a:r>
              <a:rPr lang="en-US" b="1" i="0" dirty="0">
                <a:solidFill>
                  <a:srgbClr val="273239"/>
                </a:solidFill>
                <a:effectLst/>
                <a:latin typeface="Nunito" panose="020B0604020202020204" pitchFamily="2" charset="0"/>
              </a:rPr>
              <a:t>supervised machine-learning algorithm</a:t>
            </a:r>
            <a:r>
              <a:rPr lang="en-US" b="0" i="0" dirty="0">
                <a:solidFill>
                  <a:srgbClr val="273239"/>
                </a:solidFill>
                <a:effectLst/>
                <a:latin typeface="Nunito" panose="020B0604020202020204" pitchFamily="2" charset="0"/>
              </a:rPr>
              <a:t> that learns from the labelled datasets and maps the data points to the most optimized linear functions. which can be used for prediction on new datasets. </a:t>
            </a:r>
          </a:p>
          <a:p>
            <a:pPr algn="l" rtl="0" fontAlgn="base"/>
            <a:r>
              <a:rPr lang="en-US" b="0" i="0" dirty="0">
                <a:solidFill>
                  <a:srgbClr val="273239"/>
                </a:solidFill>
                <a:effectLst/>
                <a:latin typeface="Nunito" panose="020B0604020202020204" pitchFamily="2" charset="0"/>
              </a:rPr>
              <a:t>First of we should know what supervised machine learning algorithms is. It is a type of machine learning where the algorithm learns from labelled data.  Labeled data means the dataset whose respective target value is already known. Supervised learning has two types:</a:t>
            </a:r>
          </a:p>
          <a:p>
            <a:pPr algn="l" fontAlgn="base">
              <a:buFont typeface="Arial" panose="020B0604020202020204" pitchFamily="34" charset="0"/>
              <a:buChar char="•"/>
            </a:pPr>
            <a:r>
              <a:rPr lang="en-US" b="1" i="0" dirty="0">
                <a:solidFill>
                  <a:srgbClr val="273239"/>
                </a:solidFill>
                <a:effectLst/>
                <a:latin typeface="Nunito" pitchFamily="2" charset="0"/>
              </a:rPr>
              <a:t>Classification</a:t>
            </a:r>
            <a:r>
              <a:rPr lang="en-US" b="0" i="0" dirty="0">
                <a:solidFill>
                  <a:srgbClr val="273239"/>
                </a:solidFill>
                <a:effectLst/>
                <a:latin typeface="Nunito" pitchFamily="2" charset="0"/>
              </a:rPr>
              <a:t>: It predicts the class of the dataset based on the independent input variable. Class is the categorical or discrete values. like the image of an animal is a cat or dog?</a:t>
            </a:r>
          </a:p>
          <a:p>
            <a:pPr algn="l" fontAlgn="base">
              <a:buFont typeface="Arial" panose="020B0604020202020204" pitchFamily="34" charset="0"/>
              <a:buChar char="•"/>
            </a:pPr>
            <a:r>
              <a:rPr lang="en-US" b="1" i="0" dirty="0">
                <a:solidFill>
                  <a:srgbClr val="273239"/>
                </a:solidFill>
                <a:effectLst/>
                <a:latin typeface="Nunito" pitchFamily="2" charset="0"/>
              </a:rPr>
              <a:t>Regression</a:t>
            </a:r>
            <a:r>
              <a:rPr lang="en-US" b="0" i="0" dirty="0">
                <a:solidFill>
                  <a:srgbClr val="273239"/>
                </a:solidFill>
                <a:effectLst/>
                <a:latin typeface="Nunito" pitchFamily="2" charset="0"/>
              </a:rPr>
              <a:t>: It predicts the continuous output variables based on the independent input variable. like the prediction of house prices based on different parameters like house age, distance from the main road, location, area, etc.</a:t>
            </a:r>
          </a:p>
          <a:p>
            <a:endParaRPr lang="en-US"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72398FD-97F1-044E-CBC8-2F97ACE9D8C5}"/>
                  </a:ext>
                </a:extLst>
              </p14:cNvPr>
              <p14:cNvContentPartPr/>
              <p14:nvPr/>
            </p14:nvContentPartPr>
            <p14:xfrm>
              <a:off x="4438155" y="1047225"/>
              <a:ext cx="360" cy="360"/>
            </p14:xfrm>
          </p:contentPart>
        </mc:Choice>
        <mc:Fallback>
          <p:pic>
            <p:nvPicPr>
              <p:cNvPr id="6" name="Ink 5">
                <a:extLst>
                  <a:ext uri="{FF2B5EF4-FFF2-40B4-BE49-F238E27FC236}">
                    <a16:creationId xmlns:a16="http://schemas.microsoft.com/office/drawing/2014/main" id="{D72398FD-97F1-044E-CBC8-2F97ACE9D8C5}"/>
                  </a:ext>
                </a:extLst>
              </p:cNvPr>
              <p:cNvPicPr/>
              <p:nvPr/>
            </p:nvPicPr>
            <p:blipFill>
              <a:blip r:embed="rId3"/>
              <a:stretch>
                <a:fillRect/>
              </a:stretch>
            </p:blipFill>
            <p:spPr>
              <a:xfrm>
                <a:off x="4429515" y="10382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991C3C7F-F85B-1DA1-C699-C5AAD3CD6D0E}"/>
                  </a:ext>
                </a:extLst>
              </p14:cNvPr>
              <p14:cNvContentPartPr/>
              <p14:nvPr/>
            </p14:nvContentPartPr>
            <p14:xfrm>
              <a:off x="4924155" y="856425"/>
              <a:ext cx="360" cy="360"/>
            </p14:xfrm>
          </p:contentPart>
        </mc:Choice>
        <mc:Fallback>
          <p:pic>
            <p:nvPicPr>
              <p:cNvPr id="7" name="Ink 6">
                <a:extLst>
                  <a:ext uri="{FF2B5EF4-FFF2-40B4-BE49-F238E27FC236}">
                    <a16:creationId xmlns:a16="http://schemas.microsoft.com/office/drawing/2014/main" id="{991C3C7F-F85B-1DA1-C699-C5AAD3CD6D0E}"/>
                  </a:ext>
                </a:extLst>
              </p:cNvPr>
              <p:cNvPicPr/>
              <p:nvPr/>
            </p:nvPicPr>
            <p:blipFill>
              <a:blip r:embed="rId3"/>
              <a:stretch>
                <a:fillRect/>
              </a:stretch>
            </p:blipFill>
            <p:spPr>
              <a:xfrm>
                <a:off x="4915515" y="84778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4B8993AB-74AB-4132-76AA-717EE96F0583}"/>
                  </a:ext>
                </a:extLst>
              </p14:cNvPr>
              <p14:cNvContentPartPr/>
              <p14:nvPr/>
            </p14:nvContentPartPr>
            <p14:xfrm>
              <a:off x="-562245" y="2247465"/>
              <a:ext cx="360" cy="360"/>
            </p14:xfrm>
          </p:contentPart>
        </mc:Choice>
        <mc:Fallback>
          <p:pic>
            <p:nvPicPr>
              <p:cNvPr id="8" name="Ink 7">
                <a:extLst>
                  <a:ext uri="{FF2B5EF4-FFF2-40B4-BE49-F238E27FC236}">
                    <a16:creationId xmlns:a16="http://schemas.microsoft.com/office/drawing/2014/main" id="{4B8993AB-74AB-4132-76AA-717EE96F0583}"/>
                  </a:ext>
                </a:extLst>
              </p:cNvPr>
              <p:cNvPicPr/>
              <p:nvPr/>
            </p:nvPicPr>
            <p:blipFill>
              <a:blip r:embed="rId3"/>
              <a:stretch>
                <a:fillRect/>
              </a:stretch>
            </p:blipFill>
            <p:spPr>
              <a:xfrm>
                <a:off x="-571245" y="22388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D58CB943-1F6F-FE63-F113-40FD65FFBDF5}"/>
                  </a:ext>
                </a:extLst>
              </p14:cNvPr>
              <p14:cNvContentPartPr/>
              <p14:nvPr/>
            </p14:nvContentPartPr>
            <p14:xfrm>
              <a:off x="2314515" y="2999865"/>
              <a:ext cx="360" cy="360"/>
            </p14:xfrm>
          </p:contentPart>
        </mc:Choice>
        <mc:Fallback>
          <p:pic>
            <p:nvPicPr>
              <p:cNvPr id="9" name="Ink 8">
                <a:extLst>
                  <a:ext uri="{FF2B5EF4-FFF2-40B4-BE49-F238E27FC236}">
                    <a16:creationId xmlns:a16="http://schemas.microsoft.com/office/drawing/2014/main" id="{D58CB943-1F6F-FE63-F113-40FD65FFBDF5}"/>
                  </a:ext>
                </a:extLst>
              </p:cNvPr>
              <p:cNvPicPr/>
              <p:nvPr/>
            </p:nvPicPr>
            <p:blipFill>
              <a:blip r:embed="rId3"/>
              <a:stretch>
                <a:fillRect/>
              </a:stretch>
            </p:blipFill>
            <p:spPr>
              <a:xfrm>
                <a:off x="2305515" y="2990865"/>
                <a:ext cx="18000" cy="18000"/>
              </a:xfrm>
              <a:prstGeom prst="rect">
                <a:avLst/>
              </a:prstGeom>
            </p:spPr>
          </p:pic>
        </mc:Fallback>
      </mc:AlternateContent>
      <p:grpSp>
        <p:nvGrpSpPr>
          <p:cNvPr id="13" name="Group 12">
            <a:extLst>
              <a:ext uri="{FF2B5EF4-FFF2-40B4-BE49-F238E27FC236}">
                <a16:creationId xmlns:a16="http://schemas.microsoft.com/office/drawing/2014/main" id="{A1A37093-C9F8-02F0-F9F9-A23FF0766DBF}"/>
              </a:ext>
            </a:extLst>
          </p:cNvPr>
          <p:cNvGrpSpPr/>
          <p:nvPr/>
        </p:nvGrpSpPr>
        <p:grpSpPr>
          <a:xfrm>
            <a:off x="2885835" y="1065945"/>
            <a:ext cx="360" cy="360"/>
            <a:chOff x="2885835" y="1065945"/>
            <a:chExt cx="360" cy="360"/>
          </a:xfrm>
        </p:grpSpPr>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90D46BC6-9989-6686-00BF-3DA3DEF6F51F}"/>
                    </a:ext>
                  </a:extLst>
                </p14:cNvPr>
                <p14:cNvContentPartPr/>
                <p14:nvPr/>
              </p14:nvContentPartPr>
              <p14:xfrm>
                <a:off x="2885835" y="1065945"/>
                <a:ext cx="360" cy="360"/>
              </p14:xfrm>
            </p:contentPart>
          </mc:Choice>
          <mc:Fallback>
            <p:pic>
              <p:nvPicPr>
                <p:cNvPr id="10" name="Ink 9">
                  <a:extLst>
                    <a:ext uri="{FF2B5EF4-FFF2-40B4-BE49-F238E27FC236}">
                      <a16:creationId xmlns:a16="http://schemas.microsoft.com/office/drawing/2014/main" id="{90D46BC6-9989-6686-00BF-3DA3DEF6F51F}"/>
                    </a:ext>
                  </a:extLst>
                </p:cNvPr>
                <p:cNvPicPr/>
                <p:nvPr/>
              </p:nvPicPr>
              <p:blipFill>
                <a:blip r:embed="rId3"/>
                <a:stretch>
                  <a:fillRect/>
                </a:stretch>
              </p:blipFill>
              <p:spPr>
                <a:xfrm>
                  <a:off x="2876835" y="10573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8FA72185-723B-1F77-A41A-A9950ED53DD8}"/>
                    </a:ext>
                  </a:extLst>
                </p14:cNvPr>
                <p14:cNvContentPartPr/>
                <p14:nvPr/>
              </p14:nvContentPartPr>
              <p14:xfrm>
                <a:off x="2885835" y="1065945"/>
                <a:ext cx="360" cy="360"/>
              </p14:xfrm>
            </p:contentPart>
          </mc:Choice>
          <mc:Fallback>
            <p:pic>
              <p:nvPicPr>
                <p:cNvPr id="11" name="Ink 10">
                  <a:extLst>
                    <a:ext uri="{FF2B5EF4-FFF2-40B4-BE49-F238E27FC236}">
                      <a16:creationId xmlns:a16="http://schemas.microsoft.com/office/drawing/2014/main" id="{8FA72185-723B-1F77-A41A-A9950ED53DD8}"/>
                    </a:ext>
                  </a:extLst>
                </p:cNvPr>
                <p:cNvPicPr/>
                <p:nvPr/>
              </p:nvPicPr>
              <p:blipFill>
                <a:blip r:embed="rId3"/>
                <a:stretch>
                  <a:fillRect/>
                </a:stretch>
              </p:blipFill>
              <p:spPr>
                <a:xfrm>
                  <a:off x="2876835" y="1057305"/>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CFF7564E-5FF9-3E0C-9315-4BCA6D45DD3B}"/>
                  </a:ext>
                </a:extLst>
              </p14:cNvPr>
              <p14:cNvContentPartPr/>
              <p14:nvPr/>
            </p14:nvContentPartPr>
            <p14:xfrm>
              <a:off x="1809435" y="1056945"/>
              <a:ext cx="360" cy="360"/>
            </p14:xfrm>
          </p:contentPart>
        </mc:Choice>
        <mc:Fallback>
          <p:pic>
            <p:nvPicPr>
              <p:cNvPr id="12" name="Ink 11">
                <a:extLst>
                  <a:ext uri="{FF2B5EF4-FFF2-40B4-BE49-F238E27FC236}">
                    <a16:creationId xmlns:a16="http://schemas.microsoft.com/office/drawing/2014/main" id="{CFF7564E-5FF9-3E0C-9315-4BCA6D45DD3B}"/>
                  </a:ext>
                </a:extLst>
              </p:cNvPr>
              <p:cNvPicPr/>
              <p:nvPr/>
            </p:nvPicPr>
            <p:blipFill>
              <a:blip r:embed="rId3"/>
              <a:stretch>
                <a:fillRect/>
              </a:stretch>
            </p:blipFill>
            <p:spPr>
              <a:xfrm>
                <a:off x="1800795" y="1047945"/>
                <a:ext cx="18000" cy="18000"/>
              </a:xfrm>
              <a:prstGeom prst="rect">
                <a:avLst/>
              </a:prstGeom>
            </p:spPr>
          </p:pic>
        </mc:Fallback>
      </mc:AlternateContent>
      <p:grpSp>
        <p:nvGrpSpPr>
          <p:cNvPr id="28" name="Group 27">
            <a:extLst>
              <a:ext uri="{FF2B5EF4-FFF2-40B4-BE49-F238E27FC236}">
                <a16:creationId xmlns:a16="http://schemas.microsoft.com/office/drawing/2014/main" id="{EA2E6C81-9152-F66D-6AF3-E2B52B6BBFA8}"/>
              </a:ext>
            </a:extLst>
          </p:cNvPr>
          <p:cNvGrpSpPr/>
          <p:nvPr/>
        </p:nvGrpSpPr>
        <p:grpSpPr>
          <a:xfrm>
            <a:off x="2704755" y="952185"/>
            <a:ext cx="360" cy="360"/>
            <a:chOff x="2704755" y="952185"/>
            <a:chExt cx="360" cy="360"/>
          </a:xfrm>
        </p:grpSpPr>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EFE22BDF-7A0A-C095-9C5F-241AE0FFC660}"/>
                    </a:ext>
                  </a:extLst>
                </p14:cNvPr>
                <p14:cNvContentPartPr/>
                <p14:nvPr/>
              </p14:nvContentPartPr>
              <p14:xfrm>
                <a:off x="2704755" y="952185"/>
                <a:ext cx="360" cy="360"/>
              </p14:xfrm>
            </p:contentPart>
          </mc:Choice>
          <mc:Fallback>
            <p:pic>
              <p:nvPicPr>
                <p:cNvPr id="18" name="Ink 17">
                  <a:extLst>
                    <a:ext uri="{FF2B5EF4-FFF2-40B4-BE49-F238E27FC236}">
                      <a16:creationId xmlns:a16="http://schemas.microsoft.com/office/drawing/2014/main" id="{EFE22BDF-7A0A-C095-9C5F-241AE0FFC660}"/>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6C796323-9DEB-DAF9-6022-D3B23A79307A}"/>
                    </a:ext>
                  </a:extLst>
                </p14:cNvPr>
                <p14:cNvContentPartPr/>
                <p14:nvPr/>
              </p14:nvContentPartPr>
              <p14:xfrm>
                <a:off x="2704755" y="952185"/>
                <a:ext cx="360" cy="360"/>
              </p14:xfrm>
            </p:contentPart>
          </mc:Choice>
          <mc:Fallback>
            <p:pic>
              <p:nvPicPr>
                <p:cNvPr id="19" name="Ink 18">
                  <a:extLst>
                    <a:ext uri="{FF2B5EF4-FFF2-40B4-BE49-F238E27FC236}">
                      <a16:creationId xmlns:a16="http://schemas.microsoft.com/office/drawing/2014/main" id="{6C796323-9DEB-DAF9-6022-D3B23A79307A}"/>
                    </a:ext>
                  </a:extLst>
                </p:cNvPr>
                <p:cNvPicPr/>
                <p:nvPr/>
              </p:nvPicPr>
              <p:blipFill>
                <a:blip r:embed="rId12"/>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7C6860F3-D01D-8657-596E-968DF65E23CD}"/>
                    </a:ext>
                  </a:extLst>
                </p14:cNvPr>
                <p14:cNvContentPartPr/>
                <p14:nvPr/>
              </p14:nvContentPartPr>
              <p14:xfrm>
                <a:off x="2704755" y="952185"/>
                <a:ext cx="360" cy="360"/>
              </p14:xfrm>
            </p:contentPart>
          </mc:Choice>
          <mc:Fallback>
            <p:pic>
              <p:nvPicPr>
                <p:cNvPr id="20" name="Ink 19">
                  <a:extLst>
                    <a:ext uri="{FF2B5EF4-FFF2-40B4-BE49-F238E27FC236}">
                      <a16:creationId xmlns:a16="http://schemas.microsoft.com/office/drawing/2014/main" id="{7C6860F3-D01D-8657-596E-968DF65E23CD}"/>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Ink 20">
                  <a:extLst>
                    <a:ext uri="{FF2B5EF4-FFF2-40B4-BE49-F238E27FC236}">
                      <a16:creationId xmlns:a16="http://schemas.microsoft.com/office/drawing/2014/main" id="{7960ACAB-7E69-5570-9D5B-EA12DE2D3593}"/>
                    </a:ext>
                  </a:extLst>
                </p14:cNvPr>
                <p14:cNvContentPartPr/>
                <p14:nvPr/>
              </p14:nvContentPartPr>
              <p14:xfrm>
                <a:off x="2704755" y="952185"/>
                <a:ext cx="360" cy="360"/>
              </p14:xfrm>
            </p:contentPart>
          </mc:Choice>
          <mc:Fallback>
            <p:pic>
              <p:nvPicPr>
                <p:cNvPr id="21" name="Ink 20">
                  <a:extLst>
                    <a:ext uri="{FF2B5EF4-FFF2-40B4-BE49-F238E27FC236}">
                      <a16:creationId xmlns:a16="http://schemas.microsoft.com/office/drawing/2014/main" id="{7960ACAB-7E69-5570-9D5B-EA12DE2D3593}"/>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2" name="Ink 21">
                  <a:extLst>
                    <a:ext uri="{FF2B5EF4-FFF2-40B4-BE49-F238E27FC236}">
                      <a16:creationId xmlns:a16="http://schemas.microsoft.com/office/drawing/2014/main" id="{1C4BA8F5-23BD-E67E-2007-3A263DC49DDA}"/>
                    </a:ext>
                  </a:extLst>
                </p14:cNvPr>
                <p14:cNvContentPartPr/>
                <p14:nvPr/>
              </p14:nvContentPartPr>
              <p14:xfrm>
                <a:off x="2704755" y="952185"/>
                <a:ext cx="360" cy="360"/>
              </p14:xfrm>
            </p:contentPart>
          </mc:Choice>
          <mc:Fallback>
            <p:pic>
              <p:nvPicPr>
                <p:cNvPr id="22" name="Ink 21">
                  <a:extLst>
                    <a:ext uri="{FF2B5EF4-FFF2-40B4-BE49-F238E27FC236}">
                      <a16:creationId xmlns:a16="http://schemas.microsoft.com/office/drawing/2014/main" id="{1C4BA8F5-23BD-E67E-2007-3A263DC49DDA}"/>
                    </a:ext>
                  </a:extLst>
                </p:cNvPr>
                <p:cNvPicPr/>
                <p:nvPr/>
              </p:nvPicPr>
              <p:blipFill>
                <a:blip r:embed="rId3"/>
                <a:stretch>
                  <a:fillRect/>
                </a:stretch>
              </p:blipFill>
              <p:spPr>
                <a:xfrm>
                  <a:off x="2696115" y="943545"/>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30" name="Ink 29">
                <a:extLst>
                  <a:ext uri="{FF2B5EF4-FFF2-40B4-BE49-F238E27FC236}">
                    <a16:creationId xmlns:a16="http://schemas.microsoft.com/office/drawing/2014/main" id="{3479F91B-F339-C071-9116-F11EEC9E4AB8}"/>
                  </a:ext>
                </a:extLst>
              </p14:cNvPr>
              <p14:cNvContentPartPr/>
              <p14:nvPr/>
            </p14:nvContentPartPr>
            <p14:xfrm>
              <a:off x="3733635" y="837705"/>
              <a:ext cx="360" cy="360"/>
            </p14:xfrm>
          </p:contentPart>
        </mc:Choice>
        <mc:Fallback>
          <p:pic>
            <p:nvPicPr>
              <p:cNvPr id="30" name="Ink 29">
                <a:extLst>
                  <a:ext uri="{FF2B5EF4-FFF2-40B4-BE49-F238E27FC236}">
                    <a16:creationId xmlns:a16="http://schemas.microsoft.com/office/drawing/2014/main" id="{3479F91B-F339-C071-9116-F11EEC9E4AB8}"/>
                  </a:ext>
                </a:extLst>
              </p:cNvPr>
              <p:cNvPicPr/>
              <p:nvPr/>
            </p:nvPicPr>
            <p:blipFill>
              <a:blip r:embed="rId3"/>
              <a:stretch>
                <a:fillRect/>
              </a:stretch>
            </p:blipFill>
            <p:spPr>
              <a:xfrm>
                <a:off x="3724635" y="828705"/>
                <a:ext cx="18000" cy="18000"/>
              </a:xfrm>
              <a:prstGeom prst="rect">
                <a:avLst/>
              </a:prstGeom>
            </p:spPr>
          </p:pic>
        </mc:Fallback>
      </mc:AlternateContent>
    </p:spTree>
    <p:extLst>
      <p:ext uri="{BB962C8B-B14F-4D97-AF65-F5344CB8AC3E}">
        <p14:creationId xmlns:p14="http://schemas.microsoft.com/office/powerpoint/2010/main" val="33984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FB8D13-4D53-4725-82A2-A424B59CB3DD}"/>
              </a:ext>
            </a:extLst>
          </p:cNvPr>
          <p:cNvSpPr>
            <a:spLocks noGrp="1"/>
          </p:cNvSpPr>
          <p:nvPr>
            <p:ph type="title"/>
          </p:nvPr>
        </p:nvSpPr>
        <p:spPr>
          <a:xfrm>
            <a:off x="1104900" y="276988"/>
            <a:ext cx="9096375" cy="1158874"/>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b="1" u="sng" dirty="0">
                <a:solidFill>
                  <a:schemeClr val="accent4">
                    <a:lumMod val="75000"/>
                  </a:schemeClr>
                </a:solidFill>
              </a:rPr>
              <a:t>What is Linear Regression?</a:t>
            </a:r>
          </a:p>
        </p:txBody>
      </p:sp>
      <p:sp>
        <p:nvSpPr>
          <p:cNvPr id="3" name="Content Placeholder 2">
            <a:extLst>
              <a:ext uri="{FF2B5EF4-FFF2-40B4-BE49-F238E27FC236}">
                <a16:creationId xmlns:a16="http://schemas.microsoft.com/office/drawing/2014/main" id="{E4B5FBE3-AFAF-7349-A784-5415A09B1330}"/>
              </a:ext>
            </a:extLst>
          </p:cNvPr>
          <p:cNvSpPr>
            <a:spLocks noGrp="1"/>
          </p:cNvSpPr>
          <p:nvPr>
            <p:ph idx="1"/>
          </p:nvPr>
        </p:nvSpPr>
        <p:spPr>
          <a:xfrm>
            <a:off x="838200" y="2204841"/>
            <a:ext cx="10515600" cy="4351338"/>
          </a:xfrm>
        </p:spPr>
        <p:txBody>
          <a:bodyPr/>
          <a:lstStyle/>
          <a:p>
            <a:pPr algn="l" rtl="0" fontAlgn="base"/>
            <a:r>
              <a:rPr lang="en-US" b="0" i="0" dirty="0">
                <a:solidFill>
                  <a:srgbClr val="273239"/>
                </a:solidFill>
                <a:effectLst/>
                <a:latin typeface="Nunito" pitchFamily="2" charset="0"/>
              </a:rPr>
              <a:t>Linear regression is a type of </a:t>
            </a:r>
            <a:r>
              <a:rPr lang="en-US" u="sng" dirty="0">
                <a:solidFill>
                  <a:srgbClr val="273239"/>
                </a:solidFill>
                <a:latin typeface="Nunito" pitchFamily="2" charset="0"/>
              </a:rPr>
              <a:t>supervised machine </a:t>
            </a:r>
            <a:r>
              <a:rPr lang="en-US" b="0" i="0" u="sng" dirty="0">
                <a:solidFill>
                  <a:srgbClr val="273239"/>
                </a:solidFill>
                <a:effectLst/>
                <a:latin typeface="Nunito" pitchFamily="2" charset="0"/>
              </a:rPr>
              <a:t>learning</a:t>
            </a:r>
            <a:r>
              <a:rPr lang="en-US" b="0" i="0" dirty="0">
                <a:solidFill>
                  <a:srgbClr val="273239"/>
                </a:solidFill>
                <a:effectLst/>
                <a:latin typeface="Nunito" pitchFamily="2" charset="0"/>
              </a:rPr>
              <a:t> algorithm that computes the linear relationship between the dependent variable and one or more independent features by fitting a linear equation to observed data.</a:t>
            </a:r>
          </a:p>
          <a:p>
            <a:pPr algn="l" rtl="0" fontAlgn="base"/>
            <a:endParaRPr lang="en-US" b="0" i="0" dirty="0">
              <a:solidFill>
                <a:srgbClr val="273239"/>
              </a:solidFill>
              <a:effectLst/>
              <a:latin typeface="Nunito" pitchFamily="2" charset="0"/>
            </a:endParaRPr>
          </a:p>
          <a:p>
            <a:pPr algn="l" rtl="0" fontAlgn="base"/>
            <a:r>
              <a:rPr lang="en-US" b="0" i="0" dirty="0">
                <a:solidFill>
                  <a:srgbClr val="273239"/>
                </a:solidFill>
                <a:effectLst/>
                <a:latin typeface="Nunito" pitchFamily="2" charset="0"/>
              </a:rPr>
              <a:t>When there is only one independent feature, it is known as </a:t>
            </a:r>
            <a:r>
              <a:rPr lang="en-US" b="0" i="0" u="sng" dirty="0">
                <a:solidFill>
                  <a:srgbClr val="273239"/>
                </a:solidFill>
                <a:effectLst/>
                <a:latin typeface="Nunito" pitchFamily="2" charset="0"/>
              </a:rPr>
              <a:t>Simple Linear Regression </a:t>
            </a:r>
            <a:r>
              <a:rPr lang="en-US" b="0" i="0" dirty="0">
                <a:solidFill>
                  <a:srgbClr val="273239"/>
                </a:solidFill>
                <a:effectLst/>
                <a:latin typeface="Nunito" pitchFamily="2" charset="0"/>
              </a:rPr>
              <a:t>, and when there are more than one feature, it is known as </a:t>
            </a:r>
            <a:r>
              <a:rPr lang="en-US" b="0" i="0" u="sng" dirty="0">
                <a:solidFill>
                  <a:srgbClr val="273239"/>
                </a:solidFill>
                <a:effectLst/>
                <a:latin typeface="Nunito" pitchFamily="2" charset="0"/>
              </a:rPr>
              <a:t>Multiple Linear Regression</a:t>
            </a:r>
            <a:r>
              <a:rPr lang="en-US" b="0" i="0" dirty="0">
                <a:solidFill>
                  <a:srgbClr val="273239"/>
                </a:solidFill>
                <a:effectLst/>
                <a:latin typeface="Nunito" pitchFamily="2" charset="0"/>
              </a:rPr>
              <a:t>.</a:t>
            </a:r>
          </a:p>
          <a:p>
            <a:endParaRPr lang="en-US" dirty="0"/>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D6DEA2C-6DD6-8554-3CB3-69003B5A8AB3}"/>
                  </a:ext>
                </a:extLst>
              </p14:cNvPr>
              <p14:cNvContentPartPr/>
              <p14:nvPr/>
            </p14:nvContentPartPr>
            <p14:xfrm>
              <a:off x="4438155" y="1047225"/>
              <a:ext cx="360" cy="360"/>
            </p14:xfrm>
          </p:contentPart>
        </mc:Choice>
        <mc:Fallback>
          <p:pic>
            <p:nvPicPr>
              <p:cNvPr id="7" name="Ink 6">
                <a:extLst>
                  <a:ext uri="{FF2B5EF4-FFF2-40B4-BE49-F238E27FC236}">
                    <a16:creationId xmlns:a16="http://schemas.microsoft.com/office/drawing/2014/main" id="{6D6DEA2C-6DD6-8554-3CB3-69003B5A8AB3}"/>
                  </a:ext>
                </a:extLst>
              </p:cNvPr>
              <p:cNvPicPr/>
              <p:nvPr/>
            </p:nvPicPr>
            <p:blipFill>
              <a:blip r:embed="rId3"/>
              <a:stretch>
                <a:fillRect/>
              </a:stretch>
            </p:blipFill>
            <p:spPr>
              <a:xfrm>
                <a:off x="4429515" y="10382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C4F1BDF4-4E9F-5516-D786-1CECF3695BDE}"/>
                  </a:ext>
                </a:extLst>
              </p14:cNvPr>
              <p14:cNvContentPartPr/>
              <p14:nvPr/>
            </p14:nvContentPartPr>
            <p14:xfrm>
              <a:off x="4924155" y="856425"/>
              <a:ext cx="360" cy="360"/>
            </p14:xfrm>
          </p:contentPart>
        </mc:Choice>
        <mc:Fallback>
          <p:pic>
            <p:nvPicPr>
              <p:cNvPr id="8" name="Ink 7">
                <a:extLst>
                  <a:ext uri="{FF2B5EF4-FFF2-40B4-BE49-F238E27FC236}">
                    <a16:creationId xmlns:a16="http://schemas.microsoft.com/office/drawing/2014/main" id="{C4F1BDF4-4E9F-5516-D786-1CECF3695BDE}"/>
                  </a:ext>
                </a:extLst>
              </p:cNvPr>
              <p:cNvPicPr/>
              <p:nvPr/>
            </p:nvPicPr>
            <p:blipFill>
              <a:blip r:embed="rId3"/>
              <a:stretch>
                <a:fillRect/>
              </a:stretch>
            </p:blipFill>
            <p:spPr>
              <a:xfrm>
                <a:off x="4915515" y="847785"/>
                <a:ext cx="18000" cy="18000"/>
              </a:xfrm>
              <a:prstGeom prst="rect">
                <a:avLst/>
              </a:prstGeom>
            </p:spPr>
          </p:pic>
        </mc:Fallback>
      </mc:AlternateContent>
      <p:grpSp>
        <p:nvGrpSpPr>
          <p:cNvPr id="9" name="Group 8">
            <a:extLst>
              <a:ext uri="{FF2B5EF4-FFF2-40B4-BE49-F238E27FC236}">
                <a16:creationId xmlns:a16="http://schemas.microsoft.com/office/drawing/2014/main" id="{832D5CB6-78FC-97C0-282B-28B0244F4C14}"/>
              </a:ext>
            </a:extLst>
          </p:cNvPr>
          <p:cNvGrpSpPr/>
          <p:nvPr/>
        </p:nvGrpSpPr>
        <p:grpSpPr>
          <a:xfrm>
            <a:off x="2885835" y="1065945"/>
            <a:ext cx="360" cy="360"/>
            <a:chOff x="2885835" y="1065945"/>
            <a:chExt cx="360" cy="360"/>
          </a:xfrm>
        </p:grpSpPr>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7746F2CC-9167-1C2D-3369-C927904CA12C}"/>
                    </a:ext>
                  </a:extLst>
                </p14:cNvPr>
                <p14:cNvContentPartPr/>
                <p14:nvPr/>
              </p14:nvContentPartPr>
              <p14:xfrm>
                <a:off x="2885835" y="1065945"/>
                <a:ext cx="360" cy="360"/>
              </p14:xfrm>
            </p:contentPart>
          </mc:Choice>
          <mc:Fallback>
            <p:pic>
              <p:nvPicPr>
                <p:cNvPr id="10" name="Ink 9">
                  <a:extLst>
                    <a:ext uri="{FF2B5EF4-FFF2-40B4-BE49-F238E27FC236}">
                      <a16:creationId xmlns:a16="http://schemas.microsoft.com/office/drawing/2014/main" id="{7746F2CC-9167-1C2D-3369-C927904CA12C}"/>
                    </a:ext>
                  </a:extLst>
                </p:cNvPr>
                <p:cNvPicPr/>
                <p:nvPr/>
              </p:nvPicPr>
              <p:blipFill>
                <a:blip r:embed="rId3"/>
                <a:stretch>
                  <a:fillRect/>
                </a:stretch>
              </p:blipFill>
              <p:spPr>
                <a:xfrm>
                  <a:off x="2876835" y="10573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1A26CE71-8384-D572-1875-3887330664E6}"/>
                    </a:ext>
                  </a:extLst>
                </p14:cNvPr>
                <p14:cNvContentPartPr/>
                <p14:nvPr/>
              </p14:nvContentPartPr>
              <p14:xfrm>
                <a:off x="2885835" y="1065945"/>
                <a:ext cx="360" cy="360"/>
              </p14:xfrm>
            </p:contentPart>
          </mc:Choice>
          <mc:Fallback>
            <p:pic>
              <p:nvPicPr>
                <p:cNvPr id="11" name="Ink 10">
                  <a:extLst>
                    <a:ext uri="{FF2B5EF4-FFF2-40B4-BE49-F238E27FC236}">
                      <a16:creationId xmlns:a16="http://schemas.microsoft.com/office/drawing/2014/main" id="{1A26CE71-8384-D572-1875-3887330664E6}"/>
                    </a:ext>
                  </a:extLst>
                </p:cNvPr>
                <p:cNvPicPr/>
                <p:nvPr/>
              </p:nvPicPr>
              <p:blipFill>
                <a:blip r:embed="rId3"/>
                <a:stretch>
                  <a:fillRect/>
                </a:stretch>
              </p:blipFill>
              <p:spPr>
                <a:xfrm>
                  <a:off x="2876835" y="1057305"/>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552D8D9C-7511-6CE8-DE88-090C4E682531}"/>
                  </a:ext>
                </a:extLst>
              </p14:cNvPr>
              <p14:cNvContentPartPr/>
              <p14:nvPr/>
            </p14:nvContentPartPr>
            <p14:xfrm>
              <a:off x="1809435" y="1056945"/>
              <a:ext cx="360" cy="360"/>
            </p14:xfrm>
          </p:contentPart>
        </mc:Choice>
        <mc:Fallback>
          <p:pic>
            <p:nvPicPr>
              <p:cNvPr id="12" name="Ink 11">
                <a:extLst>
                  <a:ext uri="{FF2B5EF4-FFF2-40B4-BE49-F238E27FC236}">
                    <a16:creationId xmlns:a16="http://schemas.microsoft.com/office/drawing/2014/main" id="{552D8D9C-7511-6CE8-DE88-090C4E682531}"/>
                  </a:ext>
                </a:extLst>
              </p:cNvPr>
              <p:cNvPicPr/>
              <p:nvPr/>
            </p:nvPicPr>
            <p:blipFill>
              <a:blip r:embed="rId3"/>
              <a:stretch>
                <a:fillRect/>
              </a:stretch>
            </p:blipFill>
            <p:spPr>
              <a:xfrm>
                <a:off x="1800795" y="1047945"/>
                <a:ext cx="18000" cy="18000"/>
              </a:xfrm>
              <a:prstGeom prst="rect">
                <a:avLst/>
              </a:prstGeom>
            </p:spPr>
          </p:pic>
        </mc:Fallback>
      </mc:AlternateContent>
      <p:grpSp>
        <p:nvGrpSpPr>
          <p:cNvPr id="13" name="Group 12">
            <a:extLst>
              <a:ext uri="{FF2B5EF4-FFF2-40B4-BE49-F238E27FC236}">
                <a16:creationId xmlns:a16="http://schemas.microsoft.com/office/drawing/2014/main" id="{3CD8E208-6D82-6C4C-8D1D-157F896AA17E}"/>
              </a:ext>
            </a:extLst>
          </p:cNvPr>
          <p:cNvGrpSpPr/>
          <p:nvPr/>
        </p:nvGrpSpPr>
        <p:grpSpPr>
          <a:xfrm>
            <a:off x="2704755" y="952185"/>
            <a:ext cx="360" cy="360"/>
            <a:chOff x="2704755" y="952185"/>
            <a:chExt cx="360" cy="360"/>
          </a:xfrm>
        </p:grpSpPr>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37098AC8-3356-3D88-7248-6C52DD341CC2}"/>
                    </a:ext>
                  </a:extLst>
                </p14:cNvPr>
                <p14:cNvContentPartPr/>
                <p14:nvPr/>
              </p14:nvContentPartPr>
              <p14:xfrm>
                <a:off x="2704755" y="952185"/>
                <a:ext cx="360" cy="360"/>
              </p14:xfrm>
            </p:contentPart>
          </mc:Choice>
          <mc:Fallback>
            <p:pic>
              <p:nvPicPr>
                <p:cNvPr id="14" name="Ink 13">
                  <a:extLst>
                    <a:ext uri="{FF2B5EF4-FFF2-40B4-BE49-F238E27FC236}">
                      <a16:creationId xmlns:a16="http://schemas.microsoft.com/office/drawing/2014/main" id="{37098AC8-3356-3D88-7248-6C52DD341CC2}"/>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545DF198-BBC1-C041-5580-31B7367526A6}"/>
                    </a:ext>
                  </a:extLst>
                </p14:cNvPr>
                <p14:cNvContentPartPr/>
                <p14:nvPr/>
              </p14:nvContentPartPr>
              <p14:xfrm>
                <a:off x="2704755" y="952185"/>
                <a:ext cx="360" cy="360"/>
              </p14:xfrm>
            </p:contentPart>
          </mc:Choice>
          <mc:Fallback>
            <p:pic>
              <p:nvPicPr>
                <p:cNvPr id="15" name="Ink 14">
                  <a:extLst>
                    <a:ext uri="{FF2B5EF4-FFF2-40B4-BE49-F238E27FC236}">
                      <a16:creationId xmlns:a16="http://schemas.microsoft.com/office/drawing/2014/main" id="{545DF198-BBC1-C041-5580-31B7367526A6}"/>
                    </a:ext>
                  </a:extLst>
                </p:cNvPr>
                <p:cNvPicPr/>
                <p:nvPr/>
              </p:nvPicPr>
              <p:blipFill>
                <a:blip r:embed="rId10"/>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k 15">
                  <a:extLst>
                    <a:ext uri="{FF2B5EF4-FFF2-40B4-BE49-F238E27FC236}">
                      <a16:creationId xmlns:a16="http://schemas.microsoft.com/office/drawing/2014/main" id="{E47D00D4-9F76-1B42-B541-9BFCD9943151}"/>
                    </a:ext>
                  </a:extLst>
                </p14:cNvPr>
                <p14:cNvContentPartPr/>
                <p14:nvPr/>
              </p14:nvContentPartPr>
              <p14:xfrm>
                <a:off x="2704755" y="952185"/>
                <a:ext cx="360" cy="360"/>
              </p14:xfrm>
            </p:contentPart>
          </mc:Choice>
          <mc:Fallback>
            <p:pic>
              <p:nvPicPr>
                <p:cNvPr id="16" name="Ink 15">
                  <a:extLst>
                    <a:ext uri="{FF2B5EF4-FFF2-40B4-BE49-F238E27FC236}">
                      <a16:creationId xmlns:a16="http://schemas.microsoft.com/office/drawing/2014/main" id="{E47D00D4-9F76-1B42-B541-9BFCD9943151}"/>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BE6925D1-A57C-FFCF-0F25-EEAA652CC40E}"/>
                    </a:ext>
                  </a:extLst>
                </p14:cNvPr>
                <p14:cNvContentPartPr/>
                <p14:nvPr/>
              </p14:nvContentPartPr>
              <p14:xfrm>
                <a:off x="2704755" y="952185"/>
                <a:ext cx="360" cy="360"/>
              </p14:xfrm>
            </p:contentPart>
          </mc:Choice>
          <mc:Fallback>
            <p:pic>
              <p:nvPicPr>
                <p:cNvPr id="17" name="Ink 16">
                  <a:extLst>
                    <a:ext uri="{FF2B5EF4-FFF2-40B4-BE49-F238E27FC236}">
                      <a16:creationId xmlns:a16="http://schemas.microsoft.com/office/drawing/2014/main" id="{BE6925D1-A57C-FFCF-0F25-EEAA652CC40E}"/>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1ADAFAD9-CE65-50E1-6337-EE35BE5754B5}"/>
                    </a:ext>
                  </a:extLst>
                </p14:cNvPr>
                <p14:cNvContentPartPr/>
                <p14:nvPr/>
              </p14:nvContentPartPr>
              <p14:xfrm>
                <a:off x="2704755" y="952185"/>
                <a:ext cx="360" cy="360"/>
              </p14:xfrm>
            </p:contentPart>
          </mc:Choice>
          <mc:Fallback>
            <p:pic>
              <p:nvPicPr>
                <p:cNvPr id="18" name="Ink 17">
                  <a:extLst>
                    <a:ext uri="{FF2B5EF4-FFF2-40B4-BE49-F238E27FC236}">
                      <a16:creationId xmlns:a16="http://schemas.microsoft.com/office/drawing/2014/main" id="{1ADAFAD9-CE65-50E1-6337-EE35BE5754B5}"/>
                    </a:ext>
                  </a:extLst>
                </p:cNvPr>
                <p:cNvPicPr/>
                <p:nvPr/>
              </p:nvPicPr>
              <p:blipFill>
                <a:blip r:embed="rId3"/>
                <a:stretch>
                  <a:fillRect/>
                </a:stretch>
              </p:blipFill>
              <p:spPr>
                <a:xfrm>
                  <a:off x="2696115" y="943545"/>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38AF18BE-DA16-0ED8-9FBF-D5496D0BF8BE}"/>
                  </a:ext>
                </a:extLst>
              </p14:cNvPr>
              <p14:cNvContentPartPr/>
              <p14:nvPr/>
            </p14:nvContentPartPr>
            <p14:xfrm>
              <a:off x="3733635" y="837705"/>
              <a:ext cx="360" cy="360"/>
            </p14:xfrm>
          </p:contentPart>
        </mc:Choice>
        <mc:Fallback>
          <p:pic>
            <p:nvPicPr>
              <p:cNvPr id="19" name="Ink 18">
                <a:extLst>
                  <a:ext uri="{FF2B5EF4-FFF2-40B4-BE49-F238E27FC236}">
                    <a16:creationId xmlns:a16="http://schemas.microsoft.com/office/drawing/2014/main" id="{38AF18BE-DA16-0ED8-9FBF-D5496D0BF8BE}"/>
                  </a:ext>
                </a:extLst>
              </p:cNvPr>
              <p:cNvPicPr/>
              <p:nvPr/>
            </p:nvPicPr>
            <p:blipFill>
              <a:blip r:embed="rId3"/>
              <a:stretch>
                <a:fillRect/>
              </a:stretch>
            </p:blipFill>
            <p:spPr>
              <a:xfrm>
                <a:off x="3724635" y="828705"/>
                <a:ext cx="18000" cy="18000"/>
              </a:xfrm>
              <a:prstGeom prst="rect">
                <a:avLst/>
              </a:prstGeom>
            </p:spPr>
          </p:pic>
        </mc:Fallback>
      </mc:AlternateContent>
    </p:spTree>
    <p:extLst>
      <p:ext uri="{BB962C8B-B14F-4D97-AF65-F5344CB8AC3E}">
        <p14:creationId xmlns:p14="http://schemas.microsoft.com/office/powerpoint/2010/main" val="291125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936ED-9B47-B94F-9722-16BD2208DD7F}"/>
              </a:ext>
            </a:extLst>
          </p:cNvPr>
          <p:cNvSpPr>
            <a:spLocks noGrp="1"/>
          </p:cNvSpPr>
          <p:nvPr>
            <p:ph type="title"/>
          </p:nvPr>
        </p:nvSpPr>
        <p:spPr>
          <a:xfrm>
            <a:off x="923925" y="117476"/>
            <a:ext cx="9629775" cy="539749"/>
          </a:xfrm>
        </p:spPr>
        <p:txBody>
          <a:bodyPr>
            <a:normAutofit fontScale="90000"/>
          </a:bodyPr>
          <a:lstStyle/>
          <a:p>
            <a:pPr algn="ctr"/>
            <a:r>
              <a:rPr lang="en-US" b="1" i="0" u="sng" dirty="0">
                <a:solidFill>
                  <a:schemeClr val="accent4">
                    <a:lumMod val="75000"/>
                  </a:schemeClr>
                </a:solidFill>
                <a:effectLst/>
                <a:latin typeface="Nunito" pitchFamily="2" charset="0"/>
              </a:rPr>
              <a:t>Types of Linear Regression</a:t>
            </a:r>
            <a:endParaRPr lang="en-US" u="sng" dirty="0">
              <a:solidFill>
                <a:schemeClr val="accent4">
                  <a:lumMod val="75000"/>
                </a:schemeClr>
              </a:solidFill>
            </a:endParaRPr>
          </a:p>
        </p:txBody>
      </p:sp>
      <p:sp>
        <p:nvSpPr>
          <p:cNvPr id="3" name="Content Placeholder 2">
            <a:extLst>
              <a:ext uri="{FF2B5EF4-FFF2-40B4-BE49-F238E27FC236}">
                <a16:creationId xmlns:a16="http://schemas.microsoft.com/office/drawing/2014/main" id="{A776BB49-3CD9-EF18-83AF-825A42143F84}"/>
              </a:ext>
            </a:extLst>
          </p:cNvPr>
          <p:cNvSpPr>
            <a:spLocks noGrp="1"/>
          </p:cNvSpPr>
          <p:nvPr>
            <p:ph idx="1"/>
          </p:nvPr>
        </p:nvSpPr>
        <p:spPr>
          <a:xfrm>
            <a:off x="419100" y="781050"/>
            <a:ext cx="11706225" cy="5959474"/>
          </a:xfrm>
        </p:spPr>
        <p:txBody>
          <a:bodyPr>
            <a:normAutofit fontScale="85000" lnSpcReduction="20000"/>
          </a:bodyPr>
          <a:lstStyle/>
          <a:p>
            <a:pPr algn="l" fontAlgn="base"/>
            <a:r>
              <a:rPr lang="en-US" b="1" i="0" dirty="0">
                <a:solidFill>
                  <a:srgbClr val="273239"/>
                </a:solidFill>
                <a:effectLst/>
                <a:latin typeface="Nunito" pitchFamily="2" charset="0"/>
              </a:rPr>
              <a:t>Simple Linear Regression</a:t>
            </a:r>
          </a:p>
          <a:p>
            <a:pPr algn="l" rtl="0" fontAlgn="base"/>
            <a:r>
              <a:rPr lang="en-US" b="0" i="0" dirty="0">
                <a:solidFill>
                  <a:srgbClr val="273239"/>
                </a:solidFill>
                <a:effectLst/>
                <a:latin typeface="Nunito" pitchFamily="2" charset="0"/>
              </a:rPr>
              <a:t>This is the simplest form of linear regression, and it involves only one independent variable and one dependent variable. The equation for simple linear regression is:</a:t>
            </a:r>
            <a:br>
              <a:rPr lang="en-US" b="0" i="0" dirty="0">
                <a:solidFill>
                  <a:srgbClr val="273239"/>
                </a:solidFill>
                <a:effectLst/>
                <a:latin typeface="Nunito" pitchFamily="2" charset="0"/>
              </a:rPr>
            </a:br>
            <a:endParaRPr lang="en-US" dirty="0">
              <a:solidFill>
                <a:srgbClr val="273239"/>
              </a:solidFill>
              <a:latin typeface="KaTeX_Main"/>
            </a:endParaRPr>
          </a:p>
          <a:p>
            <a:pPr algn="l" rtl="0" fontAlgn="base"/>
            <a:r>
              <a:rPr lang="en-US" b="0" i="1" dirty="0">
                <a:solidFill>
                  <a:srgbClr val="273239"/>
                </a:solidFill>
                <a:effectLst/>
                <a:latin typeface="KaTeX_Math"/>
              </a:rPr>
              <a:t>y</a:t>
            </a:r>
            <a:r>
              <a:rPr lang="en-US" b="0" i="0" dirty="0">
                <a:solidFill>
                  <a:srgbClr val="273239"/>
                </a:solidFill>
                <a:effectLst/>
                <a:latin typeface="KaTeX_Main"/>
              </a:rPr>
              <a:t>=</a:t>
            </a:r>
            <a:r>
              <a:rPr lang="en-US" b="0" i="1" dirty="0">
                <a:solidFill>
                  <a:srgbClr val="273239"/>
                </a:solidFill>
                <a:effectLst/>
                <a:latin typeface="KaTeX_Math"/>
              </a:rPr>
              <a:t>β</a:t>
            </a:r>
            <a:r>
              <a:rPr lang="en-US" b="0" i="0" dirty="0">
                <a:solidFill>
                  <a:srgbClr val="273239"/>
                </a:solidFill>
                <a:effectLst/>
                <a:latin typeface="KaTeX_Main"/>
              </a:rPr>
              <a:t>0​+</a:t>
            </a:r>
            <a:r>
              <a:rPr lang="en-US" b="0" i="1" dirty="0">
                <a:solidFill>
                  <a:srgbClr val="273239"/>
                </a:solidFill>
                <a:effectLst/>
                <a:latin typeface="KaTeX_Math"/>
              </a:rPr>
              <a:t>β</a:t>
            </a:r>
            <a:r>
              <a:rPr lang="en-US" b="0" i="0" dirty="0">
                <a:solidFill>
                  <a:srgbClr val="273239"/>
                </a:solidFill>
                <a:effectLst/>
                <a:latin typeface="KaTeX_Main"/>
              </a:rPr>
              <a:t>1​</a:t>
            </a:r>
            <a:r>
              <a:rPr lang="en-US" b="0" i="1" dirty="0">
                <a:solidFill>
                  <a:srgbClr val="273239"/>
                </a:solidFill>
                <a:effectLst/>
                <a:latin typeface="KaTeX_Math"/>
              </a:rPr>
              <a:t>X</a:t>
            </a:r>
            <a:br>
              <a:rPr lang="en-US" b="0" i="0" dirty="0">
                <a:solidFill>
                  <a:srgbClr val="273239"/>
                </a:solidFill>
                <a:effectLst/>
                <a:latin typeface="Nunito" pitchFamily="2" charset="0"/>
              </a:rPr>
            </a:br>
            <a:r>
              <a:rPr lang="en-US" b="0" i="0" dirty="0">
                <a:solidFill>
                  <a:srgbClr val="273239"/>
                </a:solidFill>
                <a:effectLst/>
                <a:latin typeface="Nunito" pitchFamily="2" charset="0"/>
              </a:rPr>
              <a:t>where:</a:t>
            </a:r>
          </a:p>
          <a:p>
            <a:pPr algn="l" fontAlgn="base">
              <a:buFont typeface="Arial" panose="020B0604020202020204" pitchFamily="34" charset="0"/>
              <a:buChar char="•"/>
            </a:pPr>
            <a:r>
              <a:rPr lang="en-US" b="0" i="0" dirty="0">
                <a:solidFill>
                  <a:srgbClr val="273239"/>
                </a:solidFill>
                <a:effectLst/>
                <a:latin typeface="Nunito" pitchFamily="2" charset="0"/>
              </a:rPr>
              <a:t>Y is the dependent variable</a:t>
            </a:r>
          </a:p>
          <a:p>
            <a:pPr algn="l" fontAlgn="base">
              <a:buFont typeface="Arial" panose="020B0604020202020204" pitchFamily="34" charset="0"/>
              <a:buChar char="•"/>
            </a:pPr>
            <a:r>
              <a:rPr lang="en-US" b="0" i="0" dirty="0">
                <a:solidFill>
                  <a:srgbClr val="273239"/>
                </a:solidFill>
                <a:effectLst/>
                <a:latin typeface="Nunito" pitchFamily="2" charset="0"/>
              </a:rPr>
              <a:t>X is the independent variable</a:t>
            </a:r>
          </a:p>
          <a:p>
            <a:pPr algn="l" fontAlgn="base">
              <a:buFont typeface="Arial" panose="020B0604020202020204" pitchFamily="34" charset="0"/>
              <a:buChar char="•"/>
            </a:pPr>
            <a:r>
              <a:rPr lang="en-US" b="0" i="0" dirty="0">
                <a:solidFill>
                  <a:srgbClr val="273239"/>
                </a:solidFill>
                <a:effectLst/>
                <a:latin typeface="Nunito" pitchFamily="2" charset="0"/>
              </a:rPr>
              <a:t>β0 is the intercept</a:t>
            </a:r>
          </a:p>
          <a:p>
            <a:pPr algn="l" fontAlgn="base">
              <a:buFont typeface="Arial" panose="020B0604020202020204" pitchFamily="34" charset="0"/>
              <a:buChar char="•"/>
            </a:pPr>
            <a:r>
              <a:rPr lang="en-US" b="0" i="0" dirty="0">
                <a:solidFill>
                  <a:srgbClr val="273239"/>
                </a:solidFill>
                <a:effectLst/>
                <a:latin typeface="Nunito" pitchFamily="2" charset="0"/>
              </a:rPr>
              <a:t>β1 is the slope</a:t>
            </a:r>
          </a:p>
          <a:p>
            <a:pPr marL="0" indent="0" algn="l" fontAlgn="base">
              <a:buNone/>
            </a:pP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Multiple Linear Regression</a:t>
            </a:r>
          </a:p>
          <a:p>
            <a:pPr algn="l" rtl="0" fontAlgn="base"/>
            <a:r>
              <a:rPr lang="en-US" b="0" i="0" dirty="0">
                <a:solidFill>
                  <a:srgbClr val="273239"/>
                </a:solidFill>
                <a:effectLst/>
                <a:latin typeface="Nunito" pitchFamily="2" charset="0"/>
              </a:rPr>
              <a:t>This involves more than one independent variable and one dependent variable. The equation for multiple linear regression is:</a:t>
            </a:r>
          </a:p>
          <a:p>
            <a:pPr marL="0" indent="0" algn="l" rtl="0" fontAlgn="base">
              <a:buNone/>
            </a:pP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r>
              <a:rPr lang="en-US" b="0" i="1" dirty="0">
                <a:solidFill>
                  <a:srgbClr val="273239"/>
                </a:solidFill>
                <a:effectLst/>
                <a:latin typeface="KaTeX_Math"/>
              </a:rPr>
              <a:t>y</a:t>
            </a:r>
            <a:r>
              <a:rPr lang="en-US" b="0" i="0" dirty="0">
                <a:solidFill>
                  <a:srgbClr val="273239"/>
                </a:solidFill>
                <a:effectLst/>
                <a:latin typeface="KaTeX_Main"/>
              </a:rPr>
              <a:t>=</a:t>
            </a:r>
            <a:r>
              <a:rPr lang="en-US" b="0" i="1" dirty="0">
                <a:solidFill>
                  <a:srgbClr val="273239"/>
                </a:solidFill>
                <a:effectLst/>
                <a:latin typeface="KaTeX_Math"/>
              </a:rPr>
              <a:t>β</a:t>
            </a:r>
            <a:r>
              <a:rPr lang="en-US" b="0" i="0" dirty="0">
                <a:solidFill>
                  <a:srgbClr val="273239"/>
                </a:solidFill>
                <a:effectLst/>
                <a:latin typeface="KaTeX_Main"/>
              </a:rPr>
              <a:t>0​+</a:t>
            </a:r>
            <a:r>
              <a:rPr lang="en-US" b="0" i="1" dirty="0">
                <a:solidFill>
                  <a:srgbClr val="273239"/>
                </a:solidFill>
                <a:effectLst/>
                <a:latin typeface="KaTeX_Math"/>
              </a:rPr>
              <a:t>β</a:t>
            </a:r>
            <a:r>
              <a:rPr lang="en-US" b="0" i="0" dirty="0">
                <a:solidFill>
                  <a:srgbClr val="273239"/>
                </a:solidFill>
                <a:effectLst/>
                <a:latin typeface="KaTeX_Main"/>
              </a:rPr>
              <a:t>1​</a:t>
            </a:r>
            <a:r>
              <a:rPr lang="en-US" b="0" i="1" dirty="0">
                <a:solidFill>
                  <a:srgbClr val="273239"/>
                </a:solidFill>
                <a:effectLst/>
                <a:latin typeface="KaTeX_Math"/>
              </a:rPr>
              <a:t>X</a:t>
            </a:r>
            <a:r>
              <a:rPr lang="en-US" b="0" i="0" dirty="0">
                <a:solidFill>
                  <a:srgbClr val="273239"/>
                </a:solidFill>
                <a:effectLst/>
                <a:latin typeface="KaTeX_Main"/>
              </a:rPr>
              <a:t>+</a:t>
            </a:r>
            <a:r>
              <a:rPr lang="en-US" b="0" i="1" dirty="0">
                <a:solidFill>
                  <a:srgbClr val="273239"/>
                </a:solidFill>
                <a:effectLst/>
                <a:latin typeface="KaTeX_Math"/>
              </a:rPr>
              <a:t>β</a:t>
            </a:r>
            <a:r>
              <a:rPr lang="en-US" b="0" i="0" dirty="0">
                <a:solidFill>
                  <a:srgbClr val="273239"/>
                </a:solidFill>
                <a:effectLst/>
                <a:latin typeface="KaTeX_Main"/>
              </a:rPr>
              <a:t>2​</a:t>
            </a:r>
            <a:r>
              <a:rPr lang="en-US" b="0" i="1" dirty="0">
                <a:solidFill>
                  <a:srgbClr val="273239"/>
                </a:solidFill>
                <a:effectLst/>
                <a:latin typeface="KaTeX_Math"/>
              </a:rPr>
              <a:t>X</a:t>
            </a:r>
            <a:r>
              <a:rPr lang="en-US" b="0" i="0" dirty="0">
                <a:solidFill>
                  <a:srgbClr val="273239"/>
                </a:solidFill>
                <a:effectLst/>
                <a:latin typeface="KaTeX_Main"/>
              </a:rPr>
              <a:t>+………</a:t>
            </a:r>
            <a:r>
              <a:rPr lang="en-US" b="0" i="1" dirty="0">
                <a:solidFill>
                  <a:srgbClr val="273239"/>
                </a:solidFill>
                <a:effectLst/>
                <a:latin typeface="KaTeX_Math"/>
              </a:rPr>
              <a:t>βn</a:t>
            </a:r>
            <a:r>
              <a:rPr lang="en-US" b="0" i="0" dirty="0">
                <a:solidFill>
                  <a:srgbClr val="273239"/>
                </a:solidFill>
                <a:effectLst/>
                <a:latin typeface="KaTeX_Main"/>
              </a:rPr>
              <a:t>​</a:t>
            </a:r>
            <a:r>
              <a:rPr lang="en-US" b="0" i="1" dirty="0">
                <a:solidFill>
                  <a:srgbClr val="273239"/>
                </a:solidFill>
                <a:effectLst/>
                <a:latin typeface="KaTeX_Math"/>
              </a:rPr>
              <a:t>X</a:t>
            </a:r>
            <a:br>
              <a:rPr lang="en-US" b="0" i="0" dirty="0">
                <a:solidFill>
                  <a:srgbClr val="273239"/>
                </a:solidFill>
                <a:effectLst/>
                <a:latin typeface="Nunito" pitchFamily="2" charset="0"/>
              </a:rPr>
            </a:br>
            <a:r>
              <a:rPr lang="en-US" b="0" i="0" dirty="0">
                <a:solidFill>
                  <a:srgbClr val="273239"/>
                </a:solidFill>
                <a:effectLst/>
                <a:latin typeface="Nunito" pitchFamily="2" charset="0"/>
              </a:rPr>
              <a:t>     where:</a:t>
            </a:r>
          </a:p>
          <a:p>
            <a:pPr algn="l" fontAlgn="base">
              <a:buFont typeface="Arial" panose="020B0604020202020204" pitchFamily="34" charset="0"/>
              <a:buChar char="•"/>
            </a:pPr>
            <a:r>
              <a:rPr lang="en-US" b="0" i="0" dirty="0">
                <a:solidFill>
                  <a:srgbClr val="273239"/>
                </a:solidFill>
                <a:effectLst/>
                <a:latin typeface="Nunito" pitchFamily="2" charset="0"/>
              </a:rPr>
              <a:t>Y is the dependent variable</a:t>
            </a:r>
          </a:p>
          <a:p>
            <a:pPr algn="l" fontAlgn="base">
              <a:buFont typeface="Arial" panose="020B0604020202020204" pitchFamily="34" charset="0"/>
              <a:buChar char="•"/>
            </a:pPr>
            <a:r>
              <a:rPr lang="en-US" b="0" i="0" dirty="0">
                <a:solidFill>
                  <a:srgbClr val="273239"/>
                </a:solidFill>
                <a:effectLst/>
                <a:latin typeface="Nunito" pitchFamily="2" charset="0"/>
              </a:rPr>
              <a:t>X1, X2, …, </a:t>
            </a:r>
            <a:r>
              <a:rPr lang="en-US" b="0" i="0" dirty="0" err="1">
                <a:solidFill>
                  <a:srgbClr val="273239"/>
                </a:solidFill>
                <a:effectLst/>
                <a:latin typeface="Nunito" pitchFamily="2" charset="0"/>
              </a:rPr>
              <a:t>Xp</a:t>
            </a:r>
            <a:r>
              <a:rPr lang="en-US" b="0" i="0" dirty="0">
                <a:solidFill>
                  <a:srgbClr val="273239"/>
                </a:solidFill>
                <a:effectLst/>
                <a:latin typeface="Nunito" pitchFamily="2" charset="0"/>
              </a:rPr>
              <a:t> are the independent variables</a:t>
            </a:r>
          </a:p>
          <a:p>
            <a:pPr algn="l" fontAlgn="base">
              <a:buFont typeface="Arial" panose="020B0604020202020204" pitchFamily="34" charset="0"/>
              <a:buChar char="•"/>
            </a:pPr>
            <a:r>
              <a:rPr lang="en-US" b="0" i="0" dirty="0">
                <a:solidFill>
                  <a:srgbClr val="273239"/>
                </a:solidFill>
                <a:effectLst/>
                <a:latin typeface="Nunito" pitchFamily="2" charset="0"/>
              </a:rPr>
              <a:t>β0 is the intercept</a:t>
            </a:r>
          </a:p>
          <a:p>
            <a:pPr algn="l" fontAlgn="base">
              <a:buFont typeface="Arial" panose="020B0604020202020204" pitchFamily="34" charset="0"/>
              <a:buChar char="•"/>
            </a:pPr>
            <a:r>
              <a:rPr lang="en-US" b="0" i="0" dirty="0">
                <a:solidFill>
                  <a:srgbClr val="273239"/>
                </a:solidFill>
                <a:effectLst/>
                <a:latin typeface="Nunito" pitchFamily="2" charset="0"/>
              </a:rPr>
              <a:t>β1, β2, …, βn are the slopes</a:t>
            </a:r>
            <a:endParaRPr lang="en-US" dirty="0"/>
          </a:p>
          <a:p>
            <a:endParaRPr lang="en-US" dirty="0"/>
          </a:p>
        </p:txBody>
      </p:sp>
    </p:spTree>
    <p:extLst>
      <p:ext uri="{BB962C8B-B14F-4D97-AF65-F5344CB8AC3E}">
        <p14:creationId xmlns:p14="http://schemas.microsoft.com/office/powerpoint/2010/main" val="315138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2815-3EFB-8C1E-AEE8-905DC0692DB4}"/>
              </a:ext>
            </a:extLst>
          </p:cNvPr>
          <p:cNvSpPr>
            <a:spLocks noGrp="1"/>
          </p:cNvSpPr>
          <p:nvPr>
            <p:ph type="title"/>
          </p:nvPr>
        </p:nvSpPr>
        <p:spPr/>
        <p:txBody>
          <a:bodyPr>
            <a:normAutofit/>
          </a:bodyPr>
          <a:lstStyle/>
          <a:p>
            <a:pPr algn="ctr" fontAlgn="base"/>
            <a:r>
              <a:rPr lang="en-US" b="1" i="0" u="sng" dirty="0">
                <a:solidFill>
                  <a:schemeClr val="accent4">
                    <a:lumMod val="75000"/>
                  </a:schemeClr>
                </a:solidFill>
                <a:effectLst/>
                <a:latin typeface="Nunito" pitchFamily="2" charset="0"/>
              </a:rPr>
              <a:t>What is the best Fit Line?</a:t>
            </a:r>
            <a:endParaRPr lang="en-US" u="sng" dirty="0">
              <a:solidFill>
                <a:schemeClr val="accent4">
                  <a:lumMod val="75000"/>
                </a:schemeClr>
              </a:solidFill>
            </a:endParaRPr>
          </a:p>
        </p:txBody>
      </p:sp>
      <p:sp>
        <p:nvSpPr>
          <p:cNvPr id="3" name="Content Placeholder 2">
            <a:extLst>
              <a:ext uri="{FF2B5EF4-FFF2-40B4-BE49-F238E27FC236}">
                <a16:creationId xmlns:a16="http://schemas.microsoft.com/office/drawing/2014/main" id="{C9F9AB06-7EF1-0661-CC37-3B189D9BD542}"/>
              </a:ext>
            </a:extLst>
          </p:cNvPr>
          <p:cNvSpPr>
            <a:spLocks noGrp="1"/>
          </p:cNvSpPr>
          <p:nvPr>
            <p:ph idx="1"/>
          </p:nvPr>
        </p:nvSpPr>
        <p:spPr/>
        <p:txBody>
          <a:bodyPr/>
          <a:lstStyle/>
          <a:p>
            <a:pPr algn="l" rtl="0" fontAlgn="base"/>
            <a:r>
              <a:rPr lang="en-US" b="0" i="0" dirty="0">
                <a:solidFill>
                  <a:srgbClr val="273239"/>
                </a:solidFill>
                <a:effectLst/>
                <a:latin typeface="Nunito" pitchFamily="2" charset="0"/>
              </a:rPr>
              <a:t>Our primary objective while using linear regression is to locate the best-fit line, which implies that the error between the predicted and actual values should be kept to a minimum. There will be the least error in the best-fit line.</a:t>
            </a:r>
          </a:p>
          <a:p>
            <a:pPr algn="l" rtl="0" fontAlgn="base"/>
            <a:endParaRPr lang="en-US" b="0" i="0" dirty="0">
              <a:solidFill>
                <a:srgbClr val="273239"/>
              </a:solidFill>
              <a:effectLst/>
              <a:latin typeface="Nunito" pitchFamily="2" charset="0"/>
            </a:endParaRPr>
          </a:p>
          <a:p>
            <a:pPr algn="l" rtl="0" fontAlgn="base"/>
            <a:r>
              <a:rPr lang="en-US" b="0" i="0" dirty="0">
                <a:solidFill>
                  <a:srgbClr val="273239"/>
                </a:solidFill>
                <a:effectLst/>
                <a:latin typeface="Nunito" pitchFamily="2" charset="0"/>
              </a:rPr>
              <a:t>The best Fit Line equation provides a straight line that represents the relationship between the dependent and independent variables. The slope of the line indicates how much the dependent variable changes for a unit change in the independent variable(s).</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AB98B77-8F0E-A64A-7594-063D65F20791}"/>
                  </a:ext>
                </a:extLst>
              </p14:cNvPr>
              <p14:cNvContentPartPr/>
              <p14:nvPr/>
            </p14:nvContentPartPr>
            <p14:xfrm>
              <a:off x="-1124565" y="3047385"/>
              <a:ext cx="360" cy="360"/>
            </p14:xfrm>
          </p:contentPart>
        </mc:Choice>
        <mc:Fallback>
          <p:pic>
            <p:nvPicPr>
              <p:cNvPr id="4" name="Ink 3">
                <a:extLst>
                  <a:ext uri="{FF2B5EF4-FFF2-40B4-BE49-F238E27FC236}">
                    <a16:creationId xmlns:a16="http://schemas.microsoft.com/office/drawing/2014/main" id="{0AB98B77-8F0E-A64A-7594-063D65F20791}"/>
                  </a:ext>
                </a:extLst>
              </p:cNvPr>
              <p:cNvPicPr/>
              <p:nvPr/>
            </p:nvPicPr>
            <p:blipFill>
              <a:blip r:embed="rId3"/>
              <a:stretch>
                <a:fillRect/>
              </a:stretch>
            </p:blipFill>
            <p:spPr>
              <a:xfrm>
                <a:off x="-1133205" y="3038385"/>
                <a:ext cx="18000" cy="18000"/>
              </a:xfrm>
              <a:prstGeom prst="rect">
                <a:avLst/>
              </a:prstGeom>
            </p:spPr>
          </p:pic>
        </mc:Fallback>
      </mc:AlternateContent>
    </p:spTree>
    <p:extLst>
      <p:ext uri="{BB962C8B-B14F-4D97-AF65-F5344CB8AC3E}">
        <p14:creationId xmlns:p14="http://schemas.microsoft.com/office/powerpoint/2010/main" val="57190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11C-B512-66AA-A960-F0BD974B69FE}"/>
              </a:ext>
            </a:extLst>
          </p:cNvPr>
          <p:cNvSpPr>
            <a:spLocks noGrp="1"/>
          </p:cNvSpPr>
          <p:nvPr>
            <p:ph type="title"/>
          </p:nvPr>
        </p:nvSpPr>
        <p:spPr/>
        <p:txBody>
          <a:bodyPr/>
          <a:lstStyle/>
          <a:p>
            <a:endParaRPr lang="en-US" dirty="0"/>
          </a:p>
        </p:txBody>
      </p:sp>
      <p:pic>
        <p:nvPicPr>
          <p:cNvPr id="1026" name="Picture 2">
            <a:extLst>
              <a:ext uri="{FF2B5EF4-FFF2-40B4-BE49-F238E27FC236}">
                <a16:creationId xmlns:a16="http://schemas.microsoft.com/office/drawing/2014/main" id="{4291A538-2D7E-0FD3-54ED-2302B5E3B9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537" y="200025"/>
            <a:ext cx="6277371"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ear Regression in Machine learning">
            <a:extLst>
              <a:ext uri="{FF2B5EF4-FFF2-40B4-BE49-F238E27FC236}">
                <a16:creationId xmlns:a16="http://schemas.microsoft.com/office/drawing/2014/main" id="{3AE73C80-9779-4F61-0BE0-8C74333E2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908" y="-70247"/>
            <a:ext cx="5617016" cy="35218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8E3F6D5-95F0-CEC8-97B3-5198586659B3}"/>
              </a:ext>
            </a:extLst>
          </p:cNvPr>
          <p:cNvSpPr txBox="1"/>
          <p:nvPr/>
        </p:nvSpPr>
        <p:spPr>
          <a:xfrm>
            <a:off x="1085850" y="3794124"/>
            <a:ext cx="10267950" cy="2246769"/>
          </a:xfrm>
          <a:prstGeom prst="rect">
            <a:avLst/>
          </a:prstGeom>
          <a:noFill/>
        </p:spPr>
        <p:txBody>
          <a:bodyPr wrap="square">
            <a:spAutoFit/>
          </a:bodyPr>
          <a:lstStyle/>
          <a:p>
            <a:pPr algn="ctr"/>
            <a:r>
              <a:rPr lang="en-US" sz="2800" b="0" i="0" dirty="0">
                <a:solidFill>
                  <a:srgbClr val="273239"/>
                </a:solidFill>
                <a:effectLst/>
                <a:latin typeface="Nunito" pitchFamily="2" charset="0"/>
              </a:rPr>
              <a:t>Linear regression performs the task to predict a dependent variable value (y) based on a given independent variable (x)). Hence, the name is Linear Regression. In the figure above, X (input) is the work experience and Y (output) is the salary of a person. The regression line is the best-fit line for our model.</a:t>
            </a:r>
            <a:endParaRPr lang="en-US" sz="2800" dirty="0"/>
          </a:p>
        </p:txBody>
      </p:sp>
    </p:spTree>
    <p:extLst>
      <p:ext uri="{BB962C8B-B14F-4D97-AF65-F5344CB8AC3E}">
        <p14:creationId xmlns:p14="http://schemas.microsoft.com/office/powerpoint/2010/main" val="60910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8017-0C0A-67CA-CA91-7DD6233D2B20}"/>
              </a:ext>
            </a:extLst>
          </p:cNvPr>
          <p:cNvSpPr>
            <a:spLocks noGrp="1"/>
          </p:cNvSpPr>
          <p:nvPr>
            <p:ph type="title"/>
          </p:nvPr>
        </p:nvSpPr>
        <p:spPr>
          <a:xfrm>
            <a:off x="838200" y="365126"/>
            <a:ext cx="10515600" cy="825500"/>
          </a:xfrm>
        </p:spPr>
        <p:txBody>
          <a:bodyPr>
            <a:normAutofit/>
          </a:bodyPr>
          <a:lstStyle/>
          <a:p>
            <a:pPr algn="ctr" fontAlgn="base"/>
            <a:r>
              <a:rPr lang="en-US" b="1" i="0" u="sng" dirty="0">
                <a:solidFill>
                  <a:schemeClr val="accent4">
                    <a:lumMod val="75000"/>
                  </a:schemeClr>
                </a:solidFill>
                <a:effectLst/>
                <a:latin typeface="Nunito" pitchFamily="2" charset="0"/>
              </a:rPr>
              <a:t>Cost function for Linear Regression</a:t>
            </a:r>
            <a:endParaRPr lang="en-US" u="sng" dirty="0">
              <a:solidFill>
                <a:schemeClr val="accent4">
                  <a:lumMod val="75000"/>
                </a:schemeClr>
              </a:solidFill>
            </a:endParaRPr>
          </a:p>
        </p:txBody>
      </p:sp>
      <p:sp>
        <p:nvSpPr>
          <p:cNvPr id="3" name="Content Placeholder 2">
            <a:extLst>
              <a:ext uri="{FF2B5EF4-FFF2-40B4-BE49-F238E27FC236}">
                <a16:creationId xmlns:a16="http://schemas.microsoft.com/office/drawing/2014/main" id="{478D436B-302C-F9B0-AC8A-CAF463D4EB29}"/>
              </a:ext>
            </a:extLst>
          </p:cNvPr>
          <p:cNvSpPr>
            <a:spLocks noGrp="1"/>
          </p:cNvSpPr>
          <p:nvPr>
            <p:ph idx="1"/>
          </p:nvPr>
        </p:nvSpPr>
        <p:spPr/>
        <p:txBody>
          <a:bodyPr>
            <a:normAutofit/>
          </a:bodyPr>
          <a:lstStyle/>
          <a:p>
            <a:pPr rtl="0" fontAlgn="base"/>
            <a:r>
              <a:rPr lang="en-US" dirty="0">
                <a:effectLst/>
              </a:rPr>
              <a:t>The </a:t>
            </a:r>
            <a:r>
              <a:rPr lang="en-US" u="sng" dirty="0"/>
              <a:t>cost function</a:t>
            </a:r>
            <a:r>
              <a:rPr lang="en-US" dirty="0">
                <a:effectLst/>
              </a:rPr>
              <a:t> or the</a:t>
            </a:r>
            <a:r>
              <a:rPr lang="en-US" u="sng" dirty="0"/>
              <a:t> loss function</a:t>
            </a:r>
            <a:r>
              <a:rPr lang="en-US" dirty="0">
                <a:effectLst/>
              </a:rPr>
              <a:t> is nothing but the error or difference between the predicted value </a:t>
            </a:r>
            <a:r>
              <a:rPr lang="en-US" i="1" dirty="0">
                <a:effectLst/>
                <a:latin typeface="KaTeX_Math"/>
              </a:rPr>
              <a:t>Y</a:t>
            </a:r>
            <a:r>
              <a:rPr lang="en-US" dirty="0">
                <a:effectLst/>
                <a:latin typeface="KaTeX_Main"/>
              </a:rPr>
              <a:t>^ </a:t>
            </a:r>
            <a:r>
              <a:rPr lang="en-US" dirty="0">
                <a:effectLst/>
              </a:rPr>
              <a:t> and the true value Y.</a:t>
            </a:r>
          </a:p>
          <a:p>
            <a:endParaRPr lang="en-US" b="0" i="0" dirty="0">
              <a:solidFill>
                <a:srgbClr val="273239"/>
              </a:solidFill>
              <a:effectLst/>
              <a:latin typeface="Nunito" pitchFamily="2" charset="0"/>
            </a:endParaRPr>
          </a:p>
          <a:p>
            <a:r>
              <a:rPr lang="en-US" b="0" i="0" dirty="0">
                <a:solidFill>
                  <a:srgbClr val="273239"/>
                </a:solidFill>
                <a:effectLst/>
                <a:latin typeface="Nunito" pitchFamily="2" charset="0"/>
              </a:rPr>
              <a:t>In Linear Regression, the </a:t>
            </a:r>
            <a:r>
              <a:rPr lang="en-US" b="1" i="0" dirty="0">
                <a:solidFill>
                  <a:srgbClr val="273239"/>
                </a:solidFill>
                <a:effectLst/>
                <a:latin typeface="Nunito" pitchFamily="2" charset="0"/>
              </a:rPr>
              <a:t>Mean Squared Error (MSE)</a:t>
            </a:r>
            <a:r>
              <a:rPr lang="en-US" b="0" i="0" dirty="0">
                <a:solidFill>
                  <a:srgbClr val="273239"/>
                </a:solidFill>
                <a:effectLst/>
                <a:latin typeface="Nunito" pitchFamily="2" charset="0"/>
              </a:rPr>
              <a:t> cost function is employed, which calculates the average of the squared errors between the predicted values </a:t>
            </a:r>
            <a:r>
              <a:rPr lang="en-US" b="0" i="1" dirty="0">
                <a:solidFill>
                  <a:srgbClr val="273239"/>
                </a:solidFill>
                <a:effectLst/>
                <a:latin typeface="KaTeX_Math"/>
              </a:rPr>
              <a:t>y</a:t>
            </a:r>
            <a:r>
              <a:rPr lang="en-US" b="0" i="0" dirty="0">
                <a:solidFill>
                  <a:srgbClr val="273239"/>
                </a:solidFill>
                <a:effectLst/>
                <a:latin typeface="KaTeX_Main"/>
              </a:rPr>
              <a:t>^​</a:t>
            </a:r>
            <a:r>
              <a:rPr lang="en-US" b="0" i="1" dirty="0" err="1">
                <a:solidFill>
                  <a:srgbClr val="273239"/>
                </a:solidFill>
                <a:effectLst/>
                <a:latin typeface="KaTeX_Math"/>
              </a:rPr>
              <a:t>i</a:t>
            </a:r>
            <a:r>
              <a:rPr lang="en-US" b="0" i="0" dirty="0">
                <a:solidFill>
                  <a:srgbClr val="273239"/>
                </a:solidFill>
                <a:effectLst/>
                <a:latin typeface="KaTeX_Main"/>
              </a:rPr>
              <a:t>​</a:t>
            </a:r>
            <a:r>
              <a:rPr lang="en-US" b="0" i="0" dirty="0">
                <a:solidFill>
                  <a:srgbClr val="273239"/>
                </a:solidFill>
                <a:effectLst/>
                <a:latin typeface="Nunito" pitchFamily="2" charset="0"/>
              </a:rPr>
              <a:t> and the actual values </a:t>
            </a:r>
            <a:r>
              <a:rPr lang="en-US" b="0" i="1" dirty="0" err="1">
                <a:solidFill>
                  <a:srgbClr val="273239"/>
                </a:solidFill>
                <a:effectLst/>
                <a:latin typeface="KaTeX_Math"/>
              </a:rPr>
              <a:t>yi</a:t>
            </a:r>
            <a:r>
              <a:rPr lang="en-US" b="0" i="0" dirty="0">
                <a:solidFill>
                  <a:srgbClr val="273239"/>
                </a:solidFill>
                <a:effectLst/>
                <a:latin typeface="KaTeX_Main"/>
              </a:rPr>
              <a:t>​</a:t>
            </a:r>
            <a:r>
              <a:rPr lang="en-US" b="0" i="0" dirty="0">
                <a:solidFill>
                  <a:srgbClr val="273239"/>
                </a:solidFill>
                <a:effectLst/>
                <a:latin typeface="Nunito" pitchFamily="2" charset="0"/>
              </a:rPr>
              <a:t>. The purpose is to determine the optimal values for the intercept </a:t>
            </a:r>
            <a:r>
              <a:rPr lang="en-US" b="0" i="1" dirty="0">
                <a:solidFill>
                  <a:srgbClr val="273239"/>
                </a:solidFill>
                <a:effectLst/>
                <a:latin typeface="KaTeX_Math"/>
              </a:rPr>
              <a:t>θ</a:t>
            </a:r>
            <a:r>
              <a:rPr lang="en-US" b="0" i="0" dirty="0">
                <a:solidFill>
                  <a:srgbClr val="273239"/>
                </a:solidFill>
                <a:effectLst/>
                <a:latin typeface="KaTeX_Main"/>
              </a:rPr>
              <a:t>1​</a:t>
            </a:r>
            <a:r>
              <a:rPr lang="en-US" b="0" i="0" dirty="0">
                <a:solidFill>
                  <a:srgbClr val="273239"/>
                </a:solidFill>
                <a:effectLst/>
                <a:latin typeface="Nunito" pitchFamily="2" charset="0"/>
              </a:rPr>
              <a:t> and the coefficient of the input feature </a:t>
            </a:r>
            <a:r>
              <a:rPr lang="en-US" b="0" i="1" dirty="0">
                <a:solidFill>
                  <a:srgbClr val="273239"/>
                </a:solidFill>
                <a:effectLst/>
                <a:latin typeface="KaTeX_Math"/>
              </a:rPr>
              <a:t>θ</a:t>
            </a:r>
            <a:r>
              <a:rPr lang="en-US" b="0" i="0" dirty="0">
                <a:solidFill>
                  <a:srgbClr val="273239"/>
                </a:solidFill>
                <a:effectLst/>
                <a:latin typeface="KaTeX_Main"/>
              </a:rPr>
              <a:t>2​</a:t>
            </a:r>
            <a:r>
              <a:rPr lang="en-US" b="0" i="0" dirty="0">
                <a:solidFill>
                  <a:srgbClr val="273239"/>
                </a:solidFill>
                <a:effectLst/>
                <a:latin typeface="Nunito" pitchFamily="2" charset="0"/>
              </a:rPr>
              <a:t> providing the best-fit line for the given data points. The linear equation expressing this relationship is </a:t>
            </a:r>
            <a:r>
              <a:rPr lang="en-US" b="0" i="1" dirty="0">
                <a:solidFill>
                  <a:srgbClr val="273239"/>
                </a:solidFill>
                <a:effectLst/>
                <a:latin typeface="KaTeX_Math"/>
              </a:rPr>
              <a:t>y</a:t>
            </a:r>
            <a:r>
              <a:rPr lang="en-US" b="0" i="0" dirty="0">
                <a:solidFill>
                  <a:srgbClr val="273239"/>
                </a:solidFill>
                <a:effectLst/>
                <a:latin typeface="KaTeX_Main"/>
              </a:rPr>
              <a:t>^​</a:t>
            </a:r>
            <a:r>
              <a:rPr lang="en-US" b="0" i="1" dirty="0" err="1">
                <a:solidFill>
                  <a:srgbClr val="273239"/>
                </a:solidFill>
                <a:effectLst/>
                <a:latin typeface="KaTeX_Math"/>
              </a:rPr>
              <a:t>i</a:t>
            </a:r>
            <a:r>
              <a:rPr lang="en-US" b="0" i="0" dirty="0">
                <a:solidFill>
                  <a:srgbClr val="273239"/>
                </a:solidFill>
                <a:effectLst/>
                <a:latin typeface="KaTeX_Main"/>
              </a:rPr>
              <a:t>​=</a:t>
            </a:r>
            <a:r>
              <a:rPr lang="en-US" b="0" i="1" dirty="0">
                <a:solidFill>
                  <a:srgbClr val="273239"/>
                </a:solidFill>
                <a:effectLst/>
                <a:latin typeface="KaTeX_Math"/>
              </a:rPr>
              <a:t>θ</a:t>
            </a:r>
            <a:r>
              <a:rPr lang="en-US" b="0" i="0" dirty="0">
                <a:solidFill>
                  <a:srgbClr val="273239"/>
                </a:solidFill>
                <a:effectLst/>
                <a:latin typeface="KaTeX_Main"/>
              </a:rPr>
              <a:t>1​+</a:t>
            </a:r>
            <a:r>
              <a:rPr lang="en-US" b="0" i="1" dirty="0">
                <a:solidFill>
                  <a:srgbClr val="273239"/>
                </a:solidFill>
                <a:effectLst/>
                <a:latin typeface="KaTeX_Math"/>
              </a:rPr>
              <a:t>θ</a:t>
            </a:r>
            <a:r>
              <a:rPr lang="en-US" b="0" i="0" dirty="0">
                <a:solidFill>
                  <a:srgbClr val="273239"/>
                </a:solidFill>
                <a:effectLst/>
                <a:latin typeface="KaTeX_Main"/>
              </a:rPr>
              <a:t>2​</a:t>
            </a:r>
            <a:r>
              <a:rPr lang="en-US" b="0" i="1" dirty="0">
                <a:solidFill>
                  <a:srgbClr val="273239"/>
                </a:solidFill>
                <a:effectLst/>
                <a:latin typeface="KaTeX_Math"/>
              </a:rPr>
              <a:t>xi</a:t>
            </a:r>
            <a:r>
              <a:rPr lang="en-US" b="0" i="0" dirty="0">
                <a:solidFill>
                  <a:srgbClr val="273239"/>
                </a:solidFill>
                <a:effectLst/>
                <a:latin typeface="KaTeX_Main"/>
              </a:rPr>
              <a:t>​</a:t>
            </a:r>
            <a:br>
              <a:rPr lang="en-US" b="0" i="0" dirty="0">
                <a:solidFill>
                  <a:srgbClr val="273239"/>
                </a:solidFill>
                <a:effectLst/>
                <a:latin typeface="Nunito" pitchFamily="2" charset="0"/>
              </a:rPr>
            </a:br>
            <a:endParaRPr lang="en-US" dirty="0"/>
          </a:p>
        </p:txBody>
      </p:sp>
    </p:spTree>
    <p:extLst>
      <p:ext uri="{BB962C8B-B14F-4D97-AF65-F5344CB8AC3E}">
        <p14:creationId xmlns:p14="http://schemas.microsoft.com/office/powerpoint/2010/main" val="295835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83815D-9CE9-7DF8-AE3C-688FB82F2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424" y="1195386"/>
            <a:ext cx="8410576" cy="5281614"/>
          </a:xfrm>
          <a:prstGeom prst="rect">
            <a:avLst/>
          </a:prstGeom>
        </p:spPr>
      </p:pic>
      <p:sp>
        <p:nvSpPr>
          <p:cNvPr id="2" name="Title 1">
            <a:extLst>
              <a:ext uri="{FF2B5EF4-FFF2-40B4-BE49-F238E27FC236}">
                <a16:creationId xmlns:a16="http://schemas.microsoft.com/office/drawing/2014/main" id="{70687BEC-E4AA-C4BD-7B5D-C0B3F615A775}"/>
              </a:ext>
            </a:extLst>
          </p:cNvPr>
          <p:cNvSpPr>
            <a:spLocks noGrp="1"/>
          </p:cNvSpPr>
          <p:nvPr>
            <p:ph type="title"/>
          </p:nvPr>
        </p:nvSpPr>
        <p:spPr/>
        <p:txBody>
          <a:bodyPr/>
          <a:lstStyle/>
          <a:p>
            <a:r>
              <a:rPr lang="en-US" b="1" i="0" u="sng" dirty="0">
                <a:solidFill>
                  <a:schemeClr val="accent4">
                    <a:lumMod val="75000"/>
                  </a:schemeClr>
                </a:solidFill>
                <a:effectLst/>
                <a:latin typeface="Nunito" pitchFamily="2" charset="0"/>
              </a:rPr>
              <a:t>Gradient Descent for Linear Regression</a:t>
            </a:r>
            <a:br>
              <a:rPr lang="en-US" b="1" i="0" u="sng" dirty="0">
                <a:solidFill>
                  <a:schemeClr val="accent4">
                    <a:lumMod val="75000"/>
                  </a:schemeClr>
                </a:solidFill>
                <a:effectLst/>
                <a:latin typeface="Nunito" pitchFamily="2" charset="0"/>
              </a:rPr>
            </a:br>
            <a:endParaRPr lang="en-US" u="sng" dirty="0">
              <a:solidFill>
                <a:schemeClr val="accent4">
                  <a:lumMod val="75000"/>
                </a:schemeClr>
              </a:solidFill>
            </a:endParaRPr>
          </a:p>
        </p:txBody>
      </p:sp>
      <p:sp>
        <p:nvSpPr>
          <p:cNvPr id="3" name="Content Placeholder 2">
            <a:extLst>
              <a:ext uri="{FF2B5EF4-FFF2-40B4-BE49-F238E27FC236}">
                <a16:creationId xmlns:a16="http://schemas.microsoft.com/office/drawing/2014/main" id="{26B49220-866E-AE67-0C67-2E5641B9E5C9}"/>
              </a:ext>
            </a:extLst>
          </p:cNvPr>
          <p:cNvSpPr>
            <a:spLocks noGrp="1"/>
          </p:cNvSpPr>
          <p:nvPr>
            <p:ph idx="1"/>
          </p:nvPr>
        </p:nvSpPr>
        <p:spPr>
          <a:xfrm>
            <a:off x="238125" y="1424781"/>
            <a:ext cx="5705475" cy="5297489"/>
          </a:xfrm>
        </p:spPr>
        <p:txBody>
          <a:bodyPr>
            <a:normAutofit/>
          </a:bodyPr>
          <a:lstStyle/>
          <a:p>
            <a:r>
              <a:rPr lang="en-US" sz="2400" b="0" i="0" dirty="0">
                <a:solidFill>
                  <a:srgbClr val="273239"/>
                </a:solidFill>
                <a:effectLst/>
                <a:latin typeface="Nunito" pitchFamily="2" charset="0"/>
              </a:rPr>
              <a:t>A linear regression model can be trained using the optimization algorithm </a:t>
            </a:r>
            <a:r>
              <a:rPr lang="en-US" sz="2400" u="sng" dirty="0">
                <a:latin typeface="Nunito" pitchFamily="2" charset="0"/>
              </a:rPr>
              <a:t>gradient descent </a:t>
            </a:r>
            <a:r>
              <a:rPr lang="en-US" sz="2400" b="0" i="0" dirty="0">
                <a:solidFill>
                  <a:srgbClr val="273239"/>
                </a:solidFill>
                <a:effectLst/>
                <a:latin typeface="Nunito" pitchFamily="2" charset="0"/>
              </a:rPr>
              <a:t>by iteratively modifying the model’s parameters to reduce the</a:t>
            </a:r>
            <a:r>
              <a:rPr lang="en-US" sz="2400" u="sng" dirty="0">
                <a:latin typeface="Nunito" pitchFamily="2" charset="0"/>
              </a:rPr>
              <a:t> mean squared error(MSE</a:t>
            </a:r>
            <a:r>
              <a:rPr lang="en-US" sz="2400" b="0" i="0" u="sng" dirty="0">
                <a:effectLst/>
                <a:latin typeface="Nunito" pitchFamily="2" charset="0"/>
              </a:rPr>
              <a:t>)</a:t>
            </a:r>
            <a:r>
              <a:rPr lang="en-US" sz="2400" b="0" i="0" dirty="0">
                <a:solidFill>
                  <a:srgbClr val="273239"/>
                </a:solidFill>
                <a:effectLst/>
                <a:latin typeface="Nunito" pitchFamily="2" charset="0"/>
              </a:rPr>
              <a:t>of the model on a training dataset. To update θ</a:t>
            </a:r>
            <a:r>
              <a:rPr lang="en-US" sz="2400" b="0" i="0" baseline="-25000" dirty="0">
                <a:solidFill>
                  <a:srgbClr val="273239"/>
                </a:solidFill>
                <a:effectLst/>
                <a:latin typeface="Nunito" pitchFamily="2" charset="0"/>
              </a:rPr>
              <a:t>1</a:t>
            </a:r>
            <a:r>
              <a:rPr lang="en-US" sz="2400" b="0" i="0" dirty="0">
                <a:solidFill>
                  <a:srgbClr val="273239"/>
                </a:solidFill>
                <a:effectLst/>
                <a:latin typeface="Nunito" pitchFamily="2" charset="0"/>
              </a:rPr>
              <a:t> and θ</a:t>
            </a:r>
            <a:r>
              <a:rPr lang="en-US" sz="2400" b="0" i="0" baseline="-25000" dirty="0">
                <a:solidFill>
                  <a:srgbClr val="273239"/>
                </a:solidFill>
                <a:effectLst/>
                <a:latin typeface="Nunito" pitchFamily="2" charset="0"/>
              </a:rPr>
              <a:t>2</a:t>
            </a:r>
            <a:r>
              <a:rPr lang="en-US" sz="2400" b="0" i="0" dirty="0">
                <a:solidFill>
                  <a:srgbClr val="273239"/>
                </a:solidFill>
                <a:effectLst/>
                <a:latin typeface="Nunito" pitchFamily="2" charset="0"/>
              </a:rPr>
              <a:t> values in order to reduce the Cost function (minimizing RMSE value) and achieve the best-fit line the model uses Gradient Descent. The idea is to start with random θ</a:t>
            </a:r>
            <a:r>
              <a:rPr lang="en-US" sz="2400" b="0" i="0" baseline="-25000" dirty="0">
                <a:solidFill>
                  <a:srgbClr val="273239"/>
                </a:solidFill>
                <a:effectLst/>
                <a:latin typeface="Nunito" pitchFamily="2" charset="0"/>
              </a:rPr>
              <a:t>1</a:t>
            </a:r>
            <a:r>
              <a:rPr lang="en-US" sz="2400" b="0" i="0" dirty="0">
                <a:solidFill>
                  <a:srgbClr val="273239"/>
                </a:solidFill>
                <a:effectLst/>
                <a:latin typeface="Nunito" pitchFamily="2" charset="0"/>
              </a:rPr>
              <a:t> and θ</a:t>
            </a:r>
            <a:r>
              <a:rPr lang="en-US" sz="2400" b="0" i="0" baseline="-25000" dirty="0">
                <a:solidFill>
                  <a:srgbClr val="273239"/>
                </a:solidFill>
                <a:effectLst/>
                <a:latin typeface="Nunito" pitchFamily="2" charset="0"/>
              </a:rPr>
              <a:t>2</a:t>
            </a:r>
            <a:r>
              <a:rPr lang="en-US" sz="2400" b="0" i="0" dirty="0">
                <a:solidFill>
                  <a:srgbClr val="273239"/>
                </a:solidFill>
                <a:effectLst/>
                <a:latin typeface="Nunito" pitchFamily="2" charset="0"/>
              </a:rPr>
              <a:t> values and then iteratively update the values, reaching minimum cost. </a:t>
            </a:r>
            <a:endParaRPr lang="en-US" sz="2400" dirty="0"/>
          </a:p>
        </p:txBody>
      </p:sp>
      <p:sp>
        <p:nvSpPr>
          <p:cNvPr id="4" name="AutoShape 2" descr="Gradient Descent -Geeksforgeeks">
            <a:extLst>
              <a:ext uri="{FF2B5EF4-FFF2-40B4-BE49-F238E27FC236}">
                <a16:creationId xmlns:a16="http://schemas.microsoft.com/office/drawing/2014/main" id="{1615B1E6-3E12-3A27-BE7E-A9CEEB484371}"/>
              </a:ext>
            </a:extLst>
          </p:cNvPr>
          <p:cNvSpPr>
            <a:spLocks noChangeAspect="1" noChangeArrowheads="1"/>
          </p:cNvSpPr>
          <p:nvPr/>
        </p:nvSpPr>
        <p:spPr bwMode="auto">
          <a:xfrm>
            <a:off x="5943600" y="3276600"/>
            <a:ext cx="2133600" cy="2133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CA683113-3EF8-B18E-CE74-E0576B5E9A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D52847B6-D895-3E0D-09F4-EEF4DD2E1C88}"/>
              </a:ext>
            </a:extLst>
          </p:cNvPr>
          <p:cNvSpPr>
            <a:spLocks noChangeAspect="1" noChangeArrowheads="1"/>
          </p:cNvSpPr>
          <p:nvPr/>
        </p:nvSpPr>
        <p:spPr bwMode="auto">
          <a:xfrm>
            <a:off x="6096000" y="2171700"/>
            <a:ext cx="1562100" cy="1562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a:extLst>
              <a:ext uri="{FF2B5EF4-FFF2-40B4-BE49-F238E27FC236}">
                <a16:creationId xmlns:a16="http://schemas.microsoft.com/office/drawing/2014/main" id="{792D2237-8067-B4CA-D28D-44C762208B0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801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B724-B1E6-C99B-BB58-C5C51E0CFA2A}"/>
              </a:ext>
            </a:extLst>
          </p:cNvPr>
          <p:cNvSpPr>
            <a:spLocks noGrp="1"/>
          </p:cNvSpPr>
          <p:nvPr>
            <p:ph idx="1"/>
          </p:nvPr>
        </p:nvSpPr>
        <p:spPr>
          <a:xfrm>
            <a:off x="0" y="409575"/>
            <a:ext cx="12001500" cy="8607425"/>
          </a:xfrm>
        </p:spPr>
        <p:txBody>
          <a:bodyPr>
            <a:normAutofit/>
          </a:bodyPr>
          <a:lstStyle/>
          <a:p>
            <a:pPr algn="l" fontAlgn="base"/>
            <a:r>
              <a:rPr lang="en-US" sz="2000" b="1" i="0" dirty="0">
                <a:solidFill>
                  <a:srgbClr val="0070C0"/>
                </a:solidFill>
                <a:effectLst/>
                <a:latin typeface="Nunito" pitchFamily="2" charset="0"/>
              </a:rPr>
              <a:t>Mean Square Error (MSE)</a:t>
            </a:r>
          </a:p>
          <a:p>
            <a:pPr algn="l" rtl="0" fontAlgn="base"/>
            <a:r>
              <a:rPr lang="en-US" sz="2000" u="sng" dirty="0">
                <a:solidFill>
                  <a:srgbClr val="273239"/>
                </a:solidFill>
                <a:latin typeface="Nunito" pitchFamily="2" charset="0"/>
              </a:rPr>
              <a:t>Mean Squared Error (MSE)</a:t>
            </a:r>
            <a:r>
              <a:rPr lang="en-US" sz="2000" b="0" i="0" dirty="0">
                <a:solidFill>
                  <a:srgbClr val="273239"/>
                </a:solidFill>
                <a:effectLst/>
                <a:latin typeface="Nunito" pitchFamily="2" charset="0"/>
              </a:rPr>
              <a:t>is an evaluation metric that calculates the average of the squared differences between the actual and predicted values for all the data points. The difference is squared to ensure that negative and positive differences don’t cancel each other out.</a:t>
            </a:r>
          </a:p>
          <a:p>
            <a:pPr algn="l" fontAlgn="base"/>
            <a:endParaRPr lang="en-US" sz="2000" b="1" i="0" dirty="0">
              <a:solidFill>
                <a:srgbClr val="273239"/>
              </a:solidFill>
              <a:effectLst/>
              <a:latin typeface="Nunito" pitchFamily="2" charset="0"/>
            </a:endParaRPr>
          </a:p>
          <a:p>
            <a:pPr algn="l" fontAlgn="base"/>
            <a:r>
              <a:rPr lang="en-US" sz="2000" b="1" i="0" dirty="0">
                <a:solidFill>
                  <a:srgbClr val="0070C0"/>
                </a:solidFill>
                <a:effectLst/>
                <a:latin typeface="Nunito" pitchFamily="2" charset="0"/>
              </a:rPr>
              <a:t>Mean Absolute Error (MAE)</a:t>
            </a:r>
          </a:p>
          <a:p>
            <a:pPr algn="l" rtl="0" fontAlgn="base"/>
            <a:r>
              <a:rPr lang="en-US" sz="2000" u="sng" dirty="0">
                <a:solidFill>
                  <a:srgbClr val="273239"/>
                </a:solidFill>
                <a:latin typeface="Nunito" pitchFamily="2" charset="0"/>
              </a:rPr>
              <a:t>Mean Absolute Error </a:t>
            </a:r>
            <a:r>
              <a:rPr lang="en-US" sz="2000" b="0" i="0" dirty="0">
                <a:solidFill>
                  <a:srgbClr val="273239"/>
                </a:solidFill>
                <a:effectLst/>
                <a:latin typeface="Nunito" pitchFamily="2" charset="0"/>
              </a:rPr>
              <a:t>is an evaluation metric used to calculate the accuracy of a regression model. MAE measures the average absolute difference between the predicted values and actual values.</a:t>
            </a:r>
          </a:p>
          <a:p>
            <a:pPr algn="l" rtl="0" fontAlgn="base"/>
            <a:endParaRPr lang="en-US" sz="2000" b="0" i="0" dirty="0">
              <a:solidFill>
                <a:srgbClr val="273239"/>
              </a:solidFill>
              <a:effectLst/>
              <a:latin typeface="Nunito" pitchFamily="2" charset="0"/>
            </a:endParaRPr>
          </a:p>
          <a:p>
            <a:pPr algn="l" fontAlgn="base"/>
            <a:r>
              <a:rPr lang="en-US" sz="2000" b="1" i="0" dirty="0">
                <a:solidFill>
                  <a:srgbClr val="0070C0"/>
                </a:solidFill>
                <a:effectLst/>
                <a:latin typeface="Nunito" pitchFamily="2" charset="0"/>
              </a:rPr>
              <a:t>Root Mean Squared Error (RMSE)</a:t>
            </a:r>
          </a:p>
          <a:p>
            <a:pPr algn="l" rtl="0" fontAlgn="base"/>
            <a:r>
              <a:rPr lang="en-US" sz="2000" b="0" i="0" dirty="0">
                <a:solidFill>
                  <a:srgbClr val="273239"/>
                </a:solidFill>
                <a:effectLst/>
                <a:latin typeface="Nunito" pitchFamily="2" charset="0"/>
              </a:rPr>
              <a:t>The square root of the residuals’ variance is the </a:t>
            </a:r>
            <a:r>
              <a:rPr lang="en-US" sz="2000" u="sng" dirty="0">
                <a:solidFill>
                  <a:srgbClr val="273239"/>
                </a:solidFill>
                <a:latin typeface="Nunito" pitchFamily="2" charset="0"/>
              </a:rPr>
              <a:t>Root Mean Squared Error. </a:t>
            </a:r>
            <a:r>
              <a:rPr lang="en-US" sz="2000" b="0" i="0" dirty="0">
                <a:solidFill>
                  <a:srgbClr val="273239"/>
                </a:solidFill>
                <a:effectLst/>
                <a:latin typeface="Nunito" pitchFamily="2" charset="0"/>
              </a:rPr>
              <a:t>It describes how well the observed data points match the expected values, or the model’s absolute fit to the data.</a:t>
            </a:r>
          </a:p>
          <a:p>
            <a:endParaRPr lang="en-US" sz="2000" dirty="0"/>
          </a:p>
        </p:txBody>
      </p:sp>
    </p:spTree>
    <p:extLst>
      <p:ext uri="{BB962C8B-B14F-4D97-AF65-F5344CB8AC3E}">
        <p14:creationId xmlns:p14="http://schemas.microsoft.com/office/powerpoint/2010/main" val="2807291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TotalTime>
  <Words>1136</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KaTeX_Main</vt:lpstr>
      <vt:lpstr>KaTeX_Math</vt:lpstr>
      <vt:lpstr>Nunito</vt:lpstr>
      <vt:lpstr>Source Sans 3</vt:lpstr>
      <vt:lpstr>Trebuchet MS</vt:lpstr>
      <vt:lpstr>Wingdings 3</vt:lpstr>
      <vt:lpstr>Facet</vt:lpstr>
      <vt:lpstr>Linear Regression</vt:lpstr>
      <vt:lpstr>  Linear Regression in Machine learning</vt:lpstr>
      <vt:lpstr>What is Linear Regression?</vt:lpstr>
      <vt:lpstr>Types of Linear Regression</vt:lpstr>
      <vt:lpstr>What is the best Fit Line?</vt:lpstr>
      <vt:lpstr>PowerPoint Presentation</vt:lpstr>
      <vt:lpstr>Cost function for Linear Regression</vt:lpstr>
      <vt:lpstr>Gradient Descent for Linear Regression </vt:lpstr>
      <vt:lpstr>PowerPoint Presentation</vt:lpstr>
      <vt:lpstr>PowerPoint Presentation</vt:lpstr>
      <vt:lpstr>Performance metrics for regression</vt:lpstr>
      <vt:lpstr>Bias Variance Tradeoff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HP</dc:creator>
  <cp:lastModifiedBy>HP</cp:lastModifiedBy>
  <cp:revision>1</cp:revision>
  <dcterms:created xsi:type="dcterms:W3CDTF">2024-03-24T09:41:49Z</dcterms:created>
  <dcterms:modified xsi:type="dcterms:W3CDTF">2024-03-24T10:45:48Z</dcterms:modified>
</cp:coreProperties>
</file>