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69" r:id="rId11"/>
    <p:sldId id="26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06.13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37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98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9.86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0.20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3.12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5.90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240"/>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617"/>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94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7.29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4.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0:04.80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7"/>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9"/>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5.18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28.61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85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7.66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9.98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6.61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7.45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44038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84437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78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9245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260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81910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6018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8272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38922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41348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688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0C5BA-CE06-4DB4-B33F-5D23C48CE99E}"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81251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0C5BA-CE06-4DB4-B33F-5D23C48CE99E}"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4898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0C5BA-CE06-4DB4-B33F-5D23C48CE99E}"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33954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93387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3219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0C5BA-CE06-4DB4-B33F-5D23C48CE99E}" type="datetimeFigureOut">
              <a:rPr lang="en-US" smtClean="0"/>
              <a:t>3/24/2024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C21A5-B9CC-4C80-B29D-93622137089F}" type="slidenum">
              <a:rPr lang="en-US" smtClean="0"/>
              <a:t>‹#›</a:t>
            </a:fld>
            <a:endParaRPr lang="en-US"/>
          </a:p>
        </p:txBody>
      </p:sp>
    </p:spTree>
    <p:extLst>
      <p:ext uri="{BB962C8B-B14F-4D97-AF65-F5344CB8AC3E}">
        <p14:creationId xmlns:p14="http://schemas.microsoft.com/office/powerpoint/2010/main" val="1549500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image" Target="../media/image2.jpeg"/><Relationship Id="rId4" Type="http://schemas.openxmlformats.org/officeDocument/2006/relationships/customXml" Target="../ink/ink2.xml"/><Relationship Id="rId9" Type="http://schemas.openxmlformats.org/officeDocument/2006/relationships/customXml" Target="../ink/ink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7.xml"/><Relationship Id="rId3" Type="http://schemas.openxmlformats.org/officeDocument/2006/relationships/image" Target="../media/image1.png"/><Relationship Id="rId7" Type="http://schemas.openxmlformats.org/officeDocument/2006/relationships/customXml" Target="../ink/ink12.xml"/><Relationship Id="rId12" Type="http://schemas.openxmlformats.org/officeDocument/2006/relationships/image" Target="../media/image3.png"/><Relationship Id="rId2" Type="http://schemas.openxmlformats.org/officeDocument/2006/relationships/customXml" Target="../ink/ink8.xml"/><Relationship Id="rId16"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customXml" Target="../ink/ink16.xml"/><Relationship Id="rId5" Type="http://schemas.openxmlformats.org/officeDocument/2006/relationships/customXml" Target="../ink/ink10.xml"/><Relationship Id="rId15" Type="http://schemas.openxmlformats.org/officeDocument/2006/relationships/customXml" Target="../ink/ink19.xml"/><Relationship Id="rId10" Type="http://schemas.openxmlformats.org/officeDocument/2006/relationships/customXml" Target="../ink/ink15.xml"/><Relationship Id="rId4" Type="http://schemas.openxmlformats.org/officeDocument/2006/relationships/customXml" Target="../ink/ink9.xml"/><Relationship Id="rId9" Type="http://schemas.openxmlformats.org/officeDocument/2006/relationships/customXml" Target="../ink/ink14.xml"/><Relationship Id="rId14" Type="http://schemas.openxmlformats.org/officeDocument/2006/relationships/customXml" Target="../ink/ink18.xml"/></Relationships>
</file>

<file path=ppt/slides/_rels/slide3.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customXml" Target="../ink/ink30.xml"/><Relationship Id="rId3" Type="http://schemas.openxmlformats.org/officeDocument/2006/relationships/image" Target="../media/image1.png"/><Relationship Id="rId7" Type="http://schemas.openxmlformats.org/officeDocument/2006/relationships/customXml" Target="../ink/ink25.xml"/><Relationship Id="rId12" Type="http://schemas.openxmlformats.org/officeDocument/2006/relationships/customXml" Target="../ink/ink29.xml"/><Relationship Id="rId2"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customXml" Target="../ink/ink28.xml"/><Relationship Id="rId5" Type="http://schemas.openxmlformats.org/officeDocument/2006/relationships/customXml" Target="../ink/ink23.xml"/><Relationship Id="rId10" Type="http://schemas.openxmlformats.org/officeDocument/2006/relationships/image" Target="../media/image3.png"/><Relationship Id="rId4" Type="http://schemas.openxmlformats.org/officeDocument/2006/relationships/customXml" Target="../ink/ink22.xml"/><Relationship Id="rId9" Type="http://schemas.openxmlformats.org/officeDocument/2006/relationships/customXml" Target="../ink/ink27.xml"/><Relationship Id="rId14" Type="http://schemas.openxmlformats.org/officeDocument/2006/relationships/customXml" Target="../ink/ink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E029-B56C-236C-9435-AB1F2E99B402}"/>
              </a:ext>
            </a:extLst>
          </p:cNvPr>
          <p:cNvSpPr>
            <a:spLocks noGrp="1"/>
          </p:cNvSpPr>
          <p:nvPr>
            <p:ph type="ctrTitle"/>
          </p:nvPr>
        </p:nvSpPr>
        <p:spPr/>
        <p:txBody>
          <a:bodyPr>
            <a:normAutofit fontScale="90000"/>
          </a:bodyPr>
          <a:lstStyle/>
          <a:p>
            <a:r>
              <a:rPr lang="en-US" sz="8800" b="1" u="sng" dirty="0">
                <a:solidFill>
                  <a:schemeClr val="bg2">
                    <a:lumMod val="25000"/>
                  </a:schemeClr>
                </a:solidFill>
              </a:rPr>
              <a:t>Logistic Regression</a:t>
            </a:r>
          </a:p>
        </p:txBody>
      </p:sp>
      <p:sp>
        <p:nvSpPr>
          <p:cNvPr id="3" name="Subtitle 2">
            <a:extLst>
              <a:ext uri="{FF2B5EF4-FFF2-40B4-BE49-F238E27FC236}">
                <a16:creationId xmlns:a16="http://schemas.microsoft.com/office/drawing/2014/main" id="{8A9FC977-F503-786D-27B2-26604784A7FA}"/>
              </a:ext>
            </a:extLst>
          </p:cNvPr>
          <p:cNvSpPr>
            <a:spLocks noGrp="1"/>
          </p:cNvSpPr>
          <p:nvPr>
            <p:ph type="subTitle" idx="1"/>
          </p:nvPr>
        </p:nvSpPr>
        <p:spPr>
          <a:xfrm>
            <a:off x="1507067" y="4898558"/>
            <a:ext cx="7766936" cy="1096899"/>
          </a:xfrm>
        </p:spPr>
        <p:txBody>
          <a:bodyPr>
            <a:normAutofit/>
          </a:bodyPr>
          <a:lstStyle/>
          <a:p>
            <a:r>
              <a:rPr lang="en-US" sz="2400" dirty="0">
                <a:solidFill>
                  <a:schemeClr val="tx1"/>
                </a:solidFill>
              </a:rPr>
              <a:t>By : Talib Sir</a:t>
            </a:r>
          </a:p>
          <a:p>
            <a:r>
              <a:rPr lang="en-US" sz="2400" dirty="0">
                <a:solidFill>
                  <a:schemeClr val="tx1"/>
                </a:solidFill>
              </a:rPr>
              <a:t>AI/ML</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2FE01638-7246-3C54-4E7F-CBB3A1CBC64C}"/>
                  </a:ext>
                </a:extLst>
              </p14:cNvPr>
              <p14:cNvContentPartPr/>
              <p14:nvPr/>
            </p14:nvContentPartPr>
            <p14:xfrm>
              <a:off x="-876525" y="1123545"/>
              <a:ext cx="360" cy="360"/>
            </p14:xfrm>
          </p:contentPart>
        </mc:Choice>
        <mc:Fallback>
          <p:pic>
            <p:nvPicPr>
              <p:cNvPr id="6" name="Ink 5">
                <a:extLst>
                  <a:ext uri="{FF2B5EF4-FFF2-40B4-BE49-F238E27FC236}">
                    <a16:creationId xmlns:a16="http://schemas.microsoft.com/office/drawing/2014/main" id="{2FE01638-7246-3C54-4E7F-CBB3A1CBC64C}"/>
                  </a:ext>
                </a:extLst>
              </p:cNvPr>
              <p:cNvPicPr/>
              <p:nvPr/>
            </p:nvPicPr>
            <p:blipFill>
              <a:blip r:embed="rId3"/>
              <a:stretch>
                <a:fillRect/>
              </a:stretch>
            </p:blipFill>
            <p:spPr>
              <a:xfrm>
                <a:off x="-885525" y="1114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D3D6AA4-C657-8DC9-A364-69ADF3F9FACE}"/>
                  </a:ext>
                </a:extLst>
              </p14:cNvPr>
              <p14:cNvContentPartPr/>
              <p14:nvPr/>
            </p14:nvContentPartPr>
            <p14:xfrm>
              <a:off x="6581595" y="2952345"/>
              <a:ext cx="360" cy="360"/>
            </p14:xfrm>
          </p:contentPart>
        </mc:Choice>
        <mc:Fallback>
          <p:pic>
            <p:nvPicPr>
              <p:cNvPr id="7" name="Ink 6">
                <a:extLst>
                  <a:ext uri="{FF2B5EF4-FFF2-40B4-BE49-F238E27FC236}">
                    <a16:creationId xmlns:a16="http://schemas.microsoft.com/office/drawing/2014/main" id="{2D3D6AA4-C657-8DC9-A364-69ADF3F9FACE}"/>
                  </a:ext>
                </a:extLst>
              </p:cNvPr>
              <p:cNvPicPr/>
              <p:nvPr/>
            </p:nvPicPr>
            <p:blipFill>
              <a:blip r:embed="rId3"/>
              <a:stretch>
                <a:fillRect/>
              </a:stretch>
            </p:blipFill>
            <p:spPr>
              <a:xfrm>
                <a:off x="6572595" y="2943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A6198A50-BD27-DB99-AEAA-DA1AFC940C51}"/>
                  </a:ext>
                </a:extLst>
              </p14:cNvPr>
              <p14:cNvContentPartPr/>
              <p14:nvPr/>
            </p14:nvContentPartPr>
            <p14:xfrm>
              <a:off x="7600395" y="2399745"/>
              <a:ext cx="360" cy="360"/>
            </p14:xfrm>
          </p:contentPart>
        </mc:Choice>
        <mc:Fallback>
          <p:pic>
            <p:nvPicPr>
              <p:cNvPr id="8" name="Ink 7">
                <a:extLst>
                  <a:ext uri="{FF2B5EF4-FFF2-40B4-BE49-F238E27FC236}">
                    <a16:creationId xmlns:a16="http://schemas.microsoft.com/office/drawing/2014/main" id="{A6198A50-BD27-DB99-AEAA-DA1AFC940C51}"/>
                  </a:ext>
                </a:extLst>
              </p:cNvPr>
              <p:cNvPicPr/>
              <p:nvPr/>
            </p:nvPicPr>
            <p:blipFill>
              <a:blip r:embed="rId3"/>
              <a:stretch>
                <a:fillRect/>
              </a:stretch>
            </p:blipFill>
            <p:spPr>
              <a:xfrm>
                <a:off x="7591755" y="23911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F33CF2A5-36FA-6243-5BD3-70196D58570C}"/>
                  </a:ext>
                </a:extLst>
              </p14:cNvPr>
              <p14:cNvContentPartPr/>
              <p14:nvPr/>
            </p14:nvContentPartPr>
            <p14:xfrm>
              <a:off x="8800995" y="3075825"/>
              <a:ext cx="360" cy="360"/>
            </p14:xfrm>
          </p:contentPart>
        </mc:Choice>
        <mc:Fallback>
          <p:pic>
            <p:nvPicPr>
              <p:cNvPr id="9" name="Ink 8">
                <a:extLst>
                  <a:ext uri="{FF2B5EF4-FFF2-40B4-BE49-F238E27FC236}">
                    <a16:creationId xmlns:a16="http://schemas.microsoft.com/office/drawing/2014/main" id="{F33CF2A5-36FA-6243-5BD3-70196D58570C}"/>
                  </a:ext>
                </a:extLst>
              </p:cNvPr>
              <p:cNvPicPr/>
              <p:nvPr/>
            </p:nvPicPr>
            <p:blipFill>
              <a:blip r:embed="rId3"/>
              <a:stretch>
                <a:fillRect/>
              </a:stretch>
            </p:blipFill>
            <p:spPr>
              <a:xfrm>
                <a:off x="8791995" y="30671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6D88CF7A-52B8-3939-F843-850603716DE0}"/>
                  </a:ext>
                </a:extLst>
              </p14:cNvPr>
              <p14:cNvContentPartPr/>
              <p14:nvPr/>
            </p14:nvContentPartPr>
            <p14:xfrm>
              <a:off x="10820235" y="2580825"/>
              <a:ext cx="360" cy="360"/>
            </p14:xfrm>
          </p:contentPart>
        </mc:Choice>
        <mc:Fallback>
          <p:pic>
            <p:nvPicPr>
              <p:cNvPr id="10" name="Ink 9">
                <a:extLst>
                  <a:ext uri="{FF2B5EF4-FFF2-40B4-BE49-F238E27FC236}">
                    <a16:creationId xmlns:a16="http://schemas.microsoft.com/office/drawing/2014/main" id="{6D88CF7A-52B8-3939-F843-850603716DE0}"/>
                  </a:ext>
                </a:extLst>
              </p:cNvPr>
              <p:cNvPicPr/>
              <p:nvPr/>
            </p:nvPicPr>
            <p:blipFill>
              <a:blip r:embed="rId3"/>
              <a:stretch>
                <a:fillRect/>
              </a:stretch>
            </p:blipFill>
            <p:spPr>
              <a:xfrm>
                <a:off x="10811235" y="25721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1DCE4F3E-ADE4-5513-B31A-BB655DF0CE61}"/>
                  </a:ext>
                </a:extLst>
              </p14:cNvPr>
              <p14:cNvContentPartPr/>
              <p14:nvPr/>
            </p14:nvContentPartPr>
            <p14:xfrm>
              <a:off x="7324635" y="2618985"/>
              <a:ext cx="360" cy="360"/>
            </p14:xfrm>
          </p:contentPart>
        </mc:Choice>
        <mc:Fallback>
          <p:pic>
            <p:nvPicPr>
              <p:cNvPr id="11" name="Ink 10">
                <a:extLst>
                  <a:ext uri="{FF2B5EF4-FFF2-40B4-BE49-F238E27FC236}">
                    <a16:creationId xmlns:a16="http://schemas.microsoft.com/office/drawing/2014/main" id="{1DCE4F3E-ADE4-5513-B31A-BB655DF0CE61}"/>
                  </a:ext>
                </a:extLst>
              </p:cNvPr>
              <p:cNvPicPr/>
              <p:nvPr/>
            </p:nvPicPr>
            <p:blipFill>
              <a:blip r:embed="rId3"/>
              <a:stretch>
                <a:fillRect/>
              </a:stretch>
            </p:blipFill>
            <p:spPr>
              <a:xfrm>
                <a:off x="7315635" y="2610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4F2367DB-A243-1B14-E15F-264E417F7732}"/>
                  </a:ext>
                </a:extLst>
              </p14:cNvPr>
              <p14:cNvContentPartPr/>
              <p14:nvPr/>
            </p14:nvContentPartPr>
            <p14:xfrm>
              <a:off x="3352395" y="2999865"/>
              <a:ext cx="360" cy="360"/>
            </p14:xfrm>
          </p:contentPart>
        </mc:Choice>
        <mc:Fallback>
          <p:pic>
            <p:nvPicPr>
              <p:cNvPr id="12" name="Ink 11">
                <a:extLst>
                  <a:ext uri="{FF2B5EF4-FFF2-40B4-BE49-F238E27FC236}">
                    <a16:creationId xmlns:a16="http://schemas.microsoft.com/office/drawing/2014/main" id="{4F2367DB-A243-1B14-E15F-264E417F7732}"/>
                  </a:ext>
                </a:extLst>
              </p:cNvPr>
              <p:cNvPicPr/>
              <p:nvPr/>
            </p:nvPicPr>
            <p:blipFill>
              <a:blip r:embed="rId3"/>
              <a:stretch>
                <a:fillRect/>
              </a:stretch>
            </p:blipFill>
            <p:spPr>
              <a:xfrm>
                <a:off x="3343395" y="2990865"/>
                <a:ext cx="18000" cy="18000"/>
              </a:xfrm>
              <a:prstGeom prst="rect">
                <a:avLst/>
              </a:prstGeom>
            </p:spPr>
          </p:pic>
        </mc:Fallback>
      </mc:AlternateContent>
      <p:pic>
        <p:nvPicPr>
          <p:cNvPr id="14" name="Picture 13">
            <a:extLst>
              <a:ext uri="{FF2B5EF4-FFF2-40B4-BE49-F238E27FC236}">
                <a16:creationId xmlns:a16="http://schemas.microsoft.com/office/drawing/2014/main" id="{AD8B376B-67EA-14B1-0540-9E895002C2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4875" y="0"/>
            <a:ext cx="2323624" cy="485775"/>
          </a:xfrm>
          <a:prstGeom prst="rect">
            <a:avLst/>
          </a:prstGeom>
        </p:spPr>
      </p:pic>
    </p:spTree>
    <p:extLst>
      <p:ext uri="{BB962C8B-B14F-4D97-AF65-F5344CB8AC3E}">
        <p14:creationId xmlns:p14="http://schemas.microsoft.com/office/powerpoint/2010/main" val="1304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F51A09-CBA9-DB56-44EC-FAC1A4856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43" y="2027555"/>
            <a:ext cx="8625682" cy="4518759"/>
          </a:xfrm>
        </p:spPr>
      </p:pic>
      <p:sp>
        <p:nvSpPr>
          <p:cNvPr id="4" name="Title 3">
            <a:extLst>
              <a:ext uri="{FF2B5EF4-FFF2-40B4-BE49-F238E27FC236}">
                <a16:creationId xmlns:a16="http://schemas.microsoft.com/office/drawing/2014/main" id="{3129A64A-3675-B57B-7AA3-DC909D2BC031}"/>
              </a:ext>
            </a:extLst>
          </p:cNvPr>
          <p:cNvSpPr txBox="1">
            <a:spLocks noGrp="1"/>
          </p:cNvSpPr>
          <p:nvPr>
            <p:ph type="title"/>
          </p:nvPr>
        </p:nvSpPr>
        <p:spPr>
          <a:xfrm>
            <a:off x="1458913" y="224570"/>
            <a:ext cx="10056812" cy="707886"/>
          </a:xfrm>
          <a:prstGeom prst="rect">
            <a:avLst/>
          </a:prstGeom>
          <a:noFill/>
        </p:spPr>
        <p:txBody>
          <a:bodyPr wrap="square" rtlCol="0">
            <a:spAutoFit/>
          </a:bodyPr>
          <a:lstStyle/>
          <a:p>
            <a:r>
              <a:rPr lang="en-US" sz="4000" b="1" u="sng" dirty="0">
                <a:solidFill>
                  <a:srgbClr val="002060"/>
                </a:solidFill>
              </a:rPr>
              <a:t>Performance metrics for classification</a:t>
            </a:r>
          </a:p>
        </p:txBody>
      </p:sp>
      <p:sp>
        <p:nvSpPr>
          <p:cNvPr id="7" name="TextBox 6">
            <a:extLst>
              <a:ext uri="{FF2B5EF4-FFF2-40B4-BE49-F238E27FC236}">
                <a16:creationId xmlns:a16="http://schemas.microsoft.com/office/drawing/2014/main" id="{55557A32-D663-4779-0497-8D16986C9B1D}"/>
              </a:ext>
            </a:extLst>
          </p:cNvPr>
          <p:cNvSpPr txBox="1"/>
          <p:nvPr/>
        </p:nvSpPr>
        <p:spPr>
          <a:xfrm>
            <a:off x="685801" y="1562100"/>
            <a:ext cx="5314949" cy="707886"/>
          </a:xfrm>
          <a:prstGeom prst="rect">
            <a:avLst/>
          </a:prstGeom>
          <a:noFill/>
        </p:spPr>
        <p:txBody>
          <a:bodyPr wrap="square" rtlCol="0">
            <a:spAutoFit/>
          </a:bodyPr>
          <a:lstStyle/>
          <a:p>
            <a:r>
              <a:rPr lang="en-US" sz="4000" b="1" dirty="0">
                <a:solidFill>
                  <a:srgbClr val="0070C0"/>
                </a:solidFill>
              </a:rPr>
              <a:t>Confusion Matrix : </a:t>
            </a:r>
          </a:p>
        </p:txBody>
      </p:sp>
    </p:spTree>
    <p:extLst>
      <p:ext uri="{BB962C8B-B14F-4D97-AF65-F5344CB8AC3E}">
        <p14:creationId xmlns:p14="http://schemas.microsoft.com/office/powerpoint/2010/main" val="1607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B724-B1E6-C99B-BB58-C5C51E0CFA2A}"/>
              </a:ext>
            </a:extLst>
          </p:cNvPr>
          <p:cNvSpPr>
            <a:spLocks noGrp="1"/>
          </p:cNvSpPr>
          <p:nvPr>
            <p:ph idx="1"/>
          </p:nvPr>
        </p:nvSpPr>
        <p:spPr>
          <a:xfrm>
            <a:off x="290512" y="311080"/>
            <a:ext cx="11610975" cy="5381625"/>
          </a:xfrm>
        </p:spPr>
        <p:txBody>
          <a:bodyPr>
            <a:normAutofit/>
          </a:bodyPr>
          <a:lstStyle/>
          <a:p>
            <a:pPr algn="l" fontAlgn="base"/>
            <a:r>
              <a:rPr lang="en-US" sz="2000" b="1" i="0" dirty="0">
                <a:solidFill>
                  <a:srgbClr val="0070C0"/>
                </a:solidFill>
                <a:effectLst/>
                <a:latin typeface="Nunito" pitchFamily="2" charset="0"/>
              </a:rPr>
              <a:t>Accuracy </a:t>
            </a:r>
            <a:r>
              <a:rPr lang="en-US" sz="2000" b="1" i="0" dirty="0">
                <a:solidFill>
                  <a:srgbClr val="273239"/>
                </a:solidFill>
                <a:effectLst/>
                <a:latin typeface="Nunito" pitchFamily="2" charset="0"/>
              </a:rPr>
              <a:t>:</a:t>
            </a:r>
            <a:r>
              <a:rPr lang="en-US" sz="2000" u="sng" dirty="0">
                <a:latin typeface="Nunito" pitchFamily="2" charset="0"/>
              </a:rPr>
              <a:t> Accuracy</a:t>
            </a:r>
            <a:r>
              <a:rPr lang="en-US" sz="2000" u="sng" dirty="0">
                <a:solidFill>
                  <a:srgbClr val="273239"/>
                </a:solidFill>
                <a:latin typeface="Nunito" pitchFamily="2" charset="0"/>
              </a:rPr>
              <a:t> </a:t>
            </a:r>
            <a:r>
              <a:rPr lang="en-US" sz="2000" b="0" i="0" dirty="0">
                <a:solidFill>
                  <a:srgbClr val="273239"/>
                </a:solidFill>
                <a:effectLst/>
                <a:latin typeface="Nunito" pitchFamily="2" charset="0"/>
              </a:rPr>
              <a:t>provides the proportion of correctly classified instances.</a:t>
            </a:r>
          </a:p>
          <a:p>
            <a:pPr algn="l" fontAlgn="base"/>
            <a:endParaRPr lang="en-US" sz="2000" dirty="0">
              <a:solidFill>
                <a:srgbClr val="273239"/>
              </a:solidFill>
              <a:latin typeface="Nunito" pitchFamily="2" charset="0"/>
            </a:endParaRPr>
          </a:p>
          <a:p>
            <a:pPr marL="0" indent="0" algn="l" fontAlgn="base">
              <a:buNone/>
            </a:pPr>
            <a:endParaRPr lang="en-US" sz="2000" b="0" i="0" dirty="0">
              <a:solidFill>
                <a:srgbClr val="273239"/>
              </a:solidFill>
              <a:effectLst/>
              <a:latin typeface="Nunito" pitchFamily="2" charset="0"/>
            </a:endParaRPr>
          </a:p>
          <a:p>
            <a:pPr marL="0" indent="0" algn="l" fontAlgn="base">
              <a:buNone/>
            </a:pPr>
            <a:endParaRPr lang="en-US" sz="2000" b="1" dirty="0">
              <a:solidFill>
                <a:srgbClr val="0070C0"/>
              </a:solidFill>
              <a:latin typeface="Nunito" pitchFamily="2" charset="0"/>
            </a:endParaRPr>
          </a:p>
          <a:p>
            <a:pPr algn="l" fontAlgn="base"/>
            <a:r>
              <a:rPr lang="en-US" sz="2000" b="1" i="0" dirty="0">
                <a:solidFill>
                  <a:srgbClr val="0070C0"/>
                </a:solidFill>
                <a:effectLst/>
                <a:latin typeface="Nunito" pitchFamily="2" charset="0"/>
              </a:rPr>
              <a:t>Precision</a:t>
            </a:r>
            <a:r>
              <a:rPr lang="en-US" sz="2000" b="1" i="0" dirty="0">
                <a:solidFill>
                  <a:srgbClr val="273239"/>
                </a:solidFill>
                <a:effectLst/>
                <a:latin typeface="Nunito" pitchFamily="2" charset="0"/>
              </a:rPr>
              <a:t>:</a:t>
            </a:r>
            <a:r>
              <a:rPr lang="en-US" sz="2000" b="0" i="0" dirty="0">
                <a:solidFill>
                  <a:srgbClr val="273239"/>
                </a:solidFill>
                <a:effectLst/>
                <a:latin typeface="Nunito" pitchFamily="2" charset="0"/>
              </a:rPr>
              <a:t> </a:t>
            </a:r>
            <a:r>
              <a:rPr lang="en-US" sz="2000" u="sng" dirty="0">
                <a:latin typeface="Nunito" pitchFamily="2" charset="0"/>
              </a:rPr>
              <a:t>Precision</a:t>
            </a:r>
            <a:r>
              <a:rPr lang="en-US" sz="2000" b="0" i="0" dirty="0">
                <a:solidFill>
                  <a:srgbClr val="273239"/>
                </a:solidFill>
                <a:effectLst/>
                <a:latin typeface="Nunito" pitchFamily="2" charset="0"/>
              </a:rPr>
              <a:t> focuses on the accuracy of positive predictions.</a:t>
            </a:r>
          </a:p>
          <a:p>
            <a:pPr algn="l" rtl="0" fontAlgn="base"/>
            <a:endParaRPr lang="en-US" sz="2000" b="0" i="0" dirty="0">
              <a:solidFill>
                <a:srgbClr val="273239"/>
              </a:solidFill>
              <a:effectLst/>
              <a:latin typeface="Nunito" pitchFamily="2" charset="0"/>
            </a:endParaRPr>
          </a:p>
          <a:p>
            <a:endParaRPr lang="en-US" sz="2000" dirty="0"/>
          </a:p>
          <a:p>
            <a:endParaRPr lang="en-US" sz="2000" dirty="0"/>
          </a:p>
          <a:p>
            <a:pPr marL="0" indent="0">
              <a:buNone/>
            </a:pPr>
            <a:endParaRPr lang="en-US" sz="2000" dirty="0"/>
          </a:p>
          <a:p>
            <a:pPr marL="0" indent="0">
              <a:buNone/>
            </a:pPr>
            <a:r>
              <a:rPr lang="en-US" sz="2000" b="1" i="0" dirty="0">
                <a:solidFill>
                  <a:srgbClr val="0070C0"/>
                </a:solidFill>
                <a:effectLst/>
                <a:latin typeface="Nunito" pitchFamily="2" charset="0"/>
              </a:rPr>
              <a:t>Recall (Sensitivity or True Positive Rate):</a:t>
            </a:r>
            <a:r>
              <a:rPr lang="en-US" sz="2000" b="0" i="0" dirty="0">
                <a:solidFill>
                  <a:srgbClr val="0070C0"/>
                </a:solidFill>
                <a:effectLst/>
                <a:latin typeface="Nunito" pitchFamily="2" charset="0"/>
              </a:rPr>
              <a:t> </a:t>
            </a:r>
            <a:r>
              <a:rPr lang="en-US" sz="2000" u="sng" dirty="0">
                <a:latin typeface="Nunito" pitchFamily="2" charset="0"/>
              </a:rPr>
              <a:t>Recall</a:t>
            </a:r>
            <a:r>
              <a:rPr lang="en-US" sz="2000" b="0" i="0" dirty="0">
                <a:solidFill>
                  <a:srgbClr val="273239"/>
                </a:solidFill>
                <a:effectLst/>
                <a:latin typeface="Nunito" pitchFamily="2" charset="0"/>
              </a:rPr>
              <a:t> measures the proportion of correctly predicted           positive instances among all actual positive instances.</a:t>
            </a:r>
            <a:endParaRPr lang="en-US" sz="2000" dirty="0"/>
          </a:p>
          <a:p>
            <a:endParaRPr lang="en-US" sz="2000" dirty="0"/>
          </a:p>
        </p:txBody>
      </p:sp>
      <p:sp>
        <p:nvSpPr>
          <p:cNvPr id="5" name="AutoShape 2" descr="Accuracy = \frac{True \, Positives + True \, Negatives}{Total}   ">
            <a:extLst>
              <a:ext uri="{FF2B5EF4-FFF2-40B4-BE49-F238E27FC236}">
                <a16:creationId xmlns:a16="http://schemas.microsoft.com/office/drawing/2014/main" id="{4BC79B59-2648-515B-7816-FD4922D410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Accuracy = \frac{True \, Positives + True \, Negatives}{Total}   ">
            <a:extLst>
              <a:ext uri="{FF2B5EF4-FFF2-40B4-BE49-F238E27FC236}">
                <a16:creationId xmlns:a16="http://schemas.microsoft.com/office/drawing/2014/main" id="{9FA2B1A8-1219-3310-F054-5C7B1D39863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Graphic 8">
            <a:extLst>
              <a:ext uri="{FF2B5EF4-FFF2-40B4-BE49-F238E27FC236}">
                <a16:creationId xmlns:a16="http://schemas.microsoft.com/office/drawing/2014/main" id="{22310211-5B05-7494-7805-936CD53E42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075" y="922399"/>
            <a:ext cx="8757479" cy="684741"/>
          </a:xfrm>
          <a:prstGeom prst="rect">
            <a:avLst/>
          </a:prstGeom>
        </p:spPr>
      </p:pic>
      <p:sp>
        <p:nvSpPr>
          <p:cNvPr id="10" name="AutoShape 8" descr="Precision = \frac{True \, Positives }{True\, Positives + False \, Positives}  ">
            <a:extLst>
              <a:ext uri="{FF2B5EF4-FFF2-40B4-BE49-F238E27FC236}">
                <a16:creationId xmlns:a16="http://schemas.microsoft.com/office/drawing/2014/main" id="{0C574A4F-1B49-8270-4B1F-A0E840BD16DD}"/>
              </a:ext>
            </a:extLst>
          </p:cNvPr>
          <p:cNvSpPr>
            <a:spLocks noChangeAspect="1" noChangeArrowheads="1"/>
          </p:cNvSpPr>
          <p:nvPr/>
        </p:nvSpPr>
        <p:spPr bwMode="auto">
          <a:xfrm>
            <a:off x="6258318" y="3581400"/>
            <a:ext cx="294882" cy="148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Graphic 11">
            <a:extLst>
              <a:ext uri="{FF2B5EF4-FFF2-40B4-BE49-F238E27FC236}">
                <a16:creationId xmlns:a16="http://schemas.microsoft.com/office/drawing/2014/main" id="{5AED49BC-6A30-6F78-31D4-964D7D88BD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2075" y="2794902"/>
            <a:ext cx="8673275" cy="784216"/>
          </a:xfrm>
          <a:prstGeom prst="rect">
            <a:avLst/>
          </a:prstGeom>
        </p:spPr>
      </p:pic>
      <p:pic>
        <p:nvPicPr>
          <p:cNvPr id="16" name="Graphic 15">
            <a:extLst>
              <a:ext uri="{FF2B5EF4-FFF2-40B4-BE49-F238E27FC236}">
                <a16:creationId xmlns:a16="http://schemas.microsoft.com/office/drawing/2014/main" id="{823BCCF2-E1E9-1E59-4791-33AC02790F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7893" y="5259683"/>
            <a:ext cx="8523940" cy="747714"/>
          </a:xfrm>
          <a:prstGeom prst="rect">
            <a:avLst/>
          </a:prstGeom>
        </p:spPr>
      </p:pic>
    </p:spTree>
    <p:extLst>
      <p:ext uri="{BB962C8B-B14F-4D97-AF65-F5344CB8AC3E}">
        <p14:creationId xmlns:p14="http://schemas.microsoft.com/office/powerpoint/2010/main" val="280729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69FD-70D5-2B97-D43B-A74AFF4622ED}"/>
              </a:ext>
            </a:extLst>
          </p:cNvPr>
          <p:cNvSpPr>
            <a:spLocks noGrp="1"/>
          </p:cNvSpPr>
          <p:nvPr>
            <p:ph type="title"/>
          </p:nvPr>
        </p:nvSpPr>
        <p:spPr/>
        <p:txBody>
          <a:bodyPr>
            <a:normAutofit fontScale="90000"/>
          </a:bodyPr>
          <a:lstStyle/>
          <a:p>
            <a:r>
              <a:rPr lang="en-US" b="1" i="0" dirty="0">
                <a:solidFill>
                  <a:srgbClr val="00B0F0"/>
                </a:solidFill>
                <a:effectLst/>
                <a:latin typeface="Nunito" pitchFamily="2" charset="0"/>
              </a:rPr>
              <a:t>F1 Score</a:t>
            </a:r>
            <a:r>
              <a:rPr lang="en-US" b="1" i="0" dirty="0">
                <a:solidFill>
                  <a:srgbClr val="273239"/>
                </a:solidFill>
                <a:effectLst/>
                <a:latin typeface="Nunito" pitchFamily="2" charset="0"/>
              </a:rPr>
              <a:t>:</a:t>
            </a:r>
            <a:r>
              <a:rPr lang="en-US" b="1" i="0" dirty="0">
                <a:solidFill>
                  <a:schemeClr val="tx1"/>
                </a:solidFill>
                <a:effectLst/>
                <a:latin typeface="Nunito" pitchFamily="2" charset="0"/>
              </a:rPr>
              <a:t> </a:t>
            </a:r>
            <a:r>
              <a:rPr lang="en-US" u="sng" dirty="0">
                <a:solidFill>
                  <a:schemeClr val="tx1"/>
                </a:solidFill>
                <a:latin typeface="Nunito" pitchFamily="2" charset="0"/>
              </a:rPr>
              <a:t>F1 score</a:t>
            </a:r>
            <a:r>
              <a:rPr lang="en-US" b="0" i="0" dirty="0">
                <a:solidFill>
                  <a:schemeClr val="tx1"/>
                </a:solidFill>
                <a:effectLst/>
                <a:latin typeface="Nunito" pitchFamily="2" charset="0"/>
              </a:rPr>
              <a:t> </a:t>
            </a:r>
            <a:r>
              <a:rPr lang="en-US" b="0" i="0" dirty="0">
                <a:solidFill>
                  <a:srgbClr val="273239"/>
                </a:solidFill>
                <a:effectLst/>
                <a:latin typeface="Nunito" pitchFamily="2" charset="0"/>
              </a:rPr>
              <a:t>is the harmonic mean of precision and recall.</a:t>
            </a:r>
            <a:br>
              <a:rPr lang="en-US" sz="3600" b="0" i="0" dirty="0">
                <a:solidFill>
                  <a:srgbClr val="273239"/>
                </a:solidFill>
                <a:effectLst/>
                <a:latin typeface="Nunito" pitchFamily="2" charset="0"/>
              </a:rPr>
            </a:br>
            <a:endParaRPr lang="en-US" dirty="0"/>
          </a:p>
        </p:txBody>
      </p:sp>
      <p:pic>
        <p:nvPicPr>
          <p:cNvPr id="5" name="Content Placeholder 4">
            <a:extLst>
              <a:ext uri="{FF2B5EF4-FFF2-40B4-BE49-F238E27FC236}">
                <a16:creationId xmlns:a16="http://schemas.microsoft.com/office/drawing/2014/main" id="{8BD0E006-56B6-698F-2765-D6DC2537547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1930400"/>
            <a:ext cx="8596669" cy="859667"/>
          </a:xfrm>
        </p:spPr>
      </p:pic>
    </p:spTree>
    <p:extLst>
      <p:ext uri="{BB962C8B-B14F-4D97-AF65-F5344CB8AC3E}">
        <p14:creationId xmlns:p14="http://schemas.microsoft.com/office/powerpoint/2010/main" val="250173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2187-4F60-AB61-01A1-EE92FDE4EC69}"/>
              </a:ext>
            </a:extLst>
          </p:cNvPr>
          <p:cNvSpPr>
            <a:spLocks noGrp="1"/>
          </p:cNvSpPr>
          <p:nvPr>
            <p:ph type="title"/>
          </p:nvPr>
        </p:nvSpPr>
        <p:spPr>
          <a:xfrm>
            <a:off x="838200" y="364767"/>
            <a:ext cx="9807150" cy="691820"/>
          </a:xfrm>
        </p:spPr>
        <p:style>
          <a:lnRef idx="2">
            <a:schemeClr val="accent6"/>
          </a:lnRef>
          <a:fillRef idx="1">
            <a:schemeClr val="lt1"/>
          </a:fillRef>
          <a:effectRef idx="0">
            <a:schemeClr val="accent6"/>
          </a:effectRef>
          <a:fontRef idx="minor">
            <a:schemeClr val="dk1"/>
          </a:fontRef>
        </p:style>
        <p:txBody>
          <a:bodyPr>
            <a:noAutofit/>
          </a:bodyPr>
          <a:lstStyle/>
          <a:p>
            <a:pPr algn="ctr"/>
            <a:r>
              <a:rPr lang="en-US" sz="4400" b="1" i="0" u="sng" dirty="0">
                <a:solidFill>
                  <a:srgbClr val="002060"/>
                </a:solidFill>
                <a:effectLst/>
                <a:latin typeface="Source Sans 3"/>
              </a:rPr>
              <a:t>Logistic Regression in Machine learning</a:t>
            </a:r>
            <a:endParaRPr lang="en-US" sz="4400" u="sng" dirty="0">
              <a:solidFill>
                <a:srgbClr val="002060"/>
              </a:solidFill>
            </a:endParaRPr>
          </a:p>
        </p:txBody>
      </p:sp>
      <p:sp>
        <p:nvSpPr>
          <p:cNvPr id="3" name="Content Placeholder 2">
            <a:extLst>
              <a:ext uri="{FF2B5EF4-FFF2-40B4-BE49-F238E27FC236}">
                <a16:creationId xmlns:a16="http://schemas.microsoft.com/office/drawing/2014/main" id="{666E1572-F86C-380B-1F0A-0AE83EC380A9}"/>
              </a:ext>
            </a:extLst>
          </p:cNvPr>
          <p:cNvSpPr>
            <a:spLocks noGrp="1"/>
          </p:cNvSpPr>
          <p:nvPr>
            <p:ph idx="1"/>
          </p:nvPr>
        </p:nvSpPr>
        <p:spPr>
          <a:xfrm>
            <a:off x="838200" y="1844675"/>
            <a:ext cx="10515600" cy="4351338"/>
          </a:xfrm>
        </p:spPr>
        <p:txBody>
          <a:bodyPr>
            <a:normAutofit lnSpcReduction="10000"/>
          </a:bodyPr>
          <a:lstStyle/>
          <a:p>
            <a:pPr algn="l" rtl="0" fontAlgn="base"/>
            <a:r>
              <a:rPr lang="en-US" sz="2400" b="1" i="0" dirty="0">
                <a:solidFill>
                  <a:srgbClr val="273239"/>
                </a:solidFill>
                <a:effectLst/>
                <a:latin typeface="Nunito" pitchFamily="2" charset="0"/>
              </a:rPr>
              <a:t>Logistic regression</a:t>
            </a:r>
            <a:r>
              <a:rPr lang="en-US" sz="2400" b="0" i="0" dirty="0">
                <a:solidFill>
                  <a:srgbClr val="273239"/>
                </a:solidFill>
                <a:effectLst/>
                <a:latin typeface="Nunito" pitchFamily="2" charset="0"/>
              </a:rPr>
              <a:t> is a </a:t>
            </a:r>
            <a:r>
              <a:rPr lang="en-US" sz="2400" b="1" i="0" dirty="0">
                <a:solidFill>
                  <a:srgbClr val="273239"/>
                </a:solidFill>
                <a:effectLst/>
                <a:latin typeface="Nunito" pitchFamily="2" charset="0"/>
              </a:rPr>
              <a:t>supervised machine learning algorithm </a:t>
            </a:r>
            <a:r>
              <a:rPr lang="en-US" sz="2400" b="0" i="0" dirty="0">
                <a:solidFill>
                  <a:srgbClr val="273239"/>
                </a:solidFill>
                <a:effectLst/>
                <a:latin typeface="Nunito" pitchFamily="2" charset="0"/>
              </a:rPr>
              <a:t>used for </a:t>
            </a:r>
            <a:r>
              <a:rPr lang="en-US" sz="2400" b="1" i="0" dirty="0">
                <a:solidFill>
                  <a:srgbClr val="273239"/>
                </a:solidFill>
                <a:effectLst/>
                <a:latin typeface="Nunito" pitchFamily="2" charset="0"/>
              </a:rPr>
              <a:t>classification tasks</a:t>
            </a:r>
            <a:r>
              <a:rPr lang="en-US" sz="2400" b="0" i="0" dirty="0">
                <a:solidFill>
                  <a:srgbClr val="273239"/>
                </a:solidFill>
                <a:effectLst/>
                <a:latin typeface="Nunito" panose="020B0604020202020204" pitchFamily="2" charset="0"/>
              </a:rPr>
              <a:t> where the goal is to predict the probability that an instance belongs to a given class or not. </a:t>
            </a:r>
          </a:p>
          <a:p>
            <a:pPr algn="l" rtl="0" fontAlgn="base"/>
            <a:r>
              <a:rPr lang="en-US" sz="2400" b="0" i="0" dirty="0">
                <a:solidFill>
                  <a:srgbClr val="273239"/>
                </a:solidFill>
                <a:effectLst/>
                <a:latin typeface="Nunito" panose="020B0604020202020204" pitchFamily="2" charset="0"/>
              </a:rPr>
              <a:t>Logistic regression is used for binary </a:t>
            </a:r>
            <a:r>
              <a:rPr lang="en-US" sz="2400" u="sng" dirty="0">
                <a:solidFill>
                  <a:srgbClr val="273239"/>
                </a:solidFill>
                <a:latin typeface="Nunito" pitchFamily="2" charset="0"/>
              </a:rPr>
              <a:t>classification</a:t>
            </a:r>
            <a:r>
              <a:rPr lang="en-US" sz="2400" b="0" i="0" dirty="0">
                <a:solidFill>
                  <a:srgbClr val="273239"/>
                </a:solidFill>
                <a:effectLst/>
                <a:latin typeface="Nunito" pitchFamily="2" charset="0"/>
              </a:rPr>
              <a:t> where we use </a:t>
            </a:r>
            <a:r>
              <a:rPr lang="en-US" sz="2400" u="sng" dirty="0">
                <a:solidFill>
                  <a:srgbClr val="273239"/>
                </a:solidFill>
                <a:latin typeface="Nunito" pitchFamily="2" charset="0"/>
              </a:rPr>
              <a:t>sigmoid function</a:t>
            </a:r>
            <a:r>
              <a:rPr lang="en-US" sz="2400" b="0" i="0" dirty="0">
                <a:solidFill>
                  <a:srgbClr val="273239"/>
                </a:solidFill>
                <a:effectLst/>
                <a:latin typeface="Nunito" pitchFamily="2" charset="0"/>
              </a:rPr>
              <a:t>, that takes input as independent variables and produces a probability value between 0 and 1.</a:t>
            </a:r>
          </a:p>
          <a:p>
            <a:pPr algn="l" rtl="0" fontAlgn="base"/>
            <a:r>
              <a:rPr lang="en-US" sz="2400" b="0" i="0" dirty="0">
                <a:solidFill>
                  <a:srgbClr val="273239"/>
                </a:solidFill>
                <a:effectLst/>
                <a:latin typeface="Nunito" pitchFamily="2" charset="0"/>
              </a:rPr>
              <a:t>For example, we have two classes Class 0 and Class 1 if the value of the logistic function for an input is greater than 0.5 (threshold value) then it belongs to Class 1 it belongs to Class 0. It’s referred to as regression because it is the extension of</a:t>
            </a:r>
            <a:r>
              <a:rPr lang="en-US" sz="2400" u="sng" dirty="0">
                <a:solidFill>
                  <a:srgbClr val="273239"/>
                </a:solidFill>
                <a:latin typeface="Nunito" pitchFamily="2" charset="0"/>
              </a:rPr>
              <a:t> linear regression</a:t>
            </a:r>
            <a:r>
              <a:rPr lang="en-US" sz="2400" b="0" i="0" dirty="0">
                <a:solidFill>
                  <a:srgbClr val="273239"/>
                </a:solidFill>
                <a:effectLst/>
                <a:latin typeface="Nunito" pitchFamily="2" charset="0"/>
              </a:rPr>
              <a:t> but is mainly used for classification problems.</a:t>
            </a:r>
          </a:p>
          <a:p>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72398FD-97F1-044E-CBC8-2F97ACE9D8C5}"/>
                  </a:ext>
                </a:extLst>
              </p14:cNvPr>
              <p14:cNvContentPartPr/>
              <p14:nvPr/>
            </p14:nvContentPartPr>
            <p14:xfrm>
              <a:off x="4438155" y="1047225"/>
              <a:ext cx="360" cy="360"/>
            </p14:xfrm>
          </p:contentPart>
        </mc:Choice>
        <mc:Fallback>
          <p:pic>
            <p:nvPicPr>
              <p:cNvPr id="6" name="Ink 5">
                <a:extLst>
                  <a:ext uri="{FF2B5EF4-FFF2-40B4-BE49-F238E27FC236}">
                    <a16:creationId xmlns:a16="http://schemas.microsoft.com/office/drawing/2014/main" id="{D72398FD-97F1-044E-CBC8-2F97ACE9D8C5}"/>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91C3C7F-F85B-1DA1-C699-C5AAD3CD6D0E}"/>
                  </a:ext>
                </a:extLst>
              </p14:cNvPr>
              <p14:cNvContentPartPr/>
              <p14:nvPr/>
            </p14:nvContentPartPr>
            <p14:xfrm>
              <a:off x="4924155" y="856425"/>
              <a:ext cx="360" cy="360"/>
            </p14:xfrm>
          </p:contentPart>
        </mc:Choice>
        <mc:Fallback>
          <p:pic>
            <p:nvPicPr>
              <p:cNvPr id="7" name="Ink 6">
                <a:extLst>
                  <a:ext uri="{FF2B5EF4-FFF2-40B4-BE49-F238E27FC236}">
                    <a16:creationId xmlns:a16="http://schemas.microsoft.com/office/drawing/2014/main" id="{991C3C7F-F85B-1DA1-C699-C5AAD3CD6D0E}"/>
                  </a:ext>
                </a:extLst>
              </p:cNvPr>
              <p:cNvPicPr/>
              <p:nvPr/>
            </p:nvPicPr>
            <p:blipFill>
              <a:blip r:embed="rId3"/>
              <a:stretch>
                <a:fillRect/>
              </a:stretch>
            </p:blipFill>
            <p:spPr>
              <a:xfrm>
                <a:off x="4915515" y="8477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B8993AB-74AB-4132-76AA-717EE96F0583}"/>
                  </a:ext>
                </a:extLst>
              </p14:cNvPr>
              <p14:cNvContentPartPr/>
              <p14:nvPr/>
            </p14:nvContentPartPr>
            <p14:xfrm>
              <a:off x="-562245" y="2247465"/>
              <a:ext cx="360" cy="360"/>
            </p14:xfrm>
          </p:contentPart>
        </mc:Choice>
        <mc:Fallback>
          <p:pic>
            <p:nvPicPr>
              <p:cNvPr id="8" name="Ink 7">
                <a:extLst>
                  <a:ext uri="{FF2B5EF4-FFF2-40B4-BE49-F238E27FC236}">
                    <a16:creationId xmlns:a16="http://schemas.microsoft.com/office/drawing/2014/main" id="{4B8993AB-74AB-4132-76AA-717EE96F0583}"/>
                  </a:ext>
                </a:extLst>
              </p:cNvPr>
              <p:cNvPicPr/>
              <p:nvPr/>
            </p:nvPicPr>
            <p:blipFill>
              <a:blip r:embed="rId3"/>
              <a:stretch>
                <a:fillRect/>
              </a:stretch>
            </p:blipFill>
            <p:spPr>
              <a:xfrm>
                <a:off x="-571245" y="22388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58CB943-1F6F-FE63-F113-40FD65FFBDF5}"/>
                  </a:ext>
                </a:extLst>
              </p14:cNvPr>
              <p14:cNvContentPartPr/>
              <p14:nvPr/>
            </p14:nvContentPartPr>
            <p14:xfrm>
              <a:off x="2314515" y="2999865"/>
              <a:ext cx="360" cy="360"/>
            </p14:xfrm>
          </p:contentPart>
        </mc:Choice>
        <mc:Fallback>
          <p:pic>
            <p:nvPicPr>
              <p:cNvPr id="9" name="Ink 8">
                <a:extLst>
                  <a:ext uri="{FF2B5EF4-FFF2-40B4-BE49-F238E27FC236}">
                    <a16:creationId xmlns:a16="http://schemas.microsoft.com/office/drawing/2014/main" id="{D58CB943-1F6F-FE63-F113-40FD65FFBDF5}"/>
                  </a:ext>
                </a:extLst>
              </p:cNvPr>
              <p:cNvPicPr/>
              <p:nvPr/>
            </p:nvPicPr>
            <p:blipFill>
              <a:blip r:embed="rId3"/>
              <a:stretch>
                <a:fillRect/>
              </a:stretch>
            </p:blipFill>
            <p:spPr>
              <a:xfrm>
                <a:off x="2305515" y="2990865"/>
                <a:ext cx="18000" cy="18000"/>
              </a:xfrm>
              <a:prstGeom prst="rect">
                <a:avLst/>
              </a:prstGeom>
            </p:spPr>
          </p:pic>
        </mc:Fallback>
      </mc:AlternateContent>
      <p:grpSp>
        <p:nvGrpSpPr>
          <p:cNvPr id="13" name="Group 12">
            <a:extLst>
              <a:ext uri="{FF2B5EF4-FFF2-40B4-BE49-F238E27FC236}">
                <a16:creationId xmlns:a16="http://schemas.microsoft.com/office/drawing/2014/main" id="{A1A37093-C9F8-02F0-F9F9-A23FF0766DBF}"/>
              </a:ext>
            </a:extLst>
          </p:cNvPr>
          <p:cNvGrpSpPr/>
          <p:nvPr/>
        </p:nvGrpSpPr>
        <p:grpSpPr>
          <a:xfrm>
            <a:off x="2885835" y="1065945"/>
            <a:ext cx="360" cy="360"/>
            <a:chOff x="2885835" y="1065945"/>
            <a:chExt cx="360" cy="360"/>
          </a:xfrm>
        </p:grpSpPr>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90D46BC6-9989-6686-00BF-3DA3DEF6F51F}"/>
                    </a:ext>
                  </a:extLst>
                </p14:cNvPr>
                <p14:cNvContentPartPr/>
                <p14:nvPr/>
              </p14:nvContentPartPr>
              <p14:xfrm>
                <a:off x="2885835" y="1065945"/>
                <a:ext cx="360" cy="360"/>
              </p14:xfrm>
            </p:contentPart>
          </mc:Choice>
          <mc:Fallback>
            <p:pic>
              <p:nvPicPr>
                <p:cNvPr id="10" name="Ink 9">
                  <a:extLst>
                    <a:ext uri="{FF2B5EF4-FFF2-40B4-BE49-F238E27FC236}">
                      <a16:creationId xmlns:a16="http://schemas.microsoft.com/office/drawing/2014/main" id="{90D46BC6-9989-6686-00BF-3DA3DEF6F51F}"/>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8FA72185-723B-1F77-A41A-A9950ED53DD8}"/>
                    </a:ext>
                  </a:extLst>
                </p14:cNvPr>
                <p14:cNvContentPartPr/>
                <p14:nvPr/>
              </p14:nvContentPartPr>
              <p14:xfrm>
                <a:off x="2885835" y="1065945"/>
                <a:ext cx="360" cy="360"/>
              </p14:xfrm>
            </p:contentPart>
          </mc:Choice>
          <mc:Fallback>
            <p:pic>
              <p:nvPicPr>
                <p:cNvPr id="11" name="Ink 10">
                  <a:extLst>
                    <a:ext uri="{FF2B5EF4-FFF2-40B4-BE49-F238E27FC236}">
                      <a16:creationId xmlns:a16="http://schemas.microsoft.com/office/drawing/2014/main" id="{8FA72185-723B-1F77-A41A-A9950ED53DD8}"/>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CFF7564E-5FF9-3E0C-9315-4BCA6D45DD3B}"/>
                  </a:ext>
                </a:extLst>
              </p14:cNvPr>
              <p14:cNvContentPartPr/>
              <p14:nvPr/>
            </p14:nvContentPartPr>
            <p14:xfrm>
              <a:off x="1809435" y="1056945"/>
              <a:ext cx="360" cy="360"/>
            </p14:xfrm>
          </p:contentPart>
        </mc:Choice>
        <mc:Fallback>
          <p:pic>
            <p:nvPicPr>
              <p:cNvPr id="12" name="Ink 11">
                <a:extLst>
                  <a:ext uri="{FF2B5EF4-FFF2-40B4-BE49-F238E27FC236}">
                    <a16:creationId xmlns:a16="http://schemas.microsoft.com/office/drawing/2014/main" id="{CFF7564E-5FF9-3E0C-9315-4BCA6D45DD3B}"/>
                  </a:ext>
                </a:extLst>
              </p:cNvPr>
              <p:cNvPicPr/>
              <p:nvPr/>
            </p:nvPicPr>
            <p:blipFill>
              <a:blip r:embed="rId3"/>
              <a:stretch>
                <a:fillRect/>
              </a:stretch>
            </p:blipFill>
            <p:spPr>
              <a:xfrm>
                <a:off x="1800795" y="1047945"/>
                <a:ext cx="18000" cy="18000"/>
              </a:xfrm>
              <a:prstGeom prst="rect">
                <a:avLst/>
              </a:prstGeom>
            </p:spPr>
          </p:pic>
        </mc:Fallback>
      </mc:AlternateContent>
      <p:grpSp>
        <p:nvGrpSpPr>
          <p:cNvPr id="28" name="Group 27">
            <a:extLst>
              <a:ext uri="{FF2B5EF4-FFF2-40B4-BE49-F238E27FC236}">
                <a16:creationId xmlns:a16="http://schemas.microsoft.com/office/drawing/2014/main" id="{EA2E6C81-9152-F66D-6AF3-E2B52B6BBFA8}"/>
              </a:ext>
            </a:extLst>
          </p:cNvPr>
          <p:cNvGrpSpPr/>
          <p:nvPr/>
        </p:nvGrpSpPr>
        <p:grpSpPr>
          <a:xfrm>
            <a:off x="2704755" y="952185"/>
            <a:ext cx="360" cy="360"/>
            <a:chOff x="2704755" y="952185"/>
            <a:chExt cx="360" cy="360"/>
          </a:xfrm>
        </p:grpSpPr>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EFE22BDF-7A0A-C095-9C5F-241AE0FFC660}"/>
                    </a:ext>
                  </a:extLst>
                </p14:cNvPr>
                <p14:cNvContentPartPr/>
                <p14:nvPr/>
              </p14:nvContentPartPr>
              <p14:xfrm>
                <a:off x="2704755" y="952185"/>
                <a:ext cx="360" cy="360"/>
              </p14:xfrm>
            </p:contentPart>
          </mc:Choice>
          <mc:Fallback>
            <p:pic>
              <p:nvPicPr>
                <p:cNvPr id="18" name="Ink 17">
                  <a:extLst>
                    <a:ext uri="{FF2B5EF4-FFF2-40B4-BE49-F238E27FC236}">
                      <a16:creationId xmlns:a16="http://schemas.microsoft.com/office/drawing/2014/main" id="{EFE22BDF-7A0A-C095-9C5F-241AE0FFC660}"/>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6C796323-9DEB-DAF9-6022-D3B23A79307A}"/>
                    </a:ext>
                  </a:extLst>
                </p14:cNvPr>
                <p14:cNvContentPartPr/>
                <p14:nvPr/>
              </p14:nvContentPartPr>
              <p14:xfrm>
                <a:off x="2704755" y="952185"/>
                <a:ext cx="360" cy="360"/>
              </p14:xfrm>
            </p:contentPart>
          </mc:Choice>
          <mc:Fallback>
            <p:pic>
              <p:nvPicPr>
                <p:cNvPr id="19" name="Ink 18">
                  <a:extLst>
                    <a:ext uri="{FF2B5EF4-FFF2-40B4-BE49-F238E27FC236}">
                      <a16:creationId xmlns:a16="http://schemas.microsoft.com/office/drawing/2014/main" id="{6C796323-9DEB-DAF9-6022-D3B23A79307A}"/>
                    </a:ext>
                  </a:extLst>
                </p:cNvPr>
                <p:cNvPicPr/>
                <p:nvPr/>
              </p:nvPicPr>
              <p:blipFill>
                <a:blip r:embed="rId12"/>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7C6860F3-D01D-8657-596E-968DF65E23CD}"/>
                    </a:ext>
                  </a:extLst>
                </p14:cNvPr>
                <p14:cNvContentPartPr/>
                <p14:nvPr/>
              </p14:nvContentPartPr>
              <p14:xfrm>
                <a:off x="2704755" y="952185"/>
                <a:ext cx="360" cy="360"/>
              </p14:xfrm>
            </p:contentPart>
          </mc:Choice>
          <mc:Fallback>
            <p:pic>
              <p:nvPicPr>
                <p:cNvPr id="20" name="Ink 19">
                  <a:extLst>
                    <a:ext uri="{FF2B5EF4-FFF2-40B4-BE49-F238E27FC236}">
                      <a16:creationId xmlns:a16="http://schemas.microsoft.com/office/drawing/2014/main" id="{7C6860F3-D01D-8657-596E-968DF65E23CD}"/>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7960ACAB-7E69-5570-9D5B-EA12DE2D3593}"/>
                    </a:ext>
                  </a:extLst>
                </p14:cNvPr>
                <p14:cNvContentPartPr/>
                <p14:nvPr/>
              </p14:nvContentPartPr>
              <p14:xfrm>
                <a:off x="2704755" y="952185"/>
                <a:ext cx="360" cy="360"/>
              </p14:xfrm>
            </p:contentPart>
          </mc:Choice>
          <mc:Fallback>
            <p:pic>
              <p:nvPicPr>
                <p:cNvPr id="21" name="Ink 20">
                  <a:extLst>
                    <a:ext uri="{FF2B5EF4-FFF2-40B4-BE49-F238E27FC236}">
                      <a16:creationId xmlns:a16="http://schemas.microsoft.com/office/drawing/2014/main" id="{7960ACAB-7E69-5570-9D5B-EA12DE2D3593}"/>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1C4BA8F5-23BD-E67E-2007-3A263DC49DDA}"/>
                    </a:ext>
                  </a:extLst>
                </p14:cNvPr>
                <p14:cNvContentPartPr/>
                <p14:nvPr/>
              </p14:nvContentPartPr>
              <p14:xfrm>
                <a:off x="2704755" y="952185"/>
                <a:ext cx="360" cy="360"/>
              </p14:xfrm>
            </p:contentPart>
          </mc:Choice>
          <mc:Fallback>
            <p:pic>
              <p:nvPicPr>
                <p:cNvPr id="22" name="Ink 21">
                  <a:extLst>
                    <a:ext uri="{FF2B5EF4-FFF2-40B4-BE49-F238E27FC236}">
                      <a16:creationId xmlns:a16="http://schemas.microsoft.com/office/drawing/2014/main" id="{1C4BA8F5-23BD-E67E-2007-3A263DC49DDA}"/>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3479F91B-F339-C071-9116-F11EEC9E4AB8}"/>
                  </a:ext>
                </a:extLst>
              </p14:cNvPr>
              <p14:cNvContentPartPr/>
              <p14:nvPr/>
            </p14:nvContentPartPr>
            <p14:xfrm>
              <a:off x="3733635" y="837705"/>
              <a:ext cx="360" cy="360"/>
            </p14:xfrm>
          </p:contentPart>
        </mc:Choice>
        <mc:Fallback>
          <p:pic>
            <p:nvPicPr>
              <p:cNvPr id="30" name="Ink 29">
                <a:extLst>
                  <a:ext uri="{FF2B5EF4-FFF2-40B4-BE49-F238E27FC236}">
                    <a16:creationId xmlns:a16="http://schemas.microsoft.com/office/drawing/2014/main" id="{3479F91B-F339-C071-9116-F11EEC9E4AB8}"/>
                  </a:ext>
                </a:extLst>
              </p:cNvPr>
              <p:cNvPicPr/>
              <p:nvPr/>
            </p:nvPicPr>
            <p:blipFill>
              <a:blip r:embed="rId3"/>
              <a:stretch>
                <a:fillRect/>
              </a:stretch>
            </p:blipFill>
            <p:spPr>
              <a:xfrm>
                <a:off x="3724635" y="828705"/>
                <a:ext cx="18000" cy="18000"/>
              </a:xfrm>
              <a:prstGeom prst="rect">
                <a:avLst/>
              </a:prstGeom>
            </p:spPr>
          </p:pic>
        </mc:Fallback>
      </mc:AlternateContent>
    </p:spTree>
    <p:extLst>
      <p:ext uri="{BB962C8B-B14F-4D97-AF65-F5344CB8AC3E}">
        <p14:creationId xmlns:p14="http://schemas.microsoft.com/office/powerpoint/2010/main" val="33984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5FBE3-AFAF-7349-A784-5415A09B1330}"/>
              </a:ext>
            </a:extLst>
          </p:cNvPr>
          <p:cNvSpPr>
            <a:spLocks noGrp="1"/>
          </p:cNvSpPr>
          <p:nvPr>
            <p:ph idx="1"/>
          </p:nvPr>
        </p:nvSpPr>
        <p:spPr>
          <a:xfrm>
            <a:off x="685800" y="1244856"/>
            <a:ext cx="10515600" cy="4351338"/>
          </a:xfrm>
        </p:spPr>
        <p:txBody>
          <a:bodyPr>
            <a:noAutofit/>
          </a:bodyPr>
          <a:lstStyle/>
          <a:p>
            <a:pPr algn="l" fontAlgn="base">
              <a:buFont typeface="Arial" panose="020B0604020202020204" pitchFamily="34" charset="0"/>
              <a:buChar char="•"/>
            </a:pPr>
            <a:r>
              <a:rPr lang="en-US" sz="2800" b="0" i="0" dirty="0">
                <a:solidFill>
                  <a:srgbClr val="273239"/>
                </a:solidFill>
                <a:effectLst/>
                <a:latin typeface="Nunito" pitchFamily="2" charset="0"/>
              </a:rPr>
              <a:t>The sigmoid function is a mathematical function used to map the predicted values to probabilities.</a:t>
            </a:r>
          </a:p>
          <a:p>
            <a:pPr algn="l" fontAlgn="base">
              <a:buFont typeface="Arial" panose="020B0604020202020204" pitchFamily="34" charset="0"/>
              <a:buChar char="•"/>
            </a:pPr>
            <a:r>
              <a:rPr lang="en-US" sz="2800" b="0" i="0" dirty="0">
                <a:solidFill>
                  <a:srgbClr val="273239"/>
                </a:solidFill>
                <a:effectLst/>
                <a:latin typeface="Nunito" pitchFamily="2" charset="0"/>
              </a:rPr>
              <a:t>It maps any real value into another value within a range of 0 and 1. The value of the logistic regression must be between 0 and 1, which cannot go beyond this limit, so it forms a curve like the “S” form.</a:t>
            </a:r>
          </a:p>
          <a:p>
            <a:pPr algn="l" fontAlgn="base">
              <a:buFont typeface="Arial" panose="020B0604020202020204" pitchFamily="34" charset="0"/>
              <a:buChar char="•"/>
            </a:pPr>
            <a:r>
              <a:rPr lang="en-US" sz="2800" b="0" i="0" dirty="0">
                <a:solidFill>
                  <a:srgbClr val="273239"/>
                </a:solidFill>
                <a:effectLst/>
                <a:latin typeface="Nunito" pitchFamily="2" charset="0"/>
              </a:rPr>
              <a:t>The S-form curve is called the Sigmoid function or the logistic function.</a:t>
            </a:r>
          </a:p>
          <a:p>
            <a:pPr algn="l" fontAlgn="base">
              <a:buFont typeface="Arial" panose="020B0604020202020204" pitchFamily="34" charset="0"/>
              <a:buChar char="•"/>
            </a:pPr>
            <a:r>
              <a:rPr lang="en-US" sz="2800" b="0" i="0" dirty="0">
                <a:solidFill>
                  <a:srgbClr val="273239"/>
                </a:solidFill>
                <a:effectLst/>
                <a:latin typeface="Nunito" pitchFamily="2" charset="0"/>
              </a:rPr>
              <a:t>In logistic regression, we use the concept of the threshold value, which defines the probability of either 0 or 1. Such as values above the threshold value tends to 1, and a value below the threshold values tends to 0.</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D6DEA2C-6DD6-8554-3CB3-69003B5A8AB3}"/>
                  </a:ext>
                </a:extLst>
              </p14:cNvPr>
              <p14:cNvContentPartPr/>
              <p14:nvPr/>
            </p14:nvContentPartPr>
            <p14:xfrm>
              <a:off x="4438155" y="1047225"/>
              <a:ext cx="360" cy="360"/>
            </p14:xfrm>
          </p:contentPart>
        </mc:Choice>
        <mc:Fallback>
          <p:pic>
            <p:nvPicPr>
              <p:cNvPr id="7" name="Ink 6">
                <a:extLst>
                  <a:ext uri="{FF2B5EF4-FFF2-40B4-BE49-F238E27FC236}">
                    <a16:creationId xmlns:a16="http://schemas.microsoft.com/office/drawing/2014/main" id="{6D6DEA2C-6DD6-8554-3CB3-69003B5A8AB3}"/>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C4F1BDF4-4E9F-5516-D786-1CECF3695BDE}"/>
                  </a:ext>
                </a:extLst>
              </p14:cNvPr>
              <p14:cNvContentPartPr/>
              <p14:nvPr/>
            </p14:nvContentPartPr>
            <p14:xfrm>
              <a:off x="4924155" y="856425"/>
              <a:ext cx="360" cy="360"/>
            </p14:xfrm>
          </p:contentPart>
        </mc:Choice>
        <mc:Fallback>
          <p:pic>
            <p:nvPicPr>
              <p:cNvPr id="8" name="Ink 7">
                <a:extLst>
                  <a:ext uri="{FF2B5EF4-FFF2-40B4-BE49-F238E27FC236}">
                    <a16:creationId xmlns:a16="http://schemas.microsoft.com/office/drawing/2014/main" id="{C4F1BDF4-4E9F-5516-D786-1CECF3695BDE}"/>
                  </a:ext>
                </a:extLst>
              </p:cNvPr>
              <p:cNvPicPr/>
              <p:nvPr/>
            </p:nvPicPr>
            <p:blipFill>
              <a:blip r:embed="rId3"/>
              <a:stretch>
                <a:fillRect/>
              </a:stretch>
            </p:blipFill>
            <p:spPr>
              <a:xfrm>
                <a:off x="4915515" y="847785"/>
                <a:ext cx="18000" cy="18000"/>
              </a:xfrm>
              <a:prstGeom prst="rect">
                <a:avLst/>
              </a:prstGeom>
            </p:spPr>
          </p:pic>
        </mc:Fallback>
      </mc:AlternateContent>
      <p:grpSp>
        <p:nvGrpSpPr>
          <p:cNvPr id="9" name="Group 8">
            <a:extLst>
              <a:ext uri="{FF2B5EF4-FFF2-40B4-BE49-F238E27FC236}">
                <a16:creationId xmlns:a16="http://schemas.microsoft.com/office/drawing/2014/main" id="{832D5CB6-78FC-97C0-282B-28B0244F4C14}"/>
              </a:ext>
            </a:extLst>
          </p:cNvPr>
          <p:cNvGrpSpPr/>
          <p:nvPr/>
        </p:nvGrpSpPr>
        <p:grpSpPr>
          <a:xfrm>
            <a:off x="2885835" y="1065945"/>
            <a:ext cx="360" cy="360"/>
            <a:chOff x="2885835" y="1065945"/>
            <a:chExt cx="360" cy="360"/>
          </a:xfrm>
        </p:grpSpPr>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7746F2CC-9167-1C2D-3369-C927904CA12C}"/>
                    </a:ext>
                  </a:extLst>
                </p14:cNvPr>
                <p14:cNvContentPartPr/>
                <p14:nvPr/>
              </p14:nvContentPartPr>
              <p14:xfrm>
                <a:off x="2885835" y="1065945"/>
                <a:ext cx="360" cy="360"/>
              </p14:xfrm>
            </p:contentPart>
          </mc:Choice>
          <mc:Fallback>
            <p:pic>
              <p:nvPicPr>
                <p:cNvPr id="10" name="Ink 9">
                  <a:extLst>
                    <a:ext uri="{FF2B5EF4-FFF2-40B4-BE49-F238E27FC236}">
                      <a16:creationId xmlns:a16="http://schemas.microsoft.com/office/drawing/2014/main" id="{7746F2CC-9167-1C2D-3369-C927904CA12C}"/>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A26CE71-8384-D572-1875-3887330664E6}"/>
                    </a:ext>
                  </a:extLst>
                </p14:cNvPr>
                <p14:cNvContentPartPr/>
                <p14:nvPr/>
              </p14:nvContentPartPr>
              <p14:xfrm>
                <a:off x="2885835" y="1065945"/>
                <a:ext cx="360" cy="360"/>
              </p14:xfrm>
            </p:contentPart>
          </mc:Choice>
          <mc:Fallback>
            <p:pic>
              <p:nvPicPr>
                <p:cNvPr id="11" name="Ink 10">
                  <a:extLst>
                    <a:ext uri="{FF2B5EF4-FFF2-40B4-BE49-F238E27FC236}">
                      <a16:creationId xmlns:a16="http://schemas.microsoft.com/office/drawing/2014/main" id="{1A26CE71-8384-D572-1875-3887330664E6}"/>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552D8D9C-7511-6CE8-DE88-090C4E682531}"/>
                  </a:ext>
                </a:extLst>
              </p14:cNvPr>
              <p14:cNvContentPartPr/>
              <p14:nvPr/>
            </p14:nvContentPartPr>
            <p14:xfrm>
              <a:off x="1809435" y="1056945"/>
              <a:ext cx="360" cy="360"/>
            </p14:xfrm>
          </p:contentPart>
        </mc:Choice>
        <mc:Fallback>
          <p:pic>
            <p:nvPicPr>
              <p:cNvPr id="12" name="Ink 11">
                <a:extLst>
                  <a:ext uri="{FF2B5EF4-FFF2-40B4-BE49-F238E27FC236}">
                    <a16:creationId xmlns:a16="http://schemas.microsoft.com/office/drawing/2014/main" id="{552D8D9C-7511-6CE8-DE88-090C4E682531}"/>
                  </a:ext>
                </a:extLst>
              </p:cNvPr>
              <p:cNvPicPr/>
              <p:nvPr/>
            </p:nvPicPr>
            <p:blipFill>
              <a:blip r:embed="rId3"/>
              <a:stretch>
                <a:fillRect/>
              </a:stretch>
            </p:blipFill>
            <p:spPr>
              <a:xfrm>
                <a:off x="1800795" y="1047945"/>
                <a:ext cx="18000" cy="18000"/>
              </a:xfrm>
              <a:prstGeom prst="rect">
                <a:avLst/>
              </a:prstGeom>
            </p:spPr>
          </p:pic>
        </mc:Fallback>
      </mc:AlternateContent>
      <p:grpSp>
        <p:nvGrpSpPr>
          <p:cNvPr id="13" name="Group 12">
            <a:extLst>
              <a:ext uri="{FF2B5EF4-FFF2-40B4-BE49-F238E27FC236}">
                <a16:creationId xmlns:a16="http://schemas.microsoft.com/office/drawing/2014/main" id="{3CD8E208-6D82-6C4C-8D1D-157F896AA17E}"/>
              </a:ext>
            </a:extLst>
          </p:cNvPr>
          <p:cNvGrpSpPr/>
          <p:nvPr/>
        </p:nvGrpSpPr>
        <p:grpSpPr>
          <a:xfrm>
            <a:off x="2704755" y="952185"/>
            <a:ext cx="360" cy="360"/>
            <a:chOff x="2704755" y="952185"/>
            <a:chExt cx="360" cy="360"/>
          </a:xfrm>
        </p:grpSpPr>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37098AC8-3356-3D88-7248-6C52DD341CC2}"/>
                    </a:ext>
                  </a:extLst>
                </p14:cNvPr>
                <p14:cNvContentPartPr/>
                <p14:nvPr/>
              </p14:nvContentPartPr>
              <p14:xfrm>
                <a:off x="2704755" y="952185"/>
                <a:ext cx="360" cy="360"/>
              </p14:xfrm>
            </p:contentPart>
          </mc:Choice>
          <mc:Fallback>
            <p:pic>
              <p:nvPicPr>
                <p:cNvPr id="14" name="Ink 13">
                  <a:extLst>
                    <a:ext uri="{FF2B5EF4-FFF2-40B4-BE49-F238E27FC236}">
                      <a16:creationId xmlns:a16="http://schemas.microsoft.com/office/drawing/2014/main" id="{37098AC8-3356-3D88-7248-6C52DD341CC2}"/>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545DF198-BBC1-C041-5580-31B7367526A6}"/>
                    </a:ext>
                  </a:extLst>
                </p14:cNvPr>
                <p14:cNvContentPartPr/>
                <p14:nvPr/>
              </p14:nvContentPartPr>
              <p14:xfrm>
                <a:off x="2704755" y="952185"/>
                <a:ext cx="360" cy="360"/>
              </p14:xfrm>
            </p:contentPart>
          </mc:Choice>
          <mc:Fallback>
            <p:pic>
              <p:nvPicPr>
                <p:cNvPr id="15" name="Ink 14">
                  <a:extLst>
                    <a:ext uri="{FF2B5EF4-FFF2-40B4-BE49-F238E27FC236}">
                      <a16:creationId xmlns:a16="http://schemas.microsoft.com/office/drawing/2014/main" id="{545DF198-BBC1-C041-5580-31B7367526A6}"/>
                    </a:ext>
                  </a:extLst>
                </p:cNvPr>
                <p:cNvPicPr/>
                <p:nvPr/>
              </p:nvPicPr>
              <p:blipFill>
                <a:blip r:embed="rId10"/>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E47D00D4-9F76-1B42-B541-9BFCD9943151}"/>
                    </a:ext>
                  </a:extLst>
                </p14:cNvPr>
                <p14:cNvContentPartPr/>
                <p14:nvPr/>
              </p14:nvContentPartPr>
              <p14:xfrm>
                <a:off x="2704755" y="952185"/>
                <a:ext cx="360" cy="360"/>
              </p14:xfrm>
            </p:contentPart>
          </mc:Choice>
          <mc:Fallback>
            <p:pic>
              <p:nvPicPr>
                <p:cNvPr id="16" name="Ink 15">
                  <a:extLst>
                    <a:ext uri="{FF2B5EF4-FFF2-40B4-BE49-F238E27FC236}">
                      <a16:creationId xmlns:a16="http://schemas.microsoft.com/office/drawing/2014/main" id="{E47D00D4-9F76-1B42-B541-9BFCD9943151}"/>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BE6925D1-A57C-FFCF-0F25-EEAA652CC40E}"/>
                    </a:ext>
                  </a:extLst>
                </p14:cNvPr>
                <p14:cNvContentPartPr/>
                <p14:nvPr/>
              </p14:nvContentPartPr>
              <p14:xfrm>
                <a:off x="2704755" y="952185"/>
                <a:ext cx="360" cy="360"/>
              </p14:xfrm>
            </p:contentPart>
          </mc:Choice>
          <mc:Fallback>
            <p:pic>
              <p:nvPicPr>
                <p:cNvPr id="17" name="Ink 16">
                  <a:extLst>
                    <a:ext uri="{FF2B5EF4-FFF2-40B4-BE49-F238E27FC236}">
                      <a16:creationId xmlns:a16="http://schemas.microsoft.com/office/drawing/2014/main" id="{BE6925D1-A57C-FFCF-0F25-EEAA652CC40E}"/>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1ADAFAD9-CE65-50E1-6337-EE35BE5754B5}"/>
                    </a:ext>
                  </a:extLst>
                </p14:cNvPr>
                <p14:cNvContentPartPr/>
                <p14:nvPr/>
              </p14:nvContentPartPr>
              <p14:xfrm>
                <a:off x="2704755" y="952185"/>
                <a:ext cx="360" cy="360"/>
              </p14:xfrm>
            </p:contentPart>
          </mc:Choice>
          <mc:Fallback>
            <p:pic>
              <p:nvPicPr>
                <p:cNvPr id="18" name="Ink 17">
                  <a:extLst>
                    <a:ext uri="{FF2B5EF4-FFF2-40B4-BE49-F238E27FC236}">
                      <a16:creationId xmlns:a16="http://schemas.microsoft.com/office/drawing/2014/main" id="{1ADAFAD9-CE65-50E1-6337-EE35BE5754B5}"/>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8AF18BE-DA16-0ED8-9FBF-D5496D0BF8BE}"/>
                  </a:ext>
                </a:extLst>
              </p14:cNvPr>
              <p14:cNvContentPartPr/>
              <p14:nvPr/>
            </p14:nvContentPartPr>
            <p14:xfrm>
              <a:off x="3733635" y="837705"/>
              <a:ext cx="360" cy="360"/>
            </p14:xfrm>
          </p:contentPart>
        </mc:Choice>
        <mc:Fallback>
          <p:pic>
            <p:nvPicPr>
              <p:cNvPr id="19" name="Ink 18">
                <a:extLst>
                  <a:ext uri="{FF2B5EF4-FFF2-40B4-BE49-F238E27FC236}">
                    <a16:creationId xmlns:a16="http://schemas.microsoft.com/office/drawing/2014/main" id="{38AF18BE-DA16-0ED8-9FBF-D5496D0BF8BE}"/>
                  </a:ext>
                </a:extLst>
              </p:cNvPr>
              <p:cNvPicPr/>
              <p:nvPr/>
            </p:nvPicPr>
            <p:blipFill>
              <a:blip r:embed="rId3"/>
              <a:stretch>
                <a:fillRect/>
              </a:stretch>
            </p:blipFill>
            <p:spPr>
              <a:xfrm>
                <a:off x="3724635" y="828705"/>
                <a:ext cx="18000" cy="18000"/>
              </a:xfrm>
              <a:prstGeom prst="rect">
                <a:avLst/>
              </a:prstGeom>
            </p:spPr>
          </p:pic>
        </mc:Fallback>
      </mc:AlternateContent>
      <p:sp>
        <p:nvSpPr>
          <p:cNvPr id="21" name="Title 20">
            <a:extLst>
              <a:ext uri="{FF2B5EF4-FFF2-40B4-BE49-F238E27FC236}">
                <a16:creationId xmlns:a16="http://schemas.microsoft.com/office/drawing/2014/main" id="{5419A1E5-AA3E-D1EC-D5D3-F1F7B03020D1}"/>
              </a:ext>
            </a:extLst>
          </p:cNvPr>
          <p:cNvSpPr>
            <a:spLocks noGrp="1"/>
          </p:cNvSpPr>
          <p:nvPr>
            <p:ph type="title"/>
          </p:nvPr>
        </p:nvSpPr>
        <p:spPr>
          <a:xfrm>
            <a:off x="1639359" y="405544"/>
            <a:ext cx="9714080" cy="1308955"/>
          </a:xfrm>
        </p:spPr>
        <p:txBody>
          <a:bodyPr>
            <a:noAutofit/>
          </a:bodyPr>
          <a:lstStyle/>
          <a:p>
            <a:pPr algn="ctr"/>
            <a:r>
              <a:rPr lang="en-US" sz="4000" b="1" i="0" u="sng" dirty="0">
                <a:solidFill>
                  <a:srgbClr val="273239"/>
                </a:solidFill>
                <a:effectLst/>
                <a:latin typeface="Nunito" pitchFamily="2" charset="0"/>
              </a:rPr>
              <a:t>Logistic Function – Sigmoid Function</a:t>
            </a:r>
            <a:endParaRPr lang="en-US" sz="4000" u="sng" dirty="0"/>
          </a:p>
        </p:txBody>
      </p:sp>
    </p:spTree>
    <p:extLst>
      <p:ext uri="{BB962C8B-B14F-4D97-AF65-F5344CB8AC3E}">
        <p14:creationId xmlns:p14="http://schemas.microsoft.com/office/powerpoint/2010/main" val="291125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36ED-9B47-B94F-9722-16BD2208DD7F}"/>
              </a:ext>
            </a:extLst>
          </p:cNvPr>
          <p:cNvSpPr>
            <a:spLocks noGrp="1"/>
          </p:cNvSpPr>
          <p:nvPr>
            <p:ph type="title"/>
          </p:nvPr>
        </p:nvSpPr>
        <p:spPr>
          <a:xfrm>
            <a:off x="1981201" y="355601"/>
            <a:ext cx="8458199" cy="930274"/>
          </a:xfrm>
        </p:spPr>
        <p:txBody>
          <a:bodyPr>
            <a:noAutofit/>
          </a:bodyPr>
          <a:lstStyle/>
          <a:p>
            <a:pPr algn="ctr" fontAlgn="base"/>
            <a:r>
              <a:rPr lang="en-US" sz="4400" b="1" i="0" u="sng" dirty="0">
                <a:solidFill>
                  <a:srgbClr val="273239"/>
                </a:solidFill>
                <a:effectLst/>
                <a:latin typeface="Nunito" pitchFamily="2" charset="0"/>
              </a:rPr>
              <a:t>Types of Logistic Regression</a:t>
            </a:r>
          </a:p>
        </p:txBody>
      </p:sp>
      <p:sp>
        <p:nvSpPr>
          <p:cNvPr id="3" name="Content Placeholder 2">
            <a:extLst>
              <a:ext uri="{FF2B5EF4-FFF2-40B4-BE49-F238E27FC236}">
                <a16:creationId xmlns:a16="http://schemas.microsoft.com/office/drawing/2014/main" id="{A776BB49-3CD9-EF18-83AF-825A42143F84}"/>
              </a:ext>
            </a:extLst>
          </p:cNvPr>
          <p:cNvSpPr>
            <a:spLocks noGrp="1"/>
          </p:cNvSpPr>
          <p:nvPr>
            <p:ph idx="1"/>
          </p:nvPr>
        </p:nvSpPr>
        <p:spPr>
          <a:xfrm>
            <a:off x="390525" y="1476375"/>
            <a:ext cx="11706225" cy="5959474"/>
          </a:xfrm>
        </p:spPr>
        <p:txBody>
          <a:bodyPr>
            <a:normAutofit/>
          </a:bodyPr>
          <a:lstStyle/>
          <a:p>
            <a:pPr algn="l" rtl="0" fontAlgn="base"/>
            <a:r>
              <a:rPr lang="en-US" sz="2800" b="0" i="0" dirty="0">
                <a:solidFill>
                  <a:srgbClr val="273239"/>
                </a:solidFill>
                <a:effectLst/>
                <a:latin typeface="Nunito" pitchFamily="2" charset="0"/>
              </a:rPr>
              <a:t>On the basis of the categories, Logistic Regression can be classified into three types:</a:t>
            </a:r>
          </a:p>
          <a:p>
            <a:pPr algn="l" fontAlgn="base">
              <a:buFont typeface="+mj-lt"/>
              <a:buAutoNum type="arabicPeriod"/>
            </a:pPr>
            <a:r>
              <a:rPr lang="en-US" sz="2800" b="1" i="0" dirty="0">
                <a:solidFill>
                  <a:srgbClr val="273239"/>
                </a:solidFill>
                <a:effectLst/>
                <a:latin typeface="Nunito" pitchFamily="2" charset="0"/>
              </a:rPr>
              <a:t>Binomial:</a:t>
            </a:r>
            <a:r>
              <a:rPr lang="en-US" sz="2800" b="0" i="0" dirty="0">
                <a:solidFill>
                  <a:srgbClr val="273239"/>
                </a:solidFill>
                <a:effectLst/>
                <a:latin typeface="Nunito" pitchFamily="2" charset="0"/>
              </a:rPr>
              <a:t> In binomial Logistic regression, there can be only two possible types of the dependent variables, such as 0 or 1, Pass or Fail, etc.</a:t>
            </a:r>
          </a:p>
          <a:p>
            <a:pPr algn="l" fontAlgn="base">
              <a:buFont typeface="+mj-lt"/>
              <a:buAutoNum type="arabicPeriod" startAt="2"/>
            </a:pPr>
            <a:r>
              <a:rPr lang="en-US" sz="2800" b="1" i="0" dirty="0">
                <a:solidFill>
                  <a:srgbClr val="273239"/>
                </a:solidFill>
                <a:effectLst/>
                <a:latin typeface="Nunito" pitchFamily="2" charset="0"/>
              </a:rPr>
              <a:t>Multinomial:</a:t>
            </a:r>
            <a:r>
              <a:rPr lang="en-US" sz="2800" b="0" i="0" dirty="0">
                <a:solidFill>
                  <a:srgbClr val="273239"/>
                </a:solidFill>
                <a:effectLst/>
                <a:latin typeface="Nunito" pitchFamily="2" charset="0"/>
              </a:rPr>
              <a:t> In multinomial Logistic regression, there can be 3 or more possible unordered types of the dependent variable, such as “cat”, “dogs”, or “sheep”</a:t>
            </a:r>
          </a:p>
          <a:p>
            <a:pPr algn="l" fontAlgn="base">
              <a:buFont typeface="+mj-lt"/>
              <a:buAutoNum type="arabicPeriod" startAt="3"/>
            </a:pPr>
            <a:r>
              <a:rPr lang="en-US" sz="2800" b="1" i="0" dirty="0">
                <a:solidFill>
                  <a:srgbClr val="273239"/>
                </a:solidFill>
                <a:effectLst/>
                <a:latin typeface="Nunito" pitchFamily="2" charset="0"/>
              </a:rPr>
              <a:t>Ordinal: </a:t>
            </a:r>
            <a:r>
              <a:rPr lang="en-US" sz="2800" b="0" i="0" dirty="0">
                <a:solidFill>
                  <a:srgbClr val="273239"/>
                </a:solidFill>
                <a:effectLst/>
                <a:latin typeface="Nunito" pitchFamily="2" charset="0"/>
              </a:rPr>
              <a:t>In ordinal Logistic regression, there can be 3 or more possible ordered types of dependent variables, such as “low”, “Medium”, or “High”.</a:t>
            </a:r>
          </a:p>
        </p:txBody>
      </p:sp>
    </p:spTree>
    <p:extLst>
      <p:ext uri="{BB962C8B-B14F-4D97-AF65-F5344CB8AC3E}">
        <p14:creationId xmlns:p14="http://schemas.microsoft.com/office/powerpoint/2010/main" val="315138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9AB06-7EF1-0661-CC37-3B189D9BD542}"/>
              </a:ext>
            </a:extLst>
          </p:cNvPr>
          <p:cNvSpPr>
            <a:spLocks noGrp="1"/>
          </p:cNvSpPr>
          <p:nvPr>
            <p:ph idx="1"/>
          </p:nvPr>
        </p:nvSpPr>
        <p:spPr>
          <a:xfrm>
            <a:off x="439950" y="276585"/>
            <a:ext cx="10693334" cy="6581415"/>
          </a:xfrm>
        </p:spPr>
        <p:txBody>
          <a:bodyPr>
            <a:normAutofit lnSpcReduction="10000"/>
          </a:bodyPr>
          <a:lstStyle/>
          <a:p>
            <a:pPr marL="0" indent="0" algn="ctr" fontAlgn="base">
              <a:buNone/>
            </a:pPr>
            <a:r>
              <a:rPr lang="en-US" sz="3200" b="1" i="0" u="sng" dirty="0">
                <a:solidFill>
                  <a:srgbClr val="273239"/>
                </a:solidFill>
                <a:effectLst/>
                <a:latin typeface="Nunito" pitchFamily="2" charset="0"/>
              </a:rPr>
              <a:t>Assumptions of Logistic Regression</a:t>
            </a:r>
          </a:p>
          <a:p>
            <a:pPr algn="l" rtl="0" fontAlgn="base"/>
            <a:endParaRPr lang="en-US" sz="2400" b="0" i="0" dirty="0">
              <a:solidFill>
                <a:srgbClr val="273239"/>
              </a:solidFill>
              <a:effectLst/>
              <a:latin typeface="Nunito" pitchFamily="2" charset="0"/>
            </a:endParaRPr>
          </a:p>
          <a:p>
            <a:pPr algn="l" rtl="0" fontAlgn="base"/>
            <a:r>
              <a:rPr lang="en-US" sz="2400" b="0" i="0" dirty="0">
                <a:solidFill>
                  <a:srgbClr val="273239"/>
                </a:solidFill>
                <a:effectLst/>
                <a:latin typeface="Nunito" pitchFamily="2" charset="0"/>
              </a:rPr>
              <a:t>We will explore the assumptions of logistic regression as understanding these assumptions is important to ensure that we are using appropriate application of the model. The assumption include:</a:t>
            </a:r>
          </a:p>
          <a:p>
            <a:pPr algn="l" fontAlgn="base">
              <a:buFont typeface="+mj-lt"/>
              <a:buAutoNum type="arabicPeriod"/>
            </a:pPr>
            <a:r>
              <a:rPr lang="en-US" sz="2400" b="1" i="0" dirty="0">
                <a:solidFill>
                  <a:srgbClr val="273239"/>
                </a:solidFill>
                <a:effectLst/>
                <a:latin typeface="Nunito" pitchFamily="2" charset="0"/>
              </a:rPr>
              <a:t>Independent observations</a:t>
            </a:r>
            <a:r>
              <a:rPr lang="en-US" sz="2400" b="0" i="0" dirty="0">
                <a:solidFill>
                  <a:srgbClr val="273239"/>
                </a:solidFill>
                <a:effectLst/>
                <a:latin typeface="Nunito" pitchFamily="2" charset="0"/>
              </a:rPr>
              <a:t>: Each observation is independent of the other. meaning there is no correlation between any input variables.</a:t>
            </a:r>
          </a:p>
          <a:p>
            <a:pPr algn="l" fontAlgn="base">
              <a:buFont typeface="+mj-lt"/>
              <a:buAutoNum type="arabicPeriod" startAt="2"/>
            </a:pPr>
            <a:r>
              <a:rPr lang="en-US" sz="2400" b="1" i="0" dirty="0">
                <a:solidFill>
                  <a:srgbClr val="273239"/>
                </a:solidFill>
                <a:effectLst/>
                <a:latin typeface="Nunito" pitchFamily="2" charset="0"/>
              </a:rPr>
              <a:t>Binary dependent variables</a:t>
            </a:r>
            <a:r>
              <a:rPr lang="en-US" sz="2400" b="0" i="0" dirty="0">
                <a:solidFill>
                  <a:srgbClr val="273239"/>
                </a:solidFill>
                <a:effectLst/>
                <a:latin typeface="Nunito" pitchFamily="2" charset="0"/>
              </a:rPr>
              <a:t>: It takes the assumption that the dependent variable must be binary or dichotomous, meaning it can take only two values. For more than two categories SoftMax functions are used.</a:t>
            </a:r>
          </a:p>
          <a:p>
            <a:pPr algn="l" fontAlgn="base">
              <a:buFont typeface="+mj-lt"/>
              <a:buAutoNum type="arabicPeriod" startAt="3"/>
            </a:pPr>
            <a:r>
              <a:rPr lang="en-US" sz="2400" b="1" i="0" dirty="0">
                <a:solidFill>
                  <a:srgbClr val="273239"/>
                </a:solidFill>
                <a:effectLst/>
                <a:latin typeface="Nunito" pitchFamily="2" charset="0"/>
              </a:rPr>
              <a:t>Linearity relationship between independent variables and log odds</a:t>
            </a:r>
            <a:r>
              <a:rPr lang="en-US" sz="2400" b="0" i="0" dirty="0">
                <a:solidFill>
                  <a:srgbClr val="273239"/>
                </a:solidFill>
                <a:effectLst/>
                <a:latin typeface="Nunito" pitchFamily="2" charset="0"/>
              </a:rPr>
              <a:t>: The relationship between the independent variables and the log odds of the dependent variable should be linear.</a:t>
            </a:r>
          </a:p>
          <a:p>
            <a:pPr algn="l" fontAlgn="base">
              <a:buFont typeface="+mj-lt"/>
              <a:buAutoNum type="arabicPeriod" startAt="4"/>
            </a:pPr>
            <a:r>
              <a:rPr lang="en-US" sz="2400" b="1" i="0" dirty="0">
                <a:solidFill>
                  <a:srgbClr val="273239"/>
                </a:solidFill>
                <a:effectLst/>
                <a:latin typeface="Nunito" pitchFamily="2" charset="0"/>
              </a:rPr>
              <a:t>No outliers</a:t>
            </a:r>
            <a:r>
              <a:rPr lang="en-US" sz="2400" b="0" i="0" dirty="0">
                <a:solidFill>
                  <a:srgbClr val="273239"/>
                </a:solidFill>
                <a:effectLst/>
                <a:latin typeface="Nunito" pitchFamily="2" charset="0"/>
              </a:rPr>
              <a:t>: There should be no outliers in the dataset.</a:t>
            </a:r>
          </a:p>
          <a:p>
            <a:pPr algn="l" fontAlgn="base">
              <a:buFont typeface="+mj-lt"/>
              <a:buAutoNum type="arabicPeriod" startAt="5"/>
            </a:pPr>
            <a:r>
              <a:rPr lang="en-US" sz="2400" b="1" i="0" dirty="0">
                <a:solidFill>
                  <a:srgbClr val="273239"/>
                </a:solidFill>
                <a:effectLst/>
                <a:latin typeface="Nunito" pitchFamily="2" charset="0"/>
              </a:rPr>
              <a:t>Large sample size</a:t>
            </a:r>
            <a:r>
              <a:rPr lang="en-US" sz="2400" b="0" i="0" dirty="0">
                <a:solidFill>
                  <a:srgbClr val="273239"/>
                </a:solidFill>
                <a:effectLst/>
                <a:latin typeface="Nunito" pitchFamily="2" charset="0"/>
              </a:rPr>
              <a:t>: The sample size is sufficiently large</a:t>
            </a:r>
          </a:p>
          <a:p>
            <a:endParaRPr lang="en-US"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B98B77-8F0E-A64A-7594-063D65F20791}"/>
                  </a:ext>
                </a:extLst>
              </p14:cNvPr>
              <p14:cNvContentPartPr/>
              <p14:nvPr/>
            </p14:nvContentPartPr>
            <p14:xfrm>
              <a:off x="-1124565" y="3047385"/>
              <a:ext cx="360" cy="360"/>
            </p14:xfrm>
          </p:contentPart>
        </mc:Choice>
        <mc:Fallback>
          <p:pic>
            <p:nvPicPr>
              <p:cNvPr id="4" name="Ink 3">
                <a:extLst>
                  <a:ext uri="{FF2B5EF4-FFF2-40B4-BE49-F238E27FC236}">
                    <a16:creationId xmlns:a16="http://schemas.microsoft.com/office/drawing/2014/main" id="{0AB98B77-8F0E-A64A-7594-063D65F20791}"/>
                  </a:ext>
                </a:extLst>
              </p:cNvPr>
              <p:cNvPicPr/>
              <p:nvPr/>
            </p:nvPicPr>
            <p:blipFill>
              <a:blip r:embed="rId3"/>
              <a:stretch>
                <a:fillRect/>
              </a:stretch>
            </p:blipFill>
            <p:spPr>
              <a:xfrm>
                <a:off x="-1133205" y="3038385"/>
                <a:ext cx="18000" cy="18000"/>
              </a:xfrm>
              <a:prstGeom prst="rect">
                <a:avLst/>
              </a:prstGeom>
            </p:spPr>
          </p:pic>
        </mc:Fallback>
      </mc:AlternateContent>
    </p:spTree>
    <p:extLst>
      <p:ext uri="{BB962C8B-B14F-4D97-AF65-F5344CB8AC3E}">
        <p14:creationId xmlns:p14="http://schemas.microsoft.com/office/powerpoint/2010/main" val="5719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25B02AF-57FE-E81C-8882-48D862B7AB3A}"/>
              </a:ext>
            </a:extLst>
          </p:cNvPr>
          <p:cNvSpPr>
            <a:spLocks noGrp="1"/>
          </p:cNvSpPr>
          <p:nvPr>
            <p:ph idx="1"/>
          </p:nvPr>
        </p:nvSpPr>
        <p:spPr>
          <a:xfrm>
            <a:off x="371475" y="1152526"/>
            <a:ext cx="10496550" cy="1981200"/>
          </a:xfrm>
        </p:spPr>
        <p:txBody>
          <a:bodyPr>
            <a:normAutofit/>
          </a:bodyPr>
          <a:lstStyle/>
          <a:p>
            <a:r>
              <a:rPr lang="en-US" sz="2400" b="0" i="0" dirty="0">
                <a:solidFill>
                  <a:srgbClr val="273239"/>
                </a:solidFill>
                <a:effectLst/>
                <a:latin typeface="Nunito" pitchFamily="2" charset="0"/>
              </a:rPr>
              <a:t>The logistic regression model transforms the </a:t>
            </a:r>
            <a:r>
              <a:rPr lang="en-US" sz="2400" u="sng" dirty="0">
                <a:latin typeface="Nunito" pitchFamily="2" charset="0"/>
              </a:rPr>
              <a:t>linear regression</a:t>
            </a:r>
            <a:r>
              <a:rPr lang="en-US" sz="2400" b="0" i="0" dirty="0">
                <a:solidFill>
                  <a:srgbClr val="273239"/>
                </a:solidFill>
                <a:effectLst/>
                <a:latin typeface="Nunito" pitchFamily="2" charset="0"/>
              </a:rPr>
              <a:t> function continuous value output into categorical value output using a sigmoid function, which maps any real-valued set of independent variables input into a value between 0 and 1. This function is known as the logistic function.</a:t>
            </a:r>
            <a:endParaRPr lang="en-US" sz="2400" dirty="0"/>
          </a:p>
        </p:txBody>
      </p:sp>
      <p:sp>
        <p:nvSpPr>
          <p:cNvPr id="6" name="AutoShape 6" descr="Linear and Logistic Regression in Machine Learning | EJable">
            <a:extLst>
              <a:ext uri="{FF2B5EF4-FFF2-40B4-BE49-F238E27FC236}">
                <a16:creationId xmlns:a16="http://schemas.microsoft.com/office/drawing/2014/main" id="{1BCBF9D0-7D4D-4529-89B7-C3483B836474}"/>
              </a:ext>
            </a:extLst>
          </p:cNvPr>
          <p:cNvSpPr>
            <a:spLocks noGrp="1" noChangeAspect="1" noChangeArrowheads="1"/>
          </p:cNvSpPr>
          <p:nvPr>
            <p:ph type="title"/>
          </p:nvPr>
        </p:nvSpPr>
        <p:spPr bwMode="auto">
          <a:xfrm>
            <a:off x="1085850" y="186534"/>
            <a:ext cx="9704916" cy="771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ctr"/>
            <a:r>
              <a:rPr lang="en-US" sz="4000" b="1" i="0" u="sng" dirty="0">
                <a:solidFill>
                  <a:srgbClr val="002060"/>
                </a:solidFill>
                <a:effectLst/>
                <a:latin typeface="Nunito" pitchFamily="2" charset="0"/>
              </a:rPr>
              <a:t>How does Logistic Regression work?</a:t>
            </a:r>
            <a:br>
              <a:rPr lang="en-US" sz="4000" b="1" i="0" u="sng" dirty="0">
                <a:solidFill>
                  <a:srgbClr val="002060"/>
                </a:solidFill>
                <a:effectLst/>
                <a:latin typeface="Nunito" pitchFamily="2" charset="0"/>
              </a:rPr>
            </a:br>
            <a:endParaRPr lang="en-US" sz="4000" u="sng" dirty="0">
              <a:solidFill>
                <a:srgbClr val="002060"/>
              </a:solidFill>
            </a:endParaRPr>
          </a:p>
        </p:txBody>
      </p:sp>
      <p:pic>
        <p:nvPicPr>
          <p:cNvPr id="1034" name="Picture 10" descr="sigmoid function - Geeksforgeeks">
            <a:extLst>
              <a:ext uri="{FF2B5EF4-FFF2-40B4-BE49-F238E27FC236}">
                <a16:creationId xmlns:a16="http://schemas.microsoft.com/office/drawing/2014/main" id="{DECEBB71-A07B-62E7-193F-004CE2951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4" y="3328193"/>
            <a:ext cx="5867565" cy="269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0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017-0C0A-67CA-CA91-7DD6233D2B20}"/>
              </a:ext>
            </a:extLst>
          </p:cNvPr>
          <p:cNvSpPr>
            <a:spLocks noGrp="1"/>
          </p:cNvSpPr>
          <p:nvPr>
            <p:ph type="title"/>
          </p:nvPr>
        </p:nvSpPr>
        <p:spPr>
          <a:xfrm>
            <a:off x="762000" y="193647"/>
            <a:ext cx="10515600" cy="825500"/>
          </a:xfrm>
        </p:spPr>
        <p:txBody>
          <a:bodyPr>
            <a:normAutofit/>
          </a:bodyPr>
          <a:lstStyle/>
          <a:p>
            <a:pPr algn="ctr" fontAlgn="base"/>
            <a:r>
              <a:rPr lang="en-US" b="1" i="0" u="sng" dirty="0">
                <a:solidFill>
                  <a:srgbClr val="002060"/>
                </a:solidFill>
                <a:effectLst/>
                <a:latin typeface="Nunito" pitchFamily="2" charset="0"/>
              </a:rPr>
              <a:t>Cost function for Linear Regression</a:t>
            </a:r>
            <a:endParaRPr lang="en-US" u="sng" dirty="0">
              <a:solidFill>
                <a:srgbClr val="002060"/>
              </a:solidFill>
            </a:endParaRPr>
          </a:p>
        </p:txBody>
      </p:sp>
      <p:sp>
        <p:nvSpPr>
          <p:cNvPr id="4" name="Rectangle 1">
            <a:extLst>
              <a:ext uri="{FF2B5EF4-FFF2-40B4-BE49-F238E27FC236}">
                <a16:creationId xmlns:a16="http://schemas.microsoft.com/office/drawing/2014/main" id="{4E0FF597-A15F-EE49-985E-727424AD9918}"/>
              </a:ext>
            </a:extLst>
          </p:cNvPr>
          <p:cNvSpPr>
            <a:spLocks noChangeArrowheads="1"/>
          </p:cNvSpPr>
          <p:nvPr/>
        </p:nvSpPr>
        <p:spPr bwMode="auto">
          <a:xfrm>
            <a:off x="447674" y="1302679"/>
            <a:ext cx="11287125" cy="5361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In </a:t>
            </a:r>
            <a:r>
              <a:rPr kumimoji="0" lang="en-US" altLang="en-US" sz="2000" b="1" i="0" u="none" strike="noStrike" cap="none" normalizeH="0" baseline="0" dirty="0">
                <a:ln>
                  <a:noFill/>
                </a:ln>
                <a:solidFill>
                  <a:srgbClr val="212121"/>
                </a:solidFill>
                <a:effectLst/>
                <a:latin typeface="Roboto" panose="020B0604020202020204" pitchFamily="2" charset="0"/>
              </a:rPr>
              <a:t>Logistic Regression</a:t>
            </a:r>
            <a:r>
              <a:rPr kumimoji="0" lang="en-US" altLang="en-US" sz="2000" b="0" i="0" u="none" strike="noStrike" cap="none" normalizeH="0" baseline="0" dirty="0">
                <a:ln>
                  <a:noFill/>
                </a:ln>
                <a:solidFill>
                  <a:srgbClr val="212121"/>
                </a:solidFill>
                <a:effectLst/>
                <a:latin typeface="Roboto" panose="020B0604020202020204" pitchFamily="2" charset="0"/>
              </a:rPr>
              <a:t>, the log-odds of a categorical response being "true" (1) is modeled as a linear combination of the features: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MathJax_Main"/>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121"/>
                </a:solidFill>
                <a:latin typeface="MathJax_Main"/>
              </a:rPr>
              <a:t>                                                      </a:t>
            </a:r>
            <a:r>
              <a:rPr kumimoji="0" lang="en-US" altLang="en-US" sz="2000" b="0" i="0" u="none" strike="noStrike" cap="none" normalizeH="0" baseline="0" dirty="0">
                <a:ln>
                  <a:noFill/>
                </a:ln>
                <a:solidFill>
                  <a:srgbClr val="212121"/>
                </a:solidFill>
                <a:effectLst/>
                <a:latin typeface="MathJax_Main"/>
              </a:rPr>
              <a:t>log</a:t>
            </a:r>
            <a:r>
              <a:rPr kumimoji="0" lang="en-US" altLang="en-US" sz="2000" b="0" i="0" u="none" strike="noStrike" cap="none" normalizeH="0" baseline="0" dirty="0">
                <a:ln>
                  <a:noFill/>
                </a:ln>
                <a:solidFill>
                  <a:srgbClr val="212121"/>
                </a:solidFill>
                <a:effectLst/>
                <a:latin typeface="MathJax_Size3"/>
              </a:rPr>
              <a:t>(</a:t>
            </a:r>
            <a:r>
              <a:rPr kumimoji="0" lang="en-US" altLang="en-US" sz="2000" b="0" i="0" u="none" strike="noStrike" cap="none" normalizeH="0" baseline="0" dirty="0">
                <a:ln>
                  <a:noFill/>
                </a:ln>
                <a:solidFill>
                  <a:srgbClr val="212121"/>
                </a:solidFill>
                <a:effectLst/>
                <a:latin typeface="MathJax_Math-italic"/>
              </a:rPr>
              <a:t>p/(</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MathJax_Math-italic"/>
              </a:rPr>
              <a:t>p</a:t>
            </a:r>
            <a:r>
              <a:rPr kumimoji="0" lang="en-US" altLang="en-US" sz="2000" b="0" i="0" u="none" strike="noStrike" cap="none" normalizeH="0" baseline="0" dirty="0">
                <a:ln>
                  <a:noFill/>
                </a:ln>
                <a:solidFill>
                  <a:srgbClr val="212121"/>
                </a:solidFill>
                <a:effectLst/>
                <a:latin typeface="MathJax_Size3"/>
              </a:rPr>
              <a:t>))</a:t>
            </a:r>
            <a:r>
              <a:rPr kumimoji="0" lang="en-US" altLang="en-US" sz="2000" b="0" i="0" u="none" strike="noStrike" cap="none" normalizeH="0" baseline="0" dirty="0">
                <a:ln>
                  <a:noFill/>
                </a:ln>
                <a:solidFill>
                  <a:srgbClr val="212121"/>
                </a:solidFill>
                <a:effectLst/>
                <a:latin typeface="MathJax_Main"/>
              </a:rPr>
              <a:t>=</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0+</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MathJax_Math-italic"/>
              </a:rPr>
              <a:t>x</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err="1">
                <a:ln>
                  <a:noFill/>
                </a:ln>
                <a:solidFill>
                  <a:srgbClr val="212121"/>
                </a:solidFill>
                <a:effectLst/>
                <a:latin typeface="MathJax_Math-italic"/>
              </a:rPr>
              <a:t>wjxj</a:t>
            </a:r>
            <a:r>
              <a:rPr kumimoji="0" lang="en-US" altLang="en-US" sz="2000" b="0" i="0" u="none" strike="noStrike" cap="none" normalizeH="0" baseline="0" dirty="0">
                <a:ln>
                  <a:noFill/>
                </a:ln>
                <a:solidFill>
                  <a:srgbClr val="212121"/>
                </a:solidFill>
                <a:effectLst/>
                <a:latin typeface="MathJax_Math-italic"/>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121"/>
                </a:solidFill>
                <a:latin typeface="MathJax_Math-italic"/>
              </a:rPr>
              <a:t>                                                                            </a:t>
            </a:r>
            <a:r>
              <a:rPr kumimoji="0" lang="en-US" altLang="en-US" sz="2000" b="0" i="0" u="none" strike="noStrike" cap="none" normalizeH="0" baseline="0" dirty="0">
                <a:ln>
                  <a:noFill/>
                </a:ln>
                <a:solidFill>
                  <a:srgbClr val="212121"/>
                </a:solidFill>
                <a:effectLst/>
                <a:latin typeface="MathJax_Main"/>
              </a:rPr>
              <a:t>=</a:t>
            </a:r>
            <a:r>
              <a:rPr kumimoji="0" lang="en-US" altLang="en-US" sz="2000" b="0" i="0" u="none" strike="noStrike" cap="none" normalizeH="0" baseline="0" dirty="0" err="1">
                <a:ln>
                  <a:noFill/>
                </a:ln>
                <a:solidFill>
                  <a:srgbClr val="212121"/>
                </a:solidFill>
                <a:effectLst/>
                <a:latin typeface="MathJax_Math-italic"/>
              </a:rPr>
              <a:t>wTx</a:t>
            </a: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  where: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0</a:t>
            </a:r>
            <a:r>
              <a:rPr kumimoji="0" lang="en-US" altLang="en-US" sz="2000" b="0" i="0" u="none" strike="noStrike" cap="none" normalizeH="0" baseline="0" dirty="0">
                <a:ln>
                  <a:noFill/>
                </a:ln>
                <a:solidFill>
                  <a:srgbClr val="212121"/>
                </a:solidFill>
                <a:effectLst/>
                <a:latin typeface="Roboto" panose="020B0604020202020204" pitchFamily="2" charset="0"/>
              </a:rPr>
              <a:t> is the intercept term, and </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Roboto" panose="020B0604020202020204" pitchFamily="2" charset="0"/>
              </a:rPr>
              <a:t> to </a:t>
            </a:r>
            <a:r>
              <a:rPr kumimoji="0" lang="en-US" altLang="en-US" sz="2000" b="0" i="0" u="none" strike="noStrike" cap="none" normalizeH="0" baseline="0" dirty="0" err="1">
                <a:ln>
                  <a:noFill/>
                </a:ln>
                <a:solidFill>
                  <a:srgbClr val="212121"/>
                </a:solidFill>
                <a:effectLst/>
                <a:latin typeface="MathJax_Math-italic"/>
              </a:rPr>
              <a:t>wj</a:t>
            </a:r>
            <a:r>
              <a:rPr kumimoji="0" lang="en-US" altLang="en-US" sz="2000" b="0" i="0" u="none" strike="noStrike" cap="none" normalizeH="0" baseline="0" dirty="0">
                <a:ln>
                  <a:noFill/>
                </a:ln>
                <a:solidFill>
                  <a:srgbClr val="212121"/>
                </a:solidFill>
                <a:effectLst/>
                <a:latin typeface="Roboto" panose="020B0604020202020204" pitchFamily="2" charset="0"/>
              </a:rPr>
              <a:t> represents the parameters for all the other features (a total of j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12121"/>
                </a:solidFill>
                <a:effectLst/>
                <a:latin typeface="Roboto" panose="020B0604020202020204" pitchFamily="2" charset="0"/>
              </a:rPr>
              <a:t>By convention of we can assume that </a:t>
            </a:r>
            <a:r>
              <a:rPr kumimoji="0" lang="en-US" altLang="en-US" sz="2000" b="0" i="0" u="none" strike="noStrike" cap="none" normalizeH="0" baseline="0" dirty="0">
                <a:ln>
                  <a:noFill/>
                </a:ln>
                <a:solidFill>
                  <a:srgbClr val="212121"/>
                </a:solidFill>
                <a:effectLst/>
                <a:latin typeface="MathJax_Math-italic"/>
              </a:rPr>
              <a:t>x</a:t>
            </a:r>
            <a:r>
              <a:rPr kumimoji="0" lang="en-US" altLang="en-US" sz="2000" b="0" i="0" u="none" strike="noStrike" cap="none" normalizeH="0" baseline="0" dirty="0">
                <a:ln>
                  <a:noFill/>
                </a:ln>
                <a:solidFill>
                  <a:srgbClr val="212121"/>
                </a:solidFill>
                <a:effectLst/>
                <a:latin typeface="MathJax_Main"/>
              </a:rPr>
              <a:t>0=1</a:t>
            </a:r>
            <a:r>
              <a:rPr kumimoji="0" lang="en-US" altLang="en-US" sz="2000" b="0" i="0" u="none" strike="noStrike" cap="none" normalizeH="0" baseline="0" dirty="0">
                <a:ln>
                  <a:noFill/>
                </a:ln>
                <a:solidFill>
                  <a:srgbClr val="212121"/>
                </a:solidFill>
                <a:effectLst/>
                <a:latin typeface="Roboto" panose="020B0604020202020204" pitchFamily="2" charset="0"/>
              </a:rPr>
              <a:t>, so that we can re-write the whole thing using the matrix notation </a:t>
            </a:r>
            <a:r>
              <a:rPr kumimoji="0" lang="en-US" altLang="en-US" sz="2000" b="0" i="0" u="none" strike="noStrike" cap="none" normalizeH="0" baseline="0" dirty="0" err="1">
                <a:ln>
                  <a:noFill/>
                </a:ln>
                <a:solidFill>
                  <a:srgbClr val="212121"/>
                </a:solidFill>
                <a:effectLst/>
                <a:latin typeface="MathJax_Math-italic"/>
              </a:rPr>
              <a:t>wTx</a:t>
            </a:r>
            <a:r>
              <a:rPr kumimoji="0" lang="en-US" altLang="en-US" sz="2000" b="0" i="0" u="none" strike="noStrike" cap="none" normalizeH="0" baseline="0" dirty="0">
                <a:ln>
                  <a:noFill/>
                </a:ln>
                <a:solidFill>
                  <a:srgbClr val="212121"/>
                </a:solidFill>
                <a:effectLst/>
                <a:latin typeface="Roboto" panose="020B0604020202020204"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This is called the </a:t>
            </a:r>
            <a:r>
              <a:rPr kumimoji="0" lang="en-US" altLang="en-US" sz="2000" b="1" i="0" u="none" strike="noStrike" cap="none" normalizeH="0" baseline="0" dirty="0">
                <a:ln>
                  <a:noFill/>
                </a:ln>
                <a:solidFill>
                  <a:srgbClr val="212121"/>
                </a:solidFill>
                <a:effectLst/>
                <a:latin typeface="Roboto" panose="020B0604020202020204" pitchFamily="2" charset="0"/>
              </a:rPr>
              <a:t>logit function</a:t>
            </a:r>
            <a:r>
              <a:rPr kumimoji="0" lang="en-US" altLang="en-US" sz="2000" b="0" i="0" u="none" strike="noStrike" cap="none" normalizeH="0" baseline="0" dirty="0">
                <a:ln>
                  <a:noFill/>
                </a:ln>
                <a:solidFill>
                  <a:srgbClr val="212121"/>
                </a:solidFill>
                <a:effectLst/>
                <a:latin typeface="Roboto" panose="020B0604020202020204" pitchFamily="2" charset="0"/>
              </a:rPr>
              <a:t>. The equation can be re-arranged into the </a:t>
            </a:r>
            <a:r>
              <a:rPr kumimoji="0" lang="en-US" altLang="en-US" sz="2000" b="1" i="0" u="none" strike="noStrike" cap="none" normalizeH="0" baseline="0" dirty="0">
                <a:ln>
                  <a:noFill/>
                </a:ln>
                <a:solidFill>
                  <a:srgbClr val="212121"/>
                </a:solidFill>
                <a:effectLst/>
                <a:latin typeface="Roboto" panose="020B0604020202020204" pitchFamily="2" charset="0"/>
              </a:rPr>
              <a:t>logistic function</a:t>
            </a:r>
            <a:r>
              <a:rPr kumimoji="0" lang="en-US" altLang="en-US" sz="2000" b="0" i="0" u="none" strike="noStrike" cap="none" normalizeH="0" baseline="0" dirty="0">
                <a:ln>
                  <a:noFill/>
                </a:ln>
                <a:solidFill>
                  <a:srgbClr val="212121"/>
                </a:solidFill>
                <a:effectLst/>
                <a:latin typeface="Roboto" panose="020B0604020202020204" pitchFamily="2" charset="0"/>
              </a:rPr>
              <a:t>:</a:t>
            </a:r>
          </a:p>
          <a:p>
            <a:pPr defTabSz="914400"/>
            <a:r>
              <a:rPr kumimoji="0" lang="en-US" altLang="en-US" sz="2000" b="0" i="0" u="none" strike="noStrike" cap="none" normalizeH="0" baseline="0" dirty="0">
                <a:ln>
                  <a:noFill/>
                </a:ln>
                <a:solidFill>
                  <a:schemeClr val="tx1"/>
                </a:solidFill>
                <a:effectLst/>
              </a:rPr>
              <a:t>                                                     p = </a:t>
            </a:r>
            <a:r>
              <a:rPr lang="en-US" u="sng" dirty="0"/>
              <a:t>{e^{</a:t>
            </a:r>
            <a:r>
              <a:rPr lang="en-US" u="sng" dirty="0" err="1"/>
              <a:t>w^Tx</a:t>
            </a:r>
            <a:r>
              <a:rPr lang="en-US" u="sng" dirty="0"/>
              <a:t>}}</a:t>
            </a:r>
          </a:p>
          <a:p>
            <a:pPr defTabSz="914400"/>
            <a:r>
              <a:rPr lang="en-US" dirty="0"/>
              <a:t>                                                              {1 + e^{</a:t>
            </a:r>
            <a:r>
              <a:rPr lang="en-US" dirty="0" err="1"/>
              <a:t>w^Tx</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5835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7BEC-E4AA-C4BD-7B5D-C0B3F615A775}"/>
              </a:ext>
            </a:extLst>
          </p:cNvPr>
          <p:cNvSpPr>
            <a:spLocks noGrp="1"/>
          </p:cNvSpPr>
          <p:nvPr>
            <p:ph type="title"/>
          </p:nvPr>
        </p:nvSpPr>
        <p:spPr>
          <a:xfrm>
            <a:off x="1689408" y="377823"/>
            <a:ext cx="8813184" cy="662781"/>
          </a:xfrm>
        </p:spPr>
        <p:txBody>
          <a:bodyPr>
            <a:noAutofit/>
          </a:bodyPr>
          <a:lstStyle/>
          <a:p>
            <a:pPr algn="ctr"/>
            <a:r>
              <a:rPr lang="en-US" b="1" i="0" u="sng" dirty="0">
                <a:solidFill>
                  <a:srgbClr val="002060"/>
                </a:solidFill>
                <a:effectLst/>
                <a:latin typeface="Nunito" pitchFamily="2" charset="0"/>
              </a:rPr>
              <a:t>Difference between Linear and Logistic</a:t>
            </a:r>
            <a:br>
              <a:rPr lang="en-US" b="1" i="0" u="sng" dirty="0">
                <a:solidFill>
                  <a:srgbClr val="002060"/>
                </a:solidFill>
                <a:effectLst/>
                <a:latin typeface="Nunito" pitchFamily="2" charset="0"/>
              </a:rPr>
            </a:br>
            <a:endParaRPr lang="en-US" u="sng" dirty="0">
              <a:solidFill>
                <a:srgbClr val="002060"/>
              </a:solidFill>
            </a:endParaRPr>
          </a:p>
        </p:txBody>
      </p:sp>
      <p:sp>
        <p:nvSpPr>
          <p:cNvPr id="4" name="AutoShape 2" descr="Gradient Descent -Geeksforgeeks">
            <a:extLst>
              <a:ext uri="{FF2B5EF4-FFF2-40B4-BE49-F238E27FC236}">
                <a16:creationId xmlns:a16="http://schemas.microsoft.com/office/drawing/2014/main" id="{1615B1E6-3E12-3A27-BE7E-A9CEEB484371}"/>
              </a:ext>
            </a:extLst>
          </p:cNvPr>
          <p:cNvSpPr>
            <a:spLocks noChangeAspect="1" noChangeArrowheads="1"/>
          </p:cNvSpPr>
          <p:nvPr/>
        </p:nvSpPr>
        <p:spPr bwMode="auto">
          <a:xfrm>
            <a:off x="5943600" y="32766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CA683113-3EF8-B18E-CE74-E0576B5E9A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2847B6-D895-3E0D-09F4-EEF4DD2E1C88}"/>
              </a:ext>
            </a:extLst>
          </p:cNvPr>
          <p:cNvSpPr>
            <a:spLocks noChangeAspect="1" noChangeArrowheads="1"/>
          </p:cNvSpPr>
          <p:nvPr/>
        </p:nvSpPr>
        <p:spPr bwMode="auto">
          <a:xfrm>
            <a:off x="6096000" y="2171700"/>
            <a:ext cx="1562100" cy="1562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792D2237-8067-B4CA-D28D-44C762208B0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Linear and Logistic Regression in Machine Learning | EJable">
            <a:extLst>
              <a:ext uri="{FF2B5EF4-FFF2-40B4-BE49-F238E27FC236}">
                <a16:creationId xmlns:a16="http://schemas.microsoft.com/office/drawing/2014/main" id="{9557BA9B-C0EE-7C82-93FF-D85DE2BFA31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EAB2378-ED67-D992-2911-A32AB7F35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60" y="1543051"/>
            <a:ext cx="10594691" cy="4937126"/>
          </a:xfrm>
          <a:prstGeom prst="rect">
            <a:avLst/>
          </a:prstGeom>
        </p:spPr>
      </p:pic>
    </p:spTree>
    <p:extLst>
      <p:ext uri="{BB962C8B-B14F-4D97-AF65-F5344CB8AC3E}">
        <p14:creationId xmlns:p14="http://schemas.microsoft.com/office/powerpoint/2010/main" val="63801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393C-A063-C080-D114-021226195CF8}"/>
              </a:ext>
            </a:extLst>
          </p:cNvPr>
          <p:cNvSpPr>
            <a:spLocks noGrp="1"/>
          </p:cNvSpPr>
          <p:nvPr>
            <p:ph type="title"/>
          </p:nvPr>
        </p:nvSpPr>
        <p:spPr>
          <a:xfrm>
            <a:off x="771525" y="333375"/>
            <a:ext cx="10079303" cy="1219200"/>
          </a:xfrm>
        </p:spPr>
        <p:txBody>
          <a:bodyPr>
            <a:normAutofit/>
          </a:bodyPr>
          <a:lstStyle/>
          <a:p>
            <a:r>
              <a:rPr lang="en-US" sz="1800" b="0" i="0" dirty="0">
                <a:solidFill>
                  <a:srgbClr val="273239"/>
                </a:solidFill>
                <a:effectLst/>
                <a:latin typeface="Nunito" pitchFamily="2" charset="0"/>
              </a:rPr>
              <a:t>The difference between linear regression and logistic regression is that linear regression output is the continuous value that can be anything while logistic regression predicts the probability that an instance belongs to a given class or not.</a:t>
            </a:r>
            <a:endParaRPr lang="en-US" sz="1800" dirty="0"/>
          </a:p>
        </p:txBody>
      </p:sp>
      <p:graphicFrame>
        <p:nvGraphicFramePr>
          <p:cNvPr id="4" name="Content Placeholder 3">
            <a:extLst>
              <a:ext uri="{FF2B5EF4-FFF2-40B4-BE49-F238E27FC236}">
                <a16:creationId xmlns:a16="http://schemas.microsoft.com/office/drawing/2014/main" id="{478AEDA8-2D6A-40CB-4EF4-4CB914226836}"/>
              </a:ext>
            </a:extLst>
          </p:cNvPr>
          <p:cNvGraphicFramePr>
            <a:graphicFrameLocks noGrp="1"/>
          </p:cNvGraphicFramePr>
          <p:nvPr>
            <p:ph idx="1"/>
            <p:extLst>
              <p:ext uri="{D42A27DB-BD31-4B8C-83A1-F6EECF244321}">
                <p14:modId xmlns:p14="http://schemas.microsoft.com/office/powerpoint/2010/main" val="2403320927"/>
              </p:ext>
            </p:extLst>
          </p:nvPr>
        </p:nvGraphicFramePr>
        <p:xfrm>
          <a:off x="1428749" y="1552575"/>
          <a:ext cx="8315326" cy="4567969"/>
        </p:xfrm>
        <a:graphic>
          <a:graphicData uri="http://schemas.openxmlformats.org/drawingml/2006/table">
            <a:tbl>
              <a:tblPr/>
              <a:tblGrid>
                <a:gridCol w="4157663">
                  <a:extLst>
                    <a:ext uri="{9D8B030D-6E8A-4147-A177-3AD203B41FA5}">
                      <a16:colId xmlns:a16="http://schemas.microsoft.com/office/drawing/2014/main" val="2566297693"/>
                    </a:ext>
                  </a:extLst>
                </a:gridCol>
                <a:gridCol w="4157663">
                  <a:extLst>
                    <a:ext uri="{9D8B030D-6E8A-4147-A177-3AD203B41FA5}">
                      <a16:colId xmlns:a16="http://schemas.microsoft.com/office/drawing/2014/main" val="3119432428"/>
                    </a:ext>
                  </a:extLst>
                </a:gridCol>
              </a:tblGrid>
              <a:tr h="271878">
                <a:tc>
                  <a:txBody>
                    <a:bodyPr/>
                    <a:lstStyle/>
                    <a:p>
                      <a:pPr algn="ctr" rtl="0" fontAlgn="base"/>
                      <a:endParaRPr lang="en-US" sz="1600" b="1" dirty="0">
                        <a:effectLst/>
                      </a:endParaRPr>
                    </a:p>
                  </a:txBody>
                  <a:tcPr marL="15723" marR="15723" marT="26205" marB="26205"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1">
                        <a:effectLst/>
                      </a:endParaRPr>
                    </a:p>
                  </a:txBody>
                  <a:tcPr marL="26205" marR="26205" marT="26205" marB="26205"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63967620"/>
                  </a:ext>
                </a:extLst>
              </a:tr>
              <a:tr h="811491">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27603381"/>
                  </a:ext>
                </a:extLst>
              </a:tr>
              <a:tr h="448137">
                <a:tc>
                  <a:txBody>
                    <a:bodyPr/>
                    <a:lstStyle/>
                    <a:p>
                      <a:pPr algn="ctr" rtl="0" fontAlgn="base"/>
                      <a:endParaRPr lang="en-US" sz="1600" b="0" dirty="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18737099"/>
                  </a:ext>
                </a:extLst>
              </a:tr>
              <a:tr h="448137">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22575588"/>
                  </a:ext>
                </a:extLst>
              </a:tr>
              <a:tr h="266460">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2697960"/>
                  </a:ext>
                </a:extLst>
              </a:tr>
              <a:tr h="629814">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91573153"/>
                  </a:ext>
                </a:extLst>
              </a:tr>
              <a:tr h="448137">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0409970"/>
                  </a:ext>
                </a:extLst>
              </a:tr>
              <a:tr h="629814">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52964417"/>
                  </a:ext>
                </a:extLst>
              </a:tr>
              <a:tr h="538975">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dirty="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03198725"/>
                  </a:ext>
                </a:extLst>
              </a:tr>
            </a:tbl>
          </a:graphicData>
        </a:graphic>
      </p:graphicFrame>
      <p:graphicFrame>
        <p:nvGraphicFramePr>
          <p:cNvPr id="5" name="Table 5">
            <a:extLst>
              <a:ext uri="{FF2B5EF4-FFF2-40B4-BE49-F238E27FC236}">
                <a16:creationId xmlns:a16="http://schemas.microsoft.com/office/drawing/2014/main" id="{609C3891-D11F-6058-0D47-2406C6BF5C01}"/>
              </a:ext>
            </a:extLst>
          </p:cNvPr>
          <p:cNvGraphicFramePr>
            <a:graphicFrameLocks noGrp="1"/>
          </p:cNvGraphicFramePr>
          <p:nvPr>
            <p:extLst>
              <p:ext uri="{D42A27DB-BD31-4B8C-83A1-F6EECF244321}">
                <p14:modId xmlns:p14="http://schemas.microsoft.com/office/powerpoint/2010/main" val="1013723825"/>
              </p:ext>
            </p:extLst>
          </p:nvPr>
        </p:nvGraphicFramePr>
        <p:xfrm>
          <a:off x="771525" y="1346098"/>
          <a:ext cx="9738256" cy="5344584"/>
        </p:xfrm>
        <a:graphic>
          <a:graphicData uri="http://schemas.openxmlformats.org/drawingml/2006/table">
            <a:tbl>
              <a:tblPr firstRow="1" bandRow="1">
                <a:tableStyleId>{5C22544A-7EE6-4342-B048-85BDC9FD1C3A}</a:tableStyleId>
              </a:tblPr>
              <a:tblGrid>
                <a:gridCol w="4869128">
                  <a:extLst>
                    <a:ext uri="{9D8B030D-6E8A-4147-A177-3AD203B41FA5}">
                      <a16:colId xmlns:a16="http://schemas.microsoft.com/office/drawing/2014/main" val="1251831236"/>
                    </a:ext>
                  </a:extLst>
                </a:gridCol>
                <a:gridCol w="4869128">
                  <a:extLst>
                    <a:ext uri="{9D8B030D-6E8A-4147-A177-3AD203B41FA5}">
                      <a16:colId xmlns:a16="http://schemas.microsoft.com/office/drawing/2014/main" val="4195733424"/>
                    </a:ext>
                  </a:extLst>
                </a:gridCol>
              </a:tblGrid>
              <a:tr h="614892">
                <a:tc>
                  <a:txBody>
                    <a:bodyPr/>
                    <a:lstStyle/>
                    <a:p>
                      <a:r>
                        <a:rPr lang="en-US" sz="2800" b="1" i="0" kern="1200" dirty="0">
                          <a:solidFill>
                            <a:schemeClr val="lt1"/>
                          </a:solidFill>
                          <a:effectLst/>
                          <a:latin typeface="+mn-lt"/>
                          <a:ea typeface="+mn-ea"/>
                          <a:cs typeface="+mn-cs"/>
                        </a:rPr>
                        <a:t>       Linear Regression</a:t>
                      </a:r>
                      <a:endParaRPr lang="en-US" sz="2800" dirty="0"/>
                    </a:p>
                  </a:txBody>
                  <a:tcPr/>
                </a:tc>
                <a:tc>
                  <a:txBody>
                    <a:bodyPr/>
                    <a:lstStyle/>
                    <a:p>
                      <a:r>
                        <a:rPr lang="en-US" sz="1800" b="1" i="0" kern="1200" dirty="0">
                          <a:solidFill>
                            <a:schemeClr val="lt1"/>
                          </a:solidFill>
                          <a:effectLst/>
                          <a:latin typeface="+mn-lt"/>
                          <a:ea typeface="+mn-ea"/>
                          <a:cs typeface="+mn-cs"/>
                        </a:rPr>
                        <a:t>           </a:t>
                      </a:r>
                      <a:r>
                        <a:rPr lang="en-US" sz="2800" b="1" i="0" kern="1200" dirty="0">
                          <a:solidFill>
                            <a:schemeClr val="lt1"/>
                          </a:solidFill>
                          <a:effectLst/>
                          <a:latin typeface="+mn-lt"/>
                          <a:ea typeface="+mn-ea"/>
                          <a:cs typeface="+mn-cs"/>
                        </a:rPr>
                        <a:t>Logistic Regression</a:t>
                      </a:r>
                      <a:endParaRPr lang="en-US" sz="2800" dirty="0"/>
                    </a:p>
                  </a:txBody>
                  <a:tcPr/>
                </a:tc>
                <a:extLst>
                  <a:ext uri="{0D108BD9-81ED-4DB2-BD59-A6C34878D82A}">
                    <a16:rowId xmlns:a16="http://schemas.microsoft.com/office/drawing/2014/main" val="1309988692"/>
                  </a:ext>
                </a:extLst>
              </a:tr>
              <a:tr h="614892">
                <a:tc>
                  <a:txBody>
                    <a:bodyPr/>
                    <a:lstStyle/>
                    <a:p>
                      <a:r>
                        <a:rPr lang="en-US" sz="1800" b="0" i="0" kern="1200" dirty="0">
                          <a:solidFill>
                            <a:schemeClr val="dk1"/>
                          </a:solidFill>
                          <a:effectLst/>
                          <a:latin typeface="+mn-lt"/>
                          <a:ea typeface="+mn-ea"/>
                          <a:cs typeface="+mn-cs"/>
                        </a:rPr>
                        <a:t>Linear regression is used to predict the continuous dependent variable using a given set of independent variables.</a:t>
                      </a:r>
                      <a:endParaRPr lang="en-US" dirty="0"/>
                    </a:p>
                  </a:txBody>
                  <a:tcPr/>
                </a:tc>
                <a:tc>
                  <a:txBody>
                    <a:bodyPr/>
                    <a:lstStyle/>
                    <a:p>
                      <a:r>
                        <a:rPr lang="en-US" sz="1800" b="0" i="0" kern="1200" dirty="0">
                          <a:solidFill>
                            <a:schemeClr val="dk1"/>
                          </a:solidFill>
                          <a:effectLst/>
                          <a:latin typeface="+mn-lt"/>
                          <a:ea typeface="+mn-ea"/>
                          <a:cs typeface="+mn-cs"/>
                        </a:rPr>
                        <a:t>Logistic regression is used to predict the categorical dependent variable using a given set of independent variables.</a:t>
                      </a:r>
                      <a:endParaRPr lang="en-US" dirty="0"/>
                    </a:p>
                  </a:txBody>
                  <a:tcPr/>
                </a:tc>
                <a:extLst>
                  <a:ext uri="{0D108BD9-81ED-4DB2-BD59-A6C34878D82A}">
                    <a16:rowId xmlns:a16="http://schemas.microsoft.com/office/drawing/2014/main" val="4189512580"/>
                  </a:ext>
                </a:extLst>
              </a:tr>
              <a:tr h="614892">
                <a:tc>
                  <a:txBody>
                    <a:bodyPr/>
                    <a:lstStyle/>
                    <a:p>
                      <a:r>
                        <a:rPr lang="en-US" sz="1800" b="0" i="0" kern="1200" dirty="0">
                          <a:solidFill>
                            <a:schemeClr val="dk1"/>
                          </a:solidFill>
                          <a:effectLst/>
                          <a:latin typeface="+mn-lt"/>
                          <a:ea typeface="+mn-ea"/>
                          <a:cs typeface="+mn-cs"/>
                        </a:rPr>
                        <a:t>Linear regression is used for solving regression problem.</a:t>
                      </a:r>
                      <a:endParaRPr lang="en-US" dirty="0"/>
                    </a:p>
                  </a:txBody>
                  <a:tcPr/>
                </a:tc>
                <a:tc>
                  <a:txBody>
                    <a:bodyPr/>
                    <a:lstStyle/>
                    <a:p>
                      <a:r>
                        <a:rPr lang="en-US" sz="1800" b="0" i="0" kern="1200" dirty="0">
                          <a:solidFill>
                            <a:schemeClr val="dk1"/>
                          </a:solidFill>
                          <a:effectLst/>
                          <a:latin typeface="+mn-lt"/>
                          <a:ea typeface="+mn-ea"/>
                          <a:cs typeface="+mn-cs"/>
                        </a:rPr>
                        <a:t>It is used for solving classification problems.</a:t>
                      </a:r>
                      <a:endParaRPr lang="en-US" dirty="0"/>
                    </a:p>
                  </a:txBody>
                  <a:tcPr/>
                </a:tc>
                <a:extLst>
                  <a:ext uri="{0D108BD9-81ED-4DB2-BD59-A6C34878D82A}">
                    <a16:rowId xmlns:a16="http://schemas.microsoft.com/office/drawing/2014/main" val="122598545"/>
                  </a:ext>
                </a:extLst>
              </a:tr>
              <a:tr h="614892">
                <a:tc>
                  <a:txBody>
                    <a:bodyPr/>
                    <a:lstStyle/>
                    <a:p>
                      <a:r>
                        <a:rPr lang="en-US" sz="1800" b="0" i="0" kern="1200" dirty="0">
                          <a:solidFill>
                            <a:schemeClr val="dk1"/>
                          </a:solidFill>
                          <a:effectLst/>
                          <a:latin typeface="+mn-lt"/>
                          <a:ea typeface="+mn-ea"/>
                          <a:cs typeface="+mn-cs"/>
                        </a:rPr>
                        <a:t>In this we predict the value of continuous variables</a:t>
                      </a:r>
                      <a:endParaRPr lang="en-US" dirty="0"/>
                    </a:p>
                  </a:txBody>
                  <a:tcPr/>
                </a:tc>
                <a:tc>
                  <a:txBody>
                    <a:bodyPr/>
                    <a:lstStyle/>
                    <a:p>
                      <a:r>
                        <a:rPr lang="en-US" sz="1800" b="0" i="0" kern="1200" dirty="0">
                          <a:solidFill>
                            <a:schemeClr val="dk1"/>
                          </a:solidFill>
                          <a:effectLst/>
                          <a:latin typeface="+mn-lt"/>
                          <a:ea typeface="+mn-ea"/>
                          <a:cs typeface="+mn-cs"/>
                        </a:rPr>
                        <a:t>In this we predict values of categorical variables</a:t>
                      </a:r>
                      <a:endParaRPr lang="en-US" dirty="0"/>
                    </a:p>
                  </a:txBody>
                  <a:tcPr/>
                </a:tc>
                <a:extLst>
                  <a:ext uri="{0D108BD9-81ED-4DB2-BD59-A6C34878D82A}">
                    <a16:rowId xmlns:a16="http://schemas.microsoft.com/office/drawing/2014/main" val="4044456725"/>
                  </a:ext>
                </a:extLst>
              </a:tr>
              <a:tr h="614892">
                <a:tc>
                  <a:txBody>
                    <a:bodyPr/>
                    <a:lstStyle/>
                    <a:p>
                      <a:r>
                        <a:rPr lang="en-US" sz="1800" b="0" i="0" kern="1200" dirty="0">
                          <a:solidFill>
                            <a:schemeClr val="dk1"/>
                          </a:solidFill>
                          <a:effectLst/>
                          <a:latin typeface="+mn-lt"/>
                          <a:ea typeface="+mn-ea"/>
                          <a:cs typeface="+mn-cs"/>
                        </a:rPr>
                        <a:t>In this we find best fit line.</a:t>
                      </a:r>
                      <a:endParaRPr lang="en-US" dirty="0"/>
                    </a:p>
                  </a:txBody>
                  <a:tcPr/>
                </a:tc>
                <a:tc>
                  <a:txBody>
                    <a:bodyPr/>
                    <a:lstStyle/>
                    <a:p>
                      <a:r>
                        <a:rPr lang="en-US" sz="1800" b="0" i="0" kern="1200" dirty="0">
                          <a:solidFill>
                            <a:schemeClr val="dk1"/>
                          </a:solidFill>
                          <a:effectLst/>
                          <a:latin typeface="+mn-lt"/>
                          <a:ea typeface="+mn-ea"/>
                          <a:cs typeface="+mn-cs"/>
                        </a:rPr>
                        <a:t>In this we find S-Curve.</a:t>
                      </a:r>
                      <a:endParaRPr lang="en-US" dirty="0"/>
                    </a:p>
                  </a:txBody>
                  <a:tcPr/>
                </a:tc>
                <a:extLst>
                  <a:ext uri="{0D108BD9-81ED-4DB2-BD59-A6C34878D82A}">
                    <a16:rowId xmlns:a16="http://schemas.microsoft.com/office/drawing/2014/main" val="2439835301"/>
                  </a:ext>
                </a:extLst>
              </a:tr>
              <a:tr h="614892">
                <a:tc>
                  <a:txBody>
                    <a:bodyPr/>
                    <a:lstStyle/>
                    <a:p>
                      <a:r>
                        <a:rPr lang="en-US" sz="1800" b="0" i="0" kern="1200" dirty="0">
                          <a:solidFill>
                            <a:schemeClr val="dk1"/>
                          </a:solidFill>
                          <a:effectLst/>
                          <a:latin typeface="+mn-lt"/>
                          <a:ea typeface="+mn-ea"/>
                          <a:cs typeface="+mn-cs"/>
                        </a:rPr>
                        <a:t>Least square estimation method is used for estimation of accuracy.</a:t>
                      </a:r>
                      <a:endParaRPr lang="en-US" dirty="0"/>
                    </a:p>
                  </a:txBody>
                  <a:tcPr/>
                </a:tc>
                <a:tc>
                  <a:txBody>
                    <a:bodyPr/>
                    <a:lstStyle/>
                    <a:p>
                      <a:r>
                        <a:rPr lang="en-US" sz="1800" b="0" i="0" kern="1200" dirty="0">
                          <a:solidFill>
                            <a:schemeClr val="dk1"/>
                          </a:solidFill>
                          <a:effectLst/>
                          <a:latin typeface="+mn-lt"/>
                          <a:ea typeface="+mn-ea"/>
                          <a:cs typeface="+mn-cs"/>
                        </a:rPr>
                        <a:t>Maximum likelihood estimation method is used for Estimation of accuracy.</a:t>
                      </a:r>
                      <a:endParaRPr lang="en-US" dirty="0"/>
                    </a:p>
                  </a:txBody>
                  <a:tcPr/>
                </a:tc>
                <a:extLst>
                  <a:ext uri="{0D108BD9-81ED-4DB2-BD59-A6C34878D82A}">
                    <a16:rowId xmlns:a16="http://schemas.microsoft.com/office/drawing/2014/main" val="3939162884"/>
                  </a:ext>
                </a:extLst>
              </a:tr>
              <a:tr h="614892">
                <a:tc>
                  <a:txBody>
                    <a:bodyPr/>
                    <a:lstStyle/>
                    <a:p>
                      <a:r>
                        <a:rPr lang="en-US" sz="1800" b="0" i="0" kern="1200" dirty="0">
                          <a:solidFill>
                            <a:schemeClr val="dk1"/>
                          </a:solidFill>
                          <a:effectLst/>
                          <a:latin typeface="+mn-lt"/>
                          <a:ea typeface="+mn-ea"/>
                          <a:cs typeface="+mn-cs"/>
                        </a:rPr>
                        <a:t>The output must be continuous value, such as price, age, etc.</a:t>
                      </a:r>
                      <a:endParaRPr lang="en-US" dirty="0"/>
                    </a:p>
                  </a:txBody>
                  <a:tcPr/>
                </a:tc>
                <a:tc>
                  <a:txBody>
                    <a:bodyPr/>
                    <a:lstStyle/>
                    <a:p>
                      <a:r>
                        <a:rPr lang="en-US" sz="1800" b="0" i="0" kern="1200" dirty="0">
                          <a:solidFill>
                            <a:schemeClr val="dk1"/>
                          </a:solidFill>
                          <a:effectLst/>
                          <a:latin typeface="+mn-lt"/>
                          <a:ea typeface="+mn-ea"/>
                          <a:cs typeface="+mn-cs"/>
                        </a:rPr>
                        <a:t>Output must be categorical value such as 0 or 1, Yes or no, etc.</a:t>
                      </a:r>
                      <a:endParaRPr lang="en-US" dirty="0"/>
                    </a:p>
                  </a:txBody>
                  <a:tcPr/>
                </a:tc>
                <a:extLst>
                  <a:ext uri="{0D108BD9-81ED-4DB2-BD59-A6C34878D82A}">
                    <a16:rowId xmlns:a16="http://schemas.microsoft.com/office/drawing/2014/main" val="3960727256"/>
                  </a:ext>
                </a:extLst>
              </a:tr>
              <a:tr h="614892">
                <a:tc>
                  <a:txBody>
                    <a:bodyPr/>
                    <a:lstStyle/>
                    <a:p>
                      <a:r>
                        <a:rPr lang="en-US" sz="1800" b="0" i="0" kern="1200" dirty="0">
                          <a:solidFill>
                            <a:schemeClr val="dk1"/>
                          </a:solidFill>
                          <a:effectLst/>
                          <a:latin typeface="+mn-lt"/>
                          <a:ea typeface="+mn-ea"/>
                          <a:cs typeface="+mn-cs"/>
                        </a:rPr>
                        <a:t>It required linear relationship between dependent and independent variables.</a:t>
                      </a:r>
                      <a:endParaRPr lang="en-US" dirty="0"/>
                    </a:p>
                  </a:txBody>
                  <a:tcPr/>
                </a:tc>
                <a:tc>
                  <a:txBody>
                    <a:bodyPr/>
                    <a:lstStyle/>
                    <a:p>
                      <a:r>
                        <a:rPr lang="en-US" sz="1800" b="0" i="0" kern="1200" dirty="0">
                          <a:solidFill>
                            <a:schemeClr val="dk1"/>
                          </a:solidFill>
                          <a:effectLst/>
                          <a:latin typeface="+mn-lt"/>
                          <a:ea typeface="+mn-ea"/>
                          <a:cs typeface="+mn-cs"/>
                        </a:rPr>
                        <a:t>It not required linear relationship.</a:t>
                      </a:r>
                      <a:endParaRPr lang="en-US" dirty="0"/>
                    </a:p>
                  </a:txBody>
                  <a:tcPr/>
                </a:tc>
                <a:extLst>
                  <a:ext uri="{0D108BD9-81ED-4DB2-BD59-A6C34878D82A}">
                    <a16:rowId xmlns:a16="http://schemas.microsoft.com/office/drawing/2014/main" val="271095794"/>
                  </a:ext>
                </a:extLst>
              </a:tr>
            </a:tbl>
          </a:graphicData>
        </a:graphic>
      </p:graphicFrame>
    </p:spTree>
    <p:extLst>
      <p:ext uri="{BB962C8B-B14F-4D97-AF65-F5344CB8AC3E}">
        <p14:creationId xmlns:p14="http://schemas.microsoft.com/office/powerpoint/2010/main" val="79216582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570</TotalTime>
  <Words>984</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MathJax_Main</vt:lpstr>
      <vt:lpstr>MathJax_Math-italic</vt:lpstr>
      <vt:lpstr>MathJax_Size3</vt:lpstr>
      <vt:lpstr>Nunito</vt:lpstr>
      <vt:lpstr>Roboto</vt:lpstr>
      <vt:lpstr>Source Sans 3</vt:lpstr>
      <vt:lpstr>Trebuchet MS</vt:lpstr>
      <vt:lpstr>Wingdings 3</vt:lpstr>
      <vt:lpstr>Facet</vt:lpstr>
      <vt:lpstr>Logistic Regression</vt:lpstr>
      <vt:lpstr>Logistic Regression in Machine learning</vt:lpstr>
      <vt:lpstr>Logistic Function – Sigmoid Function</vt:lpstr>
      <vt:lpstr>Types of Logistic Regression</vt:lpstr>
      <vt:lpstr>PowerPoint Presentation</vt:lpstr>
      <vt:lpstr>How does Logistic Regression work? </vt:lpstr>
      <vt:lpstr>Cost function for Linear Regression</vt:lpstr>
      <vt:lpstr>Difference between Linear and Logistic </vt:lpstr>
      <vt:lpstr>The difference between linear regression and logistic regression is that linear regression output is the continuous value that can be anything while logistic regression predicts the probability that an instance belongs to a given class or not.</vt:lpstr>
      <vt:lpstr>Performance metrics for classification</vt:lpstr>
      <vt:lpstr>PowerPoint Presentation</vt:lpstr>
      <vt:lpstr>F1 Score: F1 score is the harmonic mean of precision and recall.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HP</dc:creator>
  <cp:lastModifiedBy>HP</cp:lastModifiedBy>
  <cp:revision>2</cp:revision>
  <dcterms:created xsi:type="dcterms:W3CDTF">2024-03-24T09:41:49Z</dcterms:created>
  <dcterms:modified xsi:type="dcterms:W3CDTF">2024-03-24T19:12:20Z</dcterms:modified>
</cp:coreProperties>
</file>