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9" r:id="rId4"/>
    <p:sldId id="257" r:id="rId5"/>
    <p:sldId id="261" r:id="rId6"/>
    <p:sldId id="266" r:id="rId7"/>
    <p:sldId id="270" r:id="rId8"/>
    <p:sldId id="271" r:id="rId9"/>
    <p:sldId id="272" r:id="rId10"/>
    <p:sldId id="273" r:id="rId11"/>
    <p:sldId id="274" r:id="rId12"/>
    <p:sldId id="284" r:id="rId13"/>
    <p:sldId id="283" r:id="rId14"/>
    <p:sldId id="275" r:id="rId15"/>
    <p:sldId id="276" r:id="rId16"/>
    <p:sldId id="286" r:id="rId17"/>
    <p:sldId id="287" r:id="rId18"/>
    <p:sldId id="288" r:id="rId19"/>
    <p:sldId id="289" r:id="rId20"/>
    <p:sldId id="277" r:id="rId21"/>
    <p:sldId id="278" r:id="rId22"/>
    <p:sldId id="290" r:id="rId23"/>
    <p:sldId id="292" r:id="rId24"/>
    <p:sldId id="294" r:id="rId25"/>
    <p:sldId id="293" r:id="rId26"/>
    <p:sldId id="301" r:id="rId27"/>
    <p:sldId id="299" r:id="rId28"/>
    <p:sldId id="295" r:id="rId29"/>
    <p:sldId id="303" r:id="rId30"/>
    <p:sldId id="302" r:id="rId31"/>
    <p:sldId id="297" r:id="rId32"/>
    <p:sldId id="304" r:id="rId33"/>
    <p:sldId id="312" r:id="rId34"/>
    <p:sldId id="305" r:id="rId35"/>
    <p:sldId id="307" r:id="rId36"/>
    <p:sldId id="306" r:id="rId37"/>
    <p:sldId id="308" r:id="rId38"/>
    <p:sldId id="313" r:id="rId39"/>
    <p:sldId id="309" r:id="rId40"/>
    <p:sldId id="314" r:id="rId41"/>
    <p:sldId id="310" r:id="rId42"/>
    <p:sldId id="31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86EB-D354-3254-080C-743A76B8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ED681-50A3-C35C-EEFA-945FA6EE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5CE8-DFB9-B1C3-F440-059DA48A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D384-938C-FA36-0C84-B54B0AC8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AF80-A85E-E476-AE6A-F88D97F0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6FB8-018C-8AFA-C09F-409950A2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FFDB-3E8F-BC74-538E-9423AF250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DA56-8A4A-96D2-AF29-805BFD1A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C4FD-66C8-E432-D8D0-4E6128F7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BC1A-8418-9B73-8CBF-12C2FD22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DA4A2-31E0-8AC9-1976-60EFB7B00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C229C-63AB-2972-23F3-ACF2DA39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BBAB-D1C4-DB7A-3F78-BD600256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CB99-6FA0-72D8-93C8-62B394DF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6852-B195-1FE2-0869-6877A834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E22A-D2AA-B495-3940-74980FA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D64F-456B-C828-2AEE-979D49ED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1BD1-6660-785B-BDDF-DD9599DE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9078-6FDE-005A-8E5D-20A06D33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86C-548B-FC36-932E-8134A918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ECD-919C-B649-2F0B-5BABEB1C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57208-8E8F-2AD9-287C-57DADD3D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8CC3-B309-95CD-FA70-A39E18C2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6972-C65A-6853-ECEF-456396E7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650E-352E-4B41-DEE3-FA5E67F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FC3-D858-5466-A71E-63F0298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5FF6-2221-E90C-01AD-37C505870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9F93-3E39-D5AB-D945-F0315C69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CE6A7-BB9B-9357-A277-C376A464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D7C8-2A70-C67C-8749-DE2F2078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FACD-131F-A2A5-F970-F6DEFD72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326F-8C27-BC67-A89B-8D3712AA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4B97-EE82-BD17-867B-0FEFF8CE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7472F-902C-E48B-0292-778125597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3A0CC-C348-EED5-3A78-CA3D005BE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0412C-A30C-98C7-1C0E-890624696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4C1D5-DB42-0B5C-9FAA-62971448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B43C1-4D18-12C3-2980-FA52CFEA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205EB-AB01-EDC5-2D4F-20818CCE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AB7-23DC-86F7-33A1-4DA39D0E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F0840-8F1A-B7E2-C81E-04A7C3FD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0CE98-BE5B-B284-4097-0ABF378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A62CB-4854-8194-B7BB-6398C68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E6B23-943B-628D-34A3-4289F5F8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E4063-5EB1-1699-B83C-E3F63385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0F68-64F4-5696-60BE-10034D80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B196-6BDC-60E5-ED88-D11B38C8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C1D0-D45D-3451-12E5-DD77F4AD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1BF06-F0CD-70BB-5164-B574FF88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3B47-56C5-20A6-5B51-E77B248C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4C797-CED1-8024-4293-D07EAF83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66450-DD55-27D3-AEFB-4F0EEAAD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F76C-44F6-DFF9-DE16-0E8B25C0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EB0A0-333D-EF4C-7EB1-B09253BDB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3E435-E7FC-9C3B-4171-33D71D84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52EC4-E5B2-F781-9353-BA45245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5415-F7B0-E7B5-CB0A-5AD0F739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8BEC-0ECB-9154-F499-DF27476C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09AE4-6654-DDDA-C237-2F6E5812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273E-1410-8F66-3991-6C335F0B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9762-3DE8-3FE5-2B96-0D2505FB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D699-7A79-4FA7-996C-E5C2C01442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C8D0-6111-D992-8D6D-AE86ACA26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2070-F18D-7C45-26CE-C89D8F906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17.angular.io/api/common/NgOptimizedIm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17.angular.io/api/common/NgOptimizedIm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17.angular.io/api/common/NgOptimizedIm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17.angular.io/api/router/Event" TargetMode="External"/><Relationship Id="rId2" Type="http://schemas.openxmlformats.org/officeDocument/2006/relationships/hyperlink" Target="https://developer.mozilla.org/en-US/docs/Web/API/Element#even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Element#even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D7F4-1BE9-7630-BE2C-234A8AB5C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6177F-2C7A-EAE4-4E86-C4E484A16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Andrés Arcia Benavides</a:t>
            </a:r>
          </a:p>
        </p:txBody>
      </p:sp>
    </p:spTree>
    <p:extLst>
      <p:ext uri="{BB962C8B-B14F-4D97-AF65-F5344CB8AC3E}">
        <p14:creationId xmlns:p14="http://schemas.microsoft.com/office/powerpoint/2010/main" val="277041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src</a:t>
            </a:r>
            <a:r>
              <a:rPr lang="en-US" dirty="0"/>
              <a:t>” Folder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AE8448-6670-D8DA-EFFF-267AE3A3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689" y="1613069"/>
            <a:ext cx="6350111" cy="47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7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Wait!! – What is a decorator?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Decorators are a powerful syntactic feature in TS that allows you to add functionality or modify the behavior.</a:t>
            </a:r>
          </a:p>
          <a:p>
            <a:r>
              <a:rPr lang="en-US" dirty="0"/>
              <a:t>Decorators are essentially functions that applied using “@” symbols and they are called before the declaration you want to decorate.</a:t>
            </a:r>
          </a:p>
          <a:p>
            <a:r>
              <a:rPr lang="en-US" dirty="0"/>
              <a:t>Decorators for: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Accessor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Parameter</a:t>
            </a:r>
          </a:p>
          <a:p>
            <a:r>
              <a:rPr lang="en-US" dirty="0"/>
              <a:t>Reference (https://www.typescriptlang.org/docs/handbook/decorators.html)</a:t>
            </a:r>
          </a:p>
        </p:txBody>
      </p:sp>
    </p:spTree>
    <p:extLst>
      <p:ext uri="{BB962C8B-B14F-4D97-AF65-F5344CB8AC3E}">
        <p14:creationId xmlns:p14="http://schemas.microsoft.com/office/powerpoint/2010/main" val="12327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D7F4-1BE9-7630-BE2C-234A8AB5C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- Components</a:t>
            </a:r>
          </a:p>
        </p:txBody>
      </p:sp>
    </p:spTree>
    <p:extLst>
      <p:ext uri="{BB962C8B-B14F-4D97-AF65-F5344CB8AC3E}">
        <p14:creationId xmlns:p14="http://schemas.microsoft.com/office/powerpoint/2010/main" val="317181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default, interpolation uses the double curly braces {{ and }} as delimiters.</a:t>
            </a:r>
          </a:p>
          <a:p>
            <a:r>
              <a:rPr lang="en-US" dirty="0"/>
              <a:t>Angular evaluates all expressions in double curly braces, converts the expression results to strings, and concatenates them with neighboring literal strings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b="0" i="0" u="none" strike="noStrike" dirty="0" err="1">
                <a:solidFill>
                  <a:srgbClr val="000088"/>
                </a:solidFill>
                <a:effectLst/>
                <a:latin typeface="Roboto Mono" panose="00000009000000000000" pitchFamily="49" charset="0"/>
                <a:hlinkClick r:id="rId2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alt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"item"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"{{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itemImageUrl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}}"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0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default, interpolation uses the double curly braces {{ and }} as delimiters.</a:t>
            </a:r>
          </a:p>
          <a:p>
            <a:r>
              <a:rPr lang="en-US" dirty="0"/>
              <a:t>Angular evaluates all expressions in double curly braces, converts the expression results to strings, and concatenates them with neighboring literal strings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b="0" i="0" u="none" strike="noStrike" dirty="0" err="1">
                <a:solidFill>
                  <a:srgbClr val="000088"/>
                </a:solidFill>
                <a:effectLst/>
                <a:latin typeface="Roboto Mono" panose="00000009000000000000" pitchFamily="49" charset="0"/>
                <a:hlinkClick r:id="rId2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alt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"item"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"{{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itemImageUrl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}}"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1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Property binding moves a value in one direction, from a component's property into a target element property.</a:t>
            </a:r>
          </a:p>
          <a:p>
            <a:r>
              <a:rPr lang="en-US" dirty="0"/>
              <a:t>Enclose it in square brackets, [], which identifies the property as a target property</a:t>
            </a:r>
          </a:p>
          <a:p>
            <a:r>
              <a:rPr lang="en-US" dirty="0"/>
              <a:t>If you need to bind something other than a string to your directive/component property, you must use property binding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b="0" i="0" u="none" strike="noStrike" dirty="0" err="1">
                <a:solidFill>
                  <a:srgbClr val="000088"/>
                </a:solidFill>
                <a:effectLst/>
                <a:latin typeface="Roboto Mono" panose="00000009000000000000" pitchFamily="49" charset="0"/>
                <a:hlinkClick r:id="rId2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alt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"item"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[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]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itemImageUrl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(@Input() / input())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“@Input()” is the legacy way to send data.</a:t>
            </a:r>
          </a:p>
          <a:p>
            <a:r>
              <a:rPr lang="en-US" dirty="0"/>
              <a:t>Child will use “@Input()” to decorate the property that will receive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b="1" dirty="0"/>
              <a:t>import { Component, Input } from '@angular/core’; </a:t>
            </a:r>
          </a:p>
          <a:p>
            <a:pPr marL="0" indent="0">
              <a:buNone/>
            </a:pPr>
            <a:r>
              <a:rPr lang="en-US" b="1" dirty="0"/>
              <a:t>@Component({/*...*/})</a:t>
            </a:r>
          </a:p>
          <a:p>
            <a:pPr marL="0" indent="0">
              <a:buNone/>
            </a:pPr>
            <a:r>
              <a:rPr lang="en-US" b="1" dirty="0"/>
              <a:t>export class </a:t>
            </a:r>
            <a:r>
              <a:rPr lang="en-US" b="1" dirty="0" err="1"/>
              <a:t>ItemDetailComponent</a:t>
            </a:r>
            <a:r>
              <a:rPr lang="en-US" b="1" dirty="0"/>
              <a:t> {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pt-BR" b="1" dirty="0"/>
              <a:t>@Input() hero!: Hero;</a:t>
            </a:r>
          </a:p>
          <a:p>
            <a:pPr marL="0" indent="0">
              <a:buNone/>
            </a:pPr>
            <a:r>
              <a:rPr lang="pt-BR" b="1" dirty="0"/>
              <a:t>  	@Input({required: true, transform: function(), alias: ' 'master'}) masterName = '';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0088CC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(@Input() / input())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“input()” is the new way to send data.</a:t>
            </a:r>
          </a:p>
          <a:p>
            <a:r>
              <a:rPr lang="en-US" dirty="0"/>
              <a:t>Child will use “input()” to receive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b="1" dirty="0"/>
              <a:t>import {Component, input} from '@angular/core';</a:t>
            </a:r>
          </a:p>
          <a:p>
            <a:pPr marL="0" indent="0">
              <a:buNone/>
            </a:pPr>
            <a:r>
              <a:rPr lang="en-US" b="1" dirty="0"/>
              <a:t>@Component({/*...*/})</a:t>
            </a:r>
          </a:p>
          <a:p>
            <a:pPr marL="0" indent="0">
              <a:buNone/>
            </a:pPr>
            <a:r>
              <a:rPr lang="en-US" b="1" dirty="0"/>
              <a:t>export class </a:t>
            </a:r>
            <a:r>
              <a:rPr lang="en-US" b="1" dirty="0" err="1"/>
              <a:t>CustomSlider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	hero = input(‘Batman’);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masterName</a:t>
            </a:r>
            <a:r>
              <a:rPr lang="en-US" b="1" dirty="0"/>
              <a:t> = </a:t>
            </a:r>
            <a:r>
              <a:rPr lang="en-US" b="1" dirty="0" err="1"/>
              <a:t>input.required</a:t>
            </a:r>
            <a:r>
              <a:rPr lang="en-US" b="1" dirty="0"/>
              <a:t>&lt;string&gt;(‘’, { alias: ‘master’, transform function() });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0" i="0" dirty="0">
              <a:solidFill>
                <a:srgbClr val="0088CC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8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back (@Output() / output())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“@Output()” is the legacy way to send data back.</a:t>
            </a:r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457200" lvl="1" indent="0">
              <a:buNone/>
            </a:pPr>
            <a:r>
              <a:rPr lang="en-US" b="1" dirty="0"/>
              <a:t>@Component({/*...*/})</a:t>
            </a:r>
          </a:p>
          <a:p>
            <a:pPr marL="457200" lvl="1" indent="0">
              <a:buNone/>
            </a:pPr>
            <a:r>
              <a:rPr lang="en-US" b="1" dirty="0"/>
              <a:t>export class </a:t>
            </a:r>
            <a:r>
              <a:rPr lang="en-US" b="1" dirty="0" err="1"/>
              <a:t>ExpandablePanel</a:t>
            </a:r>
            <a:r>
              <a:rPr lang="en-US" b="1" dirty="0"/>
              <a:t> {</a:t>
            </a:r>
          </a:p>
          <a:p>
            <a:pPr marL="457200" lvl="1" indent="0">
              <a:buNone/>
            </a:pPr>
            <a:r>
              <a:rPr lang="en-US" b="1" dirty="0"/>
              <a:t>	@Output('valueChanged') </a:t>
            </a:r>
            <a:r>
              <a:rPr lang="en-US" b="1" dirty="0" err="1"/>
              <a:t>panelClosed</a:t>
            </a:r>
            <a:r>
              <a:rPr lang="en-US" b="1" dirty="0"/>
              <a:t> = new </a:t>
            </a:r>
            <a:r>
              <a:rPr lang="en-US" b="1" dirty="0" err="1"/>
              <a:t>EventEmitter</a:t>
            </a:r>
            <a:r>
              <a:rPr lang="en-US" b="1" dirty="0"/>
              <a:t>&lt;string&gt;();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 err="1"/>
              <a:t>this.panelClosed.emit</a:t>
            </a:r>
            <a:r>
              <a:rPr lang="en-US" b="1" dirty="0"/>
              <a:t>(“Algo”);</a:t>
            </a:r>
          </a:p>
        </p:txBody>
      </p:sp>
    </p:spTree>
    <p:extLst>
      <p:ext uri="{BB962C8B-B14F-4D97-AF65-F5344CB8AC3E}">
        <p14:creationId xmlns:p14="http://schemas.microsoft.com/office/powerpoint/2010/main" val="15113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back (@Output() / output())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“output()” is the new way to send data back.</a:t>
            </a:r>
          </a:p>
          <a:p>
            <a:r>
              <a:rPr lang="en-US" dirty="0"/>
              <a:t>The output function returns an </a:t>
            </a:r>
            <a:r>
              <a:rPr lang="en-US" dirty="0" err="1"/>
              <a:t>OutputEmitterRef</a:t>
            </a:r>
            <a:r>
              <a:rPr lang="en-US" dirty="0"/>
              <a:t>. You can emit an event by calling the emit method on the </a:t>
            </a:r>
            <a:r>
              <a:rPr lang="en-US" dirty="0" err="1"/>
              <a:t>OutputEmitterRef</a:t>
            </a:r>
            <a:r>
              <a:rPr lang="en-US" dirty="0"/>
              <a:t>.</a:t>
            </a:r>
          </a:p>
          <a:p>
            <a:r>
              <a:rPr lang="en-US" dirty="0"/>
              <a:t>Angular custom events do not bubble up the DOM.</a:t>
            </a:r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457200" lvl="1" indent="0">
              <a:buNone/>
            </a:pPr>
            <a:r>
              <a:rPr lang="en-US" b="1" dirty="0"/>
              <a:t>@Component({/*...*/})</a:t>
            </a:r>
          </a:p>
          <a:p>
            <a:pPr marL="457200" lvl="1" indent="0">
              <a:buNone/>
            </a:pPr>
            <a:r>
              <a:rPr lang="en-US" b="1" dirty="0"/>
              <a:t>export class </a:t>
            </a:r>
            <a:r>
              <a:rPr lang="en-US" b="1" dirty="0" err="1"/>
              <a:t>ExpandablePanel</a:t>
            </a:r>
            <a:r>
              <a:rPr lang="en-US" b="1" dirty="0"/>
              <a:t> {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panelClosed</a:t>
            </a:r>
            <a:r>
              <a:rPr lang="en-US" b="1" dirty="0"/>
              <a:t> = output&lt;string&gt;({alias: '</a:t>
            </a:r>
            <a:r>
              <a:rPr lang="en-US" b="1" dirty="0" err="1"/>
              <a:t>valueChanged</a:t>
            </a:r>
            <a:r>
              <a:rPr lang="en-US" b="1" dirty="0"/>
              <a:t>'});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 err="1"/>
              <a:t>this.panelClosed.emit</a:t>
            </a:r>
            <a:r>
              <a:rPr lang="en-US" b="1" dirty="0"/>
              <a:t>(“Algo”);</a:t>
            </a:r>
          </a:p>
          <a:p>
            <a:pPr marL="0" indent="0">
              <a:buNone/>
            </a:pPr>
            <a:endParaRPr lang="en-US" b="1" i="0" dirty="0">
              <a:solidFill>
                <a:srgbClr val="0088CC"/>
              </a:solidFill>
              <a:effectLst/>
              <a:latin typeface="Roboto Mono" panose="00000009000000000000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88CC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3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take a look…</a:t>
            </a:r>
          </a:p>
        </p:txBody>
      </p:sp>
    </p:spTree>
    <p:extLst>
      <p:ext uri="{BB962C8B-B14F-4D97-AF65-F5344CB8AC3E}">
        <p14:creationId xmlns:p14="http://schemas.microsoft.com/office/powerpoint/2010/main" val="18636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Event binding lets you listen for and respond to user actions such as keystrokes, mouse movements, clicks, and touches.</a:t>
            </a:r>
          </a:p>
          <a:p>
            <a:r>
              <a:rPr lang="en-US" dirty="0"/>
              <a:t>Syntax consists of a target event name within parentheses to the left of an equal sign, and a quoted template statement to the right.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&lt;button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click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onSave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()"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Save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&lt;/button&gt;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1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common way to handle events is to pass the event object, $event, to the method handling the event.</a:t>
            </a:r>
          </a:p>
          <a:p>
            <a:r>
              <a:rPr lang="en-US" dirty="0"/>
              <a:t>The target event determines the shape of the $event object.</a:t>
            </a:r>
          </a:p>
          <a:p>
            <a:r>
              <a:rPr lang="en-US" dirty="0"/>
              <a:t>Reference (</a:t>
            </a:r>
            <a:r>
              <a:rPr lang="en-US" dirty="0">
                <a:hlinkClick r:id="rId2"/>
              </a:rPr>
              <a:t>https://developer.mozilla.org/en-US/docs/Web/API/Element#events</a:t>
            </a:r>
            <a:r>
              <a:rPr lang="en-US" dirty="0"/>
              <a:t> 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&lt;input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[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]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"currentItem.name"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input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"currentItem.name=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getValue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($event)"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88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getValue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event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3"/>
              </a:rPr>
              <a:t>Event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event</a:t>
            </a:r>
            <a:r>
              <a:rPr lang="en-US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target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HTMLInputElement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).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value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3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component's </a:t>
            </a:r>
            <a:r>
              <a:rPr lang="en-US" b="1" dirty="0"/>
              <a:t>lifecycle</a:t>
            </a:r>
            <a:r>
              <a:rPr lang="en-US" dirty="0"/>
              <a:t> is the sequence of steps that happen between the component's creation and its destruction. </a:t>
            </a:r>
          </a:p>
          <a:p>
            <a:r>
              <a:rPr lang="en-US" dirty="0"/>
              <a:t>The </a:t>
            </a:r>
            <a:r>
              <a:rPr lang="en-US" b="1" dirty="0"/>
              <a:t>lifecycle</a:t>
            </a:r>
            <a:r>
              <a:rPr lang="en-US" dirty="0"/>
              <a:t> starts when a component is instantiated, continues with change detection, and ends when the component template is removed from the DOM.</a:t>
            </a:r>
          </a:p>
          <a:p>
            <a:r>
              <a:rPr lang="en-US" dirty="0"/>
              <a:t>Angular gives us </a:t>
            </a:r>
            <a:r>
              <a:rPr lang="en-US" b="1" dirty="0"/>
              <a:t>lifecycle hook methods </a:t>
            </a:r>
            <a:r>
              <a:rPr lang="en-US" dirty="0"/>
              <a:t>to take advantage of events in the lifecycle.</a:t>
            </a:r>
          </a:p>
          <a:p>
            <a:r>
              <a:rPr lang="en-US" dirty="0"/>
              <a:t>Reference (</a:t>
            </a:r>
            <a:r>
              <a:rPr lang="en-US" dirty="0">
                <a:hlinkClick r:id="rId2"/>
              </a:rPr>
              <a:t>https://developer.mozilla.org/en-US/docs/Web/API/Element#events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2198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(Creation)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“Contructor”</a:t>
            </a:r>
          </a:p>
          <a:p>
            <a:r>
              <a:rPr lang="en-US" sz="2000"/>
              <a:t>Runs when Angular instantiates the component. </a:t>
            </a:r>
          </a:p>
          <a:p>
            <a:r>
              <a:rPr lang="en-US" sz="2000"/>
              <a:t>Method of a class for creating and initializing an object instance of that class.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F4FBD901-FD35-0989-14DB-DF0BB68D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090DE53E-9A8A-C437-EC3C-2E06251384E7}"/>
              </a:ext>
            </a:extLst>
          </p:cNvPr>
          <p:cNvSpPr/>
          <p:nvPr/>
        </p:nvSpPr>
        <p:spPr>
          <a:xfrm>
            <a:off x="6177807" y="1767252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76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“</a:t>
            </a:r>
            <a:r>
              <a:rPr lang="en-US" sz="1700" b="1"/>
              <a:t>ngOnChanges</a:t>
            </a:r>
            <a:r>
              <a:rPr lang="en-US" sz="1700"/>
              <a:t>”</a:t>
            </a:r>
          </a:p>
          <a:p>
            <a:r>
              <a:rPr lang="en-US" sz="1700"/>
              <a:t>Called before </a:t>
            </a:r>
            <a:r>
              <a:rPr lang="en-US" sz="1700" b="1"/>
              <a:t>ngOnInit</a:t>
            </a:r>
            <a:r>
              <a:rPr lang="en-US" sz="1700"/>
              <a:t>, only if you have an input value. If you don't have an input value, this method won't run.</a:t>
            </a:r>
          </a:p>
          <a:p>
            <a:r>
              <a:rPr lang="en-US" sz="1700"/>
              <a:t>When the input value resets or updates, this method will be triggered.</a:t>
            </a:r>
          </a:p>
          <a:p>
            <a:r>
              <a:rPr lang="en-US" sz="1700"/>
              <a:t>Making an HTTP request or something heavy here might affect your application’s performance.</a:t>
            </a:r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9C86224A-6C18-3038-E647-A3EE4384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2477B015-D5A9-A59A-E58A-54E8761FA5DA}"/>
              </a:ext>
            </a:extLst>
          </p:cNvPr>
          <p:cNvSpPr/>
          <p:nvPr/>
        </p:nvSpPr>
        <p:spPr>
          <a:xfrm>
            <a:off x="8333178" y="1711269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7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(Change)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“</a:t>
            </a:r>
            <a:r>
              <a:rPr lang="en-US" sz="1400" b="1" dirty="0" err="1"/>
              <a:t>ngOnInit</a:t>
            </a:r>
            <a:r>
              <a:rPr lang="en-US" sz="1400" dirty="0"/>
              <a:t>”</a:t>
            </a:r>
          </a:p>
          <a:p>
            <a:r>
              <a:rPr lang="en-US" sz="1400" dirty="0"/>
              <a:t>Runs once after Angular has initialized all the component's inputs.</a:t>
            </a:r>
          </a:p>
          <a:p>
            <a:r>
              <a:rPr lang="en-US" sz="1400" b="0" i="0" dirty="0">
                <a:effectLst/>
                <a:latin typeface="source-serif-pro"/>
              </a:rPr>
              <a:t>This method is </a:t>
            </a:r>
            <a:r>
              <a:rPr lang="en-US" sz="1400" b="1" i="0" dirty="0">
                <a:effectLst/>
                <a:latin typeface="source-serif-pro"/>
              </a:rPr>
              <a:t>called only once</a:t>
            </a:r>
            <a:r>
              <a:rPr lang="en-US" sz="1400" b="0" i="0" dirty="0">
                <a:effectLst/>
                <a:latin typeface="source-serif-pro"/>
              </a:rPr>
              <a:t> during the component lifecycle and is the most used hook in Angular.</a:t>
            </a:r>
          </a:p>
          <a:p>
            <a:r>
              <a:rPr lang="en-US" sz="1400" b="0" i="0" dirty="0">
                <a:effectLst/>
                <a:latin typeface="source-serif-pro"/>
              </a:rPr>
              <a:t>It is called after the </a:t>
            </a:r>
            <a:r>
              <a:rPr lang="en-US" sz="1400" b="1" i="0" dirty="0" err="1">
                <a:effectLst/>
                <a:latin typeface="source-serif-pro"/>
              </a:rPr>
              <a:t>ngOnChanges</a:t>
            </a:r>
            <a:r>
              <a:rPr lang="en-US" sz="1400" b="0" i="0" dirty="0">
                <a:effectLst/>
                <a:latin typeface="source-serif-pro"/>
              </a:rPr>
              <a:t> method. Even if </a:t>
            </a:r>
            <a:r>
              <a:rPr lang="en-US" sz="1400" b="1" i="0" dirty="0" err="1">
                <a:effectLst/>
                <a:latin typeface="source-serif-pro"/>
              </a:rPr>
              <a:t>ngOnChanges</a:t>
            </a:r>
            <a:r>
              <a:rPr lang="en-US" sz="1400" b="0" i="0" dirty="0">
                <a:effectLst/>
                <a:latin typeface="source-serif-pro"/>
              </a:rPr>
              <a:t> is not called, it will still be called.</a:t>
            </a:r>
          </a:p>
          <a:p>
            <a:r>
              <a:rPr lang="en-US" sz="1400" b="0" i="0" dirty="0">
                <a:effectLst/>
                <a:latin typeface="source-serif-pro"/>
              </a:rPr>
              <a:t>We can use </a:t>
            </a:r>
            <a:r>
              <a:rPr lang="en-US" sz="1400" b="1" i="0" dirty="0" err="1">
                <a:effectLst/>
                <a:latin typeface="source-serif-pro"/>
              </a:rPr>
              <a:t>ngOnInit</a:t>
            </a:r>
            <a:r>
              <a:rPr lang="en-US" sz="1400" b="0" i="0" dirty="0">
                <a:effectLst/>
                <a:latin typeface="source-serif-pro"/>
              </a:rPr>
              <a:t> for initialization tasks. This is a good place for fetching data from a server, and it’s a best practice.</a:t>
            </a:r>
          </a:p>
          <a:p>
            <a:endParaRPr lang="en-US" sz="1400" dirty="0"/>
          </a:p>
        </p:txBody>
      </p:sp>
      <p:pic>
        <p:nvPicPr>
          <p:cNvPr id="8" name="Picture 7" descr="A diagram of a process&#10;&#10;Description automatically generated">
            <a:extLst>
              <a:ext uri="{FF2B5EF4-FFF2-40B4-BE49-F238E27FC236}">
                <a16:creationId xmlns:a16="http://schemas.microsoft.com/office/drawing/2014/main" id="{35C956F3-1940-9D6D-0578-F17DA69C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EC163DC-6F0B-C342-74C2-FCCFCE01B246}"/>
              </a:ext>
            </a:extLst>
          </p:cNvPr>
          <p:cNvSpPr/>
          <p:nvPr/>
        </p:nvSpPr>
        <p:spPr>
          <a:xfrm>
            <a:off x="10115325" y="1739260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50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“</a:t>
            </a:r>
            <a:r>
              <a:rPr lang="en-US" sz="2000" b="1" dirty="0" err="1"/>
              <a:t>ngDoCheck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method is </a:t>
            </a:r>
            <a:r>
              <a:rPr lang="en-US" sz="2000" b="1" dirty="0"/>
              <a:t>called almost every change detection</a:t>
            </a:r>
            <a:r>
              <a:rPr lang="en-US" sz="2000" dirty="0"/>
              <a:t>, so you shouldn’t do heavy things here. It will be bad for your website’s performance.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E2E1E6F9-3103-9A08-7398-49E2C066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7500164-5608-1F40-710F-8D9AE6AD28A2}"/>
              </a:ext>
            </a:extLst>
          </p:cNvPr>
          <p:cNvSpPr/>
          <p:nvPr/>
        </p:nvSpPr>
        <p:spPr>
          <a:xfrm>
            <a:off x="10871104" y="3064207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“</a:t>
            </a:r>
            <a:r>
              <a:rPr lang="en-US" sz="2000" b="1" dirty="0" err="1"/>
              <a:t>ngAfterContentInit</a:t>
            </a:r>
            <a:r>
              <a:rPr lang="en-US" sz="2000" dirty="0"/>
              <a:t>”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This hook is called only once after the first </a:t>
            </a:r>
            <a:r>
              <a:rPr lang="en-US" sz="2000" b="1" dirty="0" err="1"/>
              <a:t>ngDoCheck</a:t>
            </a:r>
            <a:endParaRPr lang="en-US" sz="2000" dirty="0"/>
          </a:p>
          <a:p>
            <a:r>
              <a:rPr lang="en-US" sz="2000" dirty="0"/>
              <a:t>Runs once after the component's content has been initialized</a:t>
            </a:r>
          </a:p>
          <a:p>
            <a:r>
              <a:rPr lang="en-US" sz="2000" dirty="0"/>
              <a:t>Catch this content with the ng-content tag in the child component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B703B4AD-F768-7313-CA30-FD861ABC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0BF99AB7-A96D-21D6-F436-464ACB42F7E0}"/>
              </a:ext>
            </a:extLst>
          </p:cNvPr>
          <p:cNvSpPr/>
          <p:nvPr/>
        </p:nvSpPr>
        <p:spPr>
          <a:xfrm>
            <a:off x="8874353" y="3092199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7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“</a:t>
            </a:r>
            <a:r>
              <a:rPr lang="en-US" sz="1400" b="1" dirty="0" err="1"/>
              <a:t>ngAfterContentChecked</a:t>
            </a:r>
            <a:r>
              <a:rPr lang="en-US" sz="1400" dirty="0"/>
              <a:t>”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Runs every time this component content has been checked for changes. </a:t>
            </a:r>
          </a:p>
          <a:p>
            <a:r>
              <a:rPr lang="en-US" sz="1400" dirty="0"/>
              <a:t>This hook will be called after </a:t>
            </a:r>
            <a:r>
              <a:rPr lang="en-US" sz="1400" b="1" dirty="0" err="1"/>
              <a:t>ngAfterContentInit</a:t>
            </a:r>
            <a:r>
              <a:rPr lang="en-US" sz="1400" dirty="0"/>
              <a:t> and after every </a:t>
            </a:r>
            <a:r>
              <a:rPr lang="en-US" sz="1400" b="1" dirty="0" err="1"/>
              <a:t>ngDoCheck</a:t>
            </a:r>
            <a:r>
              <a:rPr lang="en-US" sz="1400" dirty="0"/>
              <a:t>.</a:t>
            </a:r>
          </a:p>
          <a:p>
            <a:r>
              <a:rPr lang="en-US" sz="1400" dirty="0"/>
              <a:t>You may use this hook to react to changes in the projected content.</a:t>
            </a:r>
          </a:p>
          <a:p>
            <a:r>
              <a:rPr lang="en-US" sz="1400" dirty="0"/>
              <a:t>You shouldn’t do heavy things here because </a:t>
            </a:r>
            <a:r>
              <a:rPr lang="en-US" sz="1400" b="1" dirty="0" err="1"/>
              <a:t>ngDoCheck</a:t>
            </a:r>
            <a:r>
              <a:rPr lang="en-US" sz="1400" dirty="0"/>
              <a:t> triggers this hook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A540DF58-D586-25FD-0F44-031FFC152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88A649AC-BDAA-5F70-2406-DD28E08D207F}"/>
              </a:ext>
            </a:extLst>
          </p:cNvPr>
          <p:cNvSpPr/>
          <p:nvPr/>
        </p:nvSpPr>
        <p:spPr>
          <a:xfrm>
            <a:off x="5844074" y="3054877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45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/>
              <a:t>“</a:t>
            </a:r>
            <a:r>
              <a:rPr lang="en-US" sz="1900" b="1"/>
              <a:t>ngAfterViewInit</a:t>
            </a:r>
            <a:r>
              <a:rPr lang="en-US" sz="1900"/>
              <a:t>”</a:t>
            </a:r>
            <a:br>
              <a:rPr lang="en-US" sz="1900"/>
            </a:br>
            <a:endParaRPr lang="en-US" sz="1900"/>
          </a:p>
          <a:p>
            <a:r>
              <a:rPr lang="en-US" sz="1900"/>
              <a:t>This hook is called only once after the first </a:t>
            </a:r>
            <a:r>
              <a:rPr lang="en-US" sz="1900" b="1"/>
              <a:t>ngAfterContentChecked</a:t>
            </a:r>
            <a:r>
              <a:rPr lang="en-US" sz="1900"/>
              <a:t>. With this hook, we understand that the component and child views are initialized.</a:t>
            </a:r>
          </a:p>
          <a:p>
            <a:r>
              <a:rPr lang="en-US" sz="1900"/>
              <a:t>This is the first time that we can access the ElementRef of the ViewChildren.</a:t>
            </a:r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EAEF0EF3-208D-01A9-7F7A-E9FCF9FE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A9C9BF26-24E7-BBB5-CCB3-E07635A62FB0}"/>
              </a:ext>
            </a:extLst>
          </p:cNvPr>
          <p:cNvSpPr/>
          <p:nvPr/>
        </p:nvSpPr>
        <p:spPr>
          <a:xfrm>
            <a:off x="6749143" y="4361163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is a development platform, built on TypeScript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component-based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collection of well-integrated libraries that cover a wide variety of features, including routing, forms management, client-server communication, and more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suite of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671145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/>
              <a:t>“</a:t>
            </a:r>
            <a:r>
              <a:rPr lang="en-US" sz="1400" b="1"/>
              <a:t>ngAfterViewChecked</a:t>
            </a:r>
            <a:r>
              <a:rPr lang="en-US" sz="1400"/>
              <a:t>”</a:t>
            </a:r>
            <a:br>
              <a:rPr lang="en-US" sz="1400"/>
            </a:br>
            <a:endParaRPr lang="en-US" sz="1400"/>
          </a:p>
          <a:p>
            <a:r>
              <a:rPr lang="en-US" sz="1400"/>
              <a:t>This hook will be called after </a:t>
            </a:r>
            <a:r>
              <a:rPr lang="en-US" sz="1400" b="1"/>
              <a:t>ngAfterViewInit</a:t>
            </a:r>
            <a:r>
              <a:rPr lang="en-US" sz="1400"/>
              <a:t> and after every </a:t>
            </a:r>
            <a:r>
              <a:rPr lang="en-US" sz="1400" b="1"/>
              <a:t>ngAfterContentChecked</a:t>
            </a:r>
            <a:r>
              <a:rPr lang="en-US" sz="1400"/>
              <a:t>.</a:t>
            </a:r>
          </a:p>
          <a:p>
            <a:r>
              <a:rPr lang="en-US" sz="1400"/>
              <a:t>This is called after angular checked component views and its child views.</a:t>
            </a:r>
          </a:p>
          <a:p>
            <a:r>
              <a:rPr lang="en-US" sz="1400"/>
              <a:t>The triggering chain is like this; </a:t>
            </a:r>
            <a:r>
              <a:rPr lang="en-US" sz="1400" b="1"/>
              <a:t>ngDoCheck</a:t>
            </a:r>
            <a:r>
              <a:rPr lang="en-US" sz="1400"/>
              <a:t> → </a:t>
            </a:r>
            <a:r>
              <a:rPr lang="en-US" sz="1400" b="1"/>
              <a:t>ngAfterContentChecked</a:t>
            </a:r>
            <a:r>
              <a:rPr lang="en-US" sz="1400"/>
              <a:t> → </a:t>
            </a:r>
            <a:r>
              <a:rPr lang="en-US" sz="1400" b="1"/>
              <a:t>ngAfterViewChecked</a:t>
            </a:r>
            <a:r>
              <a:rPr lang="en-US" sz="1400"/>
              <a:t> so like others, this hook will be called almost every change detection. You shouldn’t make heavy operations in this method.</a:t>
            </a:r>
          </a:p>
          <a:p>
            <a:endParaRPr lang="en-US" sz="1400"/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CB93F888-20F4-9A3E-4F8A-907A4861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6883446-8CF7-416D-F60F-6FE66FAF6115}"/>
              </a:ext>
            </a:extLst>
          </p:cNvPr>
          <p:cNvSpPr/>
          <p:nvPr/>
        </p:nvSpPr>
        <p:spPr>
          <a:xfrm>
            <a:off x="8941837" y="4351832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5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(Destruction)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“ngOnDestroy”</a:t>
            </a:r>
          </a:p>
          <a:p>
            <a:r>
              <a:rPr lang="en-US" sz="2000"/>
              <a:t>Runs once before the component is destroyed.</a:t>
            </a:r>
            <a:br>
              <a:rPr lang="en-US" sz="2000"/>
            </a:b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37AECBC6-DBE2-A2C6-F606-12FA47DB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ACFDB12C-4E6A-F94F-A084-558F4826D21B}"/>
              </a:ext>
            </a:extLst>
          </p:cNvPr>
          <p:cNvSpPr/>
          <p:nvPr/>
        </p:nvSpPr>
        <p:spPr>
          <a:xfrm>
            <a:off x="10602686" y="4323840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1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@if..@else-if…@else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Helps to control de flow in the UI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@if </a:t>
            </a:r>
            <a:r>
              <a:rPr lang="pt-BR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(cartSubmitted()) </a:t>
            </a: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  &lt;h2&gt;You completed is submitted!&lt;/h2&gt;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pt-BR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@else-if </a:t>
            </a:r>
            <a:r>
              <a:rPr lang="pt-BR" dirty="0">
                <a:solidFill>
                  <a:srgbClr val="000088"/>
                </a:solidFill>
                <a:latin typeface="Roboto Mono" panose="00000009000000000000" pitchFamily="49" charset="0"/>
              </a:rPr>
              <a:t>(cartEmpty())</a:t>
            </a: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pt-BR" dirty="0">
                <a:solidFill>
                  <a:srgbClr val="000088"/>
                </a:solidFill>
                <a:latin typeface="Roboto Mono" panose="00000009000000000000" pitchFamily="49" charset="0"/>
              </a:rPr>
              <a:t>  </a:t>
            </a:r>
            <a:r>
              <a:rPr lang="pt-BR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&lt;h2No items in your cart&lt;/h2&gt;</a:t>
            </a:r>
            <a:endParaRPr lang="pt-BR" dirty="0">
              <a:solidFill>
                <a:srgbClr val="000088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Roboto Mono" panose="00000009000000000000" pitchFamily="49" charset="0"/>
              </a:rPr>
              <a:t>} </a:t>
            </a: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@else {</a:t>
            </a:r>
          </a:p>
          <a:p>
            <a:pPr marL="0" indent="0">
              <a:buNone/>
            </a:pPr>
            <a:r>
              <a:rPr lang="pt-BR" dirty="0">
                <a:solidFill>
                  <a:srgbClr val="000088"/>
                </a:solidFill>
                <a:latin typeface="Roboto Mono" panose="00000009000000000000" pitchFamily="49" charset="0"/>
              </a:rPr>
              <a:t>  </a:t>
            </a:r>
            <a:r>
              <a:rPr lang="pt-BR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&lt;h2&gt;{{getTotalItems()}} items in your cart&lt;/h2&gt;</a:t>
            </a:r>
            <a:endParaRPr lang="pt-BR" dirty="0">
              <a:solidFill>
                <a:srgbClr val="000088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Roboto Mono" panose="00000009000000000000" pitchFamily="49" charset="0"/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9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Directiva</a:t>
            </a:r>
            <a:r>
              <a:rPr lang="en-US" dirty="0"/>
              <a:t> “</a:t>
            </a:r>
            <a:r>
              <a:rPr lang="en-US" dirty="0" err="1"/>
              <a:t>ngIf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Helps to control de flow in the UI similar to “@if”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&lt;div class="row“ </a:t>
            </a:r>
            <a:r>
              <a:rPr lang="en-US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ngIf</a:t>
            </a: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="</a:t>
            </a:r>
            <a:r>
              <a:rPr lang="en-US" sz="2600" dirty="0" err="1">
                <a:solidFill>
                  <a:srgbClr val="000088"/>
                </a:solidFill>
                <a:latin typeface="Roboto Mono" panose="00000009000000000000" pitchFamily="49" charset="0"/>
              </a:rPr>
              <a:t>cartItems</a:t>
            </a: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().length &gt; 0”&gt;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  &lt;div class="col-7"&gt;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    &lt;app-cart-item-list [</a:t>
            </a:r>
            <a:r>
              <a:rPr lang="en-US" sz="2600" dirty="0" err="1">
                <a:solidFill>
                  <a:srgbClr val="000088"/>
                </a:solidFill>
                <a:latin typeface="Roboto Mono" panose="00000009000000000000" pitchFamily="49" charset="0"/>
              </a:rPr>
              <a:t>cartItems</a:t>
            </a: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]="</a:t>
            </a:r>
            <a:r>
              <a:rPr lang="en-US" sz="2600" dirty="0" err="1">
                <a:solidFill>
                  <a:srgbClr val="000088"/>
                </a:solidFill>
                <a:latin typeface="Roboto Mono" panose="00000009000000000000" pitchFamily="49" charset="0"/>
              </a:rPr>
              <a:t>cartItems</a:t>
            </a: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()"/&gt;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  &lt;/div&gt;      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2491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Helps to control de flow in the UI for loops</a:t>
            </a:r>
          </a:p>
          <a:p>
            <a:r>
              <a:rPr lang="en-US" dirty="0"/>
              <a:t>Track expression allows to maintain a relationship between your data and the DOM nodes on the page. Optimize performance by executing the minimum necessary DOM operations when the data changes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@for 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(item of items()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;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track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item.id)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&lt;li&gt;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&lt;app-cart-item-preview [item]=“item"/&gt;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&lt;/li&gt;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839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 contextual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that can help for some use cases: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$count: Number of items in a collection iterated over</a:t>
            </a:r>
          </a:p>
          <a:p>
            <a:pPr lvl="1"/>
            <a:r>
              <a:rPr lang="en-US" dirty="0"/>
              <a:t>$index: Index of the current row</a:t>
            </a:r>
          </a:p>
          <a:p>
            <a:pPr lvl="1"/>
            <a:r>
              <a:rPr lang="en-US" dirty="0"/>
              <a:t>$first: Whether the current row is the first row </a:t>
            </a:r>
          </a:p>
          <a:p>
            <a:pPr lvl="1"/>
            <a:r>
              <a:rPr lang="en-US" dirty="0"/>
              <a:t>$last: Whether the current row is the last row</a:t>
            </a:r>
          </a:p>
          <a:p>
            <a:pPr lvl="1"/>
            <a:r>
              <a:rPr lang="en-US" dirty="0"/>
              <a:t>$even: Whether the current row index is even</a:t>
            </a:r>
          </a:p>
          <a:p>
            <a:pPr lvl="1"/>
            <a:r>
              <a:rPr lang="en-US" dirty="0"/>
              <a:t>$odd: Whether the current row index is odd</a:t>
            </a:r>
          </a:p>
        </p:txBody>
      </p:sp>
    </p:spTree>
    <p:extLst>
      <p:ext uri="{BB962C8B-B14F-4D97-AF65-F5344CB8AC3E}">
        <p14:creationId xmlns:p14="http://schemas.microsoft.com/office/powerpoint/2010/main" val="3045482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 contextual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@for 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(item of items();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track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item.id; let x =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$index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, e =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$even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, f =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$first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, l =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$last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)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&lt;li&gt;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&lt;app-cart-item-preview [item]=“item"/&gt;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&lt;/li&gt;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84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 fallback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@for 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(item of items();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track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item.id)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&lt;li&gt;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&lt;app-cart-item-preview [item]=“item"/&gt;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&lt;/li&gt;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} @empty 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  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&lt;li&gt;No items.&lt;/li&gt;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731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Directiva</a:t>
            </a:r>
            <a:r>
              <a:rPr lang="en-US" dirty="0"/>
              <a:t> “</a:t>
            </a:r>
            <a:r>
              <a:rPr lang="en-US" dirty="0" err="1"/>
              <a:t>ngFor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&lt;div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*</a:t>
            </a:r>
            <a:r>
              <a:rPr lang="en-US" sz="30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ngFor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="let item of items"&gt;{{ item.name }}&lt;/div&gt;</a:t>
            </a:r>
          </a:p>
          <a:p>
            <a:pPr marL="0" indent="0">
              <a:buNone/>
            </a:pPr>
            <a:endParaRPr lang="en-US" sz="3000" dirty="0">
              <a:solidFill>
                <a:srgbClr val="000088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sz="3200" dirty="0"/>
              <a:t>e.g.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&lt;div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*</a:t>
            </a:r>
            <a:r>
              <a:rPr lang="en-US" sz="30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ngFor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="let item of items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; let </a:t>
            </a:r>
            <a:r>
              <a:rPr lang="en-US" sz="3000" dirty="0" err="1">
                <a:solidFill>
                  <a:srgbClr val="FF0000"/>
                </a:solidFill>
                <a:latin typeface="Roboto Mono" panose="00000009000000000000" pitchFamily="49" charset="0"/>
              </a:rPr>
              <a:t>i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=index; </a:t>
            </a:r>
            <a:r>
              <a:rPr lang="en-US" sz="3000" dirty="0" err="1">
                <a:solidFill>
                  <a:srgbClr val="FF0000"/>
                </a:solidFill>
                <a:latin typeface="Roboto Mono" panose="00000009000000000000" pitchFamily="49" charset="0"/>
              </a:rPr>
              <a:t>trackBy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: 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item.id "&gt;{{ item.name }} – index {{</a:t>
            </a:r>
            <a:r>
              <a:rPr lang="en-US" sz="3000" dirty="0" err="1">
                <a:solidFill>
                  <a:srgbClr val="000088"/>
                </a:solidFill>
                <a:latin typeface="Roboto Mono" panose="00000009000000000000" pitchFamily="49" charset="0"/>
              </a:rPr>
              <a:t>i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}}&lt;/div&gt;</a:t>
            </a:r>
          </a:p>
          <a:p>
            <a:pPr marL="0" indent="0">
              <a:buNone/>
            </a:pPr>
            <a:endParaRPr lang="en-US" sz="3000" dirty="0">
              <a:solidFill>
                <a:srgbClr val="000088"/>
              </a:solidFill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35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value of the conditional expression is compared to the case expression using the triple-equals (===) operator</a:t>
            </a:r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@switch </a:t>
            </a:r>
            <a:r>
              <a:rPr lang="en-US" sz="4700" dirty="0">
                <a:solidFill>
                  <a:srgbClr val="000088"/>
                </a:solidFill>
                <a:latin typeface="Roboto Mono" panose="00000009000000000000" pitchFamily="49" charset="0"/>
              </a:rPr>
              <a:t>(</a:t>
            </a:r>
            <a:r>
              <a:rPr lang="en-US" sz="4700" dirty="0" err="1">
                <a:solidFill>
                  <a:srgbClr val="000088"/>
                </a:solidFill>
                <a:latin typeface="Roboto Mono" panose="00000009000000000000" pitchFamily="49" charset="0"/>
              </a:rPr>
              <a:t>userPermissions</a:t>
            </a:r>
            <a:r>
              <a:rPr lang="en-US" sz="4700" dirty="0">
                <a:solidFill>
                  <a:srgbClr val="000088"/>
                </a:solidFill>
                <a:latin typeface="Roboto Mono" panose="00000009000000000000" pitchFamily="49" charset="0"/>
              </a:rPr>
              <a:t>) </a:t>
            </a: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@case </a:t>
            </a:r>
            <a:r>
              <a:rPr lang="en-US" sz="4800" dirty="0">
                <a:solidFill>
                  <a:srgbClr val="000088"/>
                </a:solidFill>
                <a:latin typeface="Roboto Mono" panose="00000009000000000000" pitchFamily="49" charset="0"/>
              </a:rPr>
              <a:t>('admin') </a:t>
            </a: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  </a:t>
            </a:r>
            <a:r>
              <a:rPr lang="en-US" sz="4800" dirty="0">
                <a:solidFill>
                  <a:srgbClr val="000088"/>
                </a:solidFill>
                <a:latin typeface="Roboto Mono" panose="00000009000000000000" pitchFamily="49" charset="0"/>
              </a:rPr>
              <a:t>&lt;app-admin-dashboard /&gt;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} @case </a:t>
            </a:r>
            <a:r>
              <a:rPr lang="en-US" sz="4700" dirty="0">
                <a:solidFill>
                  <a:srgbClr val="000088"/>
                </a:solidFill>
                <a:latin typeface="Roboto Mono" panose="00000009000000000000" pitchFamily="49" charset="0"/>
              </a:rPr>
              <a:t>('reviewer') </a:t>
            </a: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  </a:t>
            </a:r>
            <a:r>
              <a:rPr lang="en-US" sz="4800" dirty="0">
                <a:solidFill>
                  <a:srgbClr val="000088"/>
                </a:solidFill>
                <a:latin typeface="Roboto Mono" panose="00000009000000000000" pitchFamily="49" charset="0"/>
              </a:rPr>
              <a:t>&lt;app-reviewer-dashboard /&gt;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} @default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  </a:t>
            </a:r>
            <a:r>
              <a:rPr lang="en-US" sz="4800" dirty="0">
                <a:solidFill>
                  <a:srgbClr val="000088"/>
                </a:solidFill>
                <a:latin typeface="Roboto Mono" panose="00000009000000000000" pitchFamily="49" charset="0"/>
              </a:rPr>
              <a:t>&lt;app-viewer-dashboard /&gt;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589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Node.js (^18.19.1)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Terminal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Install Angular CLI</a:t>
            </a:r>
          </a:p>
          <a:p>
            <a:pPr lvl="1"/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npm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2096121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Directiva</a:t>
            </a:r>
            <a:r>
              <a:rPr lang="en-US" dirty="0"/>
              <a:t> “</a:t>
            </a:r>
            <a:r>
              <a:rPr lang="en-US" dirty="0" err="1"/>
              <a:t>ngSwitch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&lt;div 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[</a:t>
            </a:r>
            <a:r>
              <a:rPr lang="en-US" sz="22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ngSwitch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]</a:t>
            </a: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=“</a:t>
            </a:r>
            <a:r>
              <a:rPr lang="en-US" sz="2200" dirty="0" err="1">
                <a:solidFill>
                  <a:srgbClr val="000088"/>
                </a:solidFill>
                <a:latin typeface="Roboto Mono" panose="00000009000000000000" pitchFamily="49" charset="0"/>
              </a:rPr>
              <a:t>item.color</a:t>
            </a: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&lt;app-item 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*</a:t>
            </a:r>
            <a:r>
              <a:rPr lang="en-US" sz="22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ngSwitchCase</a:t>
            </a: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=“’red'" [item]="item"&gt;&lt;/app-item&gt;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&lt;app-item 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*</a:t>
            </a:r>
            <a:r>
              <a:rPr lang="en-US" sz="22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ngSwitchCase</a:t>
            </a: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=“’white'" [item]="item"&gt;&lt;/app-item&gt;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&lt;app-item 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*</a:t>
            </a:r>
            <a:r>
              <a:rPr lang="en-US" sz="22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ngSwitchCase</a:t>
            </a: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=“’black'" [item]="item"&gt;&lt;/app-item&gt;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&lt;app-unknown 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*</a:t>
            </a:r>
            <a:r>
              <a:rPr lang="en-US" sz="22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ngSwitchDefault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 </a:t>
            </a: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[item]=“item"&gt;&lt;/app-unknown&gt;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405821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Expressions that allows you to transform data declaratively in your template. </a:t>
            </a:r>
          </a:p>
          <a:p>
            <a:r>
              <a:rPr lang="en-US" dirty="0"/>
              <a:t>Pipes let you declare a transformation function once and then use that transformation across multiple templates. </a:t>
            </a:r>
          </a:p>
          <a:p>
            <a:r>
              <a:rPr lang="en-US" dirty="0"/>
              <a:t>Angular pipes use the vertical bar character (|), inspired by the Unix pipe.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{{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this.orderItem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().total </a:t>
            </a: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| currency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}}&lt;/p&gt;</a:t>
            </a:r>
          </a:p>
        </p:txBody>
      </p:sp>
    </p:spTree>
    <p:extLst>
      <p:ext uri="{BB962C8B-B14F-4D97-AF65-F5344CB8AC3E}">
        <p14:creationId xmlns:p14="http://schemas.microsoft.com/office/powerpoint/2010/main" val="1042884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You can create custom pipes manually or with CLI.</a:t>
            </a:r>
          </a:p>
          <a:p>
            <a:r>
              <a:rPr lang="en-US" dirty="0"/>
              <a:t>With CLI you can generate it using command “</a:t>
            </a:r>
            <a:r>
              <a:rPr lang="en-US" dirty="0">
                <a:solidFill>
                  <a:srgbClr val="FF0000"/>
                </a:solidFill>
              </a:rPr>
              <a:t>ng generate pipe </a:t>
            </a:r>
            <a:r>
              <a:rPr lang="en-US" dirty="0"/>
              <a:t>pipe-name”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import { Pipe,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PipeTransform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} from '@angular/core';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@Pipe({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name: ‘</a:t>
            </a:r>
            <a:r>
              <a:rPr lang="en-US" dirty="0" err="1">
                <a:solidFill>
                  <a:srgbClr val="FF0000"/>
                </a:solidFill>
                <a:latin typeface="Roboto Mono" panose="00000009000000000000" pitchFamily="49" charset="0"/>
              </a:rPr>
              <a:t>firstLetterCase</a:t>
            </a: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export class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FirstLetterCasePipe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implements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PipeTransform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transform(value: string, </a:t>
            </a:r>
            <a:r>
              <a:rPr lang="en-US" dirty="0" err="1">
                <a:solidFill>
                  <a:srgbClr val="FF0000"/>
                </a:solidFill>
                <a:latin typeface="Roboto Mono" panose="00000009000000000000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: ‘UPPER’|’LOWER’): string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    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const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i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=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value.charAt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   const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iTrasnformed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= case === ‘UPPER’ ?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i.toUpperCase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() :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i.toLowerCase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   return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iTrasnformed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+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value.slice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73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Setup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project:</a:t>
            </a:r>
          </a:p>
          <a:p>
            <a:pPr lvl="1"/>
            <a:r>
              <a:rPr lang="en-US" dirty="0"/>
              <a:t>ng new &lt;project-name&gt;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Run the project: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95548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TS configuration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C76E9-CFD4-8F0C-69ED-FD36A8AC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872456"/>
            <a:ext cx="39528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NPM configuration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B62B3-B4FC-2BE4-50BB-3CB399E1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872455"/>
            <a:ext cx="39528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Angular configuration</a:t>
            </a:r>
          </a:p>
          <a:p>
            <a:pPr lvl="1"/>
            <a:r>
              <a:rPr lang="en-US" dirty="0"/>
              <a:t>Angular CLI configuration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FCBD8-4299-91D3-D701-9D7853C5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1872455"/>
            <a:ext cx="39719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9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Extra configurations</a:t>
            </a:r>
          </a:p>
          <a:p>
            <a:pPr lvl="1"/>
            <a:r>
              <a:rPr lang="en-US" dirty="0"/>
              <a:t>Git ignore settings</a:t>
            </a:r>
          </a:p>
          <a:p>
            <a:pPr lvl="1"/>
            <a:r>
              <a:rPr lang="en-US" dirty="0"/>
              <a:t>Editor custom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CDD41-F464-67B1-0AB7-226A8708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858168"/>
            <a:ext cx="39528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1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2173</Words>
  <Application>Microsoft Office PowerPoint</Application>
  <PresentationFormat>Widescreen</PresentationFormat>
  <Paragraphs>276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Roboto Mono</vt:lpstr>
      <vt:lpstr>source-serif-pro</vt:lpstr>
      <vt:lpstr>Office Theme</vt:lpstr>
      <vt:lpstr>Angular</vt:lpstr>
      <vt:lpstr>Our project</vt:lpstr>
      <vt:lpstr>What is Angular?</vt:lpstr>
      <vt:lpstr>Angular - Installation</vt:lpstr>
      <vt:lpstr>Angular – Setup a project</vt:lpstr>
      <vt:lpstr>Angular – Project structure</vt:lpstr>
      <vt:lpstr>Angular – Project structure</vt:lpstr>
      <vt:lpstr>Angular – Project structure</vt:lpstr>
      <vt:lpstr>Angular – Project structure</vt:lpstr>
      <vt:lpstr>Angular – Project structure</vt:lpstr>
      <vt:lpstr>Wait!! – What is a decorator?</vt:lpstr>
      <vt:lpstr>Angular - Components</vt:lpstr>
      <vt:lpstr>Text Interpolation</vt:lpstr>
      <vt:lpstr>Text Interpolation</vt:lpstr>
      <vt:lpstr>Property Binding</vt:lpstr>
      <vt:lpstr>Sending data (@Input() / input())</vt:lpstr>
      <vt:lpstr>Sending data (@Input() / input())</vt:lpstr>
      <vt:lpstr>Sending data back (@Output() / output())</vt:lpstr>
      <vt:lpstr>Sending data back (@Output() / output())</vt:lpstr>
      <vt:lpstr>Event Binding (1)</vt:lpstr>
      <vt:lpstr>Event Binding (2)</vt:lpstr>
      <vt:lpstr>Component Lifecycle</vt:lpstr>
      <vt:lpstr>Component Lifecycle (Creation)</vt:lpstr>
      <vt:lpstr>Component Lifecycle (Detection)</vt:lpstr>
      <vt:lpstr>Component Lifecycle (Change)</vt:lpstr>
      <vt:lpstr>Component Lifecycle (Detection)</vt:lpstr>
      <vt:lpstr>Component Lifecycle (Detection)</vt:lpstr>
      <vt:lpstr>Component Lifecycle (Detection)</vt:lpstr>
      <vt:lpstr>Component Lifecycle (Detection)</vt:lpstr>
      <vt:lpstr>Component Lifecycle (Detection)</vt:lpstr>
      <vt:lpstr>Component Lifecycle (Destruction)</vt:lpstr>
      <vt:lpstr>@if..@else-if…@else</vt:lpstr>
      <vt:lpstr>Directiva “ngIf”</vt:lpstr>
      <vt:lpstr>@for</vt:lpstr>
      <vt:lpstr>@for contextual variables</vt:lpstr>
      <vt:lpstr>@for contextual variables</vt:lpstr>
      <vt:lpstr>@for fallback</vt:lpstr>
      <vt:lpstr>Directiva “ngFor”</vt:lpstr>
      <vt:lpstr>@switch</vt:lpstr>
      <vt:lpstr>Directiva “ngSwitch”</vt:lpstr>
      <vt:lpstr>Pipes</vt:lpstr>
      <vt:lpstr>Custom Pipes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 - Origins</dc:title>
  <dc:creator>Arcia, Andres</dc:creator>
  <cp:lastModifiedBy>Arcia, Andres</cp:lastModifiedBy>
  <cp:revision>18</cp:revision>
  <dcterms:created xsi:type="dcterms:W3CDTF">2024-10-30T22:07:23Z</dcterms:created>
  <dcterms:modified xsi:type="dcterms:W3CDTF">2025-01-21T17:08:56Z</dcterms:modified>
</cp:coreProperties>
</file>