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67" r:id="rId3"/>
    <p:sldId id="269" r:id="rId4"/>
    <p:sldId id="257" r:id="rId5"/>
    <p:sldId id="261" r:id="rId6"/>
    <p:sldId id="266" r:id="rId7"/>
    <p:sldId id="270" r:id="rId8"/>
    <p:sldId id="271" r:id="rId9"/>
    <p:sldId id="272" r:id="rId10"/>
    <p:sldId id="273" r:id="rId11"/>
    <p:sldId id="274" r:id="rId12"/>
    <p:sldId id="284" r:id="rId13"/>
    <p:sldId id="283" r:id="rId14"/>
    <p:sldId id="275" r:id="rId15"/>
    <p:sldId id="276" r:id="rId16"/>
    <p:sldId id="286" r:id="rId17"/>
    <p:sldId id="287" r:id="rId18"/>
    <p:sldId id="288" r:id="rId19"/>
    <p:sldId id="289" r:id="rId20"/>
    <p:sldId id="277" r:id="rId21"/>
    <p:sldId id="278" r:id="rId22"/>
    <p:sldId id="290" r:id="rId23"/>
    <p:sldId id="292" r:id="rId24"/>
    <p:sldId id="293" r:id="rId25"/>
    <p:sldId id="294" r:id="rId26"/>
    <p:sldId id="295" r:id="rId27"/>
    <p:sldId id="296" r:id="rId28"/>
    <p:sldId id="297" r:id="rId29"/>
    <p:sldId id="298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B86EB-D354-3254-080C-743A76B812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6ED681-50A3-C35C-EEFA-945FA6EE7C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B95CE8-DFB9-B1C3-F440-059DA48A7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BD699-7A79-4FA7-996C-E5C2C0144205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BFD384-938C-FA36-0C84-B54B0AC8C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B8AF80-A85E-E476-AE6A-F88D97F06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A24E8-7710-4E08-94E3-7182120C5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677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C6FB8-018C-8AFA-C09F-409950A22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BAFFDB-3E8F-BC74-538E-9423AF2508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0EDA56-8A4A-96D2-AF29-805BFD1A8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BD699-7A79-4FA7-996C-E5C2C0144205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A6C4FD-66C8-E432-D8D0-4E6128F7F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2EBC1A-8418-9B73-8CBF-12C2FD22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A24E8-7710-4E08-94E3-7182120C5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324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1DA4A2-31E0-8AC9-1976-60EFB7B003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BC229C-63AB-2972-23F3-ACF2DA397A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69BBAB-D1C4-DB7A-3F78-BD6002568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BD699-7A79-4FA7-996C-E5C2C0144205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27CB99-6FA0-72D8-93C8-62B394DFA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A46852-B195-1FE2-0869-6877A8340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A24E8-7710-4E08-94E3-7182120C5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696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1E22A-D2AA-B495-3940-74980FA46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A9D64F-456B-C828-2AEE-979D49ED8E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261BD1-6660-785B-BDDF-DD9599DE3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BD699-7A79-4FA7-996C-E5C2C0144205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B79078-6FDE-005A-8E5D-20A06D336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B9E86C-548B-FC36-932E-8134A9188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A24E8-7710-4E08-94E3-7182120C5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225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B1ECD-919C-B649-2F0B-5BABEB1CB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557208-8E8F-2AD9-287C-57DADD3DC8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128CC3-B309-95CD-FA70-A39E18C21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BD699-7A79-4FA7-996C-E5C2C0144205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956972-C65A-6853-ECEF-456396E7C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77650E-352E-4B41-DEE3-FA5E67F44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A24E8-7710-4E08-94E3-7182120C5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335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1EFC3-D858-5466-A71E-63F029805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D65FF6-2221-E90C-01AD-37C5058704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6E9F93-3E39-D5AB-D945-F0315C69BF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BCE6A7-BB9B-9357-A277-C376A464E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BD699-7A79-4FA7-996C-E5C2C0144205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C2D7C8-2A70-C67C-8749-DE2F20783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BCFACD-131F-A2A5-F970-F6DEFD72A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A24E8-7710-4E08-94E3-7182120C5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206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A326F-8C27-BC67-A89B-8D3712AAF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284B97-EE82-BD17-867B-0FEFF8CECB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87472F-902C-E48B-0292-7781255976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A3A0CC-C348-EED5-3A78-CA3D005BEE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F0412C-A30C-98C7-1C0E-8906246968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C4C1D5-DB42-0B5C-9FAA-629714483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BD699-7A79-4FA7-996C-E5C2C0144205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3B43C1-4D18-12C3-2980-FA52CFEA5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E205EB-AB01-EDC5-2D4F-20818CCE7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A24E8-7710-4E08-94E3-7182120C5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907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E7AB7-23DC-86F7-33A1-4DA39D0EA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BF0840-8F1A-B7E2-C81E-04A7C3FD5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BD699-7A79-4FA7-996C-E5C2C0144205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60CE98-BE5B-B284-4097-0ABF378B7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BA62CB-4854-8194-B7BB-6398C6885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A24E8-7710-4E08-94E3-7182120C5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945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4E6B23-943B-628D-34A3-4289F5F86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BD699-7A79-4FA7-996C-E5C2C0144205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6E4063-5EB1-1699-B83C-E3F633859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040F68-64F4-5696-60BE-10034D806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A24E8-7710-4E08-94E3-7182120C5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000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9B196-6BDC-60E5-ED88-D11B38C80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81C1D0-D45D-3451-12E5-DD77F4AD37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01BF06-F0CD-70BB-5164-B574FF88FD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973B47-56C5-20A6-5B51-E77B248C3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BD699-7A79-4FA7-996C-E5C2C0144205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64C797-CED1-8024-4293-D07EAF834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A66450-DD55-27D3-AEFB-4F0EEAAD7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A24E8-7710-4E08-94E3-7182120C5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248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6F76C-44F6-DFF9-DE16-0E8B25C01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5EB0A0-333D-EF4C-7EB1-B09253BDB7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F3E435-E7FC-9C3B-4171-33D71D84AC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C52EC4-E5B2-F781-9353-BA45245D8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BD699-7A79-4FA7-996C-E5C2C0144205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BF5415-F7B0-E7B5-CB0A-5AD0F7392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0C8BEC-0ECB-9154-F499-DF27476C7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A24E8-7710-4E08-94E3-7182120C5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595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509AE4-6654-DDDA-C237-2F6E58126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FF273E-1410-8F66-3991-6C335F0B7D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E19762-3DE8-3FE5-2B96-0D2505FB7C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CBD699-7A79-4FA7-996C-E5C2C0144205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90C8D0-6111-D992-8D6D-AE86ACA260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512070-F18D-7C45-26CE-C89D8F906C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0A24E8-7710-4E08-94E3-7182120C5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176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v17.angular.io/api/common/NgOptimizedImage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v17.angular.io/api/common/NgOptimizedImage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v17.angular.io/api/common/NgOptimizedImage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v17.angular.io/api/router/Event" TargetMode="External"/><Relationship Id="rId2" Type="http://schemas.openxmlformats.org/officeDocument/2006/relationships/hyperlink" Target="https://developer.mozilla.org/en-US/docs/Web/API/Element#events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API/Element#events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5D7F4-1BE9-7630-BE2C-234A8AB5C4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Angular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E6177F-2C7A-EAE4-4E86-C4E484A166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Andrés Arcia Benavides</a:t>
            </a:r>
          </a:p>
        </p:txBody>
      </p:sp>
    </p:spTree>
    <p:extLst>
      <p:ext uri="{BB962C8B-B14F-4D97-AF65-F5344CB8AC3E}">
        <p14:creationId xmlns:p14="http://schemas.microsoft.com/office/powerpoint/2010/main" val="27704129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F56CA-C931-67D7-6382-29F1CF339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– Project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F7DBD-DD82-42F4-40A7-8516331285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“</a:t>
            </a:r>
            <a:r>
              <a:rPr lang="en-US" dirty="0" err="1"/>
              <a:t>src</a:t>
            </a:r>
            <a:r>
              <a:rPr lang="en-US" dirty="0"/>
              <a:t>” Folder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EAE8448-6670-D8DA-EFFF-267AE3A3AA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3689" y="1613069"/>
            <a:ext cx="6350111" cy="4776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7725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F56CA-C931-67D7-6382-29F1CF339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Wait!! – What is a decorator?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F7DBD-DD82-42F4-40A7-8516331285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Decorators are a powerful syntactic feature in TS that allows you to add functionality or modify the behavior.</a:t>
            </a:r>
          </a:p>
          <a:p>
            <a:r>
              <a:rPr lang="en-US" dirty="0"/>
              <a:t>Decorators are essentially functions that applied using “@” symbols and they are called before the declaration you want to decorate.</a:t>
            </a:r>
          </a:p>
          <a:p>
            <a:r>
              <a:rPr lang="en-US" dirty="0"/>
              <a:t>Decorators for:</a:t>
            </a:r>
          </a:p>
          <a:p>
            <a:pPr lvl="1"/>
            <a:r>
              <a:rPr lang="en-US" dirty="0"/>
              <a:t>Class</a:t>
            </a:r>
          </a:p>
          <a:p>
            <a:pPr lvl="1"/>
            <a:r>
              <a:rPr lang="en-US" dirty="0"/>
              <a:t>Method</a:t>
            </a:r>
          </a:p>
          <a:p>
            <a:pPr lvl="1"/>
            <a:r>
              <a:rPr lang="en-US" dirty="0"/>
              <a:t>Accessor</a:t>
            </a:r>
          </a:p>
          <a:p>
            <a:pPr lvl="1"/>
            <a:r>
              <a:rPr lang="en-US" dirty="0"/>
              <a:t>Property</a:t>
            </a:r>
          </a:p>
          <a:p>
            <a:pPr lvl="1"/>
            <a:r>
              <a:rPr lang="en-US" dirty="0"/>
              <a:t>Parameter</a:t>
            </a:r>
          </a:p>
          <a:p>
            <a:r>
              <a:rPr lang="en-US" dirty="0"/>
              <a:t>Reference (https://www.typescriptlang.org/docs/handbook/decorators.html)</a:t>
            </a:r>
          </a:p>
        </p:txBody>
      </p:sp>
    </p:spTree>
    <p:extLst>
      <p:ext uri="{BB962C8B-B14F-4D97-AF65-F5344CB8AC3E}">
        <p14:creationId xmlns:p14="http://schemas.microsoft.com/office/powerpoint/2010/main" val="1232746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5D7F4-1BE9-7630-BE2C-234A8AB5C4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Angular - Components</a:t>
            </a:r>
          </a:p>
        </p:txBody>
      </p:sp>
    </p:spTree>
    <p:extLst>
      <p:ext uri="{BB962C8B-B14F-4D97-AF65-F5344CB8AC3E}">
        <p14:creationId xmlns:p14="http://schemas.microsoft.com/office/powerpoint/2010/main" val="31718148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F56CA-C931-67D7-6382-29F1CF339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Interpolation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F7DBD-DD82-42F4-40A7-8516331285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By default, interpolation uses the double curly braces {{ and }} as delimiters.</a:t>
            </a:r>
          </a:p>
          <a:p>
            <a:r>
              <a:rPr lang="en-US" dirty="0"/>
              <a:t>Angular evaluates all expressions in double curly braces, converts the expression results to strings, and concatenates them with neighboring literal strings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e.g. </a:t>
            </a:r>
            <a:r>
              <a:rPr lang="en-US" b="0" i="0" dirty="0">
                <a:solidFill>
                  <a:srgbClr val="000088"/>
                </a:solidFill>
                <a:effectLst/>
                <a:latin typeface="Roboto Mono" panose="00000009000000000000" pitchFamily="49" charset="0"/>
              </a:rPr>
              <a:t>&lt;</a:t>
            </a:r>
            <a:r>
              <a:rPr lang="en-US" b="0" i="0" u="none" strike="noStrike" dirty="0" err="1">
                <a:solidFill>
                  <a:srgbClr val="000088"/>
                </a:solidFill>
                <a:effectLst/>
                <a:latin typeface="Roboto Mono" panose="00000009000000000000" pitchFamily="49" charset="0"/>
                <a:hlinkClick r:id="rId2"/>
              </a:rPr>
              <a:t>img</a:t>
            </a:r>
            <a:r>
              <a:rPr lang="en-US" b="0" i="0" dirty="0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b="0" i="0" dirty="0">
                <a:solidFill>
                  <a:srgbClr val="660066"/>
                </a:solidFill>
                <a:effectLst/>
                <a:latin typeface="Roboto Mono" panose="00000009000000000000" pitchFamily="49" charset="0"/>
              </a:rPr>
              <a:t>alt</a:t>
            </a:r>
            <a:r>
              <a:rPr lang="en-US" b="0" i="0" dirty="0">
                <a:solidFill>
                  <a:srgbClr val="666600"/>
                </a:solidFill>
                <a:effectLst/>
                <a:latin typeface="Roboto Mono" panose="00000009000000000000" pitchFamily="49" charset="0"/>
              </a:rPr>
              <a:t>=</a:t>
            </a:r>
            <a:r>
              <a:rPr lang="en-US" b="0" i="0" dirty="0">
                <a:solidFill>
                  <a:srgbClr val="880000"/>
                </a:solidFill>
                <a:effectLst/>
                <a:latin typeface="Roboto Mono" panose="00000009000000000000" pitchFamily="49" charset="0"/>
              </a:rPr>
              <a:t>"item"</a:t>
            </a:r>
            <a:r>
              <a:rPr lang="en-US" b="0" i="0" dirty="0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b="0" i="0" dirty="0" err="1">
                <a:solidFill>
                  <a:srgbClr val="660066"/>
                </a:solidFill>
                <a:effectLst/>
                <a:latin typeface="Roboto Mono" panose="00000009000000000000" pitchFamily="49" charset="0"/>
              </a:rPr>
              <a:t>src</a:t>
            </a:r>
            <a:r>
              <a:rPr lang="en-US" b="0" i="0" dirty="0">
                <a:solidFill>
                  <a:srgbClr val="666600"/>
                </a:solidFill>
                <a:effectLst/>
                <a:latin typeface="Roboto Mono" panose="00000009000000000000" pitchFamily="49" charset="0"/>
              </a:rPr>
              <a:t>=</a:t>
            </a:r>
            <a:r>
              <a:rPr lang="en-US" b="0" i="0" dirty="0">
                <a:solidFill>
                  <a:srgbClr val="880000"/>
                </a:solidFill>
                <a:effectLst/>
                <a:latin typeface="Roboto Mono" panose="00000009000000000000" pitchFamily="49" charset="0"/>
              </a:rPr>
              <a:t>"{{</a:t>
            </a:r>
            <a:r>
              <a:rPr lang="en-US" b="0" i="0" dirty="0" err="1">
                <a:solidFill>
                  <a:srgbClr val="880000"/>
                </a:solidFill>
                <a:effectLst/>
                <a:latin typeface="Roboto Mono" panose="00000009000000000000" pitchFamily="49" charset="0"/>
              </a:rPr>
              <a:t>itemImageUrl</a:t>
            </a:r>
            <a:r>
              <a:rPr lang="en-US" b="0" i="0" dirty="0">
                <a:solidFill>
                  <a:srgbClr val="880000"/>
                </a:solidFill>
                <a:effectLst/>
                <a:latin typeface="Roboto Mono" panose="00000009000000000000" pitchFamily="49" charset="0"/>
              </a:rPr>
              <a:t>}}"</a:t>
            </a:r>
            <a:r>
              <a:rPr lang="en-US" b="0" i="0" dirty="0">
                <a:solidFill>
                  <a:srgbClr val="000088"/>
                </a:solidFill>
                <a:effectLst/>
                <a:latin typeface="Roboto Mono" panose="00000009000000000000" pitchFamily="49" charset="0"/>
              </a:rPr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96068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F56CA-C931-67D7-6382-29F1CF339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Interpolation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F7DBD-DD82-42F4-40A7-8516331285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By default, interpolation uses the double curly braces {{ and }} as delimiters.</a:t>
            </a:r>
          </a:p>
          <a:p>
            <a:r>
              <a:rPr lang="en-US" dirty="0"/>
              <a:t>Angular evaluates all expressions in double curly braces, converts the expression results to strings, and concatenates them with neighboring literal strings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e.g. </a:t>
            </a:r>
            <a:r>
              <a:rPr lang="en-US" b="0" i="0" dirty="0">
                <a:solidFill>
                  <a:srgbClr val="000088"/>
                </a:solidFill>
                <a:effectLst/>
                <a:latin typeface="Roboto Mono" panose="00000009000000000000" pitchFamily="49" charset="0"/>
              </a:rPr>
              <a:t>&lt;</a:t>
            </a:r>
            <a:r>
              <a:rPr lang="en-US" b="0" i="0" u="none" strike="noStrike" dirty="0" err="1">
                <a:solidFill>
                  <a:srgbClr val="000088"/>
                </a:solidFill>
                <a:effectLst/>
                <a:latin typeface="Roboto Mono" panose="00000009000000000000" pitchFamily="49" charset="0"/>
                <a:hlinkClick r:id="rId2"/>
              </a:rPr>
              <a:t>img</a:t>
            </a:r>
            <a:r>
              <a:rPr lang="en-US" b="0" i="0" dirty="0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b="0" i="0" dirty="0">
                <a:solidFill>
                  <a:srgbClr val="660066"/>
                </a:solidFill>
                <a:effectLst/>
                <a:latin typeface="Roboto Mono" panose="00000009000000000000" pitchFamily="49" charset="0"/>
              </a:rPr>
              <a:t>alt</a:t>
            </a:r>
            <a:r>
              <a:rPr lang="en-US" b="0" i="0" dirty="0">
                <a:solidFill>
                  <a:srgbClr val="666600"/>
                </a:solidFill>
                <a:effectLst/>
                <a:latin typeface="Roboto Mono" panose="00000009000000000000" pitchFamily="49" charset="0"/>
              </a:rPr>
              <a:t>=</a:t>
            </a:r>
            <a:r>
              <a:rPr lang="en-US" b="0" i="0" dirty="0">
                <a:solidFill>
                  <a:srgbClr val="880000"/>
                </a:solidFill>
                <a:effectLst/>
                <a:latin typeface="Roboto Mono" panose="00000009000000000000" pitchFamily="49" charset="0"/>
              </a:rPr>
              <a:t>"item"</a:t>
            </a:r>
            <a:r>
              <a:rPr lang="en-US" b="0" i="0" dirty="0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b="0" i="0" dirty="0" err="1">
                <a:solidFill>
                  <a:srgbClr val="660066"/>
                </a:solidFill>
                <a:effectLst/>
                <a:latin typeface="Roboto Mono" panose="00000009000000000000" pitchFamily="49" charset="0"/>
              </a:rPr>
              <a:t>src</a:t>
            </a:r>
            <a:r>
              <a:rPr lang="en-US" b="0" i="0" dirty="0">
                <a:solidFill>
                  <a:srgbClr val="666600"/>
                </a:solidFill>
                <a:effectLst/>
                <a:latin typeface="Roboto Mono" panose="00000009000000000000" pitchFamily="49" charset="0"/>
              </a:rPr>
              <a:t>=</a:t>
            </a:r>
            <a:r>
              <a:rPr lang="en-US" b="0" i="0" dirty="0">
                <a:solidFill>
                  <a:srgbClr val="880000"/>
                </a:solidFill>
                <a:effectLst/>
                <a:latin typeface="Roboto Mono" panose="00000009000000000000" pitchFamily="49" charset="0"/>
              </a:rPr>
              <a:t>"{{</a:t>
            </a:r>
            <a:r>
              <a:rPr lang="en-US" b="0" i="0" dirty="0" err="1">
                <a:solidFill>
                  <a:srgbClr val="880000"/>
                </a:solidFill>
                <a:effectLst/>
                <a:latin typeface="Roboto Mono" panose="00000009000000000000" pitchFamily="49" charset="0"/>
              </a:rPr>
              <a:t>itemImageUrl</a:t>
            </a:r>
            <a:r>
              <a:rPr lang="en-US" b="0" i="0" dirty="0">
                <a:solidFill>
                  <a:srgbClr val="880000"/>
                </a:solidFill>
                <a:effectLst/>
                <a:latin typeface="Roboto Mono" panose="00000009000000000000" pitchFamily="49" charset="0"/>
              </a:rPr>
              <a:t>}}"</a:t>
            </a:r>
            <a:r>
              <a:rPr lang="en-US" b="0" i="0" dirty="0">
                <a:solidFill>
                  <a:srgbClr val="000088"/>
                </a:solidFill>
                <a:effectLst/>
                <a:latin typeface="Roboto Mono" panose="00000009000000000000" pitchFamily="49" charset="0"/>
              </a:rPr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2184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F56CA-C931-67D7-6382-29F1CF339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Property Binding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F7DBD-DD82-42F4-40A7-8516331285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Property binding moves a value in one direction, from a component's property into a target element property.</a:t>
            </a:r>
          </a:p>
          <a:p>
            <a:r>
              <a:rPr lang="en-US" dirty="0"/>
              <a:t>Enclose it in square brackets, [], which identifies the property as a target property</a:t>
            </a:r>
          </a:p>
          <a:p>
            <a:r>
              <a:rPr lang="en-US" dirty="0"/>
              <a:t>If you need to bind something other than a string to your directive/component property, you must use property binding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e.g. </a:t>
            </a:r>
            <a:r>
              <a:rPr lang="en-US" b="0" i="0" dirty="0">
                <a:solidFill>
                  <a:srgbClr val="000088"/>
                </a:solidFill>
                <a:effectLst/>
                <a:latin typeface="Roboto Mono" panose="00000009000000000000" pitchFamily="49" charset="0"/>
              </a:rPr>
              <a:t>&lt;</a:t>
            </a:r>
            <a:r>
              <a:rPr lang="en-US" b="0" i="0" u="none" strike="noStrike" dirty="0" err="1">
                <a:solidFill>
                  <a:srgbClr val="000088"/>
                </a:solidFill>
                <a:effectLst/>
                <a:latin typeface="Roboto Mono" panose="00000009000000000000" pitchFamily="49" charset="0"/>
                <a:hlinkClick r:id="rId2"/>
              </a:rPr>
              <a:t>img</a:t>
            </a:r>
            <a:r>
              <a:rPr lang="en-US" b="0" i="0" dirty="0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b="0" i="0" dirty="0">
                <a:solidFill>
                  <a:srgbClr val="660066"/>
                </a:solidFill>
                <a:effectLst/>
                <a:latin typeface="Roboto Mono" panose="00000009000000000000" pitchFamily="49" charset="0"/>
              </a:rPr>
              <a:t>alt</a:t>
            </a:r>
            <a:r>
              <a:rPr lang="en-US" b="0" i="0" dirty="0">
                <a:solidFill>
                  <a:srgbClr val="666600"/>
                </a:solidFill>
                <a:effectLst/>
                <a:latin typeface="Roboto Mono" panose="00000009000000000000" pitchFamily="49" charset="0"/>
              </a:rPr>
              <a:t>=</a:t>
            </a:r>
            <a:r>
              <a:rPr lang="en-US" b="0" i="0" dirty="0">
                <a:solidFill>
                  <a:srgbClr val="880000"/>
                </a:solidFill>
                <a:effectLst/>
                <a:latin typeface="Roboto Mono" panose="00000009000000000000" pitchFamily="49" charset="0"/>
              </a:rPr>
              <a:t>"item"</a:t>
            </a:r>
            <a:r>
              <a:rPr lang="en-US" b="0" i="0" dirty="0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 [</a:t>
            </a:r>
            <a:r>
              <a:rPr lang="en-US" b="0" i="0" dirty="0" err="1">
                <a:solidFill>
                  <a:srgbClr val="660066"/>
                </a:solidFill>
                <a:effectLst/>
                <a:latin typeface="Roboto Mono" panose="00000009000000000000" pitchFamily="49" charset="0"/>
              </a:rPr>
              <a:t>src</a:t>
            </a:r>
            <a:r>
              <a:rPr lang="en-US" b="0" i="0" dirty="0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]</a:t>
            </a:r>
            <a:r>
              <a:rPr lang="en-US" b="0" i="0" dirty="0">
                <a:solidFill>
                  <a:srgbClr val="666600"/>
                </a:solidFill>
                <a:effectLst/>
                <a:latin typeface="Roboto Mono" panose="00000009000000000000" pitchFamily="49" charset="0"/>
              </a:rPr>
              <a:t>=</a:t>
            </a:r>
            <a:r>
              <a:rPr lang="en-US" b="0" i="0" dirty="0">
                <a:solidFill>
                  <a:srgbClr val="880000"/>
                </a:solidFill>
                <a:effectLst/>
                <a:latin typeface="Roboto Mono" panose="00000009000000000000" pitchFamily="49" charset="0"/>
              </a:rPr>
              <a:t>"</a:t>
            </a:r>
            <a:r>
              <a:rPr lang="en-US" b="0" i="0" dirty="0" err="1">
                <a:solidFill>
                  <a:srgbClr val="880000"/>
                </a:solidFill>
                <a:effectLst/>
                <a:latin typeface="Roboto Mono" panose="00000009000000000000" pitchFamily="49" charset="0"/>
              </a:rPr>
              <a:t>itemImageUrl</a:t>
            </a:r>
            <a:r>
              <a:rPr lang="en-US" b="0" i="0" dirty="0">
                <a:solidFill>
                  <a:srgbClr val="880000"/>
                </a:solidFill>
                <a:effectLst/>
                <a:latin typeface="Roboto Mono" panose="00000009000000000000" pitchFamily="49" charset="0"/>
              </a:rPr>
              <a:t>"</a:t>
            </a:r>
            <a:r>
              <a:rPr lang="en-US" b="0" i="0" dirty="0">
                <a:solidFill>
                  <a:srgbClr val="000088"/>
                </a:solidFill>
                <a:effectLst/>
                <a:latin typeface="Roboto Mono" panose="00000009000000000000" pitchFamily="49" charset="0"/>
              </a:rPr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595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F56CA-C931-67D7-6382-29F1CF339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Sending data (@Input() / input())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F7DBD-DD82-42F4-40A7-8516331285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endParaRPr lang="en-US" dirty="0"/>
          </a:p>
          <a:p>
            <a:r>
              <a:rPr lang="en-US" dirty="0"/>
              <a:t>“@Input()” is the legacy way to send data.</a:t>
            </a:r>
          </a:p>
          <a:p>
            <a:r>
              <a:rPr lang="en-US" dirty="0"/>
              <a:t>Child will use “@Input()” to decorate the property that will receive data.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e.g. </a:t>
            </a:r>
          </a:p>
          <a:p>
            <a:pPr marL="0" indent="0">
              <a:buNone/>
            </a:pPr>
            <a:r>
              <a:rPr lang="en-US" b="1" dirty="0"/>
              <a:t>import { Component, Input } from '@angular/core’; </a:t>
            </a:r>
          </a:p>
          <a:p>
            <a:pPr marL="0" indent="0">
              <a:buNone/>
            </a:pPr>
            <a:r>
              <a:rPr lang="en-US" b="1" dirty="0"/>
              <a:t>@Component({/*...*/})</a:t>
            </a:r>
          </a:p>
          <a:p>
            <a:pPr marL="0" indent="0">
              <a:buNone/>
            </a:pPr>
            <a:r>
              <a:rPr lang="en-US" b="1" dirty="0"/>
              <a:t>export class </a:t>
            </a:r>
            <a:r>
              <a:rPr lang="en-US" b="1" dirty="0" err="1"/>
              <a:t>ItemDetailComponent</a:t>
            </a:r>
            <a:r>
              <a:rPr lang="en-US" b="1" dirty="0"/>
              <a:t> { 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pt-BR" b="1" dirty="0"/>
              <a:t>@Input() hero!: Hero;</a:t>
            </a:r>
          </a:p>
          <a:p>
            <a:pPr marL="0" indent="0">
              <a:buNone/>
            </a:pPr>
            <a:r>
              <a:rPr lang="pt-BR" b="1" dirty="0"/>
              <a:t>  	@Input({required: true, transform: function(), alias: ' 'master'}) masterName = '';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}</a:t>
            </a:r>
          </a:p>
          <a:p>
            <a:pPr marL="0" indent="0">
              <a:buNone/>
            </a:pPr>
            <a:endParaRPr lang="en-US" b="0" i="0" dirty="0">
              <a:solidFill>
                <a:srgbClr val="0088CC"/>
              </a:solidFill>
              <a:effectLst/>
              <a:latin typeface="Roboto Mono" panose="00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6085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F56CA-C931-67D7-6382-29F1CF339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Sending data (@Input() / input())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F7DBD-DD82-42F4-40A7-8516331285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endParaRPr lang="en-US" dirty="0"/>
          </a:p>
          <a:p>
            <a:r>
              <a:rPr lang="en-US" dirty="0"/>
              <a:t>“input()” is the new way to send data.</a:t>
            </a:r>
          </a:p>
          <a:p>
            <a:r>
              <a:rPr lang="en-US" dirty="0"/>
              <a:t>Child will use “input()” to receive data.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e.g. </a:t>
            </a:r>
          </a:p>
          <a:p>
            <a:pPr marL="0" indent="0">
              <a:buNone/>
            </a:pPr>
            <a:r>
              <a:rPr lang="en-US" b="1" dirty="0"/>
              <a:t>import {Component, input} from '@angular/core';</a:t>
            </a:r>
          </a:p>
          <a:p>
            <a:pPr marL="0" indent="0">
              <a:buNone/>
            </a:pPr>
            <a:r>
              <a:rPr lang="en-US" b="1" dirty="0"/>
              <a:t>@Component({/*...*/})</a:t>
            </a:r>
          </a:p>
          <a:p>
            <a:pPr marL="0" indent="0">
              <a:buNone/>
            </a:pPr>
            <a:r>
              <a:rPr lang="en-US" b="1" dirty="0"/>
              <a:t>export class </a:t>
            </a:r>
            <a:r>
              <a:rPr lang="en-US" b="1" dirty="0" err="1"/>
              <a:t>CustomSlider</a:t>
            </a:r>
            <a:r>
              <a:rPr lang="en-US" b="1" dirty="0"/>
              <a:t> {</a:t>
            </a:r>
          </a:p>
          <a:p>
            <a:pPr marL="0" indent="0">
              <a:buNone/>
            </a:pPr>
            <a:r>
              <a:rPr lang="en-US" b="1" dirty="0"/>
              <a:t>	hero = input(‘Batman’);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b="1" dirty="0" err="1"/>
              <a:t>masterName</a:t>
            </a:r>
            <a:r>
              <a:rPr lang="en-US" b="1" dirty="0"/>
              <a:t> = </a:t>
            </a:r>
            <a:r>
              <a:rPr lang="en-US" b="1" dirty="0" err="1"/>
              <a:t>input.required</a:t>
            </a:r>
            <a:r>
              <a:rPr lang="en-US" b="1" dirty="0"/>
              <a:t>&lt;string&gt;(‘’, { alias: ‘master’, transform function() });</a:t>
            </a:r>
          </a:p>
          <a:p>
            <a:pPr marL="0" indent="0">
              <a:buNone/>
            </a:pPr>
            <a:r>
              <a:rPr lang="en-US" b="1" dirty="0"/>
              <a:t>}</a:t>
            </a:r>
            <a:endParaRPr lang="en-US" b="0" i="0" dirty="0">
              <a:solidFill>
                <a:srgbClr val="0088CC"/>
              </a:solidFill>
              <a:effectLst/>
              <a:latin typeface="Roboto Mono" panose="00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90850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F56CA-C931-67D7-6382-29F1CF339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Sending data back (@Output() / output())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F7DBD-DD82-42F4-40A7-8516331285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“@Output()” is the legacy way to send data back.</a:t>
            </a:r>
          </a:p>
          <a:p>
            <a:pPr marL="0" indent="0">
              <a:buNone/>
            </a:pPr>
            <a:r>
              <a:rPr lang="en-US" dirty="0"/>
              <a:t>e.g. </a:t>
            </a:r>
          </a:p>
          <a:p>
            <a:pPr marL="457200" lvl="1" indent="0">
              <a:buNone/>
            </a:pPr>
            <a:r>
              <a:rPr lang="en-US" b="1" dirty="0"/>
              <a:t>@Component({/*...*/})</a:t>
            </a:r>
          </a:p>
          <a:p>
            <a:pPr marL="457200" lvl="1" indent="0">
              <a:buNone/>
            </a:pPr>
            <a:r>
              <a:rPr lang="en-US" b="1" dirty="0"/>
              <a:t>export class </a:t>
            </a:r>
            <a:r>
              <a:rPr lang="en-US" b="1" dirty="0" err="1"/>
              <a:t>ExpandablePanel</a:t>
            </a:r>
            <a:r>
              <a:rPr lang="en-US" b="1" dirty="0"/>
              <a:t> {</a:t>
            </a:r>
          </a:p>
          <a:p>
            <a:pPr marL="457200" lvl="1" indent="0">
              <a:buNone/>
            </a:pPr>
            <a:r>
              <a:rPr lang="en-US" b="1" dirty="0"/>
              <a:t>	@Output('valueChanged') </a:t>
            </a:r>
            <a:r>
              <a:rPr lang="en-US" b="1" dirty="0" err="1"/>
              <a:t>panelClosed</a:t>
            </a:r>
            <a:r>
              <a:rPr lang="en-US" b="1" dirty="0"/>
              <a:t> = new </a:t>
            </a:r>
            <a:r>
              <a:rPr lang="en-US" b="1" dirty="0" err="1"/>
              <a:t>EventEmitter</a:t>
            </a:r>
            <a:r>
              <a:rPr lang="en-US" b="1" dirty="0"/>
              <a:t>&lt;string&gt;();</a:t>
            </a:r>
          </a:p>
          <a:p>
            <a:pPr marL="457200" lvl="1" indent="0">
              <a:buNone/>
            </a:pPr>
            <a:r>
              <a:rPr lang="en-US" b="1" dirty="0"/>
              <a:t>}</a:t>
            </a:r>
          </a:p>
          <a:p>
            <a:pPr marL="457200" lvl="1" indent="0">
              <a:buNone/>
            </a:pPr>
            <a:endParaRPr lang="en-US" b="1" dirty="0"/>
          </a:p>
          <a:p>
            <a:pPr marL="457200" lvl="1" indent="0">
              <a:buNone/>
            </a:pPr>
            <a:r>
              <a:rPr lang="en-US" b="1" dirty="0" err="1"/>
              <a:t>this.panelClosed.emit</a:t>
            </a:r>
            <a:r>
              <a:rPr lang="en-US" b="1" dirty="0"/>
              <a:t>(“Algo”);</a:t>
            </a:r>
          </a:p>
        </p:txBody>
      </p:sp>
    </p:spTree>
    <p:extLst>
      <p:ext uri="{BB962C8B-B14F-4D97-AF65-F5344CB8AC3E}">
        <p14:creationId xmlns:p14="http://schemas.microsoft.com/office/powerpoint/2010/main" val="1511357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F56CA-C931-67D7-6382-29F1CF339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Sending data back (@Output() / output())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F7DBD-DD82-42F4-40A7-8516331285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/>
          </a:p>
          <a:p>
            <a:r>
              <a:rPr lang="en-US" dirty="0"/>
              <a:t>“output()” is the new way to send data back.</a:t>
            </a:r>
          </a:p>
          <a:p>
            <a:r>
              <a:rPr lang="en-US" dirty="0"/>
              <a:t>The output function returns an </a:t>
            </a:r>
            <a:r>
              <a:rPr lang="en-US" dirty="0" err="1"/>
              <a:t>OutputEmitterRef</a:t>
            </a:r>
            <a:r>
              <a:rPr lang="en-US" dirty="0"/>
              <a:t>. You can emit an event by calling the emit method on the </a:t>
            </a:r>
            <a:r>
              <a:rPr lang="en-US" dirty="0" err="1"/>
              <a:t>OutputEmitterRef</a:t>
            </a:r>
            <a:r>
              <a:rPr lang="en-US" dirty="0"/>
              <a:t>.</a:t>
            </a:r>
          </a:p>
          <a:p>
            <a:r>
              <a:rPr lang="en-US" dirty="0"/>
              <a:t>Angular custom events do not bubble up the DOM.</a:t>
            </a:r>
          </a:p>
          <a:p>
            <a:pPr marL="0" indent="0">
              <a:buNone/>
            </a:pPr>
            <a:r>
              <a:rPr lang="en-US" dirty="0"/>
              <a:t>e.g. </a:t>
            </a:r>
          </a:p>
          <a:p>
            <a:pPr marL="457200" lvl="1" indent="0">
              <a:buNone/>
            </a:pPr>
            <a:r>
              <a:rPr lang="en-US" b="1" dirty="0"/>
              <a:t>@Component({/*...*/})</a:t>
            </a:r>
          </a:p>
          <a:p>
            <a:pPr marL="457200" lvl="1" indent="0">
              <a:buNone/>
            </a:pPr>
            <a:r>
              <a:rPr lang="en-US" b="1" dirty="0"/>
              <a:t>export class </a:t>
            </a:r>
            <a:r>
              <a:rPr lang="en-US" b="1" dirty="0" err="1"/>
              <a:t>ExpandablePanel</a:t>
            </a:r>
            <a:r>
              <a:rPr lang="en-US" b="1" dirty="0"/>
              <a:t> {</a:t>
            </a:r>
          </a:p>
          <a:p>
            <a:pPr marL="457200" lvl="1" indent="0">
              <a:buNone/>
            </a:pPr>
            <a:r>
              <a:rPr lang="en-US" b="1" dirty="0"/>
              <a:t>	</a:t>
            </a:r>
            <a:r>
              <a:rPr lang="en-US" b="1" dirty="0" err="1"/>
              <a:t>panelClosed</a:t>
            </a:r>
            <a:r>
              <a:rPr lang="en-US" b="1" dirty="0"/>
              <a:t> = output&lt;string&gt;({alias: '</a:t>
            </a:r>
            <a:r>
              <a:rPr lang="en-US" b="1" dirty="0" err="1"/>
              <a:t>valueChanged</a:t>
            </a:r>
            <a:r>
              <a:rPr lang="en-US" b="1" dirty="0"/>
              <a:t>'});</a:t>
            </a:r>
          </a:p>
          <a:p>
            <a:pPr marL="457200" lvl="1" indent="0">
              <a:buNone/>
            </a:pPr>
            <a:r>
              <a:rPr lang="en-US" b="1" dirty="0"/>
              <a:t>}</a:t>
            </a:r>
          </a:p>
          <a:p>
            <a:pPr marL="457200" lvl="1" indent="0">
              <a:buNone/>
            </a:pPr>
            <a:endParaRPr lang="en-US" b="1" dirty="0"/>
          </a:p>
          <a:p>
            <a:pPr marL="457200" lvl="1" indent="0">
              <a:buNone/>
            </a:pPr>
            <a:r>
              <a:rPr lang="en-US" b="1" dirty="0" err="1"/>
              <a:t>this.panelClosed.emit</a:t>
            </a:r>
            <a:r>
              <a:rPr lang="en-US" b="1" dirty="0"/>
              <a:t>(“Algo”);</a:t>
            </a:r>
          </a:p>
          <a:p>
            <a:pPr marL="0" indent="0">
              <a:buNone/>
            </a:pPr>
            <a:endParaRPr lang="en-US" b="1" i="0" dirty="0">
              <a:solidFill>
                <a:srgbClr val="0088CC"/>
              </a:solidFill>
              <a:effectLst/>
              <a:latin typeface="Roboto Mono" panose="00000009000000000000" pitchFamily="49" charset="0"/>
            </a:endParaRPr>
          </a:p>
          <a:p>
            <a:pPr marL="0" indent="0">
              <a:buNone/>
            </a:pPr>
            <a:endParaRPr lang="en-US" b="0" i="0" dirty="0">
              <a:solidFill>
                <a:srgbClr val="0088CC"/>
              </a:solidFill>
              <a:effectLst/>
              <a:latin typeface="Roboto Mono" panose="00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4530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F56CA-C931-67D7-6382-29F1CF339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F7DBD-DD82-42F4-40A7-8516331285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Let’s take a look…</a:t>
            </a:r>
          </a:p>
        </p:txBody>
      </p:sp>
    </p:spTree>
    <p:extLst>
      <p:ext uri="{BB962C8B-B14F-4D97-AF65-F5344CB8AC3E}">
        <p14:creationId xmlns:p14="http://schemas.microsoft.com/office/powerpoint/2010/main" val="18636950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F56CA-C931-67D7-6382-29F1CF339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Binding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F7DBD-DD82-42F4-40A7-8516331285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Event binding lets you listen for and respond to user actions such as keystrokes, mouse movements, clicks, and touches.</a:t>
            </a:r>
          </a:p>
          <a:p>
            <a:r>
              <a:rPr lang="en-US" dirty="0"/>
              <a:t>Syntax consists of a target event name within parentheses to the left of an equal sign, and a quoted template statement to the right.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e.g. </a:t>
            </a:r>
            <a:r>
              <a:rPr lang="en-US" b="0" i="0" dirty="0">
                <a:solidFill>
                  <a:srgbClr val="000088"/>
                </a:solidFill>
                <a:effectLst/>
                <a:latin typeface="Roboto Mono" panose="00000009000000000000" pitchFamily="49" charset="0"/>
              </a:rPr>
              <a:t>&lt;button</a:t>
            </a:r>
            <a:r>
              <a:rPr lang="en-US" b="0" i="0" dirty="0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 (</a:t>
            </a:r>
            <a:r>
              <a:rPr lang="en-US" b="0" i="0" dirty="0">
                <a:solidFill>
                  <a:srgbClr val="660066"/>
                </a:solidFill>
                <a:effectLst/>
                <a:latin typeface="Roboto Mono" panose="00000009000000000000" pitchFamily="49" charset="0"/>
              </a:rPr>
              <a:t>click</a:t>
            </a:r>
            <a:r>
              <a:rPr lang="en-US" b="0" i="0" dirty="0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)</a:t>
            </a:r>
            <a:r>
              <a:rPr lang="en-US" b="0" i="0" dirty="0">
                <a:solidFill>
                  <a:srgbClr val="666600"/>
                </a:solidFill>
                <a:effectLst/>
                <a:latin typeface="Roboto Mono" panose="00000009000000000000" pitchFamily="49" charset="0"/>
              </a:rPr>
              <a:t>=</a:t>
            </a:r>
            <a:r>
              <a:rPr lang="en-US" b="0" i="0" dirty="0">
                <a:solidFill>
                  <a:srgbClr val="880000"/>
                </a:solidFill>
                <a:effectLst/>
                <a:latin typeface="Roboto Mono" panose="00000009000000000000" pitchFamily="49" charset="0"/>
              </a:rPr>
              <a:t>"</a:t>
            </a:r>
            <a:r>
              <a:rPr lang="en-US" b="0" i="0" dirty="0" err="1">
                <a:solidFill>
                  <a:srgbClr val="880000"/>
                </a:solidFill>
                <a:effectLst/>
                <a:latin typeface="Roboto Mono" panose="00000009000000000000" pitchFamily="49" charset="0"/>
              </a:rPr>
              <a:t>onSave</a:t>
            </a:r>
            <a:r>
              <a:rPr lang="en-US" b="0" i="0" dirty="0">
                <a:solidFill>
                  <a:srgbClr val="880000"/>
                </a:solidFill>
                <a:effectLst/>
                <a:latin typeface="Roboto Mono" panose="00000009000000000000" pitchFamily="49" charset="0"/>
              </a:rPr>
              <a:t>()"</a:t>
            </a:r>
            <a:r>
              <a:rPr lang="en-US" b="0" i="0" dirty="0">
                <a:solidFill>
                  <a:srgbClr val="000088"/>
                </a:solidFill>
                <a:effectLst/>
                <a:latin typeface="Roboto Mono" panose="00000009000000000000" pitchFamily="49" charset="0"/>
              </a:rPr>
              <a:t>&gt;</a:t>
            </a:r>
            <a:r>
              <a:rPr lang="en-US" b="0" i="0" dirty="0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Save</a:t>
            </a:r>
            <a:r>
              <a:rPr lang="en-US" b="0" i="0" dirty="0">
                <a:solidFill>
                  <a:srgbClr val="000088"/>
                </a:solidFill>
                <a:effectLst/>
                <a:latin typeface="Roboto Mono" panose="00000009000000000000" pitchFamily="49" charset="0"/>
              </a:rPr>
              <a:t>&lt;/button&gt;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68160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F56CA-C931-67D7-6382-29F1CF339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Binding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F7DBD-DD82-42F4-40A7-8516331285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 common way to handle events is to pass the event object, $event, to the method handling the event.</a:t>
            </a:r>
          </a:p>
          <a:p>
            <a:r>
              <a:rPr lang="en-US" dirty="0"/>
              <a:t>The target event determines the shape of the $event object.</a:t>
            </a:r>
          </a:p>
          <a:p>
            <a:r>
              <a:rPr lang="en-US" dirty="0"/>
              <a:t>Reference (</a:t>
            </a:r>
            <a:r>
              <a:rPr lang="en-US" dirty="0">
                <a:hlinkClick r:id="rId2"/>
              </a:rPr>
              <a:t>https://developer.mozilla.org/en-US/docs/Web/API/Element#events</a:t>
            </a:r>
            <a:r>
              <a:rPr lang="en-US" dirty="0"/>
              <a:t> 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e.g. 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000088"/>
                </a:solidFill>
                <a:effectLst/>
                <a:latin typeface="Roboto Mono" panose="00000009000000000000" pitchFamily="49" charset="0"/>
              </a:rPr>
              <a:t>&lt;input</a:t>
            </a:r>
            <a:r>
              <a:rPr lang="en-US" b="0" i="0" dirty="0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 [</a:t>
            </a:r>
            <a:r>
              <a:rPr lang="en-US" b="0" i="0" dirty="0">
                <a:solidFill>
                  <a:srgbClr val="660066"/>
                </a:solidFill>
                <a:effectLst/>
                <a:latin typeface="Roboto Mono" panose="00000009000000000000" pitchFamily="49" charset="0"/>
              </a:rPr>
              <a:t>value</a:t>
            </a:r>
            <a:r>
              <a:rPr lang="en-US" b="0" i="0" dirty="0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]</a:t>
            </a:r>
            <a:r>
              <a:rPr lang="en-US" b="0" i="0" dirty="0">
                <a:solidFill>
                  <a:srgbClr val="666600"/>
                </a:solidFill>
                <a:effectLst/>
                <a:latin typeface="Roboto Mono" panose="00000009000000000000" pitchFamily="49" charset="0"/>
              </a:rPr>
              <a:t>=</a:t>
            </a:r>
            <a:r>
              <a:rPr lang="en-US" b="0" i="0" dirty="0">
                <a:solidFill>
                  <a:srgbClr val="880000"/>
                </a:solidFill>
                <a:effectLst/>
                <a:latin typeface="Roboto Mono" panose="00000009000000000000" pitchFamily="49" charset="0"/>
              </a:rPr>
              <a:t>"currentItem.name"</a:t>
            </a:r>
            <a:r>
              <a:rPr lang="en-US" b="0" i="0" dirty="0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 (</a:t>
            </a:r>
            <a:r>
              <a:rPr lang="en-US" b="0" i="0" dirty="0">
                <a:solidFill>
                  <a:srgbClr val="660066"/>
                </a:solidFill>
                <a:effectLst/>
                <a:latin typeface="Roboto Mono" panose="00000009000000000000" pitchFamily="49" charset="0"/>
              </a:rPr>
              <a:t>input</a:t>
            </a:r>
            <a:r>
              <a:rPr lang="en-US" b="0" i="0" dirty="0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)</a:t>
            </a:r>
            <a:r>
              <a:rPr lang="en-US" b="0" i="0" dirty="0">
                <a:solidFill>
                  <a:srgbClr val="666600"/>
                </a:solidFill>
                <a:effectLst/>
                <a:latin typeface="Roboto Mono" panose="00000009000000000000" pitchFamily="49" charset="0"/>
              </a:rPr>
              <a:t>=</a:t>
            </a:r>
            <a:r>
              <a:rPr lang="en-US" b="0" i="0" dirty="0">
                <a:solidFill>
                  <a:srgbClr val="880000"/>
                </a:solidFill>
                <a:effectLst/>
                <a:latin typeface="Roboto Mono" panose="00000009000000000000" pitchFamily="49" charset="0"/>
              </a:rPr>
              <a:t>"currentItem.name=</a:t>
            </a:r>
            <a:r>
              <a:rPr lang="en-US" b="0" i="0" dirty="0" err="1">
                <a:solidFill>
                  <a:srgbClr val="880000"/>
                </a:solidFill>
                <a:effectLst/>
                <a:latin typeface="Roboto Mono" panose="00000009000000000000" pitchFamily="49" charset="0"/>
              </a:rPr>
              <a:t>getValue</a:t>
            </a:r>
            <a:r>
              <a:rPr lang="en-US" b="0" i="0" dirty="0">
                <a:solidFill>
                  <a:srgbClr val="880000"/>
                </a:solidFill>
                <a:effectLst/>
                <a:latin typeface="Roboto Mono" panose="00000009000000000000" pitchFamily="49" charset="0"/>
              </a:rPr>
              <a:t>($event)"</a:t>
            </a:r>
            <a:r>
              <a:rPr lang="en-US" b="0" i="0" dirty="0">
                <a:solidFill>
                  <a:srgbClr val="000088"/>
                </a:solidFill>
                <a:effectLst/>
                <a:latin typeface="Roboto Mono" panose="00000009000000000000" pitchFamily="49" charset="0"/>
              </a:rPr>
              <a:t>&gt;</a:t>
            </a:r>
          </a:p>
          <a:p>
            <a:pPr marL="0" indent="0">
              <a:buNone/>
            </a:pPr>
            <a:endParaRPr lang="en-US" dirty="0">
              <a:solidFill>
                <a:srgbClr val="000088"/>
              </a:solidFill>
              <a:latin typeface="Roboto Mono" panose="00000009000000000000" pitchFamily="49" charset="0"/>
            </a:endParaRPr>
          </a:p>
          <a:p>
            <a:pPr marL="0" indent="0">
              <a:buNone/>
            </a:pPr>
            <a:r>
              <a:rPr lang="en-US" b="0" i="0" dirty="0" err="1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getValue</a:t>
            </a:r>
            <a:r>
              <a:rPr lang="en-US" b="0" i="0" dirty="0">
                <a:solidFill>
                  <a:srgbClr val="666600"/>
                </a:solidFill>
                <a:effectLst/>
                <a:latin typeface="Roboto Mono" panose="00000009000000000000" pitchFamily="49" charset="0"/>
              </a:rPr>
              <a:t>(</a:t>
            </a:r>
            <a:r>
              <a:rPr lang="en-US" b="0" i="0" dirty="0">
                <a:solidFill>
                  <a:srgbClr val="0000FF"/>
                </a:solidFill>
                <a:effectLst/>
                <a:latin typeface="Roboto Mono" panose="00000009000000000000" pitchFamily="49" charset="0"/>
              </a:rPr>
              <a:t>event</a:t>
            </a:r>
            <a:r>
              <a:rPr lang="en-US" b="0" i="0" dirty="0">
                <a:solidFill>
                  <a:srgbClr val="666600"/>
                </a:solidFill>
                <a:effectLst/>
                <a:latin typeface="Roboto Mono" panose="00000009000000000000" pitchFamily="49" charset="0"/>
              </a:rPr>
              <a:t>:</a:t>
            </a:r>
            <a:r>
              <a:rPr lang="en-US" b="0" i="0" dirty="0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b="0" i="0" u="none" strike="noStrike" dirty="0">
                <a:solidFill>
                  <a:srgbClr val="FF0000"/>
                </a:solidFill>
                <a:effectLst/>
                <a:latin typeface="Roboto Mono" panose="00000009000000000000" pitchFamily="49" charset="0"/>
                <a:hlinkClick r:id="rId3"/>
              </a:rPr>
              <a:t>Event</a:t>
            </a:r>
            <a:r>
              <a:rPr lang="en-US" b="0" i="0" dirty="0">
                <a:solidFill>
                  <a:srgbClr val="666600"/>
                </a:solidFill>
                <a:effectLst/>
                <a:latin typeface="Roboto Mono" panose="00000009000000000000" pitchFamily="49" charset="0"/>
              </a:rPr>
              <a:t>):</a:t>
            </a:r>
            <a:r>
              <a:rPr lang="en-US" b="0" i="0" dirty="0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b="0" i="0" dirty="0">
                <a:solidFill>
                  <a:srgbClr val="0000FF"/>
                </a:solidFill>
                <a:effectLst/>
                <a:latin typeface="Roboto Mono" panose="00000009000000000000" pitchFamily="49" charset="0"/>
              </a:rPr>
              <a:t>string</a:t>
            </a:r>
            <a:r>
              <a:rPr lang="en-US" b="0" i="0" dirty="0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b="0" i="0" dirty="0">
                <a:solidFill>
                  <a:srgbClr val="666600"/>
                </a:solidFill>
                <a:effectLst/>
                <a:latin typeface="Roboto Mono" panose="00000009000000000000" pitchFamily="49" charset="0"/>
              </a:rPr>
              <a:t>{</a:t>
            </a:r>
            <a:r>
              <a:rPr lang="en-US" b="0" i="0" dirty="0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 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0000FF"/>
                </a:solidFill>
                <a:effectLst/>
                <a:latin typeface="Roboto Mono" panose="00000009000000000000" pitchFamily="49" charset="0"/>
              </a:rPr>
              <a:t>return</a:t>
            </a:r>
            <a:r>
              <a:rPr lang="en-US" b="0" i="0" dirty="0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b="0" i="0" dirty="0">
                <a:solidFill>
                  <a:srgbClr val="666600"/>
                </a:solidFill>
                <a:effectLst/>
                <a:latin typeface="Roboto Mono" panose="00000009000000000000" pitchFamily="49" charset="0"/>
              </a:rPr>
              <a:t>(</a:t>
            </a:r>
            <a:r>
              <a:rPr lang="en-US" b="0" i="0" dirty="0" err="1">
                <a:solidFill>
                  <a:srgbClr val="0000FF"/>
                </a:solidFill>
                <a:effectLst/>
                <a:latin typeface="Roboto Mono" panose="00000009000000000000" pitchFamily="49" charset="0"/>
              </a:rPr>
              <a:t>event</a:t>
            </a:r>
            <a:r>
              <a:rPr lang="en-US" b="0" i="0" dirty="0" err="1">
                <a:solidFill>
                  <a:srgbClr val="666600"/>
                </a:solidFill>
                <a:effectLst/>
                <a:latin typeface="Roboto Mono" panose="00000009000000000000" pitchFamily="49" charset="0"/>
              </a:rPr>
              <a:t>.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target</a:t>
            </a:r>
            <a:r>
              <a:rPr lang="en-US" b="0" i="0" dirty="0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b="0" i="0" dirty="0">
                <a:solidFill>
                  <a:srgbClr val="0000FF"/>
                </a:solidFill>
                <a:effectLst/>
                <a:latin typeface="Roboto Mono" panose="00000009000000000000" pitchFamily="49" charset="0"/>
              </a:rPr>
              <a:t>as</a:t>
            </a:r>
            <a:r>
              <a:rPr lang="en-US" b="0" i="0" dirty="0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b="0" i="0" dirty="0" err="1">
                <a:solidFill>
                  <a:srgbClr val="FF0000"/>
                </a:solidFill>
                <a:effectLst/>
                <a:latin typeface="Roboto Mono" panose="00000009000000000000" pitchFamily="49" charset="0"/>
              </a:rPr>
              <a:t>HTMLInputElement</a:t>
            </a:r>
            <a:r>
              <a:rPr lang="en-US" b="0" i="0" dirty="0">
                <a:solidFill>
                  <a:srgbClr val="666600"/>
                </a:solidFill>
                <a:effectLst/>
                <a:latin typeface="Roboto Mono" panose="00000009000000000000" pitchFamily="49" charset="0"/>
              </a:rPr>
              <a:t>).</a:t>
            </a:r>
            <a:r>
              <a:rPr lang="en-US" b="0" i="0" dirty="0">
                <a:solidFill>
                  <a:srgbClr val="0000FF"/>
                </a:solidFill>
                <a:effectLst/>
                <a:latin typeface="Roboto Mono" panose="00000009000000000000" pitchFamily="49" charset="0"/>
              </a:rPr>
              <a:t>value</a:t>
            </a:r>
            <a:r>
              <a:rPr lang="en-US" b="0" i="0" dirty="0">
                <a:solidFill>
                  <a:srgbClr val="666600"/>
                </a:solidFill>
                <a:effectLst/>
                <a:latin typeface="Roboto Mono" panose="00000009000000000000" pitchFamily="49" charset="0"/>
              </a:rPr>
              <a:t>;</a:t>
            </a:r>
            <a:r>
              <a:rPr lang="en-US" b="0" i="0" dirty="0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 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666600"/>
                </a:solidFill>
                <a:effectLst/>
                <a:latin typeface="Roboto Mono" panose="00000009000000000000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533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F56CA-C931-67D7-6382-29F1CF339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Lifecycle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F7DBD-DD82-42F4-40A7-8516331285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component's </a:t>
            </a:r>
            <a:r>
              <a:rPr lang="en-US" b="1" dirty="0"/>
              <a:t>lifecycle</a:t>
            </a:r>
            <a:r>
              <a:rPr lang="en-US" dirty="0"/>
              <a:t> is the sequence of steps that happen between the component's creation and its destruction. </a:t>
            </a:r>
          </a:p>
          <a:p>
            <a:r>
              <a:rPr lang="en-US" dirty="0"/>
              <a:t>Each step represents a different part of </a:t>
            </a:r>
            <a:r>
              <a:rPr lang="en-US" dirty="0" err="1"/>
              <a:t>Angular's</a:t>
            </a:r>
            <a:r>
              <a:rPr lang="en-US" dirty="0"/>
              <a:t> process for rendering components and checking them for updates over time.</a:t>
            </a:r>
          </a:p>
          <a:p>
            <a:r>
              <a:rPr lang="en-US" dirty="0"/>
              <a:t>A component's lifecycle is tightly connected to how Angular checks your components for changes over time.</a:t>
            </a:r>
          </a:p>
          <a:p>
            <a:r>
              <a:rPr lang="en-US" dirty="0"/>
              <a:t>Reference (</a:t>
            </a:r>
            <a:r>
              <a:rPr lang="en-US" dirty="0">
                <a:hlinkClick r:id="rId2"/>
              </a:rPr>
              <a:t>https://developer.mozilla.org/en-US/docs/Web/API/Element#events</a:t>
            </a:r>
            <a:r>
              <a:rPr lang="en-US" dirty="0"/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42219817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F56CA-C931-67D7-6382-29F1CF339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Lifecycle (Creation)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F7DBD-DD82-42F4-40A7-8516331285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“</a:t>
            </a:r>
            <a:r>
              <a:rPr lang="en-US" dirty="0" err="1"/>
              <a:t>Contructor</a:t>
            </a:r>
            <a:r>
              <a:rPr lang="en-US" dirty="0"/>
              <a:t>”</a:t>
            </a:r>
          </a:p>
          <a:p>
            <a:r>
              <a:rPr lang="en-US" dirty="0"/>
              <a:t>Runs when Angular instantiates the component. </a:t>
            </a:r>
          </a:p>
          <a:p>
            <a:r>
              <a:rPr lang="en-US" dirty="0"/>
              <a:t>Method of a class for creating and initializing an object instance of that class.</a:t>
            </a:r>
          </a:p>
        </p:txBody>
      </p:sp>
    </p:spTree>
    <p:extLst>
      <p:ext uri="{BB962C8B-B14F-4D97-AF65-F5344CB8AC3E}">
        <p14:creationId xmlns:p14="http://schemas.microsoft.com/office/powerpoint/2010/main" val="38000769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F56CA-C931-67D7-6382-29F1CF339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Lifecycle (Change)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F7DBD-DD82-42F4-40A7-8516331285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“</a:t>
            </a:r>
            <a:r>
              <a:rPr lang="en-US" dirty="0" err="1"/>
              <a:t>ngOnInit</a:t>
            </a:r>
            <a:r>
              <a:rPr lang="en-US" dirty="0"/>
              <a:t>”</a:t>
            </a:r>
          </a:p>
          <a:p>
            <a:r>
              <a:rPr lang="en-US" dirty="0"/>
              <a:t>Runs once after Angular has initialized all the component's inputs.</a:t>
            </a:r>
          </a:p>
        </p:txBody>
      </p:sp>
    </p:spTree>
    <p:extLst>
      <p:ext uri="{BB962C8B-B14F-4D97-AF65-F5344CB8AC3E}">
        <p14:creationId xmlns:p14="http://schemas.microsoft.com/office/powerpoint/2010/main" val="35467509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F56CA-C931-67D7-6382-29F1CF339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Lifecycle (Detection)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F7DBD-DD82-42F4-40A7-8516331285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“</a:t>
            </a:r>
            <a:r>
              <a:rPr lang="en-US" dirty="0" err="1"/>
              <a:t>ngOnChanges</a:t>
            </a:r>
            <a:r>
              <a:rPr lang="en-US" dirty="0"/>
              <a:t>”</a:t>
            </a:r>
          </a:p>
          <a:p>
            <a:r>
              <a:rPr lang="en-US" dirty="0"/>
              <a:t>Runs every time the component's inputs have changed.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“</a:t>
            </a:r>
            <a:r>
              <a:rPr lang="en-US" dirty="0" err="1"/>
              <a:t>ngDoCheck</a:t>
            </a:r>
            <a:r>
              <a:rPr lang="en-US" dirty="0"/>
              <a:t>”</a:t>
            </a:r>
          </a:p>
          <a:p>
            <a:r>
              <a:rPr lang="en-US" dirty="0"/>
              <a:t>Runs every time this component is checked for changes.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“</a:t>
            </a:r>
            <a:r>
              <a:rPr lang="en-US" dirty="0" err="1"/>
              <a:t>ngAfterContentInit</a:t>
            </a:r>
            <a:r>
              <a:rPr lang="en-US" dirty="0"/>
              <a:t>”</a:t>
            </a:r>
          </a:p>
          <a:p>
            <a:r>
              <a:rPr lang="en-US" dirty="0"/>
              <a:t>Runs once after the component's content has been initialized.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7470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F56CA-C931-67D7-6382-29F1CF339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Lifecycle (Detection)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F7DBD-DD82-42F4-40A7-8516331285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“</a:t>
            </a:r>
            <a:r>
              <a:rPr lang="en-US" dirty="0" err="1"/>
              <a:t>ngAfterContentChecked</a:t>
            </a:r>
            <a:r>
              <a:rPr lang="en-US" dirty="0"/>
              <a:t>”</a:t>
            </a:r>
          </a:p>
          <a:p>
            <a:r>
              <a:rPr lang="en-US" dirty="0"/>
              <a:t>Runs every time this component content has been checked for changes.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“</a:t>
            </a:r>
            <a:r>
              <a:rPr lang="en-US" dirty="0" err="1"/>
              <a:t>ngAfterViewInit</a:t>
            </a:r>
            <a:r>
              <a:rPr lang="en-US" dirty="0"/>
              <a:t>”</a:t>
            </a:r>
          </a:p>
          <a:p>
            <a:r>
              <a:rPr lang="en-US" dirty="0"/>
              <a:t>Runs once after the component's view has been initialized.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“</a:t>
            </a:r>
            <a:r>
              <a:rPr lang="en-US" dirty="0" err="1"/>
              <a:t>ngAfterViewChecked</a:t>
            </a:r>
            <a:r>
              <a:rPr lang="en-US" dirty="0"/>
              <a:t>”</a:t>
            </a:r>
          </a:p>
          <a:p>
            <a:r>
              <a:rPr lang="en-US" dirty="0"/>
              <a:t>Runs every time the component's view has been checked for changes.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34456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F56CA-C931-67D7-6382-29F1CF339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Lifecycle (Rendering)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F7DBD-DD82-42F4-40A7-8516331285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“</a:t>
            </a:r>
            <a:r>
              <a:rPr lang="en-US" dirty="0" err="1"/>
              <a:t>afterNextRender</a:t>
            </a:r>
            <a:r>
              <a:rPr lang="en-US" dirty="0"/>
              <a:t>”</a:t>
            </a:r>
          </a:p>
          <a:p>
            <a:r>
              <a:rPr lang="en-US" dirty="0"/>
              <a:t>Runs once the next time that all components have been rendered to the DOM.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“</a:t>
            </a:r>
            <a:r>
              <a:rPr lang="en-US" dirty="0" err="1"/>
              <a:t>afterRender</a:t>
            </a:r>
            <a:r>
              <a:rPr lang="en-US" dirty="0"/>
              <a:t>”</a:t>
            </a:r>
          </a:p>
          <a:p>
            <a:r>
              <a:rPr lang="en-US" dirty="0"/>
              <a:t>Runs every time all components have been rendered to the DOM.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1350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F56CA-C931-67D7-6382-29F1CF339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Lifecycle (Destruction)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F7DBD-DD82-42F4-40A7-8516331285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“</a:t>
            </a:r>
            <a:r>
              <a:rPr lang="en-US" dirty="0" err="1"/>
              <a:t>ngOnDestroy</a:t>
            </a:r>
            <a:r>
              <a:rPr lang="en-US" dirty="0"/>
              <a:t>”</a:t>
            </a:r>
          </a:p>
          <a:p>
            <a:r>
              <a:rPr lang="en-US" dirty="0"/>
              <a:t>Runs once before the component is destroyed.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7817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F56CA-C931-67D7-6382-29F1CF339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Lifecycle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F7DBD-DD82-42F4-40A7-8516331285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br>
              <a:rPr lang="en-US" dirty="0"/>
            </a:b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B09347-FE69-BBE2-2DFE-731DBA24C0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1042" y="365125"/>
            <a:ext cx="4262460" cy="62516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72E3F7E-B173-8F17-F3A2-2E65D8358C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018" y="1690688"/>
            <a:ext cx="5105400" cy="459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69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F56CA-C931-67D7-6382-29F1CF339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Angular?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F7DBD-DD82-42F4-40A7-8516331285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Angular is a development platform, built on TypeScript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A component-based framework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A collection of well-integrated libraries that cover a wide variety of features, including routing, forms management, client-server communication, and more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A suite of developer tools</a:t>
            </a:r>
          </a:p>
        </p:txBody>
      </p:sp>
    </p:spTree>
    <p:extLst>
      <p:ext uri="{BB962C8B-B14F-4D97-AF65-F5344CB8AC3E}">
        <p14:creationId xmlns:p14="http://schemas.microsoft.com/office/powerpoint/2010/main" val="26711454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F56CA-C931-67D7-6382-29F1CF339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- Installation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F7DBD-DD82-42F4-40A7-8516331285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Prerequisites:</a:t>
            </a:r>
          </a:p>
          <a:p>
            <a:pPr lvl="1"/>
            <a:r>
              <a:rPr lang="en-US" dirty="0"/>
              <a:t>Node.js (^18.19.1)</a:t>
            </a:r>
          </a:p>
          <a:p>
            <a:pPr lvl="1"/>
            <a:r>
              <a:rPr lang="en-US" dirty="0"/>
              <a:t>Visual Studio Code</a:t>
            </a:r>
          </a:p>
          <a:p>
            <a:pPr lvl="1"/>
            <a:r>
              <a:rPr lang="en-US" dirty="0"/>
              <a:t>Terminal</a:t>
            </a:r>
            <a:br>
              <a:rPr lang="en-US" dirty="0"/>
            </a:br>
            <a:endParaRPr lang="en-US" dirty="0"/>
          </a:p>
          <a:p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Install Angular CLI</a:t>
            </a:r>
          </a:p>
          <a:p>
            <a:pPr lvl="1"/>
            <a:r>
              <a:rPr lang="en-US" b="0" i="0" dirty="0" err="1">
                <a:solidFill>
                  <a:srgbClr val="242424"/>
                </a:solidFill>
                <a:effectLst/>
                <a:latin typeface="source-serif-pro"/>
              </a:rPr>
              <a:t>npm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 install -g @angular/cli</a:t>
            </a:r>
          </a:p>
        </p:txBody>
      </p:sp>
    </p:spTree>
    <p:extLst>
      <p:ext uri="{BB962C8B-B14F-4D97-AF65-F5344CB8AC3E}">
        <p14:creationId xmlns:p14="http://schemas.microsoft.com/office/powerpoint/2010/main" val="20961216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F56CA-C931-67D7-6382-29F1CF339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– Setup a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F7DBD-DD82-42F4-40A7-8516331285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new project:</a:t>
            </a:r>
          </a:p>
          <a:p>
            <a:pPr lvl="1"/>
            <a:r>
              <a:rPr lang="en-US" dirty="0"/>
              <a:t>ng new &lt;project-name&gt;</a:t>
            </a:r>
            <a:br>
              <a:rPr lang="en-US" dirty="0"/>
            </a:br>
            <a:endParaRPr lang="en-US" dirty="0"/>
          </a:p>
          <a:p>
            <a:r>
              <a:rPr lang="en-US" dirty="0"/>
              <a:t>Run the project:</a:t>
            </a:r>
          </a:p>
          <a:p>
            <a:pPr lvl="1"/>
            <a:r>
              <a:rPr lang="en-US" dirty="0" err="1"/>
              <a:t>npm</a:t>
            </a:r>
            <a:r>
              <a:rPr lang="en-US" dirty="0"/>
              <a:t> start</a:t>
            </a:r>
          </a:p>
        </p:txBody>
      </p:sp>
    </p:spTree>
    <p:extLst>
      <p:ext uri="{BB962C8B-B14F-4D97-AF65-F5344CB8AC3E}">
        <p14:creationId xmlns:p14="http://schemas.microsoft.com/office/powerpoint/2010/main" val="1955484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F56CA-C931-67D7-6382-29F1CF339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– Project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F7DBD-DD82-42F4-40A7-8516331285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TS configuration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0C76E9-CFD4-8F0C-69ED-FD36A8AC01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0925" y="1872456"/>
            <a:ext cx="3952875" cy="425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317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F56CA-C931-67D7-6382-29F1CF339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– Project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F7DBD-DD82-42F4-40A7-8516331285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NPM configuration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9BB62B3-B4FC-2BE4-50BB-3CB399E1ED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0925" y="1872455"/>
            <a:ext cx="3952875" cy="425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4686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F56CA-C931-67D7-6382-29F1CF339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– Project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F7DBD-DD82-42F4-40A7-8516331285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Angular configuration</a:t>
            </a:r>
          </a:p>
          <a:p>
            <a:pPr lvl="1"/>
            <a:r>
              <a:rPr lang="en-US" dirty="0"/>
              <a:t>Angular CLI configuration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6FCBD8-4299-91D3-D701-9D7853C543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1875" y="1872455"/>
            <a:ext cx="3971925" cy="425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0905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F56CA-C931-67D7-6382-29F1CF339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– Project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F7DBD-DD82-42F4-40A7-8516331285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Extra configurations</a:t>
            </a:r>
          </a:p>
          <a:p>
            <a:pPr lvl="1"/>
            <a:r>
              <a:rPr lang="en-US" dirty="0"/>
              <a:t>Git ignore settings</a:t>
            </a:r>
          </a:p>
          <a:p>
            <a:pPr lvl="1"/>
            <a:r>
              <a:rPr lang="en-US" dirty="0"/>
              <a:t>Editor custom configurations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ABCDD41-F464-67B1-0AB7-226A8708FC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0925" y="1858168"/>
            <a:ext cx="3952875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0137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2739</TotalTime>
  <Words>1161</Words>
  <Application>Microsoft Office PowerPoint</Application>
  <PresentationFormat>Widescreen</PresentationFormat>
  <Paragraphs>165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Calibri</vt:lpstr>
      <vt:lpstr>Calibri Light</vt:lpstr>
      <vt:lpstr>Roboto Mono</vt:lpstr>
      <vt:lpstr>source-serif-pro</vt:lpstr>
      <vt:lpstr>Office Theme</vt:lpstr>
      <vt:lpstr>Angular</vt:lpstr>
      <vt:lpstr>Our project</vt:lpstr>
      <vt:lpstr>What is Angular?</vt:lpstr>
      <vt:lpstr>Angular - Installation</vt:lpstr>
      <vt:lpstr>Angular – Setup a project</vt:lpstr>
      <vt:lpstr>Angular – Project structure</vt:lpstr>
      <vt:lpstr>Angular – Project structure</vt:lpstr>
      <vt:lpstr>Angular – Project structure</vt:lpstr>
      <vt:lpstr>Angular – Project structure</vt:lpstr>
      <vt:lpstr>Angular – Project structure</vt:lpstr>
      <vt:lpstr>Wait!! – What is a decorator?</vt:lpstr>
      <vt:lpstr>Angular - Components</vt:lpstr>
      <vt:lpstr>Text Interpolation</vt:lpstr>
      <vt:lpstr>Text Interpolation</vt:lpstr>
      <vt:lpstr>Property Binding</vt:lpstr>
      <vt:lpstr>Sending data (@Input() / input())</vt:lpstr>
      <vt:lpstr>Sending data (@Input() / input())</vt:lpstr>
      <vt:lpstr>Sending data back (@Output() / output())</vt:lpstr>
      <vt:lpstr>Sending data back (@Output() / output())</vt:lpstr>
      <vt:lpstr>Event Binding (1)</vt:lpstr>
      <vt:lpstr>Event Binding (2)</vt:lpstr>
      <vt:lpstr>Component Lifecycle</vt:lpstr>
      <vt:lpstr>Component Lifecycle (Creation)</vt:lpstr>
      <vt:lpstr>Component Lifecycle (Change)</vt:lpstr>
      <vt:lpstr>Component Lifecycle (Detection)</vt:lpstr>
      <vt:lpstr>Component Lifecycle (Detection)</vt:lpstr>
      <vt:lpstr>Component Lifecycle (Rendering)</vt:lpstr>
      <vt:lpstr>Component Lifecycle (Destruction)</vt:lpstr>
      <vt:lpstr>Component Lifecycle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TS - Origins</dc:title>
  <dc:creator>Arcia, Andres</dc:creator>
  <cp:lastModifiedBy>Arcia, Andres</cp:lastModifiedBy>
  <cp:revision>13</cp:revision>
  <dcterms:created xsi:type="dcterms:W3CDTF">2024-10-30T22:07:23Z</dcterms:created>
  <dcterms:modified xsi:type="dcterms:W3CDTF">2025-01-14T17:17:39Z</dcterms:modified>
</cp:coreProperties>
</file>