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8" r:id="rId2"/>
    <p:sldId id="267" r:id="rId3"/>
    <p:sldId id="269" r:id="rId4"/>
    <p:sldId id="257" r:id="rId5"/>
    <p:sldId id="261" r:id="rId6"/>
    <p:sldId id="266" r:id="rId7"/>
    <p:sldId id="270" r:id="rId8"/>
    <p:sldId id="271" r:id="rId9"/>
    <p:sldId id="272" r:id="rId10"/>
    <p:sldId id="273" r:id="rId11"/>
    <p:sldId id="274" r:id="rId12"/>
    <p:sldId id="284" r:id="rId13"/>
    <p:sldId id="283" r:id="rId14"/>
    <p:sldId id="275" r:id="rId15"/>
    <p:sldId id="276" r:id="rId16"/>
    <p:sldId id="286" r:id="rId17"/>
    <p:sldId id="287" r:id="rId18"/>
    <p:sldId id="288" r:id="rId19"/>
    <p:sldId id="289" r:id="rId20"/>
    <p:sldId id="277" r:id="rId21"/>
    <p:sldId id="278" r:id="rId22"/>
    <p:sldId id="290" r:id="rId23"/>
    <p:sldId id="292" r:id="rId24"/>
    <p:sldId id="294" r:id="rId25"/>
    <p:sldId id="293" r:id="rId26"/>
    <p:sldId id="301" r:id="rId27"/>
    <p:sldId id="299" r:id="rId28"/>
    <p:sldId id="295" r:id="rId29"/>
    <p:sldId id="303" r:id="rId30"/>
    <p:sldId id="302" r:id="rId31"/>
    <p:sldId id="297" r:id="rId32"/>
    <p:sldId id="304" r:id="rId33"/>
    <p:sldId id="312" r:id="rId34"/>
    <p:sldId id="305" r:id="rId35"/>
    <p:sldId id="307" r:id="rId36"/>
    <p:sldId id="306" r:id="rId37"/>
    <p:sldId id="308" r:id="rId38"/>
    <p:sldId id="313" r:id="rId39"/>
    <p:sldId id="309" r:id="rId40"/>
    <p:sldId id="314" r:id="rId41"/>
    <p:sldId id="310" r:id="rId42"/>
    <p:sldId id="311" r:id="rId43"/>
    <p:sldId id="315" r:id="rId44"/>
    <p:sldId id="316" r:id="rId45"/>
    <p:sldId id="318" r:id="rId46"/>
    <p:sldId id="317" r:id="rId47"/>
    <p:sldId id="319" r:id="rId48"/>
    <p:sldId id="320" r:id="rId49"/>
    <p:sldId id="321" r:id="rId50"/>
    <p:sldId id="324" r:id="rId51"/>
    <p:sldId id="323" r:id="rId52"/>
    <p:sldId id="326" r:id="rId53"/>
    <p:sldId id="322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B92BE-E1A1-48E5-99F3-5A9F5832766A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2EB774-DDBF-4A6B-A0B4-706F0EFD1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534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2EB774-DDBF-4A6B-A0B4-706F0EFD15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7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B86EB-D354-3254-080C-743A76B81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ED681-50A3-C35C-EEFA-945FA6EE7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5CE8-DFB9-B1C3-F440-059DA48A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FD384-938C-FA36-0C84-B54B0AC8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8AF80-A85E-E476-AE6A-F88D97F0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7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6FB8-018C-8AFA-C09F-409950A2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AFFDB-3E8F-BC74-538E-9423AF250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EDA56-8A4A-96D2-AF29-805BFD1A8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6C4FD-66C8-E432-D8D0-4E6128F7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EBC1A-8418-9B73-8CBF-12C2FD22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24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1DA4A2-31E0-8AC9-1976-60EFB7B00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C229C-63AB-2972-23F3-ACF2DA39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9BBAB-D1C4-DB7A-3F78-BD6002568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7CB99-6FA0-72D8-93C8-62B394DF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6852-B195-1FE2-0869-6877A8340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E22A-D2AA-B495-3940-74980FA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9D64F-456B-C828-2AEE-979D49ED8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1BD1-6660-785B-BDDF-DD9599DE3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79078-6FDE-005A-8E5D-20A06D33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9E86C-548B-FC36-932E-8134A9188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1ECD-919C-B649-2F0B-5BABEB1CB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57208-8E8F-2AD9-287C-57DADD3D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8CC3-B309-95CD-FA70-A39E18C2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56972-C65A-6853-ECEF-456396E7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7650E-352E-4B41-DEE3-FA5E67F4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5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EFC3-D858-5466-A71E-63F02980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5FF6-2221-E90C-01AD-37C505870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6E9F93-3E39-D5AB-D945-F0315C69B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CE6A7-BB9B-9357-A277-C376A464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2D7C8-2A70-C67C-8749-DE2F2078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FACD-131F-A2A5-F970-F6DEFD72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A326F-8C27-BC67-A89B-8D3712AAF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84B97-EE82-BD17-867B-0FEFF8CEC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7472F-902C-E48B-0292-778125597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A3A0CC-C348-EED5-3A78-CA3D005BE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0412C-A30C-98C7-1C0E-890624696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4C1D5-DB42-0B5C-9FAA-62971448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B43C1-4D18-12C3-2980-FA52CFEA5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205EB-AB01-EDC5-2D4F-20818CCE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0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7AB7-23DC-86F7-33A1-4DA39D0EA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BF0840-8F1A-B7E2-C81E-04A7C3FD5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60CE98-BE5B-B284-4097-0ABF378B7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A62CB-4854-8194-B7BB-6398C688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945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E6B23-943B-628D-34A3-4289F5F8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6E4063-5EB1-1699-B83C-E3F63385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40F68-64F4-5696-60BE-10034D80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0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B196-6BDC-60E5-ED88-D11B38C80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1C1D0-D45D-3451-12E5-DD77F4AD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1BF06-F0CD-70BB-5164-B574FF88F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3B47-56C5-20A6-5B51-E77B248C3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4C797-CED1-8024-4293-D07EAF834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66450-DD55-27D3-AEFB-4F0EEAAD7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8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F76C-44F6-DFF9-DE16-0E8B25C01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5EB0A0-333D-EF4C-7EB1-B09253BDB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3E435-E7FC-9C3B-4171-33D71D84A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52EC4-E5B2-F781-9353-BA45245D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D699-7A79-4FA7-996C-E5C2C014420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5415-F7B0-E7B5-CB0A-5AD0F739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C8BEC-0ECB-9154-F499-DF27476C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9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509AE4-6654-DDDA-C237-2F6E58126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273E-1410-8F66-3991-6C335F0B7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19762-3DE8-3FE5-2B96-0D2505FB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BD699-7A79-4FA7-996C-E5C2C0144205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C8D0-6111-D992-8D6D-AE86ACA26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2070-F18D-7C45-26CE-C89D8F906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A24E8-7710-4E08-94E3-7182120C54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6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v17.angular.io/api/common/NgOptimizedImag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v17.angular.io/api/common/NgOptimizedImag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v17.angular.io/api/common/NgOptimizedImag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v17.angular.io/api/router/Event" TargetMode="External"/><Relationship Id="rId2" Type="http://schemas.openxmlformats.org/officeDocument/2006/relationships/hyperlink" Target="https://developer.mozilla.org/en-US/docs/Web/API/Element#event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API/Element#event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earn.microsoft.com/en-us/azure/architecture/patterns/cqrs#solution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ngrx.io/api/signals/type" TargetMode="External"/><Relationship Id="rId2" Type="http://schemas.openxmlformats.org/officeDocument/2006/relationships/hyperlink" Target="https://ngrx.io/api/store/A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D7F4-1BE9-7630-BE2C-234A8AB5C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6177F-2C7A-EAE4-4E86-C4E484A16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Andrés Arcia Benavides</a:t>
            </a:r>
          </a:p>
        </p:txBody>
      </p:sp>
    </p:spTree>
    <p:extLst>
      <p:ext uri="{BB962C8B-B14F-4D97-AF65-F5344CB8AC3E}">
        <p14:creationId xmlns:p14="http://schemas.microsoft.com/office/powerpoint/2010/main" val="2770412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/>
              <a:t>src</a:t>
            </a:r>
            <a:r>
              <a:rPr lang="en-US" dirty="0"/>
              <a:t>” Folder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AE8448-6670-D8DA-EFFF-267AE3A3A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689" y="1613069"/>
            <a:ext cx="6350111" cy="47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7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Wait!! – What is a decorator?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Decorators are a powerful syntactic feature in TS that allows you to add functionality or modify the behavior.</a:t>
            </a:r>
          </a:p>
          <a:p>
            <a:r>
              <a:rPr lang="en-US" dirty="0"/>
              <a:t>Decorators are essentially functions that applied using “@” symbols and they are called before the declaration you want to decorate.</a:t>
            </a:r>
          </a:p>
          <a:p>
            <a:r>
              <a:rPr lang="en-US" dirty="0"/>
              <a:t>Decorators for:</a:t>
            </a:r>
          </a:p>
          <a:p>
            <a:pPr lvl="1"/>
            <a:r>
              <a:rPr lang="en-US" dirty="0"/>
              <a:t>Class</a:t>
            </a:r>
          </a:p>
          <a:p>
            <a:pPr lvl="1"/>
            <a:r>
              <a:rPr lang="en-US" dirty="0"/>
              <a:t>Method</a:t>
            </a:r>
          </a:p>
          <a:p>
            <a:pPr lvl="1"/>
            <a:r>
              <a:rPr lang="en-US" dirty="0"/>
              <a:t>Accessor</a:t>
            </a:r>
          </a:p>
          <a:p>
            <a:pPr lvl="1"/>
            <a:r>
              <a:rPr lang="en-US" dirty="0"/>
              <a:t>Property</a:t>
            </a:r>
          </a:p>
          <a:p>
            <a:pPr lvl="1"/>
            <a:r>
              <a:rPr lang="en-US" dirty="0"/>
              <a:t>Parameter</a:t>
            </a:r>
          </a:p>
          <a:p>
            <a:r>
              <a:rPr lang="en-US" dirty="0"/>
              <a:t>Reference (https://www.typescriptlang.org/docs/handbook/decorators.html)</a:t>
            </a:r>
          </a:p>
        </p:txBody>
      </p:sp>
    </p:spTree>
    <p:extLst>
      <p:ext uri="{BB962C8B-B14F-4D97-AF65-F5344CB8AC3E}">
        <p14:creationId xmlns:p14="http://schemas.microsoft.com/office/powerpoint/2010/main" val="123274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5D7F4-1BE9-7630-BE2C-234A8AB5C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Angular - Components</a:t>
            </a:r>
          </a:p>
        </p:txBody>
      </p:sp>
    </p:spTree>
    <p:extLst>
      <p:ext uri="{BB962C8B-B14F-4D97-AF65-F5344CB8AC3E}">
        <p14:creationId xmlns:p14="http://schemas.microsoft.com/office/powerpoint/2010/main" val="3171814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By default, interpolation uses the double curly braces {{ and }} as delimiters.</a:t>
            </a:r>
          </a:p>
          <a:p>
            <a:r>
              <a:rPr lang="en-US" dirty="0"/>
              <a:t>Angular evaluates all expressions in double curly braces, converts the expression results to strings, and concatenates them with neighboring literal strings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b="0" i="0" u="none" strike="noStrike" dirty="0" err="1">
                <a:solidFill>
                  <a:srgbClr val="000088"/>
                </a:solidFill>
                <a:effectLst/>
                <a:latin typeface="Roboto Mono" panose="00000009000000000000" pitchFamily="49" charset="0"/>
                <a:hlinkClick r:id="rId2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alt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"item"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"{{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itemImageUrl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}}"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606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Interpolation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By default, interpolation uses the double curly braces {{ and }} as delimiters.</a:t>
            </a:r>
          </a:p>
          <a:p>
            <a:r>
              <a:rPr lang="en-US" dirty="0"/>
              <a:t>Angular evaluates all expressions in double curly braces, converts the expression results to strings, and concatenates them with neighboring literal strings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b="0" i="0" u="none" strike="noStrike" dirty="0" err="1">
                <a:solidFill>
                  <a:srgbClr val="000088"/>
                </a:solidFill>
                <a:effectLst/>
                <a:latin typeface="Roboto Mono" panose="00000009000000000000" pitchFamily="49" charset="0"/>
                <a:hlinkClick r:id="rId2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alt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"item"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"{{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itemImageUrl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}}"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218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Property binding moves a value in one direction, from a component's property into a target element property.</a:t>
            </a:r>
          </a:p>
          <a:p>
            <a:r>
              <a:rPr lang="en-US" dirty="0"/>
              <a:t>Enclose it in square brackets, [], which identifies the property as a target property</a:t>
            </a:r>
          </a:p>
          <a:p>
            <a:r>
              <a:rPr lang="en-US" dirty="0"/>
              <a:t>If you need to bind something other than a string to your directive/component property, you must use property binding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</a:t>
            </a:r>
            <a:r>
              <a:rPr lang="en-US" b="0" i="0" u="none" strike="noStrike" dirty="0" err="1">
                <a:solidFill>
                  <a:srgbClr val="000088"/>
                </a:solidFill>
                <a:effectLst/>
                <a:latin typeface="Roboto Mono" panose="00000009000000000000" pitchFamily="49" charset="0"/>
                <a:hlinkClick r:id="rId2"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alt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"item"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[</a:t>
            </a:r>
            <a:r>
              <a:rPr lang="en-US" b="0" i="0" dirty="0" err="1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]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itemImageUrl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59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(@Input() / input())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“@Input()” is the legacy way to send data.</a:t>
            </a:r>
          </a:p>
          <a:p>
            <a:r>
              <a:rPr lang="en-US" dirty="0"/>
              <a:t>Child will use “@Input()” to decorate the property that will receive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b="1" dirty="0"/>
              <a:t>import { Component, Input } from '@angular/core’; </a:t>
            </a:r>
          </a:p>
          <a:p>
            <a:pPr marL="0" indent="0">
              <a:buNone/>
            </a:pPr>
            <a:r>
              <a:rPr lang="en-US" b="1" dirty="0"/>
              <a:t>@Component({/*...*/})</a:t>
            </a:r>
          </a:p>
          <a:p>
            <a:pPr marL="0" indent="0">
              <a:buNone/>
            </a:pPr>
            <a:r>
              <a:rPr lang="en-US" b="1" dirty="0"/>
              <a:t>export class </a:t>
            </a:r>
            <a:r>
              <a:rPr lang="en-US" b="1" dirty="0" err="1"/>
              <a:t>ItemDetailComponent</a:t>
            </a:r>
            <a:r>
              <a:rPr lang="en-US" b="1" dirty="0"/>
              <a:t> {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pt-BR" b="1" dirty="0"/>
              <a:t>@Input() hero!: Hero;</a:t>
            </a:r>
          </a:p>
          <a:p>
            <a:pPr marL="0" indent="0">
              <a:buNone/>
            </a:pPr>
            <a:r>
              <a:rPr lang="pt-BR" b="1" dirty="0"/>
              <a:t>  	@Input({required: true, transform: function(), alias: ' 'master'}) masterName = '';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0" i="0" dirty="0">
              <a:solidFill>
                <a:srgbClr val="0088CC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08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(@Input() / input())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“input()” is the new way to send data.</a:t>
            </a:r>
          </a:p>
          <a:p>
            <a:r>
              <a:rPr lang="en-US" dirty="0"/>
              <a:t>Child will use “input()” to receive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b="1" dirty="0"/>
              <a:t>import {Component, input} from '@angular/core';</a:t>
            </a:r>
          </a:p>
          <a:p>
            <a:pPr marL="0" indent="0">
              <a:buNone/>
            </a:pPr>
            <a:r>
              <a:rPr lang="en-US" b="1" dirty="0"/>
              <a:t>@Component({/*...*/})</a:t>
            </a:r>
          </a:p>
          <a:p>
            <a:pPr marL="0" indent="0">
              <a:buNone/>
            </a:pPr>
            <a:r>
              <a:rPr lang="en-US" b="1" dirty="0"/>
              <a:t>export class </a:t>
            </a:r>
            <a:r>
              <a:rPr lang="en-US" b="1" dirty="0" err="1"/>
              <a:t>CustomSlider</a:t>
            </a:r>
            <a:r>
              <a:rPr lang="en-US" b="1" dirty="0"/>
              <a:t> {</a:t>
            </a:r>
          </a:p>
          <a:p>
            <a:pPr marL="0" indent="0">
              <a:buNone/>
            </a:pPr>
            <a:r>
              <a:rPr lang="en-US" b="1" dirty="0"/>
              <a:t>	hero = input(‘Batman’);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masterName</a:t>
            </a:r>
            <a:r>
              <a:rPr lang="en-US" b="1" dirty="0"/>
              <a:t> = </a:t>
            </a:r>
            <a:r>
              <a:rPr lang="en-US" b="1" dirty="0" err="1"/>
              <a:t>input.required</a:t>
            </a:r>
            <a:r>
              <a:rPr lang="en-US" b="1" dirty="0"/>
              <a:t>&lt;string&gt;(‘’, { alias: ‘master’, transform function() });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b="0" i="0" dirty="0">
              <a:solidFill>
                <a:srgbClr val="0088CC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08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back (@Output() / output())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“@Output()” is the legacy way to send data back.</a:t>
            </a:r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457200" lvl="1" indent="0">
              <a:buNone/>
            </a:pPr>
            <a:r>
              <a:rPr lang="en-US" b="1" dirty="0"/>
              <a:t>@Component({/*...*/})</a:t>
            </a:r>
          </a:p>
          <a:p>
            <a:pPr marL="457200" lvl="1" indent="0">
              <a:buNone/>
            </a:pPr>
            <a:r>
              <a:rPr lang="en-US" b="1" dirty="0"/>
              <a:t>export class </a:t>
            </a:r>
            <a:r>
              <a:rPr lang="en-US" b="1" dirty="0" err="1"/>
              <a:t>ExpandablePanel</a:t>
            </a:r>
            <a:r>
              <a:rPr lang="en-US" b="1" dirty="0"/>
              <a:t> {</a:t>
            </a:r>
          </a:p>
          <a:p>
            <a:pPr marL="457200" lvl="1" indent="0">
              <a:buNone/>
            </a:pPr>
            <a:r>
              <a:rPr lang="en-US" b="1" dirty="0"/>
              <a:t>	@Output('valueChanged') </a:t>
            </a:r>
            <a:r>
              <a:rPr lang="en-US" b="1" dirty="0" err="1"/>
              <a:t>panelClosed</a:t>
            </a:r>
            <a:r>
              <a:rPr lang="en-US" b="1" dirty="0"/>
              <a:t> = new </a:t>
            </a:r>
            <a:r>
              <a:rPr lang="en-US" b="1" dirty="0" err="1"/>
              <a:t>EventEmitter</a:t>
            </a:r>
            <a:r>
              <a:rPr lang="en-US" b="1" dirty="0"/>
              <a:t>&lt;string&gt;();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 err="1"/>
              <a:t>this.panelClosed.emit</a:t>
            </a:r>
            <a:r>
              <a:rPr lang="en-US" b="1" dirty="0"/>
              <a:t>(“Algo”);</a:t>
            </a:r>
          </a:p>
        </p:txBody>
      </p:sp>
    </p:spTree>
    <p:extLst>
      <p:ext uri="{BB962C8B-B14F-4D97-AF65-F5344CB8AC3E}">
        <p14:creationId xmlns:p14="http://schemas.microsoft.com/office/powerpoint/2010/main" val="15113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data back (@Output() / output())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“output()” is the new way to send data back.</a:t>
            </a:r>
          </a:p>
          <a:p>
            <a:r>
              <a:rPr lang="en-US" dirty="0"/>
              <a:t>The output function returns an </a:t>
            </a:r>
            <a:r>
              <a:rPr lang="en-US" dirty="0" err="1"/>
              <a:t>OutputEmitterRef</a:t>
            </a:r>
            <a:r>
              <a:rPr lang="en-US" dirty="0"/>
              <a:t>. You can emit an event by calling the emit method on the </a:t>
            </a:r>
            <a:r>
              <a:rPr lang="en-US" dirty="0" err="1"/>
              <a:t>OutputEmitterRef</a:t>
            </a:r>
            <a:r>
              <a:rPr lang="en-US" dirty="0"/>
              <a:t>.</a:t>
            </a:r>
          </a:p>
          <a:p>
            <a:r>
              <a:rPr lang="en-US" dirty="0"/>
              <a:t>Angular custom events do not bubble up the DOM.</a:t>
            </a:r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457200" lvl="1" indent="0">
              <a:buNone/>
            </a:pPr>
            <a:r>
              <a:rPr lang="en-US" b="1" dirty="0"/>
              <a:t>@Component({/*...*/})</a:t>
            </a:r>
          </a:p>
          <a:p>
            <a:pPr marL="457200" lvl="1" indent="0">
              <a:buNone/>
            </a:pPr>
            <a:r>
              <a:rPr lang="en-US" b="1" dirty="0"/>
              <a:t>export class </a:t>
            </a:r>
            <a:r>
              <a:rPr lang="en-US" b="1" dirty="0" err="1"/>
              <a:t>ExpandablePanel</a:t>
            </a:r>
            <a:r>
              <a:rPr lang="en-US" b="1" dirty="0"/>
              <a:t> {</a:t>
            </a:r>
          </a:p>
          <a:p>
            <a:pPr marL="457200" lvl="1" indent="0">
              <a:buNone/>
            </a:pPr>
            <a:r>
              <a:rPr lang="en-US" b="1" dirty="0"/>
              <a:t>	</a:t>
            </a:r>
            <a:r>
              <a:rPr lang="en-US" b="1" dirty="0" err="1"/>
              <a:t>panelClosed</a:t>
            </a:r>
            <a:r>
              <a:rPr lang="en-US" b="1" dirty="0"/>
              <a:t> = output&lt;string&gt;({alias: '</a:t>
            </a:r>
            <a:r>
              <a:rPr lang="en-US" b="1" dirty="0" err="1"/>
              <a:t>valueChanged</a:t>
            </a:r>
            <a:r>
              <a:rPr lang="en-US" b="1" dirty="0"/>
              <a:t>'});</a:t>
            </a:r>
          </a:p>
          <a:p>
            <a:pPr marL="457200" lvl="1" indent="0">
              <a:buNone/>
            </a:pPr>
            <a:r>
              <a:rPr lang="en-US" b="1" dirty="0"/>
              <a:t>}</a:t>
            </a:r>
          </a:p>
          <a:p>
            <a:pPr marL="457200" lvl="1" indent="0">
              <a:buNone/>
            </a:pPr>
            <a:endParaRPr lang="en-US" b="1" dirty="0"/>
          </a:p>
          <a:p>
            <a:pPr marL="457200" lvl="1" indent="0">
              <a:buNone/>
            </a:pPr>
            <a:r>
              <a:rPr lang="en-US" b="1" dirty="0" err="1"/>
              <a:t>this.panelClosed.emit</a:t>
            </a:r>
            <a:r>
              <a:rPr lang="en-US" b="1" dirty="0"/>
              <a:t>(“Algo”);</a:t>
            </a:r>
          </a:p>
          <a:p>
            <a:pPr marL="0" indent="0">
              <a:buNone/>
            </a:pPr>
            <a:endParaRPr lang="en-US" b="1" i="0" dirty="0">
              <a:solidFill>
                <a:srgbClr val="0088CC"/>
              </a:solidFill>
              <a:effectLst/>
              <a:latin typeface="Roboto Mono" panose="00000009000000000000" pitchFamily="49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88CC"/>
              </a:solidFill>
              <a:effectLst/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53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Let’s take a look…</a:t>
            </a:r>
          </a:p>
        </p:txBody>
      </p:sp>
    </p:spTree>
    <p:extLst>
      <p:ext uri="{BB962C8B-B14F-4D97-AF65-F5344CB8AC3E}">
        <p14:creationId xmlns:p14="http://schemas.microsoft.com/office/powerpoint/2010/main" val="1863695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Event binding lets you listen for and respond to user actions such as keystrokes, mouse movements, clicks, and touches.</a:t>
            </a:r>
          </a:p>
          <a:p>
            <a:r>
              <a:rPr lang="en-US" dirty="0"/>
              <a:t>Syntax consists of a target event name within parentheses to the left of an equal sign, and a quoted template statement to the right.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&lt;button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click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onSave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()"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Save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&lt;/button&gt;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16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Binding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common way to handle events is to pass the event object, $event, to the method handling the event.</a:t>
            </a:r>
          </a:p>
          <a:p>
            <a:r>
              <a:rPr lang="en-US" dirty="0"/>
              <a:t>The target event determines the shape of the $event object.</a:t>
            </a:r>
          </a:p>
          <a:p>
            <a:r>
              <a:rPr lang="en-US" dirty="0"/>
              <a:t>Reference (</a:t>
            </a:r>
            <a:r>
              <a:rPr lang="en-US" dirty="0">
                <a:hlinkClick r:id="rId2"/>
              </a:rPr>
              <a:t>https://developer.mozilla.org/en-US/docs/Web/API/Element#events</a:t>
            </a:r>
            <a:r>
              <a:rPr lang="en-US" dirty="0"/>
              <a:t> 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&lt;input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[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value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]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"currentItem.name"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(</a:t>
            </a:r>
            <a:r>
              <a:rPr lang="en-US" b="0" i="0" dirty="0">
                <a:solidFill>
                  <a:srgbClr val="660066"/>
                </a:solidFill>
                <a:effectLst/>
                <a:latin typeface="Roboto Mono" panose="00000009000000000000" pitchFamily="49" charset="0"/>
              </a:rPr>
              <a:t>input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)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=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"currentItem.name=</a:t>
            </a:r>
            <a:r>
              <a:rPr lang="en-US" b="0" i="0" dirty="0" err="1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getValue</a:t>
            </a:r>
            <a:r>
              <a:rPr lang="en-US" b="0" i="0" dirty="0">
                <a:solidFill>
                  <a:srgbClr val="880000"/>
                </a:solidFill>
                <a:effectLst/>
                <a:latin typeface="Roboto Mono" panose="00000009000000000000" pitchFamily="49" charset="0"/>
              </a:rPr>
              <a:t>($event)"</a:t>
            </a:r>
            <a:r>
              <a:rPr lang="en-US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solidFill>
                <a:srgbClr val="000088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getValue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event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Roboto Mono" panose="00000009000000000000" pitchFamily="49" charset="0"/>
                <a:hlinkClick r:id="rId3"/>
              </a:rPr>
              <a:t>Event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):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(</a:t>
            </a:r>
            <a:r>
              <a:rPr lang="en-US" b="0" i="0" dirty="0" err="1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event</a:t>
            </a:r>
            <a:r>
              <a:rPr lang="en-US" b="0" i="0" dirty="0" err="1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.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target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as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HTMLInputElement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).</a:t>
            </a:r>
            <a:r>
              <a:rPr lang="en-US" b="0" i="0" dirty="0">
                <a:solidFill>
                  <a:srgbClr val="0000FF"/>
                </a:solidFill>
                <a:effectLst/>
                <a:latin typeface="Roboto Mono" panose="00000009000000000000" pitchFamily="49" charset="0"/>
              </a:rPr>
              <a:t>value</a:t>
            </a: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Roboto Mono" panose="00000009000000000000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666600"/>
                </a:solidFill>
                <a:effectLst/>
                <a:latin typeface="Roboto Mono" panose="00000009000000000000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53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component's </a:t>
            </a:r>
            <a:r>
              <a:rPr lang="en-US" b="1" dirty="0"/>
              <a:t>lifecycle</a:t>
            </a:r>
            <a:r>
              <a:rPr lang="en-US" dirty="0"/>
              <a:t> is the sequence of steps that happen between the component's creation and its destruction. </a:t>
            </a:r>
          </a:p>
          <a:p>
            <a:r>
              <a:rPr lang="en-US" dirty="0"/>
              <a:t>The </a:t>
            </a:r>
            <a:r>
              <a:rPr lang="en-US" b="1" dirty="0"/>
              <a:t>lifecycle</a:t>
            </a:r>
            <a:r>
              <a:rPr lang="en-US" dirty="0"/>
              <a:t> starts when a component is instantiated, continues with change detection, and ends when the component template is removed from the DOM.</a:t>
            </a:r>
          </a:p>
          <a:p>
            <a:r>
              <a:rPr lang="en-US" dirty="0"/>
              <a:t>Angular gives us </a:t>
            </a:r>
            <a:r>
              <a:rPr lang="en-US" b="1" dirty="0"/>
              <a:t>lifecycle hook methods </a:t>
            </a:r>
            <a:r>
              <a:rPr lang="en-US" dirty="0"/>
              <a:t>to take advantage of events in the lifecycle.</a:t>
            </a:r>
          </a:p>
          <a:p>
            <a:r>
              <a:rPr lang="en-US" dirty="0"/>
              <a:t>Reference (</a:t>
            </a:r>
            <a:r>
              <a:rPr lang="en-US" dirty="0">
                <a:hlinkClick r:id="rId2"/>
              </a:rPr>
              <a:t>https://developer.mozilla.org/en-US/docs/Web/API/Element#events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42219817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(Creation)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“Contructor”</a:t>
            </a:r>
          </a:p>
          <a:p>
            <a:r>
              <a:rPr lang="en-US" sz="2000"/>
              <a:t>Runs when Angular instantiates the component. </a:t>
            </a:r>
          </a:p>
          <a:p>
            <a:r>
              <a:rPr lang="en-US" sz="2000"/>
              <a:t>Method of a class for creating and initializing an object instance of that class.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F4FBD901-FD35-0989-14DB-DF0BB68D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090DE53E-9A8A-C437-EC3C-2E06251384E7}"/>
              </a:ext>
            </a:extLst>
          </p:cNvPr>
          <p:cNvSpPr/>
          <p:nvPr/>
        </p:nvSpPr>
        <p:spPr>
          <a:xfrm>
            <a:off x="6177807" y="1767252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76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/>
              <a:t>“</a:t>
            </a:r>
            <a:r>
              <a:rPr lang="en-US" sz="1700" b="1"/>
              <a:t>ngOnChanges</a:t>
            </a:r>
            <a:r>
              <a:rPr lang="en-US" sz="1700"/>
              <a:t>”</a:t>
            </a:r>
          </a:p>
          <a:p>
            <a:r>
              <a:rPr lang="en-US" sz="1700"/>
              <a:t>Called before </a:t>
            </a:r>
            <a:r>
              <a:rPr lang="en-US" sz="1700" b="1"/>
              <a:t>ngOnInit</a:t>
            </a:r>
            <a:r>
              <a:rPr lang="en-US" sz="1700"/>
              <a:t>, only if you have an input value. If you don't have an input value, this method won't run.</a:t>
            </a:r>
          </a:p>
          <a:p>
            <a:r>
              <a:rPr lang="en-US" sz="1700"/>
              <a:t>When the input value resets or updates, this method will be triggered.</a:t>
            </a:r>
          </a:p>
          <a:p>
            <a:r>
              <a:rPr lang="en-US" sz="1700"/>
              <a:t>Making an HTTP request or something heavy here might affect your application’s performance.</a:t>
            </a:r>
          </a:p>
        </p:txBody>
      </p:sp>
      <p:pic>
        <p:nvPicPr>
          <p:cNvPr id="6" name="Picture 5" descr="A diagram of a process&#10;&#10;Description automatically generated">
            <a:extLst>
              <a:ext uri="{FF2B5EF4-FFF2-40B4-BE49-F238E27FC236}">
                <a16:creationId xmlns:a16="http://schemas.microsoft.com/office/drawing/2014/main" id="{9C86224A-6C18-3038-E647-A3EE43840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2477B015-D5A9-A59A-E58A-54E8761FA5DA}"/>
              </a:ext>
            </a:extLst>
          </p:cNvPr>
          <p:cNvSpPr/>
          <p:nvPr/>
        </p:nvSpPr>
        <p:spPr>
          <a:xfrm>
            <a:off x="8333178" y="1711269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747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(Change)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/>
              <a:t>“</a:t>
            </a:r>
            <a:r>
              <a:rPr lang="en-US" sz="1400" b="1" dirty="0" err="1"/>
              <a:t>ngOnInit</a:t>
            </a:r>
            <a:r>
              <a:rPr lang="en-US" sz="1400" dirty="0"/>
              <a:t>”</a:t>
            </a:r>
          </a:p>
          <a:p>
            <a:r>
              <a:rPr lang="en-US" sz="1400" dirty="0"/>
              <a:t>Runs once after Angular has initialized all the component's inputs.</a:t>
            </a:r>
          </a:p>
          <a:p>
            <a:r>
              <a:rPr lang="en-US" sz="1400" b="0" i="0" dirty="0">
                <a:effectLst/>
                <a:latin typeface="source-serif-pro"/>
              </a:rPr>
              <a:t>This method is </a:t>
            </a:r>
            <a:r>
              <a:rPr lang="en-US" sz="1400" b="1" i="0" dirty="0">
                <a:effectLst/>
                <a:latin typeface="source-serif-pro"/>
              </a:rPr>
              <a:t>called only once</a:t>
            </a:r>
            <a:r>
              <a:rPr lang="en-US" sz="1400" b="0" i="0" dirty="0">
                <a:effectLst/>
                <a:latin typeface="source-serif-pro"/>
              </a:rPr>
              <a:t> during the component lifecycle and is the most used hook in Angular.</a:t>
            </a:r>
          </a:p>
          <a:p>
            <a:r>
              <a:rPr lang="en-US" sz="1400" b="0" i="0" dirty="0">
                <a:effectLst/>
                <a:latin typeface="source-serif-pro"/>
              </a:rPr>
              <a:t>It is called after the </a:t>
            </a:r>
            <a:r>
              <a:rPr lang="en-US" sz="1400" b="1" i="0" dirty="0" err="1">
                <a:effectLst/>
                <a:latin typeface="source-serif-pro"/>
              </a:rPr>
              <a:t>ngOnChanges</a:t>
            </a:r>
            <a:r>
              <a:rPr lang="en-US" sz="1400" b="0" i="0" dirty="0">
                <a:effectLst/>
                <a:latin typeface="source-serif-pro"/>
              </a:rPr>
              <a:t> method. Even if </a:t>
            </a:r>
            <a:r>
              <a:rPr lang="en-US" sz="1400" b="1" i="0" dirty="0" err="1">
                <a:effectLst/>
                <a:latin typeface="source-serif-pro"/>
              </a:rPr>
              <a:t>ngOnChanges</a:t>
            </a:r>
            <a:r>
              <a:rPr lang="en-US" sz="1400" b="0" i="0" dirty="0">
                <a:effectLst/>
                <a:latin typeface="source-serif-pro"/>
              </a:rPr>
              <a:t> is not called, it will still be called.</a:t>
            </a:r>
          </a:p>
          <a:p>
            <a:r>
              <a:rPr lang="en-US" sz="1400" b="0" i="0" dirty="0">
                <a:effectLst/>
                <a:latin typeface="source-serif-pro"/>
              </a:rPr>
              <a:t>We can use </a:t>
            </a:r>
            <a:r>
              <a:rPr lang="en-US" sz="1400" b="1" i="0" dirty="0" err="1">
                <a:effectLst/>
                <a:latin typeface="source-serif-pro"/>
              </a:rPr>
              <a:t>ngOnInit</a:t>
            </a:r>
            <a:r>
              <a:rPr lang="en-US" sz="1400" b="0" i="0" dirty="0">
                <a:effectLst/>
                <a:latin typeface="source-serif-pro"/>
              </a:rPr>
              <a:t> for initialization tasks. This is a good place for fetching data from a server, and it’s a best practice.</a:t>
            </a:r>
          </a:p>
          <a:p>
            <a:endParaRPr lang="en-US" sz="1400" dirty="0"/>
          </a:p>
        </p:txBody>
      </p:sp>
      <p:pic>
        <p:nvPicPr>
          <p:cNvPr id="8" name="Picture 7" descr="A diagram of a process&#10;&#10;Description automatically generated">
            <a:extLst>
              <a:ext uri="{FF2B5EF4-FFF2-40B4-BE49-F238E27FC236}">
                <a16:creationId xmlns:a16="http://schemas.microsoft.com/office/drawing/2014/main" id="{35C956F3-1940-9D6D-0578-F17DA69C4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BEC163DC-6F0B-C342-74C2-FCCFCE01B246}"/>
              </a:ext>
            </a:extLst>
          </p:cNvPr>
          <p:cNvSpPr/>
          <p:nvPr/>
        </p:nvSpPr>
        <p:spPr>
          <a:xfrm>
            <a:off x="10115325" y="1739260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50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“</a:t>
            </a:r>
            <a:r>
              <a:rPr lang="en-US" sz="2000" b="1" dirty="0" err="1"/>
              <a:t>ngDoCheck</a:t>
            </a:r>
            <a:r>
              <a:rPr lang="en-US" sz="2000" dirty="0"/>
              <a:t>”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this method is </a:t>
            </a:r>
            <a:r>
              <a:rPr lang="en-US" sz="2000" b="1" dirty="0"/>
              <a:t>called almost every change detection</a:t>
            </a:r>
            <a:r>
              <a:rPr lang="en-US" sz="2000" dirty="0"/>
              <a:t>, so you shouldn’t do heavy things here. It will be bad for your website’s performance.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E2E1E6F9-3103-9A08-7398-49E2C0668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7500164-5608-1F40-710F-8D9AE6AD28A2}"/>
              </a:ext>
            </a:extLst>
          </p:cNvPr>
          <p:cNvSpPr/>
          <p:nvPr/>
        </p:nvSpPr>
        <p:spPr>
          <a:xfrm>
            <a:off x="10871104" y="3064207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45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r>
              <a:rPr lang="en-US" sz="2000" dirty="0"/>
              <a:t>“</a:t>
            </a:r>
            <a:r>
              <a:rPr lang="en-US" sz="2000" b="1" dirty="0" err="1"/>
              <a:t>ngAfterContentInit</a:t>
            </a:r>
            <a:r>
              <a:rPr lang="en-US" sz="2000" dirty="0"/>
              <a:t>”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This hook is called only once after the first </a:t>
            </a:r>
            <a:r>
              <a:rPr lang="en-US" sz="2000" b="1" dirty="0" err="1"/>
              <a:t>ngDoCheck</a:t>
            </a:r>
            <a:endParaRPr lang="en-US" sz="2000" dirty="0"/>
          </a:p>
          <a:p>
            <a:r>
              <a:rPr lang="en-US" sz="2000" dirty="0"/>
              <a:t>Runs once after the component's content has been initialized</a:t>
            </a:r>
          </a:p>
          <a:p>
            <a:r>
              <a:rPr lang="en-US" sz="2000" dirty="0"/>
              <a:t>Catch this content with the ng-content tag in the child component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B703B4AD-F768-7313-CA30-FD861ABC4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0BF99AB7-A96D-21D6-F436-464ACB42F7E0}"/>
              </a:ext>
            </a:extLst>
          </p:cNvPr>
          <p:cNvSpPr/>
          <p:nvPr/>
        </p:nvSpPr>
        <p:spPr>
          <a:xfrm>
            <a:off x="8874353" y="3092199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47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/>
              <a:t>“</a:t>
            </a:r>
            <a:r>
              <a:rPr lang="en-US" sz="1400" b="1" dirty="0" err="1"/>
              <a:t>ngAfterContentChecked</a:t>
            </a:r>
            <a:r>
              <a:rPr lang="en-US" sz="1400" dirty="0"/>
              <a:t>”</a:t>
            </a:r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Runs every time this component content has been checked for changes. </a:t>
            </a:r>
          </a:p>
          <a:p>
            <a:r>
              <a:rPr lang="en-US" sz="1400" dirty="0"/>
              <a:t>This hook will be called after </a:t>
            </a:r>
            <a:r>
              <a:rPr lang="en-US" sz="1400" b="1" dirty="0" err="1"/>
              <a:t>ngAfterContentInit</a:t>
            </a:r>
            <a:r>
              <a:rPr lang="en-US" sz="1400" dirty="0"/>
              <a:t> and after every </a:t>
            </a:r>
            <a:r>
              <a:rPr lang="en-US" sz="1400" b="1" dirty="0" err="1"/>
              <a:t>ngDoCheck</a:t>
            </a:r>
            <a:r>
              <a:rPr lang="en-US" sz="1400" dirty="0"/>
              <a:t>.</a:t>
            </a:r>
          </a:p>
          <a:p>
            <a:r>
              <a:rPr lang="en-US" sz="1400" dirty="0"/>
              <a:t>You may use this hook to react to changes in the projected content.</a:t>
            </a:r>
          </a:p>
          <a:p>
            <a:r>
              <a:rPr lang="en-US" sz="1400" dirty="0"/>
              <a:t>You shouldn’t do heavy things here because </a:t>
            </a:r>
            <a:r>
              <a:rPr lang="en-US" sz="1400" b="1" dirty="0" err="1"/>
              <a:t>ngDoCheck</a:t>
            </a:r>
            <a:r>
              <a:rPr lang="en-US" sz="1400" dirty="0"/>
              <a:t> triggers this hook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A540DF58-D586-25FD-0F44-031FFC152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88A649AC-BDAA-5F70-2406-DD28E08D207F}"/>
              </a:ext>
            </a:extLst>
          </p:cNvPr>
          <p:cNvSpPr/>
          <p:nvPr/>
        </p:nvSpPr>
        <p:spPr>
          <a:xfrm>
            <a:off x="5844074" y="3054877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45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900"/>
              <a:t>“</a:t>
            </a:r>
            <a:r>
              <a:rPr lang="en-US" sz="1900" b="1"/>
              <a:t>ngAfterViewInit</a:t>
            </a:r>
            <a:r>
              <a:rPr lang="en-US" sz="1900"/>
              <a:t>”</a:t>
            </a:r>
            <a:br>
              <a:rPr lang="en-US" sz="1900"/>
            </a:br>
            <a:endParaRPr lang="en-US" sz="1900"/>
          </a:p>
          <a:p>
            <a:r>
              <a:rPr lang="en-US" sz="1900"/>
              <a:t>This hook is called only once after the first </a:t>
            </a:r>
            <a:r>
              <a:rPr lang="en-US" sz="1900" b="1"/>
              <a:t>ngAfterContentChecked</a:t>
            </a:r>
            <a:r>
              <a:rPr lang="en-US" sz="1900"/>
              <a:t>. With this hook, we understand that the component and child views are initialized.</a:t>
            </a:r>
          </a:p>
          <a:p>
            <a:r>
              <a:rPr lang="en-US" sz="1900"/>
              <a:t>This is the first time that we can access the ElementRef of the ViewChildren.</a:t>
            </a:r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EAEF0EF3-208D-01A9-7F7A-E9FCF9FE4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A9C9BF26-24E7-BBB5-CCB3-E07635A62FB0}"/>
              </a:ext>
            </a:extLst>
          </p:cNvPr>
          <p:cNvSpPr/>
          <p:nvPr/>
        </p:nvSpPr>
        <p:spPr>
          <a:xfrm>
            <a:off x="6749143" y="4361163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07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Angular?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Angular is a development platform, built on TypeScript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 component-based framework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 collection of well-integrated libraries that cover a wide variety of features, including routing, forms management, client-server communication, and more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A suite of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2671145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(Detection)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/>
              <a:t>“</a:t>
            </a:r>
            <a:r>
              <a:rPr lang="en-US" sz="1400" b="1"/>
              <a:t>ngAfterViewChecked</a:t>
            </a:r>
            <a:r>
              <a:rPr lang="en-US" sz="1400"/>
              <a:t>”</a:t>
            </a:r>
            <a:br>
              <a:rPr lang="en-US" sz="1400"/>
            </a:br>
            <a:endParaRPr lang="en-US" sz="1400"/>
          </a:p>
          <a:p>
            <a:r>
              <a:rPr lang="en-US" sz="1400"/>
              <a:t>This hook will be called after </a:t>
            </a:r>
            <a:r>
              <a:rPr lang="en-US" sz="1400" b="1"/>
              <a:t>ngAfterViewInit</a:t>
            </a:r>
            <a:r>
              <a:rPr lang="en-US" sz="1400"/>
              <a:t> and after every </a:t>
            </a:r>
            <a:r>
              <a:rPr lang="en-US" sz="1400" b="1"/>
              <a:t>ngAfterContentChecked</a:t>
            </a:r>
            <a:r>
              <a:rPr lang="en-US" sz="1400"/>
              <a:t>.</a:t>
            </a:r>
          </a:p>
          <a:p>
            <a:r>
              <a:rPr lang="en-US" sz="1400"/>
              <a:t>This is called after angular checked component views and its child views.</a:t>
            </a:r>
          </a:p>
          <a:p>
            <a:r>
              <a:rPr lang="en-US" sz="1400"/>
              <a:t>The triggering chain is like this; </a:t>
            </a:r>
            <a:r>
              <a:rPr lang="en-US" sz="1400" b="1"/>
              <a:t>ngDoCheck</a:t>
            </a:r>
            <a:r>
              <a:rPr lang="en-US" sz="1400"/>
              <a:t> → </a:t>
            </a:r>
            <a:r>
              <a:rPr lang="en-US" sz="1400" b="1"/>
              <a:t>ngAfterContentChecked</a:t>
            </a:r>
            <a:r>
              <a:rPr lang="en-US" sz="1400"/>
              <a:t> → </a:t>
            </a:r>
            <a:r>
              <a:rPr lang="en-US" sz="1400" b="1"/>
              <a:t>ngAfterViewChecked</a:t>
            </a:r>
            <a:r>
              <a:rPr lang="en-US" sz="1400"/>
              <a:t> so like others, this hook will be called almost every change detection. You shouldn’t make heavy operations in this method.</a:t>
            </a:r>
          </a:p>
          <a:p>
            <a:endParaRPr lang="en-US" sz="1400"/>
          </a:p>
          <a:p>
            <a:pPr marL="0" indent="0">
              <a:buNone/>
            </a:pPr>
            <a:endParaRPr lang="en-US" sz="140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CB93F888-20F4-9A3E-4F8A-907A4861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96883446-8CF7-416D-F60F-6FE66FAF6115}"/>
              </a:ext>
            </a:extLst>
          </p:cNvPr>
          <p:cNvSpPr/>
          <p:nvPr/>
        </p:nvSpPr>
        <p:spPr>
          <a:xfrm>
            <a:off x="8941837" y="4351832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52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Component Lifecycle (Destruction)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“ngOnDestroy”</a:t>
            </a:r>
          </a:p>
          <a:p>
            <a:r>
              <a:rPr lang="en-US" sz="2000"/>
              <a:t>Runs once before the component is destroyed.</a:t>
            </a:r>
            <a:br>
              <a:rPr lang="en-US" sz="2000"/>
            </a:b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37AECBC6-DBE2-A2C6-F606-12FA47DB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1492891"/>
            <a:ext cx="6389346" cy="3881527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ACFDB12C-4E6A-F94F-A084-558F4826D21B}"/>
              </a:ext>
            </a:extLst>
          </p:cNvPr>
          <p:cNvSpPr/>
          <p:nvPr/>
        </p:nvSpPr>
        <p:spPr>
          <a:xfrm>
            <a:off x="10602686" y="4323840"/>
            <a:ext cx="25192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81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@if..@else-if…@else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Helps to control de flow in the UI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@if </a:t>
            </a:r>
            <a:r>
              <a:rPr lang="pt-BR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(cartSubmitted()) </a:t>
            </a:r>
            <a:r>
              <a:rPr lang="pt-BR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  &lt;h2&gt;You completed is submitted!&lt;/h2&gt;</a:t>
            </a:r>
          </a:p>
          <a:p>
            <a:pPr marL="0" indent="0">
              <a:buNone/>
            </a:pPr>
            <a:r>
              <a:rPr lang="pt-BR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}</a:t>
            </a:r>
            <a:r>
              <a:rPr lang="pt-BR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lang="pt-BR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@else-if </a:t>
            </a:r>
            <a:r>
              <a:rPr lang="pt-BR" dirty="0">
                <a:solidFill>
                  <a:srgbClr val="000088"/>
                </a:solidFill>
                <a:latin typeface="Roboto Mono" panose="00000009000000000000" pitchFamily="49" charset="0"/>
              </a:rPr>
              <a:t>(cartEmpty())</a:t>
            </a:r>
            <a:r>
              <a:rPr lang="pt-BR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pt-BR" dirty="0">
                <a:solidFill>
                  <a:srgbClr val="000088"/>
                </a:solidFill>
                <a:latin typeface="Roboto Mono" panose="00000009000000000000" pitchFamily="49" charset="0"/>
              </a:rPr>
              <a:t>  </a:t>
            </a:r>
            <a:r>
              <a:rPr lang="pt-BR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&lt;h2No items in your cart&lt;/h2&gt;</a:t>
            </a:r>
            <a:endParaRPr lang="pt-BR" dirty="0">
              <a:solidFill>
                <a:srgbClr val="000088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Roboto Mono" panose="00000009000000000000" pitchFamily="49" charset="0"/>
              </a:rPr>
              <a:t>} </a:t>
            </a:r>
            <a:r>
              <a:rPr lang="pt-BR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@else {</a:t>
            </a:r>
          </a:p>
          <a:p>
            <a:pPr marL="0" indent="0">
              <a:buNone/>
            </a:pPr>
            <a:r>
              <a:rPr lang="pt-BR" dirty="0">
                <a:solidFill>
                  <a:srgbClr val="000088"/>
                </a:solidFill>
                <a:latin typeface="Roboto Mono" panose="00000009000000000000" pitchFamily="49" charset="0"/>
              </a:rPr>
              <a:t>  </a:t>
            </a:r>
            <a:r>
              <a:rPr lang="pt-BR" b="0" i="0" dirty="0">
                <a:solidFill>
                  <a:srgbClr val="000088"/>
                </a:solidFill>
                <a:effectLst/>
                <a:latin typeface="Roboto Mono" panose="00000009000000000000" pitchFamily="49" charset="0"/>
              </a:rPr>
              <a:t>&lt;h2&gt;{{getTotalItems()}} items in your cart&lt;/h2&gt;</a:t>
            </a:r>
            <a:endParaRPr lang="pt-BR" dirty="0">
              <a:solidFill>
                <a:srgbClr val="000088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pt-BR" dirty="0">
                <a:solidFill>
                  <a:srgbClr val="FF0000"/>
                </a:solidFill>
                <a:latin typeface="Roboto Mono" panose="00000009000000000000" pitchFamily="49" charset="0"/>
              </a:rPr>
              <a:t>}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994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Directiva</a:t>
            </a:r>
            <a:r>
              <a:rPr lang="en-US" dirty="0"/>
              <a:t> “</a:t>
            </a:r>
            <a:r>
              <a:rPr lang="en-US" dirty="0" err="1"/>
              <a:t>ngIf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Helps to control de flow in the UI similar to “@if”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&lt;div class="row“ </a:t>
            </a:r>
            <a:r>
              <a:rPr lang="en-US" b="0" i="0" dirty="0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*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Roboto Mono" panose="00000009000000000000" pitchFamily="49" charset="0"/>
              </a:rPr>
              <a:t>ngIf</a:t>
            </a: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="</a:t>
            </a:r>
            <a:r>
              <a:rPr lang="en-US" sz="2600" dirty="0" err="1">
                <a:solidFill>
                  <a:srgbClr val="000088"/>
                </a:solidFill>
                <a:latin typeface="Roboto Mono" panose="00000009000000000000" pitchFamily="49" charset="0"/>
              </a:rPr>
              <a:t>cartItems</a:t>
            </a: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().length &gt; 0”&gt;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  &lt;div class="col-7"&gt;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    &lt;app-cart-item-list [</a:t>
            </a:r>
            <a:r>
              <a:rPr lang="en-US" sz="2600" dirty="0" err="1">
                <a:solidFill>
                  <a:srgbClr val="000088"/>
                </a:solidFill>
                <a:latin typeface="Roboto Mono" panose="00000009000000000000" pitchFamily="49" charset="0"/>
              </a:rPr>
              <a:t>cartItems</a:t>
            </a: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]="</a:t>
            </a:r>
            <a:r>
              <a:rPr lang="en-US" sz="2600" dirty="0" err="1">
                <a:solidFill>
                  <a:srgbClr val="000088"/>
                </a:solidFill>
                <a:latin typeface="Roboto Mono" panose="00000009000000000000" pitchFamily="49" charset="0"/>
              </a:rPr>
              <a:t>cartItems</a:t>
            </a: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()"/&gt;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  &lt;/div&gt;        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88"/>
                </a:solidFill>
                <a:latin typeface="Roboto Mono" panose="00000009000000000000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422491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Helps to control de flow in the UI for loops</a:t>
            </a:r>
          </a:p>
          <a:p>
            <a:r>
              <a:rPr lang="en-US" dirty="0"/>
              <a:t>Track expression allows to maintain a relationship between your data and the DOM nodes on the page. Optimize performance by executing the minimum necessary DOM operations when the data changes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@for 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(item of items()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;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track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item.id)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&lt;li&gt;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 &lt;app-cart-item-preview [item]=“item"/&gt;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&lt;/li&gt;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5839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@for contextual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Variables that can help for some use cases: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$count: Number of items in a collection iterated over</a:t>
            </a:r>
          </a:p>
          <a:p>
            <a:pPr lvl="1"/>
            <a:r>
              <a:rPr lang="en-US" dirty="0"/>
              <a:t>$index: Index of the current row</a:t>
            </a:r>
          </a:p>
          <a:p>
            <a:pPr lvl="1"/>
            <a:r>
              <a:rPr lang="en-US" dirty="0"/>
              <a:t>$first: Whether the current row is the first row </a:t>
            </a:r>
          </a:p>
          <a:p>
            <a:pPr lvl="1"/>
            <a:r>
              <a:rPr lang="en-US" dirty="0"/>
              <a:t>$last: Whether the current row is the last row</a:t>
            </a:r>
          </a:p>
          <a:p>
            <a:pPr lvl="1"/>
            <a:r>
              <a:rPr lang="en-US" dirty="0"/>
              <a:t>$even: Whether the current row index is even</a:t>
            </a:r>
          </a:p>
          <a:p>
            <a:pPr lvl="1"/>
            <a:r>
              <a:rPr lang="en-US" dirty="0"/>
              <a:t>$odd: Whether the current row index is odd</a:t>
            </a:r>
          </a:p>
        </p:txBody>
      </p:sp>
    </p:spTree>
    <p:extLst>
      <p:ext uri="{BB962C8B-B14F-4D97-AF65-F5344CB8AC3E}">
        <p14:creationId xmlns:p14="http://schemas.microsoft.com/office/powerpoint/2010/main" val="3045482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@for contextual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@for 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(item of items();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track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item.id; let x =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$index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, e =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$even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, f =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$first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, l =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$last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)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&lt;li&gt;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 &lt;app-cart-item-preview [item]=“item"/&gt;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&lt;/li&gt;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7841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@for fallback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@for 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(item of items();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track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item.id)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&lt;li&gt;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 &lt;app-cart-item-preview [item]=“item"/&gt;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 &lt;/li&gt;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} @empty 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  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&lt;li&gt;No items.&lt;/li&gt;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5731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Directiva</a:t>
            </a:r>
            <a:r>
              <a:rPr lang="en-US" dirty="0"/>
              <a:t> “</a:t>
            </a:r>
            <a:r>
              <a:rPr lang="en-US" dirty="0" err="1"/>
              <a:t>ngFor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&lt;div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*</a:t>
            </a:r>
            <a:r>
              <a:rPr lang="en-US" sz="3000" dirty="0" err="1">
                <a:solidFill>
                  <a:srgbClr val="FF0000"/>
                </a:solidFill>
                <a:latin typeface="Roboto Mono" panose="00000009000000000000" pitchFamily="49" charset="0"/>
              </a:rPr>
              <a:t>ngFor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="let item of items"&gt;{{ item.name }}&lt;/div&gt;</a:t>
            </a:r>
          </a:p>
          <a:p>
            <a:pPr marL="0" indent="0">
              <a:buNone/>
            </a:pPr>
            <a:endParaRPr lang="en-US" sz="3000" dirty="0">
              <a:solidFill>
                <a:srgbClr val="000088"/>
              </a:solidFill>
              <a:latin typeface="Roboto Mono" panose="00000009000000000000" pitchFamily="49" charset="0"/>
            </a:endParaRPr>
          </a:p>
          <a:p>
            <a:pPr marL="0" indent="0">
              <a:buNone/>
            </a:pPr>
            <a:r>
              <a:rPr lang="en-US" sz="3200" dirty="0"/>
              <a:t>e.g.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&lt;div 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*</a:t>
            </a:r>
            <a:r>
              <a:rPr lang="en-US" sz="3000" dirty="0" err="1">
                <a:solidFill>
                  <a:srgbClr val="FF0000"/>
                </a:solidFill>
                <a:latin typeface="Roboto Mono" panose="00000009000000000000" pitchFamily="49" charset="0"/>
              </a:rPr>
              <a:t>ngFor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="let item of items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; let </a:t>
            </a:r>
            <a:r>
              <a:rPr lang="en-US" sz="3000" dirty="0" err="1">
                <a:solidFill>
                  <a:srgbClr val="FF0000"/>
                </a:solidFill>
                <a:latin typeface="Roboto Mono" panose="00000009000000000000" pitchFamily="49" charset="0"/>
              </a:rPr>
              <a:t>i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=index; </a:t>
            </a:r>
            <a:r>
              <a:rPr lang="en-US" sz="3000" dirty="0" err="1">
                <a:solidFill>
                  <a:srgbClr val="FF0000"/>
                </a:solidFill>
                <a:latin typeface="Roboto Mono" panose="00000009000000000000" pitchFamily="49" charset="0"/>
              </a:rPr>
              <a:t>trackBy</a:t>
            </a:r>
            <a:r>
              <a:rPr lang="en-US" sz="3000" dirty="0">
                <a:solidFill>
                  <a:srgbClr val="FF0000"/>
                </a:solidFill>
                <a:latin typeface="Roboto Mono" panose="00000009000000000000" pitchFamily="49" charset="0"/>
              </a:rPr>
              <a:t>: 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item.id "&gt;{{ item.name }} – index {{</a:t>
            </a:r>
            <a:r>
              <a:rPr lang="en-US" sz="3000" dirty="0" err="1">
                <a:solidFill>
                  <a:srgbClr val="000088"/>
                </a:solidFill>
                <a:latin typeface="Roboto Mono" panose="00000009000000000000" pitchFamily="49" charset="0"/>
              </a:rPr>
              <a:t>i</a:t>
            </a:r>
            <a:r>
              <a:rPr lang="en-US" sz="3000" dirty="0">
                <a:solidFill>
                  <a:srgbClr val="000088"/>
                </a:solidFill>
                <a:latin typeface="Roboto Mono" panose="00000009000000000000" pitchFamily="49" charset="0"/>
              </a:rPr>
              <a:t>}}&lt;/div&gt;</a:t>
            </a:r>
          </a:p>
          <a:p>
            <a:pPr marL="0" indent="0">
              <a:buNone/>
            </a:pPr>
            <a:endParaRPr lang="en-US" sz="3000" dirty="0">
              <a:solidFill>
                <a:srgbClr val="000088"/>
              </a:solidFill>
              <a:latin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835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 value of the conditional expression is compared to the case expression using the triple-equals (===) operator</a:t>
            </a:r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@switch </a:t>
            </a:r>
            <a:r>
              <a:rPr lang="en-US" sz="4700" dirty="0">
                <a:solidFill>
                  <a:srgbClr val="000088"/>
                </a:solidFill>
                <a:latin typeface="Roboto Mono" panose="00000009000000000000" pitchFamily="49" charset="0"/>
              </a:rPr>
              <a:t>(</a:t>
            </a:r>
            <a:r>
              <a:rPr lang="en-US" sz="4700" dirty="0" err="1">
                <a:solidFill>
                  <a:srgbClr val="000088"/>
                </a:solidFill>
                <a:latin typeface="Roboto Mono" panose="00000009000000000000" pitchFamily="49" charset="0"/>
              </a:rPr>
              <a:t>userPermissions</a:t>
            </a:r>
            <a:r>
              <a:rPr lang="en-US" sz="4700" dirty="0">
                <a:solidFill>
                  <a:srgbClr val="000088"/>
                </a:solidFill>
                <a:latin typeface="Roboto Mono" panose="00000009000000000000" pitchFamily="49" charset="0"/>
              </a:rPr>
              <a:t>) </a:t>
            </a: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  @case </a:t>
            </a:r>
            <a:r>
              <a:rPr lang="en-US" sz="4800" dirty="0">
                <a:solidFill>
                  <a:srgbClr val="000088"/>
                </a:solidFill>
                <a:latin typeface="Roboto Mono" panose="00000009000000000000" pitchFamily="49" charset="0"/>
              </a:rPr>
              <a:t>('admin') </a:t>
            </a: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    </a:t>
            </a:r>
            <a:r>
              <a:rPr lang="en-US" sz="4800" dirty="0">
                <a:solidFill>
                  <a:srgbClr val="000088"/>
                </a:solidFill>
                <a:latin typeface="Roboto Mono" panose="00000009000000000000" pitchFamily="49" charset="0"/>
              </a:rPr>
              <a:t>&lt;app-admin-dashboard /&gt;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  } @case </a:t>
            </a:r>
            <a:r>
              <a:rPr lang="en-US" sz="4700" dirty="0">
                <a:solidFill>
                  <a:srgbClr val="000088"/>
                </a:solidFill>
                <a:latin typeface="Roboto Mono" panose="00000009000000000000" pitchFamily="49" charset="0"/>
              </a:rPr>
              <a:t>('reviewer') </a:t>
            </a: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    </a:t>
            </a:r>
            <a:r>
              <a:rPr lang="en-US" sz="4800" dirty="0">
                <a:solidFill>
                  <a:srgbClr val="000088"/>
                </a:solidFill>
                <a:latin typeface="Roboto Mono" panose="00000009000000000000" pitchFamily="49" charset="0"/>
              </a:rPr>
              <a:t>&lt;app-reviewer-dashboard /&gt;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  } @default {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    </a:t>
            </a:r>
            <a:r>
              <a:rPr lang="en-US" sz="4800" dirty="0">
                <a:solidFill>
                  <a:srgbClr val="000088"/>
                </a:solidFill>
                <a:latin typeface="Roboto Mono" panose="00000009000000000000" pitchFamily="49" charset="0"/>
              </a:rPr>
              <a:t>&lt;app-viewer-dashboard /&gt;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FF0000"/>
                </a:solidFill>
                <a:latin typeface="Roboto Mono" panose="00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589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-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Prerequisites:</a:t>
            </a:r>
          </a:p>
          <a:p>
            <a:pPr lvl="1"/>
            <a:r>
              <a:rPr lang="en-US" dirty="0"/>
              <a:t>Node.js (^18.19.1)</a:t>
            </a:r>
          </a:p>
          <a:p>
            <a:pPr lvl="1"/>
            <a:r>
              <a:rPr lang="en-US" dirty="0"/>
              <a:t>Visual Studio Code</a:t>
            </a:r>
          </a:p>
          <a:p>
            <a:pPr lvl="1"/>
            <a:r>
              <a:rPr lang="en-US" dirty="0"/>
              <a:t>Terminal</a:t>
            </a:r>
            <a:br>
              <a:rPr lang="en-US" dirty="0"/>
            </a:br>
            <a:endParaRPr lang="en-US" dirty="0"/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Install Angular CLI</a:t>
            </a:r>
          </a:p>
          <a:p>
            <a:pPr lvl="1"/>
            <a:r>
              <a:rPr lang="en-US" b="0" i="0" dirty="0" err="1">
                <a:solidFill>
                  <a:srgbClr val="242424"/>
                </a:solidFill>
                <a:effectLst/>
                <a:latin typeface="source-serif-pro"/>
              </a:rPr>
              <a:t>npm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install -g @angular/cli</a:t>
            </a:r>
          </a:p>
        </p:txBody>
      </p:sp>
    </p:spTree>
    <p:extLst>
      <p:ext uri="{BB962C8B-B14F-4D97-AF65-F5344CB8AC3E}">
        <p14:creationId xmlns:p14="http://schemas.microsoft.com/office/powerpoint/2010/main" val="20961216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Directiva</a:t>
            </a:r>
            <a:r>
              <a:rPr lang="en-US" dirty="0"/>
              <a:t> “</a:t>
            </a:r>
            <a:r>
              <a:rPr lang="en-US" dirty="0" err="1"/>
              <a:t>ngSwitch</a:t>
            </a:r>
            <a:r>
              <a:rPr lang="en-US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&lt;div </a:t>
            </a:r>
            <a:r>
              <a:rPr lang="en-US" sz="2200" dirty="0">
                <a:solidFill>
                  <a:srgbClr val="FF0000"/>
                </a:solidFill>
                <a:latin typeface="Roboto Mono" panose="00000009000000000000" pitchFamily="49" charset="0"/>
              </a:rPr>
              <a:t>[</a:t>
            </a:r>
            <a:r>
              <a:rPr lang="en-US" sz="2200" dirty="0" err="1">
                <a:solidFill>
                  <a:srgbClr val="FF0000"/>
                </a:solidFill>
                <a:latin typeface="Roboto Mono" panose="00000009000000000000" pitchFamily="49" charset="0"/>
              </a:rPr>
              <a:t>ngSwitch</a:t>
            </a:r>
            <a:r>
              <a:rPr lang="en-US" sz="2200" dirty="0">
                <a:solidFill>
                  <a:srgbClr val="FF0000"/>
                </a:solidFill>
                <a:latin typeface="Roboto Mono" panose="00000009000000000000" pitchFamily="49" charset="0"/>
              </a:rPr>
              <a:t>]</a:t>
            </a: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=“</a:t>
            </a:r>
            <a:r>
              <a:rPr lang="en-US" sz="2200" dirty="0" err="1">
                <a:solidFill>
                  <a:srgbClr val="000088"/>
                </a:solidFill>
                <a:latin typeface="Roboto Mono" panose="00000009000000000000" pitchFamily="49" charset="0"/>
              </a:rPr>
              <a:t>item.color</a:t>
            </a: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  &lt;app-item </a:t>
            </a:r>
            <a:r>
              <a:rPr lang="en-US" sz="2200" dirty="0">
                <a:solidFill>
                  <a:srgbClr val="FF0000"/>
                </a:solidFill>
                <a:latin typeface="Roboto Mono" panose="00000009000000000000" pitchFamily="49" charset="0"/>
              </a:rPr>
              <a:t>*</a:t>
            </a:r>
            <a:r>
              <a:rPr lang="en-US" sz="2200" dirty="0" err="1">
                <a:solidFill>
                  <a:srgbClr val="FF0000"/>
                </a:solidFill>
                <a:latin typeface="Roboto Mono" panose="00000009000000000000" pitchFamily="49" charset="0"/>
              </a:rPr>
              <a:t>ngSwitchCase</a:t>
            </a: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=“’red'" [item]="item"&gt;&lt;/app-item&gt;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  &lt;app-item </a:t>
            </a:r>
            <a:r>
              <a:rPr lang="en-US" sz="2200" dirty="0">
                <a:solidFill>
                  <a:srgbClr val="FF0000"/>
                </a:solidFill>
                <a:latin typeface="Roboto Mono" panose="00000009000000000000" pitchFamily="49" charset="0"/>
              </a:rPr>
              <a:t>*</a:t>
            </a:r>
            <a:r>
              <a:rPr lang="en-US" sz="2200" dirty="0" err="1">
                <a:solidFill>
                  <a:srgbClr val="FF0000"/>
                </a:solidFill>
                <a:latin typeface="Roboto Mono" panose="00000009000000000000" pitchFamily="49" charset="0"/>
              </a:rPr>
              <a:t>ngSwitchCase</a:t>
            </a: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=“’white'" [item]="item"&gt;&lt;/app-item&gt;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  &lt;app-item </a:t>
            </a:r>
            <a:r>
              <a:rPr lang="en-US" sz="2200" dirty="0">
                <a:solidFill>
                  <a:srgbClr val="FF0000"/>
                </a:solidFill>
                <a:latin typeface="Roboto Mono" panose="00000009000000000000" pitchFamily="49" charset="0"/>
              </a:rPr>
              <a:t>*</a:t>
            </a:r>
            <a:r>
              <a:rPr lang="en-US" sz="2200" dirty="0" err="1">
                <a:solidFill>
                  <a:srgbClr val="FF0000"/>
                </a:solidFill>
                <a:latin typeface="Roboto Mono" panose="00000009000000000000" pitchFamily="49" charset="0"/>
              </a:rPr>
              <a:t>ngSwitchCase</a:t>
            </a: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=“’black'" [item]="item"&gt;&lt;/app-item&gt;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  &lt;app-unknown </a:t>
            </a:r>
            <a:r>
              <a:rPr lang="en-US" sz="2200" dirty="0">
                <a:solidFill>
                  <a:srgbClr val="FF0000"/>
                </a:solidFill>
                <a:latin typeface="Roboto Mono" panose="00000009000000000000" pitchFamily="49" charset="0"/>
              </a:rPr>
              <a:t>*</a:t>
            </a:r>
            <a:r>
              <a:rPr lang="en-US" sz="2200" dirty="0" err="1">
                <a:solidFill>
                  <a:srgbClr val="FF0000"/>
                </a:solidFill>
                <a:latin typeface="Roboto Mono" panose="00000009000000000000" pitchFamily="49" charset="0"/>
              </a:rPr>
              <a:t>ngSwitchDefault</a:t>
            </a:r>
            <a:r>
              <a:rPr lang="en-US" sz="2200" dirty="0">
                <a:solidFill>
                  <a:srgbClr val="FF0000"/>
                </a:solidFill>
                <a:latin typeface="Roboto Mono" panose="00000009000000000000" pitchFamily="49" charset="0"/>
              </a:rPr>
              <a:t> </a:t>
            </a: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[item]=“item"&gt;&lt;/app-unknown&gt;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88"/>
                </a:solidFill>
                <a:latin typeface="Roboto Mono" panose="00000009000000000000" pitchFamily="49" charset="0"/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2405821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Expressions that allows you to transform data declaratively in your template. </a:t>
            </a:r>
          </a:p>
          <a:p>
            <a:r>
              <a:rPr lang="en-US" dirty="0"/>
              <a:t>Pipes let you declare a transformation function once and then use that transformation across multiple templates. </a:t>
            </a:r>
          </a:p>
          <a:p>
            <a:r>
              <a:rPr lang="en-US" dirty="0"/>
              <a:t>Angular pipes use the vertical bar character (|), inspired by the Unix pipe.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{{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this.orderItem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().total </a:t>
            </a:r>
            <a:r>
              <a:rPr lang="en-US" dirty="0">
                <a:solidFill>
                  <a:srgbClr val="FF0000"/>
                </a:solidFill>
                <a:latin typeface="Roboto Mono" panose="00000009000000000000" pitchFamily="49" charset="0"/>
              </a:rPr>
              <a:t>| currency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}}&lt;/p&gt;</a:t>
            </a:r>
          </a:p>
        </p:txBody>
      </p:sp>
    </p:spTree>
    <p:extLst>
      <p:ext uri="{BB962C8B-B14F-4D97-AF65-F5344CB8AC3E}">
        <p14:creationId xmlns:p14="http://schemas.microsoft.com/office/powerpoint/2010/main" val="1042884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You can create custom pipes manually or with CLI.</a:t>
            </a:r>
          </a:p>
          <a:p>
            <a:r>
              <a:rPr lang="en-US" dirty="0"/>
              <a:t>With CLI you can generate it using command “</a:t>
            </a:r>
            <a:r>
              <a:rPr lang="en-US" dirty="0">
                <a:solidFill>
                  <a:srgbClr val="FF0000"/>
                </a:solidFill>
              </a:rPr>
              <a:t>ng generate pipe </a:t>
            </a:r>
            <a:r>
              <a:rPr lang="en-US" dirty="0"/>
              <a:t>pipe-name”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e.g. 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import { Pipe,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PipeTransform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} from '@angular/core';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@Pipe({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Roboto Mono" panose="00000009000000000000" pitchFamily="49" charset="0"/>
              </a:rPr>
              <a:t>name: ‘</a:t>
            </a:r>
            <a:r>
              <a:rPr lang="en-US" dirty="0" err="1">
                <a:solidFill>
                  <a:srgbClr val="FF0000"/>
                </a:solidFill>
                <a:latin typeface="Roboto Mono" panose="00000009000000000000" pitchFamily="49" charset="0"/>
              </a:rPr>
              <a:t>firstLetterCase</a:t>
            </a:r>
            <a:r>
              <a:rPr lang="en-US" dirty="0">
                <a:solidFill>
                  <a:srgbClr val="FF0000"/>
                </a:solidFill>
                <a:latin typeface="Roboto Mono" panose="00000009000000000000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})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export class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FirstLetterCasePipe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implements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PipeTransform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 </a:t>
            </a:r>
            <a:r>
              <a:rPr lang="en-US" dirty="0">
                <a:solidFill>
                  <a:srgbClr val="FF0000"/>
                </a:solidFill>
                <a:latin typeface="Roboto Mono" panose="00000009000000000000" pitchFamily="49" charset="0"/>
              </a:rPr>
              <a:t>transform(value: string, </a:t>
            </a:r>
            <a:r>
              <a:rPr lang="en-US" dirty="0" err="1">
                <a:solidFill>
                  <a:srgbClr val="FF0000"/>
                </a:solidFill>
                <a:latin typeface="Roboto Mono" panose="00000009000000000000" pitchFamily="49" charset="0"/>
              </a:rPr>
              <a:t>args</a:t>
            </a:r>
            <a:r>
              <a:rPr lang="en-US" dirty="0">
                <a:solidFill>
                  <a:srgbClr val="FF0000"/>
                </a:solidFill>
                <a:latin typeface="Roboto Mono" panose="00000009000000000000" pitchFamily="49" charset="0"/>
              </a:rPr>
              <a:t>: ‘UPPER’|’LOWER’): string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Roboto Mono" panose="00000009000000000000" pitchFamily="49" charset="0"/>
              </a:rPr>
              <a:t>    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const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i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=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value.charAt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(0);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   const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iTrasnformed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= case === ‘UPPER’ ?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i.toUpperCase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() :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i.toLowerCase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(); 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   return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iTrasnformed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 + </a:t>
            </a:r>
            <a:r>
              <a:rPr lang="en-US" dirty="0" err="1">
                <a:solidFill>
                  <a:srgbClr val="000088"/>
                </a:solidFill>
                <a:latin typeface="Roboto Mono" panose="00000009000000000000" pitchFamily="49" charset="0"/>
              </a:rPr>
              <a:t>value.slice</a:t>
            </a: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(1);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Roboto Mono" panose="00000009000000000000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88"/>
                </a:solidFill>
                <a:latin typeface="Roboto Mono" panose="00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42730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State management library.</a:t>
            </a:r>
          </a:p>
          <a:p>
            <a:r>
              <a:rPr lang="en-US" dirty="0"/>
              <a:t>Inspired by REDUX (popular state management library)</a:t>
            </a:r>
          </a:p>
          <a:p>
            <a:r>
              <a:rPr lang="en-US" dirty="0"/>
              <a:t>Follows “UNI Directional Data Flow” principle</a:t>
            </a:r>
          </a:p>
          <a:p>
            <a:r>
              <a:rPr lang="en-US" dirty="0"/>
              <a:t>Provides the building blocks to manage the state of the application in a predictable and scalable manner</a:t>
            </a:r>
          </a:p>
          <a:p>
            <a:r>
              <a:rPr lang="en-US" dirty="0"/>
              <a:t>Building blocks: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Reducers</a:t>
            </a:r>
          </a:p>
          <a:p>
            <a:pPr lvl="1"/>
            <a:r>
              <a:rPr lang="en-US" dirty="0"/>
              <a:t>Effects</a:t>
            </a:r>
          </a:p>
          <a:p>
            <a:pPr lvl="1"/>
            <a:r>
              <a:rPr lang="en-US" dirty="0"/>
              <a:t>Selectors</a:t>
            </a:r>
          </a:p>
        </p:txBody>
      </p:sp>
    </p:spTree>
    <p:extLst>
      <p:ext uri="{BB962C8B-B14F-4D97-AF65-F5344CB8AC3E}">
        <p14:creationId xmlns:p14="http://schemas.microsoft.com/office/powerpoint/2010/main" val="3442861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NgRX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F69ED-1647-302E-F65C-843FEC3A6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63" y="1451361"/>
            <a:ext cx="911542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142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r>
              <a:rPr lang="en-US" dirty="0"/>
              <a:t> - 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 State is saved in “Store”</a:t>
            </a:r>
          </a:p>
          <a:p>
            <a:r>
              <a:rPr lang="en-US" dirty="0"/>
              <a:t>Create a “</a:t>
            </a:r>
            <a:r>
              <a:rPr lang="en-US" dirty="0" err="1"/>
              <a:t>uni</a:t>
            </a:r>
            <a:r>
              <a:rPr lang="en-US" dirty="0"/>
              <a:t>-directional data flow” cycle</a:t>
            </a:r>
            <a:br>
              <a:rPr lang="en-US" dirty="0"/>
            </a:br>
            <a:r>
              <a:rPr lang="en-US" dirty="0"/>
              <a:t>from store to the component</a:t>
            </a:r>
          </a:p>
          <a:p>
            <a:r>
              <a:rPr lang="en-US" dirty="0"/>
              <a:t>Store is mainly for managing global </a:t>
            </a:r>
            <a:br>
              <a:rPr lang="en-US" dirty="0"/>
            </a:br>
            <a:r>
              <a:rPr lang="en-US" dirty="0"/>
              <a:t>state across an entire application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C8389-AFD3-8FFB-91E0-26021F3E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030" y="555594"/>
            <a:ext cx="5012970" cy="259815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A077143-DD66-550F-3E4E-0829DD793412}"/>
              </a:ext>
            </a:extLst>
          </p:cNvPr>
          <p:cNvSpPr/>
          <p:nvPr/>
        </p:nvSpPr>
        <p:spPr>
          <a:xfrm>
            <a:off x="10151706" y="681037"/>
            <a:ext cx="24259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193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r>
              <a:rPr lang="en-US" dirty="0"/>
              <a:t> -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Selectors are pure functions used for </a:t>
            </a:r>
            <a:br>
              <a:rPr lang="en-US" dirty="0"/>
            </a:br>
            <a:r>
              <a:rPr lang="en-US" dirty="0"/>
              <a:t>obtaining slices of store state</a:t>
            </a:r>
          </a:p>
          <a:p>
            <a:r>
              <a:rPr lang="en-US" dirty="0"/>
              <a:t>To select a piece of state based on data </a:t>
            </a:r>
            <a:br>
              <a:rPr lang="en-US" dirty="0"/>
            </a:br>
            <a:r>
              <a:rPr lang="en-US" dirty="0"/>
              <a:t>you can pass props to the selector function</a:t>
            </a:r>
          </a:p>
          <a:p>
            <a:r>
              <a:rPr lang="en-US" dirty="0"/>
              <a:t>Keep in mind that a selector only keeps the previous input arguments in its cache</a:t>
            </a:r>
          </a:p>
          <a:p>
            <a:r>
              <a:rPr lang="en-US" dirty="0"/>
              <a:t>Selectors empower you to compose a read model for your application state (Command Query Responsibility Segregation (CQRS)) </a:t>
            </a:r>
            <a:r>
              <a:rPr lang="en-US" dirty="0">
                <a:hlinkClick r:id="rId2"/>
              </a:rPr>
              <a:t>Reference</a:t>
            </a:r>
            <a:endParaRPr lang="en-US" dirty="0"/>
          </a:p>
          <a:p>
            <a:r>
              <a:rPr lang="en-US" dirty="0" err="1"/>
              <a:t>NgRx</a:t>
            </a:r>
            <a:r>
              <a:rPr lang="en-US" dirty="0"/>
              <a:t> separates the read model (selectors) from the write model (reducers)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C8389-AFD3-8FFB-91E0-26021F3EE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030" y="555594"/>
            <a:ext cx="5012970" cy="259815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A077143-DD66-550F-3E4E-0829DD793412}"/>
              </a:ext>
            </a:extLst>
          </p:cNvPr>
          <p:cNvSpPr/>
          <p:nvPr/>
        </p:nvSpPr>
        <p:spPr>
          <a:xfrm>
            <a:off x="7179030" y="785310"/>
            <a:ext cx="24259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768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r>
              <a:rPr lang="en-US" dirty="0"/>
              <a:t> -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describe unique events that </a:t>
            </a:r>
            <a:br>
              <a:rPr lang="en-US" dirty="0"/>
            </a:br>
            <a:r>
              <a:rPr lang="en-US" dirty="0"/>
              <a:t>are dispatched from components </a:t>
            </a:r>
            <a:br>
              <a:rPr lang="en-US" dirty="0"/>
            </a:br>
            <a:r>
              <a:rPr lang="en-US" dirty="0"/>
              <a:t>and services</a:t>
            </a:r>
          </a:p>
          <a:p>
            <a:r>
              <a:rPr lang="en-US" dirty="0"/>
              <a:t>Actions help you to understand how </a:t>
            </a:r>
            <a:br>
              <a:rPr lang="en-US" dirty="0"/>
            </a:br>
            <a:r>
              <a:rPr lang="en-US" dirty="0"/>
              <a:t>events are handled in your application</a:t>
            </a:r>
          </a:p>
          <a:p>
            <a:r>
              <a:rPr lang="en-US" dirty="0"/>
              <a:t>An Action in </a:t>
            </a:r>
            <a:r>
              <a:rPr lang="en-US" dirty="0" err="1"/>
              <a:t>NgRx</a:t>
            </a:r>
            <a:r>
              <a:rPr lang="en-US" dirty="0"/>
              <a:t> is made up of a simple interface</a:t>
            </a:r>
            <a:br>
              <a:rPr lang="en-US" dirty="0"/>
            </a:br>
            <a:br>
              <a:rPr lang="en-US" dirty="0"/>
            </a:br>
            <a:r>
              <a:rPr lang="en-US" b="0" i="0" dirty="0" err="1">
                <a:solidFill>
                  <a:srgbClr val="D86703"/>
                </a:solidFill>
                <a:effectLst/>
                <a:latin typeface="Droid Sans Mono"/>
              </a:rPr>
              <a:t>interface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u="none" strike="noStrike" dirty="0">
                <a:solidFill>
                  <a:srgbClr val="800080"/>
                </a:solidFill>
                <a:effectLst/>
                <a:latin typeface="Droid Sans Mono"/>
                <a:hlinkClick r:id="rId2"/>
              </a:rPr>
              <a:t>Action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{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 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Droid Sans Mono"/>
                <a:hlinkClick r:id="rId3"/>
              </a:rPr>
              <a:t>type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r>
              <a:rPr lang="en-US" b="0" i="0" dirty="0">
                <a:solidFill>
                  <a:srgbClr val="D86703"/>
                </a:solidFill>
                <a:effectLst/>
                <a:latin typeface="Droid Sans Mono"/>
              </a:rPr>
              <a:t>string</a:t>
            </a: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Droid Sans Mono"/>
              </a:rPr>
            </a:br>
            <a:r>
              <a:rPr lang="en-US" b="0" i="0" dirty="0">
                <a:solidFill>
                  <a:srgbClr val="666600"/>
                </a:solidFill>
                <a:effectLst/>
                <a:latin typeface="Droid Sans Mono"/>
              </a:rPr>
              <a:t>}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C8389-AFD3-8FFB-91E0-26021F3EE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030" y="555594"/>
            <a:ext cx="5012970" cy="259815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A077143-DD66-550F-3E4E-0829DD793412}"/>
              </a:ext>
            </a:extLst>
          </p:cNvPr>
          <p:cNvSpPr/>
          <p:nvPr/>
        </p:nvSpPr>
        <p:spPr>
          <a:xfrm>
            <a:off x="9042013" y="2528652"/>
            <a:ext cx="24259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3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r>
              <a:rPr lang="en-US" dirty="0"/>
              <a:t> -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Reducers in </a:t>
            </a:r>
            <a:r>
              <a:rPr lang="en-US" dirty="0" err="1"/>
              <a:t>NgRx</a:t>
            </a:r>
            <a:r>
              <a:rPr lang="en-US" dirty="0"/>
              <a:t> are responsible for </a:t>
            </a:r>
            <a:br>
              <a:rPr lang="en-US" dirty="0"/>
            </a:br>
            <a:r>
              <a:rPr lang="en-US" dirty="0"/>
              <a:t>handling transitions from one state to </a:t>
            </a:r>
            <a:br>
              <a:rPr lang="en-US" dirty="0"/>
            </a:br>
            <a:r>
              <a:rPr lang="en-US" dirty="0"/>
              <a:t>the next state in your application</a:t>
            </a:r>
          </a:p>
          <a:p>
            <a:r>
              <a:rPr lang="en-US" dirty="0"/>
              <a:t>Reducer functions handle these </a:t>
            </a:r>
            <a:br>
              <a:rPr lang="en-US" dirty="0"/>
            </a:br>
            <a:r>
              <a:rPr lang="en-US" dirty="0"/>
              <a:t>transitions by determining which actions to handle based on the action's type</a:t>
            </a:r>
          </a:p>
          <a:p>
            <a:r>
              <a:rPr lang="en-US" dirty="0"/>
              <a:t>Reducers handle each state transition synchronously</a:t>
            </a:r>
          </a:p>
          <a:p>
            <a:r>
              <a:rPr lang="en-US" dirty="0"/>
              <a:t>Each reducer function takes the latest Action dispatched, the current state, and determines whether to return a newly modified state or the original state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C8389-AFD3-8FFB-91E0-26021F3E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030" y="555594"/>
            <a:ext cx="5012970" cy="259815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A077143-DD66-550F-3E4E-0829DD793412}"/>
              </a:ext>
            </a:extLst>
          </p:cNvPr>
          <p:cNvSpPr/>
          <p:nvPr/>
        </p:nvSpPr>
        <p:spPr>
          <a:xfrm>
            <a:off x="9990597" y="1690688"/>
            <a:ext cx="24259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396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r>
              <a:rPr lang="en-US" dirty="0"/>
              <a:t> -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Effects use streams to provide new </a:t>
            </a:r>
            <a:br>
              <a:rPr lang="en-US" dirty="0"/>
            </a:br>
            <a:r>
              <a:rPr lang="en-US" dirty="0"/>
              <a:t>sources of actions to reduce state </a:t>
            </a:r>
            <a:br>
              <a:rPr lang="en-US" dirty="0"/>
            </a:br>
            <a:r>
              <a:rPr lang="en-US" dirty="0"/>
              <a:t>based on external interactions</a:t>
            </a:r>
          </a:p>
          <a:p>
            <a:r>
              <a:rPr lang="en-US" dirty="0"/>
              <a:t>Effects provide a way to interact with </a:t>
            </a:r>
            <a:br>
              <a:rPr lang="en-US" dirty="0"/>
            </a:br>
            <a:r>
              <a:rPr lang="en-US" dirty="0"/>
              <a:t>services and isolate them from the components</a:t>
            </a:r>
          </a:p>
          <a:p>
            <a:r>
              <a:rPr lang="en-US" dirty="0"/>
              <a:t>Effects isolate side effects from components, allowing for more pure components that select state and dispatch actions.</a:t>
            </a:r>
          </a:p>
          <a:p>
            <a:r>
              <a:rPr lang="en-US" dirty="0"/>
              <a:t>Effects are long-running services that listen to an observable of every action dispatched from the Store.</a:t>
            </a:r>
          </a:p>
          <a:p>
            <a:r>
              <a:rPr lang="en-US" dirty="0"/>
              <a:t>Effects filter those actions based on the type of action they are interested in. </a:t>
            </a:r>
          </a:p>
          <a:p>
            <a:r>
              <a:rPr lang="en-US" dirty="0"/>
              <a:t>Effects perform tasks, which are synchronous or asynchronous and return a new action.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C8389-AFD3-8FFB-91E0-26021F3EE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030" y="555594"/>
            <a:ext cx="5012970" cy="259815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A077143-DD66-550F-3E4E-0829DD793412}"/>
              </a:ext>
            </a:extLst>
          </p:cNvPr>
          <p:cNvSpPr/>
          <p:nvPr/>
        </p:nvSpPr>
        <p:spPr>
          <a:xfrm>
            <a:off x="9990597" y="1690688"/>
            <a:ext cx="242596" cy="24259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Setup 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project:</a:t>
            </a:r>
          </a:p>
          <a:p>
            <a:pPr lvl="1"/>
            <a:r>
              <a:rPr lang="en-US" dirty="0"/>
              <a:t>ng new &lt;project-name&gt;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Run the project: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19554845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r>
              <a:rPr lang="en-US" dirty="0"/>
              <a:t> – A dummy example!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Requirement:</a:t>
            </a:r>
          </a:p>
          <a:p>
            <a:r>
              <a:rPr lang="en-US" dirty="0"/>
              <a:t>Component request data</a:t>
            </a:r>
          </a:p>
          <a:p>
            <a:r>
              <a:rPr lang="en-US" dirty="0"/>
              <a:t>Component shows a spinner while “Loading” </a:t>
            </a:r>
          </a:p>
          <a:p>
            <a:r>
              <a:rPr lang="en-US" dirty="0"/>
              <a:t>External service provide response (Success or Fail)</a:t>
            </a:r>
          </a:p>
          <a:p>
            <a:r>
              <a:rPr lang="en-US" dirty="0"/>
              <a:t>Component react accordingly:</a:t>
            </a:r>
          </a:p>
          <a:p>
            <a:pPr lvl="1"/>
            <a:r>
              <a:rPr lang="en-US" dirty="0"/>
              <a:t>If success: “Data” is shown</a:t>
            </a:r>
          </a:p>
          <a:p>
            <a:pPr lvl="1"/>
            <a:r>
              <a:rPr lang="en-US" dirty="0"/>
              <a:t>If fails: “Error” is shown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710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r>
              <a:rPr lang="en-US" dirty="0"/>
              <a:t> – A dummy example!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17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Sequence of events:</a:t>
            </a:r>
          </a:p>
          <a:p>
            <a:pPr marL="0" indent="0">
              <a:buNone/>
            </a:pPr>
            <a:r>
              <a:rPr lang="en-US" dirty="0"/>
              <a:t>1. Component request data via </a:t>
            </a:r>
            <a:r>
              <a:rPr lang="en-US" b="1" u="sng" dirty="0"/>
              <a:t>Action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u="sng" dirty="0"/>
              <a:t>Reducer</a:t>
            </a:r>
            <a:r>
              <a:rPr lang="en-US" dirty="0"/>
              <a:t> handles </a:t>
            </a:r>
            <a:r>
              <a:rPr lang="en-US" b="1" u="sng" dirty="0"/>
              <a:t>Action</a:t>
            </a:r>
            <a:r>
              <a:rPr lang="en-US" dirty="0"/>
              <a:t> to modify </a:t>
            </a:r>
            <a:r>
              <a:rPr lang="en-US" b="1" u="sng" dirty="0"/>
              <a:t>Store</a:t>
            </a:r>
            <a:r>
              <a:rPr lang="en-US" dirty="0"/>
              <a:t> with the following:</a:t>
            </a:r>
          </a:p>
          <a:p>
            <a:pPr marL="457200" lvl="1" indent="0">
              <a:buNone/>
            </a:pPr>
            <a:r>
              <a:rPr lang="en-US" dirty="0"/>
              <a:t>“Error” is clear, new request is handled</a:t>
            </a:r>
          </a:p>
          <a:p>
            <a:pPr marL="457200" lvl="1" indent="0">
              <a:buNone/>
            </a:pPr>
            <a:r>
              <a:rPr lang="en-US" dirty="0"/>
              <a:t>“Loading” is set TRUE to show status</a:t>
            </a:r>
          </a:p>
          <a:p>
            <a:pPr marL="457200" lvl="1" indent="0">
              <a:buNone/>
            </a:pPr>
            <a:r>
              <a:rPr lang="en-US" dirty="0"/>
              <a:t>“Data” is clear to request new</a:t>
            </a:r>
          </a:p>
          <a:p>
            <a:pPr marL="0" indent="0">
              <a:buNone/>
            </a:pPr>
            <a:r>
              <a:rPr lang="en-US" dirty="0"/>
              <a:t>3. Component receives updates via “Loading” </a:t>
            </a:r>
            <a:r>
              <a:rPr lang="en-US" b="1" u="sng" dirty="0"/>
              <a:t>Selector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2.1 </a:t>
            </a:r>
            <a:r>
              <a:rPr lang="en-US" b="1" u="sng" dirty="0"/>
              <a:t>Effect</a:t>
            </a:r>
            <a:r>
              <a:rPr lang="en-US" dirty="0"/>
              <a:t> intercepts action and execute data fetch process</a:t>
            </a:r>
          </a:p>
          <a:p>
            <a:pPr marL="0" indent="0">
              <a:buNone/>
            </a:pPr>
            <a:r>
              <a:rPr lang="en-US" dirty="0"/>
              <a:t>2.2 External service responses data</a:t>
            </a:r>
          </a:p>
          <a:p>
            <a:pPr marL="0" indent="0">
              <a:buNone/>
            </a:pPr>
            <a:r>
              <a:rPr lang="en-US" dirty="0"/>
              <a:t>2.3 </a:t>
            </a:r>
            <a:r>
              <a:rPr lang="en-US" b="1" u="sng" dirty="0"/>
              <a:t>Effect</a:t>
            </a:r>
            <a:r>
              <a:rPr lang="en-US" dirty="0"/>
              <a:t> completes process and execute new success or fail </a:t>
            </a:r>
            <a:r>
              <a:rPr lang="en-US" b="1" u="sng" dirty="0"/>
              <a:t>Action</a:t>
            </a:r>
          </a:p>
          <a:p>
            <a:pPr marL="0" indent="0">
              <a:buNone/>
            </a:pPr>
            <a:r>
              <a:rPr lang="en-US" dirty="0"/>
              <a:t>4. </a:t>
            </a:r>
            <a:r>
              <a:rPr lang="en-US" b="1" u="sng" dirty="0"/>
              <a:t>Reducer</a:t>
            </a:r>
            <a:r>
              <a:rPr lang="en-US" dirty="0"/>
              <a:t> handles </a:t>
            </a:r>
            <a:r>
              <a:rPr lang="en-US" b="1" u="sng" dirty="0"/>
              <a:t>Action</a:t>
            </a:r>
            <a:r>
              <a:rPr lang="en-US" dirty="0"/>
              <a:t> to modify </a:t>
            </a:r>
            <a:r>
              <a:rPr lang="en-US" b="1" u="sng" dirty="0"/>
              <a:t>Store</a:t>
            </a:r>
            <a:r>
              <a:rPr lang="en-US" dirty="0"/>
              <a:t> to do the following:</a:t>
            </a:r>
          </a:p>
          <a:p>
            <a:pPr marL="457200" lvl="1" indent="0">
              <a:buNone/>
            </a:pPr>
            <a:r>
              <a:rPr lang="en-US" dirty="0"/>
              <a:t>If “Success”: “Error” is omitted, “Loading” is set FALSE, “Data” is set</a:t>
            </a:r>
          </a:p>
          <a:p>
            <a:pPr marL="457200" lvl="1" indent="0">
              <a:buNone/>
            </a:pPr>
            <a:r>
              <a:rPr lang="en-US" dirty="0"/>
              <a:t>If “Fails”: “Error” is set, “Loading” is set FALSE, “Data” is NOT set</a:t>
            </a:r>
          </a:p>
          <a:p>
            <a:pPr marL="0" indent="0">
              <a:buNone/>
            </a:pPr>
            <a:r>
              <a:rPr lang="en-US" dirty="0"/>
              <a:t>5. Component receives the updates via </a:t>
            </a:r>
            <a:r>
              <a:rPr lang="en-US" b="1" u="sng" dirty="0"/>
              <a:t>Selectors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0355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r>
              <a:rPr lang="en-US" dirty="0"/>
              <a:t> – A dummy example!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B9CEFB-5646-B876-C472-E0D12003E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281" y="1576874"/>
            <a:ext cx="9641437" cy="498944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7D563B74-4EC6-41E0-55D9-72DEAB514C79}"/>
              </a:ext>
            </a:extLst>
          </p:cNvPr>
          <p:cNvSpPr/>
          <p:nvPr/>
        </p:nvSpPr>
        <p:spPr>
          <a:xfrm>
            <a:off x="9860664" y="4396539"/>
            <a:ext cx="548486" cy="4929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2.2</a:t>
            </a:r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C1F4-2E40-6EC6-F5D4-02427BDC312C}"/>
              </a:ext>
            </a:extLst>
          </p:cNvPr>
          <p:cNvSpPr/>
          <p:nvPr/>
        </p:nvSpPr>
        <p:spPr>
          <a:xfrm>
            <a:off x="6616514" y="4071595"/>
            <a:ext cx="548486" cy="4929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8EC3C0F-BE3F-B018-81F8-9FD52A8BB480}"/>
              </a:ext>
            </a:extLst>
          </p:cNvPr>
          <p:cNvSpPr/>
          <p:nvPr/>
        </p:nvSpPr>
        <p:spPr>
          <a:xfrm>
            <a:off x="3874392" y="5937939"/>
            <a:ext cx="548486" cy="4929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6E5262-C0D4-3993-EB6D-37D04193371C}"/>
              </a:ext>
            </a:extLst>
          </p:cNvPr>
          <p:cNvSpPr/>
          <p:nvPr/>
        </p:nvSpPr>
        <p:spPr>
          <a:xfrm>
            <a:off x="2612164" y="2859327"/>
            <a:ext cx="548486" cy="4929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DD344F-D9BE-85FC-F275-62319527ABA7}"/>
              </a:ext>
            </a:extLst>
          </p:cNvPr>
          <p:cNvSpPr/>
          <p:nvPr/>
        </p:nvSpPr>
        <p:spPr>
          <a:xfrm>
            <a:off x="7190139" y="4071595"/>
            <a:ext cx="548486" cy="4929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36AA28-4E53-B98B-1D4D-4C15524E67EB}"/>
              </a:ext>
            </a:extLst>
          </p:cNvPr>
          <p:cNvSpPr/>
          <p:nvPr/>
        </p:nvSpPr>
        <p:spPr>
          <a:xfrm>
            <a:off x="3223983" y="2869679"/>
            <a:ext cx="548486" cy="4929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965CF4-0B7A-1A90-D374-E17EA3EE24FA}"/>
              </a:ext>
            </a:extLst>
          </p:cNvPr>
          <p:cNvSpPr/>
          <p:nvPr/>
        </p:nvSpPr>
        <p:spPr>
          <a:xfrm>
            <a:off x="8104148" y="5034635"/>
            <a:ext cx="548486" cy="4929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2.1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ABED35-2276-17C6-A430-1072763B2641}"/>
              </a:ext>
            </a:extLst>
          </p:cNvPr>
          <p:cNvSpPr/>
          <p:nvPr/>
        </p:nvSpPr>
        <p:spPr>
          <a:xfrm>
            <a:off x="8118961" y="6073335"/>
            <a:ext cx="548486" cy="4929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977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NgRX</a:t>
            </a:r>
            <a:r>
              <a:rPr lang="en-US" dirty="0"/>
              <a:t> -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Install packages with ng CLI: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ng add @ngrx/store</a:t>
            </a:r>
            <a:br>
              <a:rPr lang="en-US" b="1" dirty="0"/>
            </a:br>
            <a:r>
              <a:rPr lang="en-US" b="1" dirty="0"/>
              <a:t>ng add @ngrx/effects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E3F82A-5078-761F-BAFA-85E73E3FB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608" y="1027906"/>
            <a:ext cx="6433051" cy="5185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14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TS configuration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C76E9-CFD4-8F0C-69ED-FD36A8AC0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872456"/>
            <a:ext cx="39528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3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NPM configuration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B62B3-B4FC-2BE4-50BB-3CB399E1E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872455"/>
            <a:ext cx="39528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6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Angular configuration</a:t>
            </a:r>
          </a:p>
          <a:p>
            <a:pPr lvl="1"/>
            <a:r>
              <a:rPr lang="en-US" dirty="0"/>
              <a:t>Angular CLI configuration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FCBD8-4299-91D3-D701-9D7853C54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5" y="1872455"/>
            <a:ext cx="39719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9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56CA-C931-67D7-6382-29F1CF339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– Project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F7DBD-DD82-42F4-40A7-851633128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Extra configurations</a:t>
            </a:r>
          </a:p>
          <a:p>
            <a:pPr lvl="1"/>
            <a:r>
              <a:rPr lang="en-US" dirty="0"/>
              <a:t>Git ignore settings</a:t>
            </a:r>
          </a:p>
          <a:p>
            <a:pPr lvl="1"/>
            <a:r>
              <a:rPr lang="en-US" dirty="0"/>
              <a:t>Editor custom configurations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CDD41-F464-67B1-0AB7-226A8708F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1858168"/>
            <a:ext cx="395287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013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5129</TotalTime>
  <Words>2812</Words>
  <Application>Microsoft Office PowerPoint</Application>
  <PresentationFormat>Widescreen</PresentationFormat>
  <Paragraphs>349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Aptos</vt:lpstr>
      <vt:lpstr>Arial</vt:lpstr>
      <vt:lpstr>Calibri</vt:lpstr>
      <vt:lpstr>Calibri Light</vt:lpstr>
      <vt:lpstr>Droid Sans Mono</vt:lpstr>
      <vt:lpstr>Roboto Mono</vt:lpstr>
      <vt:lpstr>source-serif-pro</vt:lpstr>
      <vt:lpstr>Office Theme</vt:lpstr>
      <vt:lpstr>Angular</vt:lpstr>
      <vt:lpstr>Our project</vt:lpstr>
      <vt:lpstr>What is Angular?</vt:lpstr>
      <vt:lpstr>Angular - Installation</vt:lpstr>
      <vt:lpstr>Angular – Setup a project</vt:lpstr>
      <vt:lpstr>Angular – Project structure</vt:lpstr>
      <vt:lpstr>Angular – Project structure</vt:lpstr>
      <vt:lpstr>Angular – Project structure</vt:lpstr>
      <vt:lpstr>Angular – Project structure</vt:lpstr>
      <vt:lpstr>Angular – Project structure</vt:lpstr>
      <vt:lpstr>Wait!! – What is a decorator?</vt:lpstr>
      <vt:lpstr>Angular - Components</vt:lpstr>
      <vt:lpstr>Text Interpolation</vt:lpstr>
      <vt:lpstr>Text Interpolation</vt:lpstr>
      <vt:lpstr>Property Binding</vt:lpstr>
      <vt:lpstr>Sending data (@Input() / input())</vt:lpstr>
      <vt:lpstr>Sending data (@Input() / input())</vt:lpstr>
      <vt:lpstr>Sending data back (@Output() / output())</vt:lpstr>
      <vt:lpstr>Sending data back (@Output() / output())</vt:lpstr>
      <vt:lpstr>Event Binding (1)</vt:lpstr>
      <vt:lpstr>Event Binding (2)</vt:lpstr>
      <vt:lpstr>Component Lifecycle</vt:lpstr>
      <vt:lpstr>Component Lifecycle (Creation)</vt:lpstr>
      <vt:lpstr>Component Lifecycle (Detection)</vt:lpstr>
      <vt:lpstr>Component Lifecycle (Change)</vt:lpstr>
      <vt:lpstr>Component Lifecycle (Detection)</vt:lpstr>
      <vt:lpstr>Component Lifecycle (Detection)</vt:lpstr>
      <vt:lpstr>Component Lifecycle (Detection)</vt:lpstr>
      <vt:lpstr>Component Lifecycle (Detection)</vt:lpstr>
      <vt:lpstr>Component Lifecycle (Detection)</vt:lpstr>
      <vt:lpstr>Component Lifecycle (Destruction)</vt:lpstr>
      <vt:lpstr>@if..@else-if…@else</vt:lpstr>
      <vt:lpstr>Directiva “ngIf”</vt:lpstr>
      <vt:lpstr>@for</vt:lpstr>
      <vt:lpstr>@for contextual variables</vt:lpstr>
      <vt:lpstr>@for contextual variables</vt:lpstr>
      <vt:lpstr>@for fallback</vt:lpstr>
      <vt:lpstr>Directiva “ngFor”</vt:lpstr>
      <vt:lpstr>@switch</vt:lpstr>
      <vt:lpstr>Directiva “ngSwitch”</vt:lpstr>
      <vt:lpstr>Pipes</vt:lpstr>
      <vt:lpstr>Custom Pipes</vt:lpstr>
      <vt:lpstr>NgRX</vt:lpstr>
      <vt:lpstr>NgRX</vt:lpstr>
      <vt:lpstr>NgRX - Store</vt:lpstr>
      <vt:lpstr>NgRX - Selectors</vt:lpstr>
      <vt:lpstr>NgRX - Actions</vt:lpstr>
      <vt:lpstr>NgRX - Reducers</vt:lpstr>
      <vt:lpstr>NgRX - Effects</vt:lpstr>
      <vt:lpstr>NgRX – A dummy example!</vt:lpstr>
      <vt:lpstr>NgRX – A dummy example!</vt:lpstr>
      <vt:lpstr>NgRX – A dummy example!</vt:lpstr>
      <vt:lpstr>NgRX - Setup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 - Origins</dc:title>
  <dc:creator>Arcia, Andres</dc:creator>
  <cp:lastModifiedBy>Arcia, Andres</cp:lastModifiedBy>
  <cp:revision>24</cp:revision>
  <dcterms:created xsi:type="dcterms:W3CDTF">2024-10-30T22:07:23Z</dcterms:created>
  <dcterms:modified xsi:type="dcterms:W3CDTF">2025-02-11T17:00:02Z</dcterms:modified>
</cp:coreProperties>
</file>