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2221" autoAdjust="0"/>
  </p:normalViewPr>
  <p:slideViewPr>
    <p:cSldViewPr snapToGrid="0">
      <p:cViewPr varScale="1">
        <p:scale>
          <a:sx n="87" d="100"/>
          <a:sy n="87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D967-E075-4CB9-9E99-D050BD47FD3C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E753-9F36-400A-985F-88E930D487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6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RSAM: 2 and 5Hz </a:t>
            </a:r>
          </a:p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MF: 4.5 and 8Hz</a:t>
            </a:r>
          </a:p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HF: 8 and 16Hz</a:t>
            </a:r>
          </a:p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DSAR was computed by integrating the MF and HF signals, computing the average</a:t>
            </a:r>
          </a:p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 signal over 10-min windows, and then taking the ratio of the two quantities,</a:t>
            </a:r>
          </a:p>
          <a:p>
            <a:endParaRPr lang="en-N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6E753-9F36-400A-985F-88E930D487A6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8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6E753-9F36-400A-985F-88E930D487A6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725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6E753-9F36-400A-985F-88E930D487A6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188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6E753-9F36-400A-985F-88E930D487A6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4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3040-8DC2-40A5-9075-473CF20B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5232B-C469-4B95-B966-3FD64F30E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28A0-6AC1-4B6B-932B-B1088C3C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1830-C204-480B-B110-CFDE8890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1B0B-D9CB-46F8-A894-A41B2F67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422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FBEC-88BC-40A8-8DF1-261B87A7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C5B1A-F1F3-4448-B28A-869C01419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FF8F-A483-418F-9743-1C239838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E55B-36FF-4638-8E22-5E017532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5DDE-0D31-4146-9EAD-28AC8490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2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A3158-2682-42FF-8753-EEB7A87C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CE014-75F1-4A84-86A5-AC7A622A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3762-A6A4-4E82-B525-4E6A6D23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ACDC-3176-481B-BAD2-15F29500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8D83-89BB-4EE1-A37F-EB89D01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360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B61-4DC5-4968-93B1-12AF5D14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EE95-1D06-4348-8DB3-9E715E4F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5C27-E17E-42D4-920C-E3BA02A1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72D9-34A0-4221-B5D0-D2584A75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2FDE-B088-4078-833F-E1DC19F5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494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93AA-663F-41B5-86C3-516AAD78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FB52-5A36-43D3-A199-69599DAA4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A015-AF3C-4DD5-8EDE-E5B6A971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836C-39D2-4151-81E8-D248190A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C81E-6F0B-4417-8324-A24D6E5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808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1064-62BC-47C4-8FE1-EB32584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ECE5-0F61-45F0-84A9-8F637B3C9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CED34-E073-4FE0-8C78-CCEEFB4D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50C9-D50A-4302-97BE-AEF9B71F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58D4-1C9B-4271-90DE-64B4CDD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7CE7-A1F4-403E-AA66-9B2F468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57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AB8A-BEDE-4298-8207-81BE4D0B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A793-B61C-4846-BF71-C28FB8E0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F5A84-CE4E-490C-825E-443B9CEA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71283-A669-4FED-821C-425FD7517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53B1C-7AEB-481C-904E-772303C3F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C1A32-24CF-4913-BBB3-F64F93C3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79670-CEF4-4230-93E2-6019D03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47123-1497-4A21-8C57-B5A21B18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393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AC34-E297-4E83-ABA4-91FF4D26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9E7DA-2970-411F-ADB3-C7265556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E04FD-43A0-475D-8556-0B6782AB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36893-D0CC-4CE0-95B2-D88549B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27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8CDF4-2E08-4096-B17C-87D89B8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1FAB-703C-4AB2-B741-14FB4360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44C1E-3D15-44F1-BD8C-6ABCDCD7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163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636E-08F9-4296-A300-4B71EAF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100B-7ED8-490D-A554-57304475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B70C7-856F-4FD4-B86F-38132778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24EA-BBFE-4216-9790-2549A728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4B612-03AB-4967-9531-062A3A2E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E4F9B-FED3-4085-B7B2-915F8888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28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2BA6-8089-456A-A2D9-9EE05EC5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FBBCB-9792-4FCC-BEDF-DACD2200B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C0C5E-7C4C-4E5B-B91D-01AD2273B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BFCA3-5142-427A-BA0C-804A9AA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2C800-16B1-41AA-9141-221450BD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BA89C-B2C6-4F49-A4E1-AFC4F379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05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F28CB-8D9B-427E-9512-08486B75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A495-C316-4B22-8EDF-1F725706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6782-5250-4080-800B-66CFD6B76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2C92-E491-4767-9E94-8EC2513349E3}" type="datetimeFigureOut">
              <a:rPr lang="en-NZ" smtClean="0"/>
              <a:t>26/08/2021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999D-B581-4C27-A17F-FD8F263AC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9CE2-F2AC-4F6D-ACEE-867608175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79B2-038B-4B59-9F77-D98845ABFD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19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AAF60-A981-439C-AD99-A5413830EC87}"/>
              </a:ext>
            </a:extLst>
          </p:cNvPr>
          <p:cNvSpPr txBox="1"/>
          <p:nvPr/>
        </p:nvSpPr>
        <p:spPr>
          <a:xfrm>
            <a:off x="349971" y="105977"/>
            <a:ext cx="101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Method review: </a:t>
            </a:r>
            <a:r>
              <a:rPr lang="en-NZ" b="1" dirty="0"/>
              <a:t>Eruption forecasting </a:t>
            </a:r>
            <a:r>
              <a:rPr lang="en-NZ" dirty="0"/>
              <a:t>using </a:t>
            </a:r>
            <a:r>
              <a:rPr lang="en-NZ" b="1" dirty="0"/>
              <a:t>machine learni</a:t>
            </a:r>
            <a:r>
              <a:rPr lang="en-NZ" dirty="0"/>
              <a:t>ng and </a:t>
            </a:r>
            <a:r>
              <a:rPr lang="en-NZ" b="1" dirty="0"/>
              <a:t>time series feature engineering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ABB28-1D16-4C09-B613-8277FF4BD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06" y="3852191"/>
            <a:ext cx="3991125" cy="2385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2082D-B4E1-4455-8B83-C111394CC915}"/>
              </a:ext>
            </a:extLst>
          </p:cNvPr>
          <p:cNvSpPr txBox="1"/>
          <p:nvPr/>
        </p:nvSpPr>
        <p:spPr>
          <a:xfrm>
            <a:off x="220624" y="742950"/>
            <a:ext cx="18586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   Time-series:</a:t>
            </a:r>
          </a:p>
          <a:p>
            <a:pPr marL="742950" lvl="1" indent="-285750">
              <a:buFontTx/>
              <a:buChar char="-"/>
            </a:pPr>
            <a:r>
              <a:rPr lang="en-NZ" dirty="0"/>
              <a:t>RSAM</a:t>
            </a:r>
          </a:p>
          <a:p>
            <a:pPr marL="742950" lvl="1" indent="-285750">
              <a:buFontTx/>
              <a:buChar char="-"/>
            </a:pPr>
            <a:r>
              <a:rPr lang="en-NZ" dirty="0"/>
              <a:t>HF</a:t>
            </a:r>
          </a:p>
          <a:p>
            <a:pPr marL="742950" lvl="1" indent="-285750">
              <a:buFontTx/>
              <a:buChar char="-"/>
            </a:pPr>
            <a:r>
              <a:rPr lang="en-NZ" dirty="0"/>
              <a:t>MF</a:t>
            </a:r>
          </a:p>
          <a:p>
            <a:pPr marL="742950" lvl="1" indent="-285750">
              <a:buFontTx/>
              <a:buChar char="-"/>
            </a:pPr>
            <a:r>
              <a:rPr lang="en-NZ" dirty="0"/>
              <a:t>DSAR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A7591-79E6-446D-9CE6-538A0F744D06}"/>
              </a:ext>
            </a:extLst>
          </p:cNvPr>
          <p:cNvSpPr txBox="1"/>
          <p:nvPr/>
        </p:nvSpPr>
        <p:spPr>
          <a:xfrm>
            <a:off x="2299292" y="2139587"/>
            <a:ext cx="25527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Calculations of Features: Statistical pars of time series every 10 min for 2 day windows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9FE4D-155C-43A2-BE25-53FE094FF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16" y="3235141"/>
            <a:ext cx="4828223" cy="303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99AB22-F60E-4614-BA0F-2821A1D8E3C1}"/>
              </a:ext>
            </a:extLst>
          </p:cNvPr>
          <p:cNvSpPr txBox="1"/>
          <p:nvPr/>
        </p:nvSpPr>
        <p:spPr>
          <a:xfrm>
            <a:off x="4115127" y="762960"/>
            <a:ext cx="25527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Labelling windows:</a:t>
            </a:r>
          </a:p>
          <a:p>
            <a:pPr marL="285750" indent="-285750">
              <a:buFontTx/>
              <a:buChar char="-"/>
            </a:pPr>
            <a:r>
              <a:rPr lang="en-NZ" dirty="0"/>
              <a:t>‘1’ eruption</a:t>
            </a:r>
          </a:p>
          <a:p>
            <a:pPr marL="285750" indent="-285750">
              <a:buFontTx/>
              <a:buChar char="-"/>
            </a:pPr>
            <a:r>
              <a:rPr lang="en-NZ" dirty="0"/>
              <a:t>‘0’ no eruption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0EBC4-7E6E-415D-9093-396748C22A8B}"/>
              </a:ext>
            </a:extLst>
          </p:cNvPr>
          <p:cNvSpPr txBox="1"/>
          <p:nvPr/>
        </p:nvSpPr>
        <p:spPr>
          <a:xfrm>
            <a:off x="6277486" y="1917459"/>
            <a:ext cx="32221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Training several decision trees:</a:t>
            </a:r>
          </a:p>
          <a:p>
            <a:pPr marL="285750" indent="-285750">
              <a:buFontTx/>
              <a:buChar char="-"/>
            </a:pPr>
            <a:r>
              <a:rPr lang="en-NZ" dirty="0"/>
              <a:t>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34898-E779-4B59-AAEA-E90ABEB4C2C3}"/>
              </a:ext>
            </a:extLst>
          </p:cNvPr>
          <p:cNvSpPr txBox="1"/>
          <p:nvPr/>
        </p:nvSpPr>
        <p:spPr>
          <a:xfrm>
            <a:off x="7500958" y="846290"/>
            <a:ext cx="30125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Forecast using model and  new incoming data (windows)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4FF999-FBE6-4271-AC11-BAE7AD1B10AA}"/>
              </a:ext>
            </a:extLst>
          </p:cNvPr>
          <p:cNvSpPr/>
          <p:nvPr/>
        </p:nvSpPr>
        <p:spPr>
          <a:xfrm rot="2131484">
            <a:off x="1909617" y="2363728"/>
            <a:ext cx="276225" cy="151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495235-52E5-4397-A0A2-7127BCD4DCF0}"/>
              </a:ext>
            </a:extLst>
          </p:cNvPr>
          <p:cNvSpPr/>
          <p:nvPr/>
        </p:nvSpPr>
        <p:spPr>
          <a:xfrm rot="19421115">
            <a:off x="3760392" y="1808465"/>
            <a:ext cx="378283" cy="18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8D1525-BD92-44CF-BCAA-8FB5999A3EED}"/>
              </a:ext>
            </a:extLst>
          </p:cNvPr>
          <p:cNvSpPr/>
          <p:nvPr/>
        </p:nvSpPr>
        <p:spPr>
          <a:xfrm rot="2447765">
            <a:off x="5832796" y="1843051"/>
            <a:ext cx="378283" cy="18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976F51E-7DFB-44D5-A55B-8E82E17BC77E}"/>
              </a:ext>
            </a:extLst>
          </p:cNvPr>
          <p:cNvSpPr/>
          <p:nvPr/>
        </p:nvSpPr>
        <p:spPr>
          <a:xfrm rot="19586753">
            <a:off x="7104356" y="1603964"/>
            <a:ext cx="378283" cy="18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87742-19FA-4ACC-9FFE-E9D578337967}"/>
              </a:ext>
            </a:extLst>
          </p:cNvPr>
          <p:cNvSpPr txBox="1"/>
          <p:nvPr/>
        </p:nvSpPr>
        <p:spPr>
          <a:xfrm>
            <a:off x="1645406" y="6239831"/>
            <a:ext cx="923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Dempsey et al. 2020: Automatic precursor recognition and real-time forecasting of sudden explosive volcanic eruptions at </a:t>
            </a:r>
            <a:r>
              <a:rPr lang="en-NZ" sz="1400" b="1" dirty="0"/>
              <a:t>Whakaari</a:t>
            </a:r>
            <a:r>
              <a:rPr lang="en-NZ" sz="1400" dirty="0"/>
              <a:t>, </a:t>
            </a:r>
            <a:r>
              <a:rPr lang="en-NZ" sz="1400" b="1" dirty="0"/>
              <a:t>New Zealand</a:t>
            </a:r>
            <a:endParaRPr lang="en-NZ" sz="1400" b="1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F6AED-5560-4750-B854-DBDD34CF2BFD}"/>
              </a:ext>
            </a:extLst>
          </p:cNvPr>
          <p:cNvSpPr/>
          <p:nvPr/>
        </p:nvSpPr>
        <p:spPr>
          <a:xfrm>
            <a:off x="10058309" y="2000500"/>
            <a:ext cx="1733550" cy="87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Current model working for Whakaari</a:t>
            </a:r>
          </a:p>
        </p:txBody>
      </p:sp>
    </p:spTree>
    <p:extLst>
      <p:ext uri="{BB962C8B-B14F-4D97-AF65-F5344CB8AC3E}">
        <p14:creationId xmlns:p14="http://schemas.microsoft.com/office/powerpoint/2010/main" val="362478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AAF60-A981-439C-AD99-A5413830EC87}"/>
              </a:ext>
            </a:extLst>
          </p:cNvPr>
          <p:cNvSpPr txBox="1"/>
          <p:nvPr/>
        </p:nvSpPr>
        <p:spPr>
          <a:xfrm>
            <a:off x="168728" y="242230"/>
            <a:ext cx="97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Next step: </a:t>
            </a:r>
            <a:r>
              <a:rPr lang="en-NZ" b="1" dirty="0"/>
              <a:t>Transfer learning </a:t>
            </a:r>
            <a:r>
              <a:rPr lang="en-NZ" dirty="0"/>
              <a:t>from data-rich volcanos to data-poor volcanoes. </a:t>
            </a:r>
            <a:endParaRPr lang="en-NZ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6AD64-9446-484C-B700-B0ECFF65CC94}"/>
              </a:ext>
            </a:extLst>
          </p:cNvPr>
          <p:cNvPicPr/>
          <p:nvPr/>
        </p:nvPicPr>
        <p:blipFill rotWithShape="1">
          <a:blip r:embed="rId3"/>
          <a:srcRect b="10159"/>
          <a:stretch/>
        </p:blipFill>
        <p:spPr>
          <a:xfrm>
            <a:off x="421112" y="1059896"/>
            <a:ext cx="6750685" cy="5530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FA1A11-DA9D-4F32-9796-ACE8C86D0A97}"/>
              </a:ext>
            </a:extLst>
          </p:cNvPr>
          <p:cNvSpPr txBox="1"/>
          <p:nvPr/>
        </p:nvSpPr>
        <p:spPr>
          <a:xfrm>
            <a:off x="7483433" y="346886"/>
            <a:ext cx="46155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Challenges:</a:t>
            </a:r>
          </a:p>
          <a:p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/>
              <a:t>High quality database for several eruptions.</a:t>
            </a:r>
          </a:p>
          <a:p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/>
              <a:t>Correlation between eruptions.</a:t>
            </a:r>
          </a:p>
          <a:p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/>
              <a:t>Training models with multiple eruptions.</a:t>
            </a:r>
          </a:p>
          <a:p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/>
              <a:t>Incorporate weights during training based on prior knowledge of eruption similarity.</a:t>
            </a:r>
          </a:p>
          <a:p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/>
              <a:t>Test forecasting performance for multiple volcanoes.</a:t>
            </a:r>
          </a:p>
          <a:p>
            <a:r>
              <a:rPr lang="en-NZ" dirty="0"/>
              <a:t> </a:t>
            </a:r>
          </a:p>
          <a:p>
            <a:endParaRPr lang="en-NZ" dirty="0"/>
          </a:p>
          <a:p>
            <a:r>
              <a:rPr lang="en-NZ" dirty="0"/>
              <a:t>Other challenges mostly resolved:</a:t>
            </a:r>
          </a:p>
          <a:p>
            <a:pPr marL="285750" indent="-285750">
              <a:buFontTx/>
              <a:buChar char="-"/>
            </a:pPr>
            <a:r>
              <a:rPr lang="en-NZ" dirty="0"/>
              <a:t>Filtering earthquakes </a:t>
            </a:r>
          </a:p>
          <a:p>
            <a:pPr marL="285750" indent="-285750">
              <a:buFontTx/>
              <a:buChar char="-"/>
            </a:pPr>
            <a:r>
              <a:rPr lang="en-NZ" dirty="0"/>
              <a:t>From ensemble mean threshold to probability</a:t>
            </a:r>
          </a:p>
          <a:p>
            <a:pPr marL="285750" indent="-285750">
              <a:buFontTx/>
              <a:buChar char="-"/>
            </a:pPr>
            <a:r>
              <a:rPr lang="en-NZ" dirty="0"/>
              <a:t>Classification of quiet and unrest periods</a:t>
            </a:r>
          </a:p>
          <a:p>
            <a:endParaRPr lang="en-NZ" dirty="0"/>
          </a:p>
          <a:p>
            <a:r>
              <a:rPr lang="en-NZ" dirty="0"/>
              <a:t>Overall target: Increase eruption probability during an alert (reduce false positives)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D8F97D9-763D-42F9-9430-2C9BD5CFE24C}"/>
              </a:ext>
            </a:extLst>
          </p:cNvPr>
          <p:cNvSpPr/>
          <p:nvPr/>
        </p:nvSpPr>
        <p:spPr>
          <a:xfrm>
            <a:off x="2061746" y="748158"/>
            <a:ext cx="428625" cy="17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B9C32-FC6A-4F71-AEC5-7BBBE311E3F6}"/>
              </a:ext>
            </a:extLst>
          </p:cNvPr>
          <p:cNvSpPr txBox="1"/>
          <p:nvPr/>
        </p:nvSpPr>
        <p:spPr>
          <a:xfrm>
            <a:off x="2568765" y="637108"/>
            <a:ext cx="97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Generalized forecasting model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D7769-8230-4FA7-8FA8-7753F9E962AB}"/>
              </a:ext>
            </a:extLst>
          </p:cNvPr>
          <p:cNvSpPr/>
          <p:nvPr/>
        </p:nvSpPr>
        <p:spPr>
          <a:xfrm>
            <a:off x="7298144" y="4398594"/>
            <a:ext cx="4472744" cy="23565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898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AAF60-A981-439C-AD99-A5413830EC87}"/>
              </a:ext>
            </a:extLst>
          </p:cNvPr>
          <p:cNvSpPr txBox="1"/>
          <p:nvPr/>
        </p:nvSpPr>
        <p:spPr>
          <a:xfrm>
            <a:off x="221703" y="82716"/>
            <a:ext cx="77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State of the art in transfer learning: </a:t>
            </a:r>
            <a:r>
              <a:rPr lang="en-NZ" b="1" dirty="0"/>
              <a:t>Eruption catalogue </a:t>
            </a:r>
            <a:r>
              <a:rPr lang="en-NZ" dirty="0"/>
              <a:t>(from the </a:t>
            </a:r>
            <a:r>
              <a:rPr lang="en-NZ" b="1" dirty="0"/>
              <a:t>Iris</a:t>
            </a:r>
            <a:r>
              <a:rPr lang="en-NZ" dirty="0"/>
              <a:t> database)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8D064-000F-4549-9DFD-EDF34176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3" y="679964"/>
            <a:ext cx="5042285" cy="4571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B26143-1565-496F-B283-3F679B3B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65" y="590548"/>
            <a:ext cx="6195070" cy="2581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5163F-1B14-4D81-96C3-6512F7BE24A6}"/>
              </a:ext>
            </a:extLst>
          </p:cNvPr>
          <p:cNvSpPr txBox="1"/>
          <p:nvPr/>
        </p:nvSpPr>
        <p:spPr>
          <a:xfrm>
            <a:off x="5710237" y="405882"/>
            <a:ext cx="547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Tongariro data: 96% of data for period of interest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EC0EE9-7338-4EF8-AEAD-9DA0DB9F6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65" y="3756541"/>
            <a:ext cx="6469385" cy="2695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FBCD08-3296-4E2A-8CF4-5E7E6B0F27E0}"/>
              </a:ext>
            </a:extLst>
          </p:cNvPr>
          <p:cNvSpPr txBox="1"/>
          <p:nvPr/>
        </p:nvSpPr>
        <p:spPr>
          <a:xfrm>
            <a:off x="5795962" y="3501508"/>
            <a:ext cx="547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Redoubt data: 52% of data for period of interest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81657-804D-406A-A95D-24163D47725E}"/>
              </a:ext>
            </a:extLst>
          </p:cNvPr>
          <p:cNvSpPr txBox="1"/>
          <p:nvPr/>
        </p:nvSpPr>
        <p:spPr>
          <a:xfrm>
            <a:off x="356252" y="5456867"/>
            <a:ext cx="2970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 far…</a:t>
            </a:r>
          </a:p>
          <a:p>
            <a:r>
              <a:rPr lang="en-NZ" dirty="0"/>
              <a:t>- Whakaari (5 eruptions)</a:t>
            </a:r>
          </a:p>
          <a:p>
            <a:r>
              <a:rPr lang="en-NZ" dirty="0"/>
              <a:t>- Ruapehu (3 eruptions)</a:t>
            </a:r>
          </a:p>
          <a:p>
            <a:r>
              <a:rPr lang="en-NZ" dirty="0"/>
              <a:t>- Tongariro (2 eruptions) 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868B1-F114-4EFB-B2BF-A91A50FC2CEF}"/>
              </a:ext>
            </a:extLst>
          </p:cNvPr>
          <p:cNvSpPr txBox="1"/>
          <p:nvPr/>
        </p:nvSpPr>
        <p:spPr>
          <a:xfrm>
            <a:off x="2826549" y="5439854"/>
            <a:ext cx="2970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  <a:p>
            <a:r>
              <a:rPr lang="en-NZ" dirty="0"/>
              <a:t>- Pavlof (3 eruptions)</a:t>
            </a:r>
          </a:p>
          <a:p>
            <a:r>
              <a:rPr lang="en-NZ" dirty="0"/>
              <a:t>- Veniaminof (2 eruptions)</a:t>
            </a:r>
          </a:p>
          <a:p>
            <a:r>
              <a:rPr lang="en-NZ" dirty="0"/>
              <a:t>- Bezymianny (3 eruptions) 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CDD72-B7C5-484C-A5D6-6DA5C24C1520}"/>
              </a:ext>
            </a:extLst>
          </p:cNvPr>
          <p:cNvSpPr/>
          <p:nvPr/>
        </p:nvSpPr>
        <p:spPr>
          <a:xfrm>
            <a:off x="305406" y="5449379"/>
            <a:ext cx="5252431" cy="123211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884C631-DAF0-4F75-B584-77D6789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8" y="1168354"/>
            <a:ext cx="3226624" cy="3358322"/>
          </a:xfrm>
          <a:prstGeom prst="rect">
            <a:avLst/>
          </a:prstGeom>
          <a:blipFill>
            <a:blip r:embed="rId3">
              <a:alphaModFix amt="52000"/>
            </a:blip>
            <a:tile tx="0" ty="0" sx="100000" sy="100000" flip="none" algn="tl"/>
          </a:blipFill>
          <a:ln w="1905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AAF60-A981-439C-AD99-A5413830EC87}"/>
              </a:ext>
            </a:extLst>
          </p:cNvPr>
          <p:cNvSpPr txBox="1"/>
          <p:nvPr/>
        </p:nvSpPr>
        <p:spPr>
          <a:xfrm>
            <a:off x="282296" y="40243"/>
            <a:ext cx="77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State of the art in </a:t>
            </a:r>
            <a:r>
              <a:rPr lang="en-NZ" b="1" dirty="0"/>
              <a:t>transfer learning</a:t>
            </a:r>
            <a:r>
              <a:rPr lang="en-NZ" dirty="0"/>
              <a:t>: Exploring eruptions 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7246-F73B-4A98-8236-8E732C614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7" y="1304243"/>
            <a:ext cx="3249077" cy="3381692"/>
          </a:xfrm>
          <a:prstGeom prst="rect">
            <a:avLst/>
          </a:prstGeom>
          <a:blipFill>
            <a:blip r:embed="rId3">
              <a:alphaModFix amt="5200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78DA7-C63E-4358-85D6-DD603A9EBC4C}"/>
              </a:ext>
            </a:extLst>
          </p:cNvPr>
          <p:cNvSpPr txBox="1"/>
          <p:nvPr/>
        </p:nvSpPr>
        <p:spPr>
          <a:xfrm>
            <a:off x="402292" y="406652"/>
            <a:ext cx="599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- Features from one month before eruptions (every 10 min).</a:t>
            </a:r>
          </a:p>
          <a:p>
            <a:r>
              <a:rPr lang="en-NZ" dirty="0"/>
              <a:t>- Correlation coefficient between eruptions for each feature.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E9A52D-41DB-4AB3-A687-7CD4A2A31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4" y="1440144"/>
            <a:ext cx="3360262" cy="3497415"/>
          </a:xfrm>
          <a:prstGeom prst="rect">
            <a:avLst/>
          </a:prstGeom>
          <a:blipFill dpi="0" rotWithShape="1">
            <a:blip r:embed="rId3">
              <a:alphaModFix amt="52000"/>
            </a:blip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869A2-C516-4F09-86BF-630A39B3E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6" y="1673356"/>
            <a:ext cx="4805389" cy="5001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6A7581-90B1-4760-8C82-56C4D5B94852}"/>
              </a:ext>
            </a:extLst>
          </p:cNvPr>
          <p:cNvSpPr txBox="1"/>
          <p:nvPr/>
        </p:nvSpPr>
        <p:spPr>
          <a:xfrm rot="3213074">
            <a:off x="566314" y="524366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…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0A24B56-84AE-4580-9A47-F17986C0B575}"/>
              </a:ext>
            </a:extLst>
          </p:cNvPr>
          <p:cNvSpPr/>
          <p:nvPr/>
        </p:nvSpPr>
        <p:spPr>
          <a:xfrm>
            <a:off x="6009597" y="3331727"/>
            <a:ext cx="325719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F739-FBF0-4841-BAED-4F23B3DE901F}"/>
              </a:ext>
            </a:extLst>
          </p:cNvPr>
          <p:cNvSpPr txBox="1"/>
          <p:nvPr/>
        </p:nvSpPr>
        <p:spPr>
          <a:xfrm>
            <a:off x="6780914" y="66933"/>
            <a:ext cx="487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Cumulative average correlation for 1500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17941E-8A90-463B-B529-E2583B381E1F}"/>
              </a:ext>
            </a:extLst>
          </p:cNvPr>
          <p:cNvSpPr txBox="1"/>
          <p:nvPr/>
        </p:nvSpPr>
        <p:spPr>
          <a:xfrm>
            <a:off x="9512469" y="6520428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Next steps: Clustering…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6A6DA-3AA8-4F1B-8CC4-9F33E5B3A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82" y="462955"/>
            <a:ext cx="5656118" cy="602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731E8F-BFBC-4032-B03B-E39E4EF4192D}"/>
              </a:ext>
            </a:extLst>
          </p:cNvPr>
          <p:cNvSpPr/>
          <p:nvPr/>
        </p:nvSpPr>
        <p:spPr>
          <a:xfrm>
            <a:off x="6780914" y="1773716"/>
            <a:ext cx="424117" cy="407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64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B84CF44-ADBC-4E6B-BB7E-A5FFD9F99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1"/>
          <a:stretch/>
        </p:blipFill>
        <p:spPr>
          <a:xfrm>
            <a:off x="7006047" y="1682221"/>
            <a:ext cx="5187083" cy="18652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B4DB3-E597-4AEE-AD2E-5754913544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1"/>
          <a:stretch/>
        </p:blipFill>
        <p:spPr>
          <a:xfrm>
            <a:off x="7024460" y="4030663"/>
            <a:ext cx="5090078" cy="1859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6D721-0DDD-4476-8455-918F3468CE19}"/>
              </a:ext>
            </a:extLst>
          </p:cNvPr>
          <p:cNvSpPr txBox="1"/>
          <p:nvPr/>
        </p:nvSpPr>
        <p:spPr>
          <a:xfrm>
            <a:off x="7927037" y="3661331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Whakaari eruption </a:t>
            </a:r>
            <a:r>
              <a:rPr lang="en-NZ" b="1" dirty="0"/>
              <a:t>5</a:t>
            </a:r>
            <a:r>
              <a:rPr lang="en-NZ" dirty="0"/>
              <a:t>: 2019-12-09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26113-BB0D-4C54-A17B-5118744B637F}"/>
              </a:ext>
            </a:extLst>
          </p:cNvPr>
          <p:cNvSpPr txBox="1"/>
          <p:nvPr/>
        </p:nvSpPr>
        <p:spPr>
          <a:xfrm>
            <a:off x="7727299" y="1235189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Whakaari eruption </a:t>
            </a:r>
            <a:r>
              <a:rPr lang="en-NZ" b="1" dirty="0"/>
              <a:t>1</a:t>
            </a:r>
            <a:r>
              <a:rPr lang="en-NZ" dirty="0"/>
              <a:t>: 2012-08-04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41FF16-B590-4294-82BD-AA8722F43D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9" t="25079" r="4753" b="25141"/>
          <a:stretch/>
        </p:blipFill>
        <p:spPr>
          <a:xfrm>
            <a:off x="435913" y="1682221"/>
            <a:ext cx="6829433" cy="4723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AC158D-832D-4D8C-BD95-9DA6AA31280A}"/>
              </a:ext>
            </a:extLst>
          </p:cNvPr>
          <p:cNvSpPr txBox="1"/>
          <p:nvPr/>
        </p:nvSpPr>
        <p:spPr>
          <a:xfrm>
            <a:off x="342555" y="243169"/>
            <a:ext cx="89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State of the art in </a:t>
            </a:r>
            <a:r>
              <a:rPr lang="en-NZ" b="1" dirty="0"/>
              <a:t>transfer learning</a:t>
            </a:r>
            <a:r>
              <a:rPr lang="en-NZ" dirty="0"/>
              <a:t>: Clustering eruptions by correlation coefficient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08777-6FAC-4597-8E02-75B7C03E2212}"/>
              </a:ext>
            </a:extLst>
          </p:cNvPr>
          <p:cNvSpPr txBox="1"/>
          <p:nvPr/>
        </p:nvSpPr>
        <p:spPr>
          <a:xfrm>
            <a:off x="256258" y="704536"/>
            <a:ext cx="647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Dendrogram: helps to identify clusters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AFEA51-3C1F-417F-9E85-158C1C9B88F7}"/>
              </a:ext>
            </a:extLst>
          </p:cNvPr>
          <p:cNvSpPr/>
          <p:nvPr/>
        </p:nvSpPr>
        <p:spPr>
          <a:xfrm>
            <a:off x="6409257" y="2320152"/>
            <a:ext cx="424117" cy="29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A1C086-90CB-4B78-B6BA-8DD670814A11}"/>
              </a:ext>
            </a:extLst>
          </p:cNvPr>
          <p:cNvCxnSpPr>
            <a:cxnSpLocks/>
          </p:cNvCxnSpPr>
          <p:nvPr/>
        </p:nvCxnSpPr>
        <p:spPr>
          <a:xfrm flipV="1">
            <a:off x="6906895" y="2302525"/>
            <a:ext cx="452372" cy="14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15A23-E534-4251-A72C-718FA45E7535}"/>
              </a:ext>
            </a:extLst>
          </p:cNvPr>
          <p:cNvCxnSpPr>
            <a:cxnSpLocks/>
          </p:cNvCxnSpPr>
          <p:nvPr/>
        </p:nvCxnSpPr>
        <p:spPr>
          <a:xfrm>
            <a:off x="6906895" y="2446020"/>
            <a:ext cx="661693" cy="194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B5648E9-F4D9-4049-AACD-A01FFED621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7" t="9131" r="6745" b="86747"/>
          <a:stretch/>
        </p:blipFill>
        <p:spPr>
          <a:xfrm>
            <a:off x="256258" y="1257343"/>
            <a:ext cx="6829433" cy="3911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31E23D-8FE2-42FC-839E-412DF0B039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26716" r="85501" b="23504"/>
          <a:stretch/>
        </p:blipFill>
        <p:spPr>
          <a:xfrm>
            <a:off x="73348" y="1835447"/>
            <a:ext cx="452372" cy="47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4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0191E31-7B2F-4470-A2BC-7FA2E94C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946806"/>
            <a:ext cx="8839200" cy="4530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113CF-0F95-4FC9-8038-D8F049E59AAB}"/>
              </a:ext>
            </a:extLst>
          </p:cNvPr>
          <p:cNvSpPr txBox="1"/>
          <p:nvPr/>
        </p:nvSpPr>
        <p:spPr>
          <a:xfrm>
            <a:off x="609600" y="307974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Bonus…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29AB7-C236-4649-BFDE-D29784706F39}"/>
              </a:ext>
            </a:extLst>
          </p:cNvPr>
          <p:cNvSpPr txBox="1"/>
          <p:nvPr/>
        </p:nvSpPr>
        <p:spPr>
          <a:xfrm>
            <a:off x="742950" y="803669"/>
            <a:ext cx="760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- Training models to identify noise from storms and lift chairs (Ruapehu ski field)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F83DF-9F89-4FF1-9783-87D41B5840D4}"/>
              </a:ext>
            </a:extLst>
          </p:cNvPr>
          <p:cNvSpPr txBox="1"/>
          <p:nvPr/>
        </p:nvSpPr>
        <p:spPr>
          <a:xfrm>
            <a:off x="1688310" y="1169964"/>
            <a:ext cx="81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Project of Tom Waldin and William Gao (fourth year engineering students)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EB95A-0A35-43C6-8D7D-3D2FBBA6E1B4}"/>
              </a:ext>
            </a:extLst>
          </p:cNvPr>
          <p:cNvSpPr/>
          <p:nvPr/>
        </p:nvSpPr>
        <p:spPr>
          <a:xfrm>
            <a:off x="3095625" y="1905591"/>
            <a:ext cx="4400550" cy="16758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655A0-AA8F-4D43-A07C-9B3C5D79C62B}"/>
              </a:ext>
            </a:extLst>
          </p:cNvPr>
          <p:cNvCxnSpPr/>
          <p:nvPr/>
        </p:nvCxnSpPr>
        <p:spPr>
          <a:xfrm>
            <a:off x="7496175" y="2047875"/>
            <a:ext cx="217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72C5C0-D626-444B-A901-4263563167E3}"/>
              </a:ext>
            </a:extLst>
          </p:cNvPr>
          <p:cNvSpPr txBox="1"/>
          <p:nvPr/>
        </p:nvSpPr>
        <p:spPr>
          <a:xfrm>
            <a:off x="9982199" y="1445803"/>
            <a:ext cx="1295401" cy="1204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DSAR suppressed  during heavy 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33914-3D3F-4D61-982F-0FE7309F8351}"/>
              </a:ext>
            </a:extLst>
          </p:cNvPr>
          <p:cNvSpPr txBox="1"/>
          <p:nvPr/>
        </p:nvSpPr>
        <p:spPr>
          <a:xfrm>
            <a:off x="7681900" y="6376633"/>
            <a:ext cx="241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(Ruapehu data)</a:t>
            </a:r>
          </a:p>
        </p:txBody>
      </p:sp>
    </p:spTree>
    <p:extLst>
      <p:ext uri="{BB962C8B-B14F-4D97-AF65-F5344CB8AC3E}">
        <p14:creationId xmlns:p14="http://schemas.microsoft.com/office/powerpoint/2010/main" val="314698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419</Words>
  <Application>Microsoft Office PowerPoint</Application>
  <PresentationFormat>Widescreen</PresentationFormat>
  <Paragraphs>71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Ardid</dc:creator>
  <cp:lastModifiedBy>Alberto Ardid</cp:lastModifiedBy>
  <cp:revision>27</cp:revision>
  <dcterms:created xsi:type="dcterms:W3CDTF">2021-08-26T02:01:30Z</dcterms:created>
  <dcterms:modified xsi:type="dcterms:W3CDTF">2021-08-26T06:42:35Z</dcterms:modified>
</cp:coreProperties>
</file>