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3/14/2023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70702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0039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9339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5994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3755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3/14/2023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25212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474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5260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792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236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3/14/2023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763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3/14/2023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55533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192CD-2944-13A2-4F25-0493B004F8BF}"/>
              </a:ext>
            </a:extLst>
          </p:cNvPr>
          <p:cNvSpPr>
            <a:spLocks noGrp="1"/>
          </p:cNvSpPr>
          <p:nvPr>
            <p:ph type="ctrTitle"/>
          </p:nvPr>
        </p:nvSpPr>
        <p:spPr>
          <a:xfrm>
            <a:off x="623316" y="269695"/>
            <a:ext cx="4102609" cy="3793482"/>
          </a:xfrm>
        </p:spPr>
        <p:txBody>
          <a:bodyPr anchor="ctr">
            <a:normAutofit/>
          </a:bodyPr>
          <a:lstStyle/>
          <a:p>
            <a:pPr algn="l"/>
            <a:r>
              <a:rPr lang="en-US" sz="4400" dirty="0"/>
              <a:t>Mini-Project </a:t>
            </a:r>
            <a:r>
              <a:rPr lang="en-US" dirty="0"/>
              <a:t>1</a:t>
            </a:r>
            <a:r>
              <a:rPr lang="en-US" sz="4400" dirty="0"/>
              <a:t>:</a:t>
            </a:r>
            <a:br>
              <a:rPr lang="en-US" sz="4400" dirty="0"/>
            </a:br>
            <a:r>
              <a:rPr lang="en-US" sz="4400" dirty="0"/>
              <a:t> </a:t>
            </a:r>
            <a:br>
              <a:rPr lang="en-US" sz="4400" dirty="0"/>
            </a:br>
            <a:r>
              <a:rPr lang="en-US" sz="3200" dirty="0"/>
              <a:t>The Budgeted Maximum Coverage Problem </a:t>
            </a:r>
            <a:endParaRPr lang="en-US" sz="4400" dirty="0"/>
          </a:p>
        </p:txBody>
      </p:sp>
      <p:sp>
        <p:nvSpPr>
          <p:cNvPr id="3" name="Subtitle 2">
            <a:extLst>
              <a:ext uri="{FF2B5EF4-FFF2-40B4-BE49-F238E27FC236}">
                <a16:creationId xmlns:a16="http://schemas.microsoft.com/office/drawing/2014/main" id="{7043C493-383C-0276-FA86-3A9960553C46}"/>
              </a:ext>
            </a:extLst>
          </p:cNvPr>
          <p:cNvSpPr>
            <a:spLocks noGrp="1"/>
          </p:cNvSpPr>
          <p:nvPr>
            <p:ph type="subTitle" idx="1"/>
          </p:nvPr>
        </p:nvSpPr>
        <p:spPr>
          <a:xfrm>
            <a:off x="762000" y="4691564"/>
            <a:ext cx="4102609" cy="1422631"/>
          </a:xfrm>
        </p:spPr>
        <p:txBody>
          <a:bodyPr>
            <a:normAutofit/>
          </a:bodyPr>
          <a:lstStyle/>
          <a:p>
            <a:pPr algn="l"/>
            <a:r>
              <a:rPr lang="en-US" dirty="0"/>
              <a:t>Algorithm Written By:</a:t>
            </a:r>
          </a:p>
          <a:p>
            <a:pPr algn="l"/>
            <a:r>
              <a:rPr lang="en-US" dirty="0"/>
              <a:t>Alejandro Ardon</a:t>
            </a:r>
          </a:p>
        </p:txBody>
      </p:sp>
      <p:pic>
        <p:nvPicPr>
          <p:cNvPr id="4" name="Picture 3">
            <a:extLst>
              <a:ext uri="{FF2B5EF4-FFF2-40B4-BE49-F238E27FC236}">
                <a16:creationId xmlns:a16="http://schemas.microsoft.com/office/drawing/2014/main" id="{12630071-E1DB-2C8A-FC75-6DD6F024127F}"/>
              </a:ext>
            </a:extLst>
          </p:cNvPr>
          <p:cNvPicPr>
            <a:picLocks noChangeAspect="1"/>
          </p:cNvPicPr>
          <p:nvPr/>
        </p:nvPicPr>
        <p:blipFill rotWithShape="1">
          <a:blip r:embed="rId2"/>
          <a:srcRect l="16477" r="16920" b="-1"/>
          <a:stretch/>
        </p:blipFill>
        <p:spPr>
          <a:xfrm>
            <a:off x="5349241" y="10"/>
            <a:ext cx="6842759" cy="6857990"/>
          </a:xfrm>
          <a:prstGeom prst="rect">
            <a:avLst/>
          </a:prstGeom>
        </p:spPr>
      </p:pic>
    </p:spTree>
    <p:extLst>
      <p:ext uri="{BB962C8B-B14F-4D97-AF65-F5344CB8AC3E}">
        <p14:creationId xmlns:p14="http://schemas.microsoft.com/office/powerpoint/2010/main" val="234740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D2DF-7A9F-DA8E-8FB5-CE2270FE7C34}"/>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2162A676-2378-A184-7412-6F62C56606DF}"/>
              </a:ext>
            </a:extLst>
          </p:cNvPr>
          <p:cNvSpPr>
            <a:spLocks noGrp="1"/>
          </p:cNvSpPr>
          <p:nvPr>
            <p:ph idx="1"/>
          </p:nvPr>
        </p:nvSpPr>
        <p:spPr/>
        <p:txBody>
          <a:bodyPr/>
          <a:lstStyle/>
          <a:p>
            <a:pPr marL="0" indent="0">
              <a:buNone/>
            </a:pPr>
            <a:r>
              <a:rPr lang="en-US" dirty="0"/>
              <a:t>A city would like to collect pollution data using a device consumers can carry with them. The city will then purchase the data collected from these devices for an amount determined by the consumers. The city needs an algorithm that will maximize the coverage of these devices while staying within a given budget.</a:t>
            </a:r>
          </a:p>
        </p:txBody>
      </p:sp>
    </p:spTree>
    <p:extLst>
      <p:ext uri="{BB962C8B-B14F-4D97-AF65-F5344CB8AC3E}">
        <p14:creationId xmlns:p14="http://schemas.microsoft.com/office/powerpoint/2010/main" val="246671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7B51-653F-79B8-350E-1C14AE697508}"/>
              </a:ext>
            </a:extLst>
          </p:cNvPr>
          <p:cNvSpPr>
            <a:spLocks noGrp="1"/>
          </p:cNvSpPr>
          <p:nvPr>
            <p:ph type="title"/>
          </p:nvPr>
        </p:nvSpPr>
        <p:spPr/>
        <p:txBody>
          <a:bodyPr/>
          <a:lstStyle/>
          <a:p>
            <a:r>
              <a:rPr lang="en-US" dirty="0"/>
              <a:t>The Algorithm</a:t>
            </a:r>
          </a:p>
        </p:txBody>
      </p:sp>
      <p:sp>
        <p:nvSpPr>
          <p:cNvPr id="3" name="Content Placeholder 2">
            <a:extLst>
              <a:ext uri="{FF2B5EF4-FFF2-40B4-BE49-F238E27FC236}">
                <a16:creationId xmlns:a16="http://schemas.microsoft.com/office/drawing/2014/main" id="{D08F7A2D-BE9E-38BB-C11A-27A598167FED}"/>
              </a:ext>
            </a:extLst>
          </p:cNvPr>
          <p:cNvSpPr>
            <a:spLocks noGrp="1"/>
          </p:cNvSpPr>
          <p:nvPr>
            <p:ph idx="1"/>
          </p:nvPr>
        </p:nvSpPr>
        <p:spPr>
          <a:xfrm>
            <a:off x="1530096" y="2501284"/>
            <a:ext cx="9144000" cy="3127248"/>
          </a:xfrm>
        </p:spPr>
        <p:txBody>
          <a:bodyPr>
            <a:normAutofit/>
          </a:bodyPr>
          <a:lstStyle/>
          <a:p>
            <a:pPr marL="0" indent="0">
              <a:buNone/>
            </a:pPr>
            <a:r>
              <a:rPr lang="en-US" dirty="0"/>
              <a:t>The algorithm works by selecting the consumer in range of the most consumers for the cheapest price (# of covered consumers / cost). The algorithm then repeats this process until it can no longer collect data while staying within budget.</a:t>
            </a:r>
          </a:p>
        </p:txBody>
      </p:sp>
    </p:spTree>
    <p:extLst>
      <p:ext uri="{BB962C8B-B14F-4D97-AF65-F5344CB8AC3E}">
        <p14:creationId xmlns:p14="http://schemas.microsoft.com/office/powerpoint/2010/main" val="16318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908-4631-9186-2570-35BA6BBD1130}"/>
              </a:ext>
            </a:extLst>
          </p:cNvPr>
          <p:cNvSpPr>
            <a:spLocks noGrp="1"/>
          </p:cNvSpPr>
          <p:nvPr>
            <p:ph type="title"/>
          </p:nvPr>
        </p:nvSpPr>
        <p:spPr>
          <a:xfrm>
            <a:off x="1517904" y="1517904"/>
            <a:ext cx="9303976" cy="1344168"/>
          </a:xfrm>
        </p:spPr>
        <p:txBody>
          <a:bodyPr>
            <a:normAutofit fontScale="90000"/>
          </a:bodyPr>
          <a:lstStyle/>
          <a:p>
            <a:r>
              <a:rPr lang="en-US" sz="4000" dirty="0"/>
              <a:t>Algorithm VS Random Selection VS Greedy</a:t>
            </a:r>
            <a:br>
              <a:rPr lang="en-US" dirty="0"/>
            </a:br>
            <a:r>
              <a:rPr lang="en-US" sz="2800" dirty="0"/>
              <a:t>Uniform Spread</a:t>
            </a:r>
            <a:endParaRPr lang="en-US" dirty="0"/>
          </a:p>
        </p:txBody>
      </p:sp>
      <p:sp>
        <p:nvSpPr>
          <p:cNvPr id="3" name="Content Placeholder 2">
            <a:extLst>
              <a:ext uri="{FF2B5EF4-FFF2-40B4-BE49-F238E27FC236}">
                <a16:creationId xmlns:a16="http://schemas.microsoft.com/office/drawing/2014/main" id="{1BB34C78-42CA-40D1-FBE1-B23FE1189DAC}"/>
              </a:ext>
            </a:extLst>
          </p:cNvPr>
          <p:cNvSpPr>
            <a:spLocks noGrp="1"/>
          </p:cNvSpPr>
          <p:nvPr>
            <p:ph idx="1"/>
          </p:nvPr>
        </p:nvSpPr>
        <p:spPr>
          <a:xfrm>
            <a:off x="1517904" y="2556769"/>
            <a:ext cx="9144000" cy="872231"/>
          </a:xfrm>
        </p:spPr>
        <p:txBody>
          <a:bodyPr>
            <a:normAutofit/>
          </a:bodyPr>
          <a:lstStyle/>
          <a:p>
            <a:pPr marL="0" indent="0">
              <a:buNone/>
            </a:pPr>
            <a:r>
              <a:rPr lang="en-US" sz="1800" dirty="0"/>
              <a:t>Radius = 5</a:t>
            </a:r>
          </a:p>
          <a:p>
            <a:pPr marL="0" indent="0">
              <a:buNone/>
            </a:pPr>
            <a:r>
              <a:rPr lang="en-US" sz="1800" dirty="0"/>
              <a:t>Budget = $10</a:t>
            </a:r>
          </a:p>
        </p:txBody>
      </p:sp>
      <p:sp>
        <p:nvSpPr>
          <p:cNvPr id="6" name="TextBox 5">
            <a:extLst>
              <a:ext uri="{FF2B5EF4-FFF2-40B4-BE49-F238E27FC236}">
                <a16:creationId xmlns:a16="http://schemas.microsoft.com/office/drawing/2014/main" id="{C1E8767B-D2F3-4E40-2590-1EA70DDFE30B}"/>
              </a:ext>
            </a:extLst>
          </p:cNvPr>
          <p:cNvSpPr txBox="1"/>
          <p:nvPr/>
        </p:nvSpPr>
        <p:spPr>
          <a:xfrm>
            <a:off x="1958127" y="6099048"/>
            <a:ext cx="2733675" cy="369332"/>
          </a:xfrm>
          <a:prstGeom prst="rect">
            <a:avLst/>
          </a:prstGeom>
          <a:noFill/>
        </p:spPr>
        <p:txBody>
          <a:bodyPr wrap="square" rtlCol="0">
            <a:spAutoFit/>
          </a:bodyPr>
          <a:lstStyle/>
          <a:p>
            <a:r>
              <a:rPr lang="en-US" dirty="0"/>
              <a:t>Algorithm</a:t>
            </a:r>
          </a:p>
        </p:txBody>
      </p:sp>
      <p:pic>
        <p:nvPicPr>
          <p:cNvPr id="8" name="Picture 7">
            <a:extLst>
              <a:ext uri="{FF2B5EF4-FFF2-40B4-BE49-F238E27FC236}">
                <a16:creationId xmlns:a16="http://schemas.microsoft.com/office/drawing/2014/main" id="{D776BABE-F2D9-05AC-9572-64598E5E4CFC}"/>
              </a:ext>
            </a:extLst>
          </p:cNvPr>
          <p:cNvPicPr>
            <a:picLocks noChangeAspect="1"/>
          </p:cNvPicPr>
          <p:nvPr/>
        </p:nvPicPr>
        <p:blipFill rotWithShape="1">
          <a:blip r:embed="rId2"/>
          <a:srcRect l="40855" t="44433" r="34048" b="20797"/>
          <a:stretch/>
        </p:blipFill>
        <p:spPr>
          <a:xfrm>
            <a:off x="1260728" y="3991986"/>
            <a:ext cx="2835022" cy="2107062"/>
          </a:xfrm>
          <a:prstGeom prst="rect">
            <a:avLst/>
          </a:prstGeom>
        </p:spPr>
      </p:pic>
      <p:pic>
        <p:nvPicPr>
          <p:cNvPr id="10" name="Picture 9">
            <a:extLst>
              <a:ext uri="{FF2B5EF4-FFF2-40B4-BE49-F238E27FC236}">
                <a16:creationId xmlns:a16="http://schemas.microsoft.com/office/drawing/2014/main" id="{E4DCA146-C518-7607-9F71-FE6989EBE59B}"/>
              </a:ext>
            </a:extLst>
          </p:cNvPr>
          <p:cNvPicPr>
            <a:picLocks noChangeAspect="1"/>
          </p:cNvPicPr>
          <p:nvPr/>
        </p:nvPicPr>
        <p:blipFill rotWithShape="1">
          <a:blip r:embed="rId3"/>
          <a:srcRect l="41256" t="44916" r="34426" b="23140"/>
          <a:stretch/>
        </p:blipFill>
        <p:spPr>
          <a:xfrm>
            <a:off x="8066288" y="4003908"/>
            <a:ext cx="2990850" cy="2107715"/>
          </a:xfrm>
          <a:prstGeom prst="rect">
            <a:avLst/>
          </a:prstGeom>
        </p:spPr>
      </p:pic>
      <p:sp>
        <p:nvSpPr>
          <p:cNvPr id="12" name="TextBox 11">
            <a:extLst>
              <a:ext uri="{FF2B5EF4-FFF2-40B4-BE49-F238E27FC236}">
                <a16:creationId xmlns:a16="http://schemas.microsoft.com/office/drawing/2014/main" id="{2DD8EE55-426C-1899-8F4C-BE2B86F8C003}"/>
              </a:ext>
            </a:extLst>
          </p:cNvPr>
          <p:cNvSpPr txBox="1"/>
          <p:nvPr/>
        </p:nvSpPr>
        <p:spPr>
          <a:xfrm>
            <a:off x="7781925" y="6111623"/>
            <a:ext cx="2733675" cy="369332"/>
          </a:xfrm>
          <a:prstGeom prst="rect">
            <a:avLst/>
          </a:prstGeom>
          <a:noFill/>
        </p:spPr>
        <p:txBody>
          <a:bodyPr wrap="square" rtlCol="0">
            <a:spAutoFit/>
          </a:bodyPr>
          <a:lstStyle/>
          <a:p>
            <a:pPr algn="r"/>
            <a:r>
              <a:rPr lang="en-US" dirty="0"/>
              <a:t>Random Selection</a:t>
            </a:r>
          </a:p>
        </p:txBody>
      </p:sp>
      <p:sp>
        <p:nvSpPr>
          <p:cNvPr id="15" name="TextBox 14">
            <a:extLst>
              <a:ext uri="{FF2B5EF4-FFF2-40B4-BE49-F238E27FC236}">
                <a16:creationId xmlns:a16="http://schemas.microsoft.com/office/drawing/2014/main" id="{0C580994-419E-D4BF-8AF1-8A55BF52AD1F}"/>
              </a:ext>
            </a:extLst>
          </p:cNvPr>
          <p:cNvSpPr txBox="1"/>
          <p:nvPr/>
        </p:nvSpPr>
        <p:spPr>
          <a:xfrm>
            <a:off x="4571999" y="6111623"/>
            <a:ext cx="2733675" cy="369332"/>
          </a:xfrm>
          <a:prstGeom prst="rect">
            <a:avLst/>
          </a:prstGeom>
          <a:noFill/>
        </p:spPr>
        <p:txBody>
          <a:bodyPr wrap="square" rtlCol="0">
            <a:spAutoFit/>
          </a:bodyPr>
          <a:lstStyle/>
          <a:p>
            <a:pPr algn="ctr"/>
            <a:r>
              <a:rPr lang="en-US" dirty="0"/>
              <a:t>Greedy (cost)</a:t>
            </a:r>
          </a:p>
        </p:txBody>
      </p:sp>
      <p:pic>
        <p:nvPicPr>
          <p:cNvPr id="7" name="Picture 6">
            <a:extLst>
              <a:ext uri="{FF2B5EF4-FFF2-40B4-BE49-F238E27FC236}">
                <a16:creationId xmlns:a16="http://schemas.microsoft.com/office/drawing/2014/main" id="{F28E46DB-8E63-8A33-DE80-7FFC0D1352B5}"/>
              </a:ext>
            </a:extLst>
          </p:cNvPr>
          <p:cNvPicPr>
            <a:picLocks noChangeAspect="1"/>
          </p:cNvPicPr>
          <p:nvPr/>
        </p:nvPicPr>
        <p:blipFill rotWithShape="1">
          <a:blip r:embed="rId4"/>
          <a:srcRect l="45947" t="48337" r="31631" b="22073"/>
          <a:stretch/>
        </p:blipFill>
        <p:spPr>
          <a:xfrm>
            <a:off x="4571999" y="3969071"/>
            <a:ext cx="2990850" cy="2117402"/>
          </a:xfrm>
          <a:prstGeom prst="rect">
            <a:avLst/>
          </a:prstGeom>
        </p:spPr>
      </p:pic>
    </p:spTree>
    <p:extLst>
      <p:ext uri="{BB962C8B-B14F-4D97-AF65-F5344CB8AC3E}">
        <p14:creationId xmlns:p14="http://schemas.microsoft.com/office/powerpoint/2010/main" val="286429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908-4631-9186-2570-35BA6BBD1130}"/>
              </a:ext>
            </a:extLst>
          </p:cNvPr>
          <p:cNvSpPr>
            <a:spLocks noGrp="1"/>
          </p:cNvSpPr>
          <p:nvPr>
            <p:ph type="title"/>
          </p:nvPr>
        </p:nvSpPr>
        <p:spPr>
          <a:xfrm>
            <a:off x="1517904" y="1517904"/>
            <a:ext cx="9303976" cy="1344168"/>
          </a:xfrm>
        </p:spPr>
        <p:txBody>
          <a:bodyPr>
            <a:normAutofit fontScale="90000"/>
          </a:bodyPr>
          <a:lstStyle/>
          <a:p>
            <a:r>
              <a:rPr lang="en-US" sz="4000" dirty="0"/>
              <a:t>Algorithm VS Random Selection VS Greedy</a:t>
            </a:r>
            <a:br>
              <a:rPr lang="en-US" dirty="0"/>
            </a:br>
            <a:r>
              <a:rPr lang="en-US" sz="2800" dirty="0"/>
              <a:t>Random “Neighborhood” Spread</a:t>
            </a:r>
            <a:endParaRPr lang="en-US" dirty="0"/>
          </a:p>
        </p:txBody>
      </p:sp>
      <p:sp>
        <p:nvSpPr>
          <p:cNvPr id="3" name="Content Placeholder 2">
            <a:extLst>
              <a:ext uri="{FF2B5EF4-FFF2-40B4-BE49-F238E27FC236}">
                <a16:creationId xmlns:a16="http://schemas.microsoft.com/office/drawing/2014/main" id="{1BB34C78-42CA-40D1-FBE1-B23FE1189DAC}"/>
              </a:ext>
            </a:extLst>
          </p:cNvPr>
          <p:cNvSpPr>
            <a:spLocks noGrp="1"/>
          </p:cNvSpPr>
          <p:nvPr>
            <p:ph idx="1"/>
          </p:nvPr>
        </p:nvSpPr>
        <p:spPr>
          <a:xfrm>
            <a:off x="1517904" y="2556769"/>
            <a:ext cx="9144000" cy="872231"/>
          </a:xfrm>
        </p:spPr>
        <p:txBody>
          <a:bodyPr>
            <a:normAutofit/>
          </a:bodyPr>
          <a:lstStyle/>
          <a:p>
            <a:pPr marL="0" indent="0">
              <a:buNone/>
            </a:pPr>
            <a:r>
              <a:rPr lang="en-US" sz="1800" dirty="0"/>
              <a:t>Radius = 5</a:t>
            </a:r>
          </a:p>
          <a:p>
            <a:pPr marL="0" indent="0">
              <a:buNone/>
            </a:pPr>
            <a:r>
              <a:rPr lang="en-US" sz="1800" dirty="0"/>
              <a:t>Budget = $15</a:t>
            </a:r>
          </a:p>
        </p:txBody>
      </p:sp>
      <p:sp>
        <p:nvSpPr>
          <p:cNvPr id="6" name="TextBox 5">
            <a:extLst>
              <a:ext uri="{FF2B5EF4-FFF2-40B4-BE49-F238E27FC236}">
                <a16:creationId xmlns:a16="http://schemas.microsoft.com/office/drawing/2014/main" id="{C1E8767B-D2F3-4E40-2590-1EA70DDFE30B}"/>
              </a:ext>
            </a:extLst>
          </p:cNvPr>
          <p:cNvSpPr txBox="1"/>
          <p:nvPr/>
        </p:nvSpPr>
        <p:spPr>
          <a:xfrm>
            <a:off x="1793259" y="6099049"/>
            <a:ext cx="2733675" cy="369332"/>
          </a:xfrm>
          <a:prstGeom prst="rect">
            <a:avLst/>
          </a:prstGeom>
          <a:noFill/>
        </p:spPr>
        <p:txBody>
          <a:bodyPr wrap="square" rtlCol="0">
            <a:spAutoFit/>
          </a:bodyPr>
          <a:lstStyle/>
          <a:p>
            <a:r>
              <a:rPr lang="en-US" dirty="0"/>
              <a:t>Algorithm</a:t>
            </a:r>
          </a:p>
        </p:txBody>
      </p:sp>
      <p:sp>
        <p:nvSpPr>
          <p:cNvPr id="12" name="TextBox 11">
            <a:extLst>
              <a:ext uri="{FF2B5EF4-FFF2-40B4-BE49-F238E27FC236}">
                <a16:creationId xmlns:a16="http://schemas.microsoft.com/office/drawing/2014/main" id="{2DD8EE55-426C-1899-8F4C-BE2B86F8C003}"/>
              </a:ext>
            </a:extLst>
          </p:cNvPr>
          <p:cNvSpPr txBox="1"/>
          <p:nvPr/>
        </p:nvSpPr>
        <p:spPr>
          <a:xfrm>
            <a:off x="7613249" y="6171686"/>
            <a:ext cx="2733675" cy="369332"/>
          </a:xfrm>
          <a:prstGeom prst="rect">
            <a:avLst/>
          </a:prstGeom>
          <a:noFill/>
        </p:spPr>
        <p:txBody>
          <a:bodyPr wrap="square" rtlCol="0">
            <a:spAutoFit/>
          </a:bodyPr>
          <a:lstStyle/>
          <a:p>
            <a:pPr algn="r"/>
            <a:r>
              <a:rPr lang="en-US" dirty="0"/>
              <a:t>Random Selection</a:t>
            </a:r>
          </a:p>
        </p:txBody>
      </p:sp>
      <p:sp>
        <p:nvSpPr>
          <p:cNvPr id="15" name="TextBox 14">
            <a:extLst>
              <a:ext uri="{FF2B5EF4-FFF2-40B4-BE49-F238E27FC236}">
                <a16:creationId xmlns:a16="http://schemas.microsoft.com/office/drawing/2014/main" id="{0C580994-419E-D4BF-8AF1-8A55BF52AD1F}"/>
              </a:ext>
            </a:extLst>
          </p:cNvPr>
          <p:cNvSpPr txBox="1"/>
          <p:nvPr/>
        </p:nvSpPr>
        <p:spPr>
          <a:xfrm>
            <a:off x="4571999" y="6111623"/>
            <a:ext cx="2733675" cy="369332"/>
          </a:xfrm>
          <a:prstGeom prst="rect">
            <a:avLst/>
          </a:prstGeom>
          <a:noFill/>
        </p:spPr>
        <p:txBody>
          <a:bodyPr wrap="square" rtlCol="0">
            <a:spAutoFit/>
          </a:bodyPr>
          <a:lstStyle/>
          <a:p>
            <a:pPr algn="ctr"/>
            <a:r>
              <a:rPr lang="en-US" dirty="0"/>
              <a:t>Greedy (cost)</a:t>
            </a:r>
          </a:p>
        </p:txBody>
      </p:sp>
      <p:pic>
        <p:nvPicPr>
          <p:cNvPr id="9" name="Picture 8">
            <a:extLst>
              <a:ext uri="{FF2B5EF4-FFF2-40B4-BE49-F238E27FC236}">
                <a16:creationId xmlns:a16="http://schemas.microsoft.com/office/drawing/2014/main" id="{83C46CAF-803D-2086-6AB3-D4A20E8F3BED}"/>
              </a:ext>
            </a:extLst>
          </p:cNvPr>
          <p:cNvPicPr>
            <a:picLocks noChangeAspect="1"/>
          </p:cNvPicPr>
          <p:nvPr/>
        </p:nvPicPr>
        <p:blipFill rotWithShape="1">
          <a:blip r:embed="rId2"/>
          <a:srcRect l="39611" t="32456" r="28350" b="7142"/>
          <a:stretch/>
        </p:blipFill>
        <p:spPr>
          <a:xfrm>
            <a:off x="1205884" y="3718236"/>
            <a:ext cx="2354062" cy="2380813"/>
          </a:xfrm>
          <a:prstGeom prst="rect">
            <a:avLst/>
          </a:prstGeom>
        </p:spPr>
      </p:pic>
      <p:pic>
        <p:nvPicPr>
          <p:cNvPr id="13" name="Picture 12">
            <a:extLst>
              <a:ext uri="{FF2B5EF4-FFF2-40B4-BE49-F238E27FC236}">
                <a16:creationId xmlns:a16="http://schemas.microsoft.com/office/drawing/2014/main" id="{7EB1E01D-799D-4544-EE9B-1B3325E08B24}"/>
              </a:ext>
            </a:extLst>
          </p:cNvPr>
          <p:cNvPicPr>
            <a:picLocks noChangeAspect="1"/>
          </p:cNvPicPr>
          <p:nvPr/>
        </p:nvPicPr>
        <p:blipFill rotWithShape="1">
          <a:blip r:embed="rId3"/>
          <a:srcRect l="39093" t="32592" r="28132" b="7685"/>
          <a:stretch/>
        </p:blipFill>
        <p:spPr>
          <a:xfrm>
            <a:off x="4571999" y="3718236"/>
            <a:ext cx="2539383" cy="2482320"/>
          </a:xfrm>
          <a:prstGeom prst="rect">
            <a:avLst/>
          </a:prstGeom>
        </p:spPr>
      </p:pic>
      <p:pic>
        <p:nvPicPr>
          <p:cNvPr id="17" name="Picture 16">
            <a:extLst>
              <a:ext uri="{FF2B5EF4-FFF2-40B4-BE49-F238E27FC236}">
                <a16:creationId xmlns:a16="http://schemas.microsoft.com/office/drawing/2014/main" id="{59164C53-8A64-B12C-55C4-B308274D589F}"/>
              </a:ext>
            </a:extLst>
          </p:cNvPr>
          <p:cNvPicPr>
            <a:picLocks noChangeAspect="1"/>
          </p:cNvPicPr>
          <p:nvPr/>
        </p:nvPicPr>
        <p:blipFill rotWithShape="1">
          <a:blip r:embed="rId4"/>
          <a:srcRect l="39684" t="32049" r="28131" b="7625"/>
          <a:stretch/>
        </p:blipFill>
        <p:spPr>
          <a:xfrm>
            <a:off x="8078370" y="3733498"/>
            <a:ext cx="2468669" cy="2482320"/>
          </a:xfrm>
          <a:prstGeom prst="rect">
            <a:avLst/>
          </a:prstGeom>
        </p:spPr>
      </p:pic>
    </p:spTree>
    <p:extLst>
      <p:ext uri="{BB962C8B-B14F-4D97-AF65-F5344CB8AC3E}">
        <p14:creationId xmlns:p14="http://schemas.microsoft.com/office/powerpoint/2010/main" val="171553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196-450B-EED1-9F20-268BD06D4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253EBA-19CA-0D4F-11AF-FB010BC9DC85}"/>
              </a:ext>
            </a:extLst>
          </p:cNvPr>
          <p:cNvSpPr>
            <a:spLocks noGrp="1"/>
          </p:cNvSpPr>
          <p:nvPr>
            <p:ph idx="1"/>
          </p:nvPr>
        </p:nvSpPr>
        <p:spPr/>
        <p:txBody>
          <a:bodyPr/>
          <a:lstStyle/>
          <a:p>
            <a:pPr marL="0" indent="0">
              <a:buNone/>
            </a:pPr>
            <a:r>
              <a:rPr lang="en-US" dirty="0"/>
              <a:t>While the Greedy Algorithm alone isn’t terrible, The new algorithm is clearly superior, as it covers a greater area at the same or lesser cost</a:t>
            </a:r>
          </a:p>
        </p:txBody>
      </p:sp>
    </p:spTree>
    <p:extLst>
      <p:ext uri="{BB962C8B-B14F-4D97-AF65-F5344CB8AC3E}">
        <p14:creationId xmlns:p14="http://schemas.microsoft.com/office/powerpoint/2010/main" val="2483646954"/>
      </p:ext>
    </p:extLst>
  </p:cSld>
  <p:clrMapOvr>
    <a:masterClrMapping/>
  </p:clrMapOvr>
</p:sld>
</file>

<file path=ppt/theme/theme1.xml><?xml version="1.0" encoding="utf-8"?>
<a:theme xmlns:a="http://schemas.openxmlformats.org/drawingml/2006/main" name="PrismaticVTI">
  <a:themeElements>
    <a:clrScheme name="AnalogousFromLightSeed_2SEEDS">
      <a:dk1>
        <a:srgbClr val="000000"/>
      </a:dk1>
      <a:lt1>
        <a:srgbClr val="FFFFFF"/>
      </a:lt1>
      <a:dk2>
        <a:srgbClr val="2B301B"/>
      </a:dk2>
      <a:lt2>
        <a:srgbClr val="F1F0F3"/>
      </a:lt2>
      <a:accent1>
        <a:srgbClr val="95A851"/>
      </a:accent1>
      <a:accent2>
        <a:srgbClr val="AD9F66"/>
      </a:accent2>
      <a:accent3>
        <a:srgbClr val="7FAC66"/>
      </a:accent3>
      <a:accent4>
        <a:srgbClr val="58ACB7"/>
      </a:accent4>
      <a:accent5>
        <a:srgbClr val="76A4D8"/>
      </a:accent5>
      <a:accent6>
        <a:srgbClr val="656BD3"/>
      </a:accent6>
      <a:hlink>
        <a:srgbClr val="7C6DB0"/>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1984</TotalTime>
  <Words>196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Aharoni</vt:lpstr>
      <vt:lpstr>Arial</vt:lpstr>
      <vt:lpstr>Avenir Next LT Pro</vt:lpstr>
      <vt:lpstr>PrismaticVTI</vt:lpstr>
      <vt:lpstr>Mini-Project 1:   The Budgeted Maximum Coverage Problem </vt:lpstr>
      <vt:lpstr>The Problem</vt:lpstr>
      <vt:lpstr>The Algorithm</vt:lpstr>
      <vt:lpstr>Algorithm VS Random Selection VS Greedy Uniform Spread</vt:lpstr>
      <vt:lpstr>Algorithm VS Random Selection VS Greedy Random “Neighborhood” Spread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The Budgeted Maximum Coverage Problem </dc:title>
  <dc:creator>Alejandro Ardon</dc:creator>
  <cp:lastModifiedBy>Alejandro Ardon</cp:lastModifiedBy>
  <cp:revision>4</cp:revision>
  <dcterms:created xsi:type="dcterms:W3CDTF">2023-03-11T18:51:51Z</dcterms:created>
  <dcterms:modified xsi:type="dcterms:W3CDTF">2023-03-14T04:45:44Z</dcterms:modified>
</cp:coreProperties>
</file>