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59" r:id="rId4"/>
    <p:sldId id="260" r:id="rId5"/>
    <p:sldId id="271" r:id="rId6"/>
    <p:sldId id="272" r:id="rId7"/>
    <p:sldId id="273" r:id="rId8"/>
    <p:sldId id="274" r:id="rId9"/>
    <p:sldId id="275" r:id="rId10"/>
    <p:sldId id="296" r:id="rId11"/>
    <p:sldId id="305" r:id="rId12"/>
    <p:sldId id="313" r:id="rId13"/>
    <p:sldId id="319" r:id="rId14"/>
    <p:sldId id="320" r:id="rId15"/>
    <p:sldId id="289" r:id="rId16"/>
    <p:sldId id="29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727E"/>
    <a:srgbClr val="E16F7F"/>
    <a:srgbClr val="6A5D79"/>
    <a:srgbClr val="F38985"/>
    <a:srgbClr val="BE6B82"/>
    <a:srgbClr val="A07C91"/>
    <a:srgbClr val="90647E"/>
    <a:srgbClr val="EF717E"/>
    <a:srgbClr val="355E7A"/>
    <a:srgbClr val="F6B1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2" autoAdjust="0"/>
    <p:restoredTop sz="90164" autoAdjust="0"/>
  </p:normalViewPr>
  <p:slideViewPr>
    <p:cSldViewPr snapToGrid="0">
      <p:cViewPr>
        <p:scale>
          <a:sx n="75" d="100"/>
          <a:sy n="75" d="100"/>
        </p:scale>
        <p:origin x="1722" y="6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9E0EB9-1D74-4324-A3B2-363057755AFC}" type="datetimeFigureOut">
              <a:rPr lang="en-US" smtClean="0"/>
              <a:t>8/17/2020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B1EBE9-C359-4EAA-B99E-BA627BCD0A29}" type="slidenum">
              <a:rPr lang="en-US" smtClean="0"/>
              <a:t>‹#›</a:t>
            </a:fld>
            <a:endParaRPr lang="en-US"/>
          </a:p>
        </p:txBody>
      </p:sp>
    </p:spTree>
    <p:extLst>
      <p:ext uri="{BB962C8B-B14F-4D97-AF65-F5344CB8AC3E}">
        <p14:creationId xmlns:p14="http://schemas.microsoft.com/office/powerpoint/2010/main" val="2851442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B1EBE9-C359-4EAA-B99E-BA627BCD0A29}" type="slidenum">
              <a:rPr lang="en-US" smtClean="0"/>
              <a:t>1</a:t>
            </a:fld>
            <a:endParaRPr lang="en-US"/>
          </a:p>
        </p:txBody>
      </p:sp>
    </p:spTree>
    <p:extLst>
      <p:ext uri="{BB962C8B-B14F-4D97-AF65-F5344CB8AC3E}">
        <p14:creationId xmlns:p14="http://schemas.microsoft.com/office/powerpoint/2010/main" val="7203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B1EBE9-C359-4EAA-B99E-BA627BCD0A29}" type="slidenum">
              <a:rPr lang="en-US" smtClean="0"/>
              <a:t>3</a:t>
            </a:fld>
            <a:endParaRPr lang="en-US"/>
          </a:p>
        </p:txBody>
      </p:sp>
    </p:spTree>
    <p:extLst>
      <p:ext uri="{BB962C8B-B14F-4D97-AF65-F5344CB8AC3E}">
        <p14:creationId xmlns:p14="http://schemas.microsoft.com/office/powerpoint/2010/main" val="1069082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B1EBE9-C359-4EAA-B99E-BA627BCD0A29}" type="slidenum">
              <a:rPr lang="en-US" smtClean="0"/>
              <a:t>4</a:t>
            </a:fld>
            <a:endParaRPr lang="en-US"/>
          </a:p>
        </p:txBody>
      </p:sp>
    </p:spTree>
    <p:extLst>
      <p:ext uri="{BB962C8B-B14F-4D97-AF65-F5344CB8AC3E}">
        <p14:creationId xmlns:p14="http://schemas.microsoft.com/office/powerpoint/2010/main" val="3294340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B1EBE9-C359-4EAA-B99E-BA627BCD0A29}" type="slidenum">
              <a:rPr lang="en-US" smtClean="0"/>
              <a:t>10</a:t>
            </a:fld>
            <a:endParaRPr lang="en-US"/>
          </a:p>
        </p:txBody>
      </p:sp>
    </p:spTree>
    <p:extLst>
      <p:ext uri="{BB962C8B-B14F-4D97-AF65-F5344CB8AC3E}">
        <p14:creationId xmlns:p14="http://schemas.microsoft.com/office/powerpoint/2010/main" val="1848334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B1EBE9-C359-4EAA-B99E-BA627BCD0A29}" type="slidenum">
              <a:rPr lang="en-US" smtClean="0"/>
              <a:t>11</a:t>
            </a:fld>
            <a:endParaRPr lang="en-US"/>
          </a:p>
        </p:txBody>
      </p:sp>
    </p:spTree>
    <p:extLst>
      <p:ext uri="{BB962C8B-B14F-4D97-AF65-F5344CB8AC3E}">
        <p14:creationId xmlns:p14="http://schemas.microsoft.com/office/powerpoint/2010/main" val="1939899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B1EBE9-C359-4EAA-B99E-BA627BCD0A29}" type="slidenum">
              <a:rPr lang="en-US" smtClean="0"/>
              <a:t>12</a:t>
            </a:fld>
            <a:endParaRPr lang="en-US"/>
          </a:p>
        </p:txBody>
      </p:sp>
    </p:spTree>
    <p:extLst>
      <p:ext uri="{BB962C8B-B14F-4D97-AF65-F5344CB8AC3E}">
        <p14:creationId xmlns:p14="http://schemas.microsoft.com/office/powerpoint/2010/main" val="1901595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F90BAC6-319D-492C-8CA0-F80F33B97C42}"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5033F-20CD-4ABB-A991-059781258480}" type="slidenum">
              <a:rPr lang="en-US" smtClean="0"/>
              <a:t>‹#›</a:t>
            </a:fld>
            <a:endParaRPr lang="en-US"/>
          </a:p>
        </p:txBody>
      </p:sp>
    </p:spTree>
    <p:extLst>
      <p:ext uri="{BB962C8B-B14F-4D97-AF65-F5344CB8AC3E}">
        <p14:creationId xmlns:p14="http://schemas.microsoft.com/office/powerpoint/2010/main" val="2817004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90BAC6-319D-492C-8CA0-F80F33B97C42}"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5033F-20CD-4ABB-A991-059781258480}" type="slidenum">
              <a:rPr lang="en-US" smtClean="0"/>
              <a:t>‹#›</a:t>
            </a:fld>
            <a:endParaRPr lang="en-US"/>
          </a:p>
        </p:txBody>
      </p:sp>
    </p:spTree>
    <p:extLst>
      <p:ext uri="{BB962C8B-B14F-4D97-AF65-F5344CB8AC3E}">
        <p14:creationId xmlns:p14="http://schemas.microsoft.com/office/powerpoint/2010/main" val="39748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90BAC6-319D-492C-8CA0-F80F33B97C42}"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5033F-20CD-4ABB-A991-059781258480}" type="slidenum">
              <a:rPr lang="en-US" smtClean="0"/>
              <a:t>‹#›</a:t>
            </a:fld>
            <a:endParaRPr lang="en-US"/>
          </a:p>
        </p:txBody>
      </p:sp>
    </p:spTree>
    <p:extLst>
      <p:ext uri="{BB962C8B-B14F-4D97-AF65-F5344CB8AC3E}">
        <p14:creationId xmlns:p14="http://schemas.microsoft.com/office/powerpoint/2010/main" val="3810729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F4B73D8-8334-472B-A3B2-6457FE2AB3CC}"/>
              </a:ext>
            </a:extLst>
          </p:cNvPr>
          <p:cNvSpPr/>
          <p:nvPr userDrawn="1"/>
        </p:nvSpPr>
        <p:spPr>
          <a:xfrm>
            <a:off x="0" y="0"/>
            <a:ext cx="12192000" cy="6858000"/>
          </a:xfrm>
          <a:prstGeom prst="rect">
            <a:avLst/>
          </a:prstGeom>
          <a:solidFill>
            <a:srgbClr val="D7DF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64974D3E-1B93-45A9-A192-A3018AC48C56}"/>
              </a:ext>
            </a:extLst>
          </p:cNvPr>
          <p:cNvSpPr>
            <a:spLocks noGrp="1"/>
          </p:cNvSpPr>
          <p:nvPr>
            <p:ph type="dt" sz="half" idx="10"/>
          </p:nvPr>
        </p:nvSpPr>
        <p:spPr/>
        <p:txBody>
          <a:bodyPr/>
          <a:lstStyle/>
          <a:p>
            <a:fld id="{69EAE1FF-4EC2-42E6-A70E-470E4554E307}" type="datetimeFigureOut">
              <a:rPr lang="en-US" smtClean="0"/>
              <a:t>8/17/2020</a:t>
            </a:fld>
            <a:endParaRPr lang="en-US"/>
          </a:p>
        </p:txBody>
      </p:sp>
      <p:sp>
        <p:nvSpPr>
          <p:cNvPr id="3" name="Footer Placeholder 2">
            <a:extLst>
              <a:ext uri="{FF2B5EF4-FFF2-40B4-BE49-F238E27FC236}">
                <a16:creationId xmlns:a16="http://schemas.microsoft.com/office/drawing/2014/main" id="{3CF0C3BA-71A2-4C18-9504-BCB139D099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58BFFD-47DF-4939-97F8-9814E723910B}"/>
              </a:ext>
            </a:extLst>
          </p:cNvPr>
          <p:cNvSpPr>
            <a:spLocks noGrp="1"/>
          </p:cNvSpPr>
          <p:nvPr>
            <p:ph type="sldNum" sz="quarter" idx="12"/>
          </p:nvPr>
        </p:nvSpPr>
        <p:spPr/>
        <p:txBody>
          <a:bodyPr/>
          <a:lstStyle/>
          <a:p>
            <a:fld id="{7564077D-33E0-41D0-8236-872A0342A672}" type="slidenum">
              <a:rPr lang="en-US" smtClean="0"/>
              <a:t>‹#›</a:t>
            </a:fld>
            <a:endParaRPr lang="en-US"/>
          </a:p>
        </p:txBody>
      </p:sp>
      <p:sp>
        <p:nvSpPr>
          <p:cNvPr id="7" name="Picture Placeholder 6">
            <a:extLst>
              <a:ext uri="{FF2B5EF4-FFF2-40B4-BE49-F238E27FC236}">
                <a16:creationId xmlns:a16="http://schemas.microsoft.com/office/drawing/2014/main" id="{1075A7CA-77EE-453C-9844-BB74764286E4}"/>
              </a:ext>
            </a:extLst>
          </p:cNvPr>
          <p:cNvSpPr>
            <a:spLocks noGrp="1"/>
          </p:cNvSpPr>
          <p:nvPr>
            <p:ph type="pic" sz="quarter" idx="13"/>
          </p:nvPr>
        </p:nvSpPr>
        <p:spPr>
          <a:xfrm>
            <a:off x="0" y="1570039"/>
            <a:ext cx="7929563" cy="3684350"/>
          </a:xfrm>
        </p:spPr>
        <p:txBody>
          <a:bodyPr/>
          <a:lstStyle/>
          <a:p>
            <a:r>
              <a:rPr lang="en-US"/>
              <a:t>Click icon to add picture</a:t>
            </a:r>
          </a:p>
        </p:txBody>
      </p:sp>
    </p:spTree>
    <p:extLst>
      <p:ext uri="{BB962C8B-B14F-4D97-AF65-F5344CB8AC3E}">
        <p14:creationId xmlns:p14="http://schemas.microsoft.com/office/powerpoint/2010/main" val="1589673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90BAC6-319D-492C-8CA0-F80F33B97C42}"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5033F-20CD-4ABB-A991-059781258480}" type="slidenum">
              <a:rPr lang="en-US" smtClean="0"/>
              <a:t>‹#›</a:t>
            </a:fld>
            <a:endParaRPr lang="en-US"/>
          </a:p>
        </p:txBody>
      </p:sp>
    </p:spTree>
    <p:extLst>
      <p:ext uri="{BB962C8B-B14F-4D97-AF65-F5344CB8AC3E}">
        <p14:creationId xmlns:p14="http://schemas.microsoft.com/office/powerpoint/2010/main" val="2792393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90BAC6-319D-492C-8CA0-F80F33B97C42}"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5033F-20CD-4ABB-A991-059781258480}" type="slidenum">
              <a:rPr lang="en-US" smtClean="0"/>
              <a:t>‹#›</a:t>
            </a:fld>
            <a:endParaRPr lang="en-US"/>
          </a:p>
        </p:txBody>
      </p:sp>
    </p:spTree>
    <p:extLst>
      <p:ext uri="{BB962C8B-B14F-4D97-AF65-F5344CB8AC3E}">
        <p14:creationId xmlns:p14="http://schemas.microsoft.com/office/powerpoint/2010/main" val="1112345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F90BAC6-319D-492C-8CA0-F80F33B97C42}" type="datetimeFigureOut">
              <a:rPr lang="en-US" smtClean="0"/>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65033F-20CD-4ABB-A991-059781258480}" type="slidenum">
              <a:rPr lang="en-US" smtClean="0"/>
              <a:t>‹#›</a:t>
            </a:fld>
            <a:endParaRPr lang="en-US"/>
          </a:p>
        </p:txBody>
      </p:sp>
    </p:spTree>
    <p:extLst>
      <p:ext uri="{BB962C8B-B14F-4D97-AF65-F5344CB8AC3E}">
        <p14:creationId xmlns:p14="http://schemas.microsoft.com/office/powerpoint/2010/main" val="2086833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F90BAC6-319D-492C-8CA0-F80F33B97C42}" type="datetimeFigureOut">
              <a:rPr lang="en-US" smtClean="0"/>
              <a:t>8/17/2020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65033F-20CD-4ABB-A991-059781258480}" type="slidenum">
              <a:rPr lang="en-US" smtClean="0"/>
              <a:t>‹#›</a:t>
            </a:fld>
            <a:endParaRPr lang="en-US"/>
          </a:p>
        </p:txBody>
      </p:sp>
    </p:spTree>
    <p:extLst>
      <p:ext uri="{BB962C8B-B14F-4D97-AF65-F5344CB8AC3E}">
        <p14:creationId xmlns:p14="http://schemas.microsoft.com/office/powerpoint/2010/main" val="1350243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F90BAC6-319D-492C-8CA0-F80F33B97C42}" type="datetimeFigureOut">
              <a:rPr lang="en-US" smtClean="0"/>
              <a:t>8/17/2020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65033F-20CD-4ABB-A991-059781258480}" type="slidenum">
              <a:rPr lang="en-US" smtClean="0"/>
              <a:t>‹#›</a:t>
            </a:fld>
            <a:endParaRPr lang="en-US"/>
          </a:p>
        </p:txBody>
      </p:sp>
    </p:spTree>
    <p:extLst>
      <p:ext uri="{BB962C8B-B14F-4D97-AF65-F5344CB8AC3E}">
        <p14:creationId xmlns:p14="http://schemas.microsoft.com/office/powerpoint/2010/main" val="2762940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90BAC6-319D-492C-8CA0-F80F33B97C42}" type="datetimeFigureOut">
              <a:rPr lang="en-US" smtClean="0"/>
              <a:t>8/17/2020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65033F-20CD-4ABB-A991-059781258480}" type="slidenum">
              <a:rPr lang="en-US" smtClean="0"/>
              <a:t>‹#›</a:t>
            </a:fld>
            <a:endParaRPr lang="en-US"/>
          </a:p>
        </p:txBody>
      </p:sp>
    </p:spTree>
    <p:extLst>
      <p:ext uri="{BB962C8B-B14F-4D97-AF65-F5344CB8AC3E}">
        <p14:creationId xmlns:p14="http://schemas.microsoft.com/office/powerpoint/2010/main" val="3963541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90BAC6-319D-492C-8CA0-F80F33B97C42}" type="datetimeFigureOut">
              <a:rPr lang="en-US" smtClean="0"/>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65033F-20CD-4ABB-A991-059781258480}" type="slidenum">
              <a:rPr lang="en-US" smtClean="0"/>
              <a:t>‹#›</a:t>
            </a:fld>
            <a:endParaRPr lang="en-US"/>
          </a:p>
        </p:txBody>
      </p:sp>
    </p:spTree>
    <p:extLst>
      <p:ext uri="{BB962C8B-B14F-4D97-AF65-F5344CB8AC3E}">
        <p14:creationId xmlns:p14="http://schemas.microsoft.com/office/powerpoint/2010/main" val="2088392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90BAC6-319D-492C-8CA0-F80F33B97C42}" type="datetimeFigureOut">
              <a:rPr lang="en-US" smtClean="0"/>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65033F-20CD-4ABB-A991-059781258480}" type="slidenum">
              <a:rPr lang="en-US" smtClean="0"/>
              <a:t>‹#›</a:t>
            </a:fld>
            <a:endParaRPr lang="en-US"/>
          </a:p>
        </p:txBody>
      </p:sp>
    </p:spTree>
    <p:extLst>
      <p:ext uri="{BB962C8B-B14F-4D97-AF65-F5344CB8AC3E}">
        <p14:creationId xmlns:p14="http://schemas.microsoft.com/office/powerpoint/2010/main" val="1139467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7DFE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90BAC6-319D-492C-8CA0-F80F33B97C42}" type="datetimeFigureOut">
              <a:rPr lang="en-US" smtClean="0"/>
              <a:t>8/17/2020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5033F-20CD-4ABB-A991-059781258480}" type="slidenum">
              <a:rPr lang="en-US" smtClean="0"/>
              <a:t>‹#›</a:t>
            </a:fld>
            <a:endParaRPr lang="en-US"/>
          </a:p>
        </p:txBody>
      </p:sp>
    </p:spTree>
    <p:extLst>
      <p:ext uri="{BB962C8B-B14F-4D97-AF65-F5344CB8AC3E}">
        <p14:creationId xmlns:p14="http://schemas.microsoft.com/office/powerpoint/2010/main" val="1902094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slide" Target="slide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a:extLst>
              <a:ext uri="{FF2B5EF4-FFF2-40B4-BE49-F238E27FC236}">
                <a16:creationId xmlns:a16="http://schemas.microsoft.com/office/drawing/2014/main" id="{CE62F0A3-28A5-4D64-A0C5-99C571784029}"/>
              </a:ext>
            </a:extLst>
          </p:cNvPr>
          <p:cNvSpPr txBox="1"/>
          <p:nvPr/>
        </p:nvSpPr>
        <p:spPr>
          <a:xfrm rot="18069324">
            <a:off x="5938181" y="1047988"/>
            <a:ext cx="948743" cy="1569660"/>
          </a:xfrm>
          <a:prstGeom prst="rect">
            <a:avLst/>
          </a:prstGeom>
          <a:noFill/>
        </p:spPr>
        <p:txBody>
          <a:bodyPr wrap="square" rtlCol="0">
            <a:spAutoFit/>
          </a:bodyPr>
          <a:lstStyle/>
          <a:p>
            <a:r>
              <a:rPr lang="en-US" sz="9600" b="1" dirty="0">
                <a:solidFill>
                  <a:schemeClr val="bg1"/>
                </a:solidFill>
                <a:effectLst/>
                <a:latin typeface="Californian FB" panose="0207040306080B030204" pitchFamily="18" charset="0"/>
              </a:rPr>
              <a:t>C</a:t>
            </a:r>
          </a:p>
        </p:txBody>
      </p:sp>
      <p:sp>
        <p:nvSpPr>
          <p:cNvPr id="106" name="TextBox 105">
            <a:extLst>
              <a:ext uri="{FF2B5EF4-FFF2-40B4-BE49-F238E27FC236}">
                <a16:creationId xmlns:a16="http://schemas.microsoft.com/office/drawing/2014/main" id="{689D55BD-BB54-4C7F-8D6C-181A5329A20F}"/>
              </a:ext>
            </a:extLst>
          </p:cNvPr>
          <p:cNvSpPr txBox="1"/>
          <p:nvPr/>
        </p:nvSpPr>
        <p:spPr>
          <a:xfrm rot="2992424">
            <a:off x="5035656" y="3271301"/>
            <a:ext cx="684000" cy="1323439"/>
          </a:xfrm>
          <a:prstGeom prst="rect">
            <a:avLst/>
          </a:prstGeom>
          <a:noFill/>
        </p:spPr>
        <p:txBody>
          <a:bodyPr wrap="square" rtlCol="0">
            <a:spAutoFit/>
          </a:bodyPr>
          <a:lstStyle/>
          <a:p>
            <a:r>
              <a:rPr lang="en-US" sz="8000" b="1" dirty="0">
                <a:solidFill>
                  <a:schemeClr val="bg1"/>
                </a:solidFill>
                <a:effectLst/>
                <a:latin typeface="Californian FB" panose="0207040306080B030204" pitchFamily="18" charset="0"/>
              </a:rPr>
              <a:t>l</a:t>
            </a:r>
          </a:p>
        </p:txBody>
      </p:sp>
      <p:sp>
        <p:nvSpPr>
          <p:cNvPr id="108" name="TextBox 107">
            <a:extLst>
              <a:ext uri="{FF2B5EF4-FFF2-40B4-BE49-F238E27FC236}">
                <a16:creationId xmlns:a16="http://schemas.microsoft.com/office/drawing/2014/main" id="{C109E50A-7670-41AE-AEEF-02F2CBFBBC0D}"/>
              </a:ext>
            </a:extLst>
          </p:cNvPr>
          <p:cNvSpPr txBox="1"/>
          <p:nvPr/>
        </p:nvSpPr>
        <p:spPr>
          <a:xfrm rot="16876540">
            <a:off x="4616967" y="3394244"/>
            <a:ext cx="684000" cy="1323439"/>
          </a:xfrm>
          <a:prstGeom prst="rect">
            <a:avLst/>
          </a:prstGeom>
          <a:noFill/>
        </p:spPr>
        <p:txBody>
          <a:bodyPr wrap="square" rtlCol="0">
            <a:spAutoFit/>
          </a:bodyPr>
          <a:lstStyle/>
          <a:p>
            <a:r>
              <a:rPr lang="en-US" sz="8000" b="1" dirty="0">
                <a:solidFill>
                  <a:schemeClr val="bg1"/>
                </a:solidFill>
                <a:effectLst/>
                <a:latin typeface="Californian FB" panose="0207040306080B030204" pitchFamily="18" charset="0"/>
              </a:rPr>
              <a:t>i</a:t>
            </a:r>
          </a:p>
        </p:txBody>
      </p:sp>
      <p:sp>
        <p:nvSpPr>
          <p:cNvPr id="110" name="TextBox 109">
            <a:extLst>
              <a:ext uri="{FF2B5EF4-FFF2-40B4-BE49-F238E27FC236}">
                <a16:creationId xmlns:a16="http://schemas.microsoft.com/office/drawing/2014/main" id="{CDD81A41-8213-4CA2-9C31-848765345CC5}"/>
              </a:ext>
            </a:extLst>
          </p:cNvPr>
          <p:cNvSpPr txBox="1"/>
          <p:nvPr/>
        </p:nvSpPr>
        <p:spPr>
          <a:xfrm rot="8987469">
            <a:off x="9747207" y="1870628"/>
            <a:ext cx="684000" cy="1323439"/>
          </a:xfrm>
          <a:prstGeom prst="rect">
            <a:avLst/>
          </a:prstGeom>
          <a:noFill/>
        </p:spPr>
        <p:txBody>
          <a:bodyPr wrap="square" rtlCol="0">
            <a:spAutoFit/>
          </a:bodyPr>
          <a:lstStyle/>
          <a:p>
            <a:r>
              <a:rPr lang="en-US" sz="8000" b="1" dirty="0">
                <a:solidFill>
                  <a:schemeClr val="bg1"/>
                </a:solidFill>
                <a:effectLst/>
                <a:latin typeface="Californian FB" panose="0207040306080B030204" pitchFamily="18" charset="0"/>
              </a:rPr>
              <a:t>n</a:t>
            </a:r>
          </a:p>
        </p:txBody>
      </p:sp>
      <p:sp>
        <p:nvSpPr>
          <p:cNvPr id="112" name="TextBox 111">
            <a:extLst>
              <a:ext uri="{FF2B5EF4-FFF2-40B4-BE49-F238E27FC236}">
                <a16:creationId xmlns:a16="http://schemas.microsoft.com/office/drawing/2014/main" id="{0E9B7B3B-72EA-4D3D-BAB9-51E85106AD4F}"/>
              </a:ext>
            </a:extLst>
          </p:cNvPr>
          <p:cNvSpPr txBox="1"/>
          <p:nvPr/>
        </p:nvSpPr>
        <p:spPr>
          <a:xfrm rot="13450064">
            <a:off x="2684115" y="2626723"/>
            <a:ext cx="684000" cy="1323439"/>
          </a:xfrm>
          <a:prstGeom prst="rect">
            <a:avLst/>
          </a:prstGeom>
          <a:noFill/>
        </p:spPr>
        <p:txBody>
          <a:bodyPr wrap="square" rtlCol="0">
            <a:spAutoFit/>
          </a:bodyPr>
          <a:lstStyle/>
          <a:p>
            <a:r>
              <a:rPr lang="en-US" sz="8000" b="1" dirty="0">
                <a:solidFill>
                  <a:schemeClr val="bg1"/>
                </a:solidFill>
                <a:effectLst/>
                <a:latin typeface="Californian FB" panose="0207040306080B030204" pitchFamily="18" charset="0"/>
              </a:rPr>
              <a:t>c</a:t>
            </a:r>
          </a:p>
        </p:txBody>
      </p:sp>
      <p:sp>
        <p:nvSpPr>
          <p:cNvPr id="114" name="TextBox 113">
            <a:extLst>
              <a:ext uri="{FF2B5EF4-FFF2-40B4-BE49-F238E27FC236}">
                <a16:creationId xmlns:a16="http://schemas.microsoft.com/office/drawing/2014/main" id="{6393BA9D-462E-42D7-B9D4-5EC152F5CB32}"/>
              </a:ext>
            </a:extLst>
          </p:cNvPr>
          <p:cNvSpPr txBox="1"/>
          <p:nvPr/>
        </p:nvSpPr>
        <p:spPr>
          <a:xfrm rot="18929984">
            <a:off x="4898485" y="4292561"/>
            <a:ext cx="684000" cy="1323439"/>
          </a:xfrm>
          <a:prstGeom prst="rect">
            <a:avLst/>
          </a:prstGeom>
          <a:noFill/>
        </p:spPr>
        <p:txBody>
          <a:bodyPr wrap="square" rtlCol="0">
            <a:spAutoFit/>
          </a:bodyPr>
          <a:lstStyle/>
          <a:p>
            <a:r>
              <a:rPr lang="en-US" sz="8000" b="1" dirty="0">
                <a:solidFill>
                  <a:schemeClr val="bg1"/>
                </a:solidFill>
                <a:effectLst/>
                <a:latin typeface="Californian FB" panose="0207040306080B030204" pitchFamily="18" charset="0"/>
              </a:rPr>
              <a:t>i</a:t>
            </a:r>
          </a:p>
        </p:txBody>
      </p:sp>
      <p:sp>
        <p:nvSpPr>
          <p:cNvPr id="86" name="TextBox 85">
            <a:extLst>
              <a:ext uri="{FF2B5EF4-FFF2-40B4-BE49-F238E27FC236}">
                <a16:creationId xmlns:a16="http://schemas.microsoft.com/office/drawing/2014/main" id="{DE847B3D-C464-415E-862B-B278BB6FC047}"/>
              </a:ext>
            </a:extLst>
          </p:cNvPr>
          <p:cNvSpPr txBox="1"/>
          <p:nvPr/>
        </p:nvSpPr>
        <p:spPr>
          <a:xfrm rot="4711784">
            <a:off x="5649448" y="2252740"/>
            <a:ext cx="872355" cy="1569660"/>
          </a:xfrm>
          <a:prstGeom prst="rect">
            <a:avLst/>
          </a:prstGeom>
          <a:noFill/>
        </p:spPr>
        <p:txBody>
          <a:bodyPr wrap="none" rtlCol="0">
            <a:spAutoFit/>
          </a:bodyPr>
          <a:lstStyle/>
          <a:p>
            <a:r>
              <a:rPr lang="en-US" sz="9600" dirty="0">
                <a:solidFill>
                  <a:schemeClr val="bg1"/>
                </a:solidFill>
                <a:effectLst>
                  <a:reflection blurRad="63500" stA="44000" endPos="52000" dist="12700" dir="5400000" sy="-100000" algn="bl" rotWithShape="0"/>
                </a:effectLst>
                <a:latin typeface="Californian FB" panose="0207040306080B030204" pitchFamily="18" charset="0"/>
              </a:rPr>
              <a:t>B</a:t>
            </a:r>
          </a:p>
        </p:txBody>
      </p:sp>
      <p:sp>
        <p:nvSpPr>
          <p:cNvPr id="88" name="TextBox 87">
            <a:extLst>
              <a:ext uri="{FF2B5EF4-FFF2-40B4-BE49-F238E27FC236}">
                <a16:creationId xmlns:a16="http://schemas.microsoft.com/office/drawing/2014/main" id="{73E8004A-F8C4-4D7C-B133-FB31641B1726}"/>
              </a:ext>
            </a:extLst>
          </p:cNvPr>
          <p:cNvSpPr txBox="1"/>
          <p:nvPr/>
        </p:nvSpPr>
        <p:spPr>
          <a:xfrm rot="4711784">
            <a:off x="9756791" y="2855096"/>
            <a:ext cx="803425" cy="1569660"/>
          </a:xfrm>
          <a:prstGeom prst="rect">
            <a:avLst/>
          </a:prstGeom>
          <a:noFill/>
        </p:spPr>
        <p:txBody>
          <a:bodyPr wrap="none" rtlCol="0">
            <a:spAutoFit/>
          </a:bodyPr>
          <a:lstStyle/>
          <a:p>
            <a:r>
              <a:rPr lang="en-US" sz="9600" dirty="0">
                <a:solidFill>
                  <a:schemeClr val="bg1"/>
                </a:solidFill>
                <a:effectLst>
                  <a:reflection blurRad="63500" stA="44000" endPos="52000" dist="12700" dir="5400000" sy="-100000" algn="bl" rotWithShape="0"/>
                </a:effectLst>
                <a:latin typeface="Californian FB" panose="0207040306080B030204" pitchFamily="18" charset="0"/>
              </a:rPr>
              <a:t>S</a:t>
            </a:r>
          </a:p>
        </p:txBody>
      </p:sp>
      <p:sp>
        <p:nvSpPr>
          <p:cNvPr id="90" name="TextBox 89">
            <a:extLst>
              <a:ext uri="{FF2B5EF4-FFF2-40B4-BE49-F238E27FC236}">
                <a16:creationId xmlns:a16="http://schemas.microsoft.com/office/drawing/2014/main" id="{50C9B1DE-506F-4DD0-B0D9-9BF19124BCCF}"/>
              </a:ext>
            </a:extLst>
          </p:cNvPr>
          <p:cNvSpPr txBox="1"/>
          <p:nvPr/>
        </p:nvSpPr>
        <p:spPr>
          <a:xfrm rot="4711784">
            <a:off x="10322203" y="2855096"/>
            <a:ext cx="604653" cy="1569660"/>
          </a:xfrm>
          <a:prstGeom prst="rect">
            <a:avLst/>
          </a:prstGeom>
          <a:noFill/>
        </p:spPr>
        <p:txBody>
          <a:bodyPr wrap="none" rtlCol="0">
            <a:spAutoFit/>
          </a:bodyPr>
          <a:lstStyle/>
          <a:p>
            <a:r>
              <a:rPr lang="en-US" sz="9600" dirty="0">
                <a:solidFill>
                  <a:schemeClr val="bg1"/>
                </a:solidFill>
                <a:effectLst>
                  <a:reflection blurRad="63500" stA="44000" endPos="52000" dist="12700" dir="5400000" sy="-100000" algn="bl" rotWithShape="0"/>
                </a:effectLst>
                <a:latin typeface="Californian FB" panose="0207040306080B030204" pitchFamily="18" charset="0"/>
              </a:rPr>
              <a:t>-</a:t>
            </a:r>
          </a:p>
        </p:txBody>
      </p:sp>
      <p:sp>
        <p:nvSpPr>
          <p:cNvPr id="92" name="TextBox 91">
            <a:extLst>
              <a:ext uri="{FF2B5EF4-FFF2-40B4-BE49-F238E27FC236}">
                <a16:creationId xmlns:a16="http://schemas.microsoft.com/office/drawing/2014/main" id="{463B3252-E09F-4F8E-9FAC-5406724DB60F}"/>
              </a:ext>
            </a:extLst>
          </p:cNvPr>
          <p:cNvSpPr txBox="1"/>
          <p:nvPr/>
        </p:nvSpPr>
        <p:spPr>
          <a:xfrm rot="4711784">
            <a:off x="7281155" y="2252740"/>
            <a:ext cx="948743" cy="1569660"/>
          </a:xfrm>
          <a:prstGeom prst="rect">
            <a:avLst/>
          </a:prstGeom>
          <a:noFill/>
        </p:spPr>
        <p:txBody>
          <a:bodyPr wrap="square" rtlCol="0">
            <a:spAutoFit/>
          </a:bodyPr>
          <a:lstStyle/>
          <a:p>
            <a:r>
              <a:rPr lang="en-US" sz="9600" dirty="0">
                <a:solidFill>
                  <a:schemeClr val="bg1"/>
                </a:solidFill>
                <a:effectLst>
                  <a:reflection blurRad="63500" stA="44000" endPos="52000" dist="12700" dir="5400000" sy="-100000" algn="bl" rotWithShape="0"/>
                </a:effectLst>
                <a:latin typeface="Californian FB" panose="0207040306080B030204" pitchFamily="18" charset="0"/>
              </a:rPr>
              <a:t>C</a:t>
            </a:r>
          </a:p>
        </p:txBody>
      </p:sp>
      <p:sp>
        <p:nvSpPr>
          <p:cNvPr id="94" name="TextBox 93">
            <a:extLst>
              <a:ext uri="{FF2B5EF4-FFF2-40B4-BE49-F238E27FC236}">
                <a16:creationId xmlns:a16="http://schemas.microsoft.com/office/drawing/2014/main" id="{E9FDFAF2-EB11-4A17-A8AD-AC1D03C33330}"/>
              </a:ext>
            </a:extLst>
          </p:cNvPr>
          <p:cNvSpPr txBox="1"/>
          <p:nvPr/>
        </p:nvSpPr>
        <p:spPr>
          <a:xfrm rot="4711784">
            <a:off x="8139936" y="2252740"/>
            <a:ext cx="948743" cy="1569660"/>
          </a:xfrm>
          <a:prstGeom prst="rect">
            <a:avLst/>
          </a:prstGeom>
          <a:noFill/>
        </p:spPr>
        <p:txBody>
          <a:bodyPr wrap="square" rtlCol="0">
            <a:spAutoFit/>
          </a:bodyPr>
          <a:lstStyle/>
          <a:p>
            <a:r>
              <a:rPr lang="en-US" sz="9600" dirty="0">
                <a:solidFill>
                  <a:schemeClr val="bg1"/>
                </a:solidFill>
                <a:effectLst>
                  <a:reflection blurRad="63500" stA="44000" endPos="52000" dist="12700" dir="5400000" sy="-100000" algn="bl" rotWithShape="0"/>
                </a:effectLst>
                <a:latin typeface="Californian FB" panose="0207040306080B030204" pitchFamily="18" charset="0"/>
              </a:rPr>
              <a:t>L</a:t>
            </a:r>
          </a:p>
        </p:txBody>
      </p:sp>
      <p:sp>
        <p:nvSpPr>
          <p:cNvPr id="96" name="TextBox 95">
            <a:extLst>
              <a:ext uri="{FF2B5EF4-FFF2-40B4-BE49-F238E27FC236}">
                <a16:creationId xmlns:a16="http://schemas.microsoft.com/office/drawing/2014/main" id="{7CCCB148-A662-41EF-9AB9-D0242D6B7029}"/>
              </a:ext>
            </a:extLst>
          </p:cNvPr>
          <p:cNvSpPr txBox="1"/>
          <p:nvPr/>
        </p:nvSpPr>
        <p:spPr>
          <a:xfrm rot="4711784">
            <a:off x="6265239" y="3846614"/>
            <a:ext cx="948743" cy="1569660"/>
          </a:xfrm>
          <a:prstGeom prst="rect">
            <a:avLst/>
          </a:prstGeom>
          <a:noFill/>
        </p:spPr>
        <p:txBody>
          <a:bodyPr wrap="square" rtlCol="0">
            <a:spAutoFit/>
          </a:bodyPr>
          <a:lstStyle/>
          <a:p>
            <a:r>
              <a:rPr lang="en-US" sz="9600" dirty="0">
                <a:solidFill>
                  <a:schemeClr val="bg1"/>
                </a:solidFill>
                <a:effectLst>
                  <a:reflection blurRad="63500" stA="44000" endPos="52000" dist="12700" dir="5400000" sy="-100000" algn="bl" rotWithShape="0"/>
                </a:effectLst>
                <a:latin typeface="Californian FB" panose="0207040306080B030204" pitchFamily="18" charset="0"/>
              </a:rPr>
              <a:t>I</a:t>
            </a:r>
          </a:p>
        </p:txBody>
      </p:sp>
      <p:sp>
        <p:nvSpPr>
          <p:cNvPr id="98" name="TextBox 97">
            <a:extLst>
              <a:ext uri="{FF2B5EF4-FFF2-40B4-BE49-F238E27FC236}">
                <a16:creationId xmlns:a16="http://schemas.microsoft.com/office/drawing/2014/main" id="{CA2E325C-E415-49D5-9534-1AA76526908D}"/>
              </a:ext>
            </a:extLst>
          </p:cNvPr>
          <p:cNvSpPr txBox="1"/>
          <p:nvPr/>
        </p:nvSpPr>
        <p:spPr>
          <a:xfrm rot="4711784">
            <a:off x="6646283" y="3846563"/>
            <a:ext cx="948743" cy="1569660"/>
          </a:xfrm>
          <a:prstGeom prst="rect">
            <a:avLst/>
          </a:prstGeom>
          <a:noFill/>
        </p:spPr>
        <p:txBody>
          <a:bodyPr wrap="square" rtlCol="0">
            <a:spAutoFit/>
          </a:bodyPr>
          <a:lstStyle/>
          <a:p>
            <a:r>
              <a:rPr lang="en-US" sz="9600" dirty="0">
                <a:solidFill>
                  <a:schemeClr val="bg1"/>
                </a:solidFill>
                <a:effectLst>
                  <a:reflection blurRad="63500" stA="44000" endPos="52000" dist="12700" dir="5400000" sy="-100000" algn="bl" rotWithShape="0"/>
                </a:effectLst>
                <a:latin typeface="Californian FB" panose="0207040306080B030204" pitchFamily="18" charset="0"/>
              </a:rPr>
              <a:t>N</a:t>
            </a:r>
          </a:p>
        </p:txBody>
      </p:sp>
      <p:sp>
        <p:nvSpPr>
          <p:cNvPr id="100" name="TextBox 99">
            <a:extLst>
              <a:ext uri="{FF2B5EF4-FFF2-40B4-BE49-F238E27FC236}">
                <a16:creationId xmlns:a16="http://schemas.microsoft.com/office/drawing/2014/main" id="{BC834FB3-2DBC-4848-893C-5C21B81CA82A}"/>
              </a:ext>
            </a:extLst>
          </p:cNvPr>
          <p:cNvSpPr txBox="1"/>
          <p:nvPr/>
        </p:nvSpPr>
        <p:spPr>
          <a:xfrm rot="4711784">
            <a:off x="10521450" y="2252638"/>
            <a:ext cx="948743" cy="1569660"/>
          </a:xfrm>
          <a:prstGeom prst="rect">
            <a:avLst/>
          </a:prstGeom>
          <a:noFill/>
        </p:spPr>
        <p:txBody>
          <a:bodyPr wrap="square" rtlCol="0">
            <a:spAutoFit/>
          </a:bodyPr>
          <a:lstStyle/>
          <a:p>
            <a:r>
              <a:rPr lang="en-US" sz="9600" dirty="0">
                <a:solidFill>
                  <a:schemeClr val="bg1"/>
                </a:solidFill>
                <a:effectLst>
                  <a:reflection blurRad="63500" stA="44000" endPos="52000" dist="12700" dir="5400000" sy="-100000" algn="bl" rotWithShape="0"/>
                </a:effectLst>
                <a:latin typeface="Californian FB" panose="0207040306080B030204" pitchFamily="18" charset="0"/>
              </a:rPr>
              <a:t>C</a:t>
            </a:r>
          </a:p>
        </p:txBody>
      </p:sp>
      <p:sp>
        <p:nvSpPr>
          <p:cNvPr id="102" name="TextBox 101">
            <a:extLst>
              <a:ext uri="{FF2B5EF4-FFF2-40B4-BE49-F238E27FC236}">
                <a16:creationId xmlns:a16="http://schemas.microsoft.com/office/drawing/2014/main" id="{E8B63A21-ABAE-4952-8458-AAF6E649368A}"/>
              </a:ext>
            </a:extLst>
          </p:cNvPr>
          <p:cNvSpPr txBox="1"/>
          <p:nvPr/>
        </p:nvSpPr>
        <p:spPr>
          <a:xfrm rot="4711784">
            <a:off x="7572766" y="3846563"/>
            <a:ext cx="948743" cy="1569660"/>
          </a:xfrm>
          <a:prstGeom prst="rect">
            <a:avLst/>
          </a:prstGeom>
          <a:noFill/>
        </p:spPr>
        <p:txBody>
          <a:bodyPr wrap="square" rtlCol="0">
            <a:spAutoFit/>
          </a:bodyPr>
          <a:lstStyle/>
          <a:p>
            <a:r>
              <a:rPr lang="en-US" sz="9600" dirty="0">
                <a:solidFill>
                  <a:schemeClr val="bg1"/>
                </a:solidFill>
                <a:effectLst>
                  <a:reflection blurRad="63500" stA="44000" endPos="52000" dist="12700" dir="5400000" sy="-100000" algn="bl" rotWithShape="0"/>
                </a:effectLst>
                <a:latin typeface="Californian FB" panose="0207040306080B030204" pitchFamily="18" charset="0"/>
              </a:rPr>
              <a:t>I</a:t>
            </a:r>
          </a:p>
        </p:txBody>
      </p:sp>
      <p:sp>
        <p:nvSpPr>
          <p:cNvPr id="7" name="Text Box 2">
            <a:extLst>
              <a:ext uri="{FF2B5EF4-FFF2-40B4-BE49-F238E27FC236}">
                <a16:creationId xmlns:a16="http://schemas.microsoft.com/office/drawing/2014/main" id="{0E9AD34C-FF60-493B-A11A-3F8677005ADB}"/>
              </a:ext>
            </a:extLst>
          </p:cNvPr>
          <p:cNvSpPr txBox="1">
            <a:spLocks noChangeArrowheads="1"/>
          </p:cNvSpPr>
          <p:nvPr/>
        </p:nvSpPr>
        <p:spPr bwMode="auto">
          <a:xfrm rot="19767030" flipV="1">
            <a:off x="8527280" y="5261476"/>
            <a:ext cx="849017" cy="392211"/>
          </a:xfrm>
          <a:prstGeom prst="rect">
            <a:avLst/>
          </a:prstGeom>
          <a:no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US" sz="2400" b="1" dirty="0">
                <a:solidFill>
                  <a:schemeClr val="bg1"/>
                </a:solidFill>
                <a:latin typeface="Calibri" panose="020F0502020204030204" pitchFamily="34" charset="0"/>
                <a:ea typeface="Times New Roman" panose="02020603050405020304" pitchFamily="18" charset="0"/>
              </a:rPr>
              <a:t>Nour</a:t>
            </a:r>
            <a:endParaRPr lang="en-US" sz="2800" b="1" dirty="0">
              <a:solidFill>
                <a:schemeClr val="bg1"/>
              </a:solidFill>
              <a:effectLst/>
              <a:latin typeface="Times New Roman" panose="02020603050405020304" pitchFamily="18" charset="0"/>
              <a:ea typeface="Times New Roman" panose="02020603050405020304" pitchFamily="18" charset="0"/>
            </a:endParaRPr>
          </a:p>
        </p:txBody>
      </p:sp>
      <p:sp>
        <p:nvSpPr>
          <p:cNvPr id="8" name="Text Box 2">
            <a:extLst>
              <a:ext uri="{FF2B5EF4-FFF2-40B4-BE49-F238E27FC236}">
                <a16:creationId xmlns:a16="http://schemas.microsoft.com/office/drawing/2014/main" id="{FFA955C8-CF76-44DE-9B54-751A745CF760}"/>
              </a:ext>
            </a:extLst>
          </p:cNvPr>
          <p:cNvSpPr txBox="1">
            <a:spLocks noChangeArrowheads="1"/>
          </p:cNvSpPr>
          <p:nvPr/>
        </p:nvSpPr>
        <p:spPr bwMode="auto">
          <a:xfrm rot="19767030" flipV="1">
            <a:off x="9219506" y="5261476"/>
            <a:ext cx="1177928" cy="392211"/>
          </a:xfrm>
          <a:prstGeom prst="rect">
            <a:avLst/>
          </a:prstGeom>
          <a:no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US" sz="2400" b="1" dirty="0" err="1">
                <a:solidFill>
                  <a:schemeClr val="bg1"/>
                </a:solidFill>
                <a:effectLst/>
                <a:latin typeface="Calibri" panose="020F0502020204030204" pitchFamily="34" charset="0"/>
                <a:ea typeface="Calibri" panose="020F0502020204030204" pitchFamily="34" charset="0"/>
              </a:rPr>
              <a:t>Hadeed</a:t>
            </a:r>
            <a:endParaRPr lang="en-US" sz="2000" b="1" dirty="0">
              <a:solidFill>
                <a:schemeClr val="bg1"/>
              </a:solidFill>
              <a:effectLst/>
              <a:latin typeface="Times New Roman" panose="02020603050405020304" pitchFamily="18" charset="0"/>
              <a:ea typeface="Times New Roman" panose="02020603050405020304" pitchFamily="18" charset="0"/>
            </a:endParaRPr>
          </a:p>
        </p:txBody>
      </p:sp>
      <p:sp>
        <p:nvSpPr>
          <p:cNvPr id="9" name="Text Box 2">
            <a:extLst>
              <a:ext uri="{FF2B5EF4-FFF2-40B4-BE49-F238E27FC236}">
                <a16:creationId xmlns:a16="http://schemas.microsoft.com/office/drawing/2014/main" id="{9100A0C2-4CDA-4630-85C9-573165EA1017}"/>
              </a:ext>
            </a:extLst>
          </p:cNvPr>
          <p:cNvSpPr txBox="1">
            <a:spLocks noChangeArrowheads="1"/>
          </p:cNvSpPr>
          <p:nvPr/>
        </p:nvSpPr>
        <p:spPr bwMode="auto">
          <a:xfrm rot="19767030" flipV="1">
            <a:off x="10557355" y="5783534"/>
            <a:ext cx="1013929" cy="392211"/>
          </a:xfrm>
          <a:prstGeom prst="rect">
            <a:avLst/>
          </a:prstGeom>
          <a:noFill/>
          <a:ln w="9525">
            <a:noFill/>
            <a:miter lim="800000"/>
            <a:headEnd/>
            <a:tailEnd/>
          </a:ln>
        </p:spPr>
        <p:txBody>
          <a:bodyPr rot="0" vert="horz" wrap="square" lIns="91440" tIns="45720" rIns="91440" bIns="45720" anchor="t" anchorCtr="0">
            <a:noAutofit/>
          </a:bodyPr>
          <a:lstStyle/>
          <a:p>
            <a:r>
              <a:rPr lang="en-US" sz="2400" b="1" dirty="0" err="1">
                <a:solidFill>
                  <a:schemeClr val="bg1"/>
                </a:solidFill>
              </a:rPr>
              <a:t>Abeer</a:t>
            </a:r>
            <a:endParaRPr lang="en-US" b="1" dirty="0">
              <a:solidFill>
                <a:schemeClr val="bg1"/>
              </a:solidFill>
            </a:endParaRPr>
          </a:p>
          <a:p>
            <a:r>
              <a:rPr lang="en-US" dirty="0">
                <a:solidFill>
                  <a:schemeClr val="bg1"/>
                </a:solidFill>
              </a:rPr>
              <a:t> </a:t>
            </a:r>
          </a:p>
        </p:txBody>
      </p:sp>
      <p:sp>
        <p:nvSpPr>
          <p:cNvPr id="10" name="Text Box 2">
            <a:extLst>
              <a:ext uri="{FF2B5EF4-FFF2-40B4-BE49-F238E27FC236}">
                <a16:creationId xmlns:a16="http://schemas.microsoft.com/office/drawing/2014/main" id="{E66C8FC1-48C5-48EE-B44A-46AA7A4058B1}"/>
              </a:ext>
            </a:extLst>
          </p:cNvPr>
          <p:cNvSpPr txBox="1">
            <a:spLocks noChangeArrowheads="1"/>
          </p:cNvSpPr>
          <p:nvPr/>
        </p:nvSpPr>
        <p:spPr bwMode="auto">
          <a:xfrm rot="19767030" flipV="1">
            <a:off x="9651698" y="4639225"/>
            <a:ext cx="806066" cy="392211"/>
          </a:xfrm>
          <a:prstGeom prst="rect">
            <a:avLst/>
          </a:prstGeom>
          <a:noFill/>
          <a:ln w="9525">
            <a:noFill/>
            <a:miter lim="800000"/>
            <a:headEnd/>
            <a:tailEnd/>
          </a:ln>
        </p:spPr>
        <p:txBody>
          <a:bodyPr rot="0" vert="horz" wrap="square" lIns="91440" tIns="45720" rIns="91440" bIns="45720" anchor="t" anchorCtr="0">
            <a:noAutofit/>
          </a:bodyPr>
          <a:lstStyle/>
          <a:p>
            <a:r>
              <a:rPr lang="en-US" sz="2400" b="1" dirty="0">
                <a:solidFill>
                  <a:schemeClr val="bg1"/>
                </a:solidFill>
              </a:rPr>
              <a:t>Attal</a:t>
            </a:r>
            <a:r>
              <a:rPr lang="en-US" dirty="0">
                <a:solidFill>
                  <a:schemeClr val="bg1"/>
                </a:solidFill>
              </a:rPr>
              <a:t> </a:t>
            </a:r>
          </a:p>
          <a:p>
            <a:r>
              <a:rPr lang="en-US" dirty="0">
                <a:solidFill>
                  <a:schemeClr val="bg1"/>
                </a:solidFill>
              </a:rPr>
              <a:t> </a:t>
            </a:r>
          </a:p>
        </p:txBody>
      </p:sp>
      <p:sp>
        <p:nvSpPr>
          <p:cNvPr id="11" name="Text Box 2">
            <a:extLst>
              <a:ext uri="{FF2B5EF4-FFF2-40B4-BE49-F238E27FC236}">
                <a16:creationId xmlns:a16="http://schemas.microsoft.com/office/drawing/2014/main" id="{4DE8AE81-3C2A-4564-AF7D-94B701327E37}"/>
              </a:ext>
            </a:extLst>
          </p:cNvPr>
          <p:cNvSpPr txBox="1">
            <a:spLocks noChangeArrowheads="1"/>
          </p:cNvSpPr>
          <p:nvPr/>
        </p:nvSpPr>
        <p:spPr bwMode="auto">
          <a:xfrm rot="19767030" flipV="1">
            <a:off x="7618890" y="4565586"/>
            <a:ext cx="1480103" cy="392211"/>
          </a:xfrm>
          <a:prstGeom prst="rect">
            <a:avLst/>
          </a:prstGeom>
          <a:noFill/>
          <a:ln w="9525">
            <a:noFill/>
            <a:miter lim="800000"/>
            <a:headEnd/>
            <a:tailEnd/>
          </a:ln>
        </p:spPr>
        <p:txBody>
          <a:bodyPr rot="0" vert="horz" wrap="square" lIns="91440" tIns="45720" rIns="91440" bIns="45720" anchor="t" anchorCtr="0">
            <a:noAutofit/>
          </a:bodyPr>
          <a:lstStyle/>
          <a:p>
            <a:r>
              <a:rPr lang="en-US" sz="2400" b="1" dirty="0" err="1">
                <a:solidFill>
                  <a:schemeClr val="bg1"/>
                </a:solidFill>
              </a:rPr>
              <a:t>Othmanly</a:t>
            </a:r>
            <a:endParaRPr lang="en-US" b="1" dirty="0">
              <a:solidFill>
                <a:schemeClr val="bg1"/>
              </a:solidFill>
            </a:endParaRPr>
          </a:p>
          <a:p>
            <a:r>
              <a:rPr lang="en-US" dirty="0">
                <a:solidFill>
                  <a:schemeClr val="bg1"/>
                </a:solidFill>
              </a:rPr>
              <a:t> </a:t>
            </a:r>
          </a:p>
        </p:txBody>
      </p:sp>
      <p:sp>
        <p:nvSpPr>
          <p:cNvPr id="12" name="Text Box 2">
            <a:extLst>
              <a:ext uri="{FF2B5EF4-FFF2-40B4-BE49-F238E27FC236}">
                <a16:creationId xmlns:a16="http://schemas.microsoft.com/office/drawing/2014/main" id="{F736E5FE-1CB6-41D8-B825-13532322366E}"/>
              </a:ext>
            </a:extLst>
          </p:cNvPr>
          <p:cNvSpPr txBox="1">
            <a:spLocks noChangeArrowheads="1"/>
          </p:cNvSpPr>
          <p:nvPr/>
        </p:nvSpPr>
        <p:spPr bwMode="auto">
          <a:xfrm rot="19767030" flipV="1">
            <a:off x="9936486" y="4630825"/>
            <a:ext cx="1146578" cy="392211"/>
          </a:xfrm>
          <a:prstGeom prst="rect">
            <a:avLst/>
          </a:prstGeom>
          <a:noFill/>
          <a:ln w="9525">
            <a:noFill/>
            <a:miter lim="800000"/>
            <a:headEnd/>
            <a:tailEnd/>
          </a:ln>
        </p:spPr>
        <p:txBody>
          <a:bodyPr rot="0" vert="horz" wrap="square" lIns="91440" tIns="45720" rIns="91440" bIns="45720" anchor="t" anchorCtr="0">
            <a:noAutofit/>
          </a:bodyPr>
          <a:lstStyle/>
          <a:p>
            <a:r>
              <a:rPr lang="en-US" sz="2400" b="1" dirty="0">
                <a:solidFill>
                  <a:schemeClr val="bg1"/>
                </a:solidFill>
              </a:rPr>
              <a:t>Nour</a:t>
            </a:r>
          </a:p>
          <a:p>
            <a:r>
              <a:rPr lang="en-US" dirty="0">
                <a:solidFill>
                  <a:schemeClr val="bg1"/>
                </a:solidFill>
              </a:rPr>
              <a:t> </a:t>
            </a:r>
          </a:p>
          <a:p>
            <a:r>
              <a:rPr lang="en-US" dirty="0">
                <a:solidFill>
                  <a:schemeClr val="bg1"/>
                </a:solidFill>
              </a:rPr>
              <a:t> </a:t>
            </a:r>
          </a:p>
          <a:p>
            <a:r>
              <a:rPr lang="en-US" dirty="0">
                <a:solidFill>
                  <a:schemeClr val="bg1"/>
                </a:solidFill>
              </a:rPr>
              <a:t> </a:t>
            </a:r>
          </a:p>
          <a:p>
            <a:endParaRPr lang="en-US" b="1" dirty="0">
              <a:solidFill>
                <a:schemeClr val="bg1"/>
              </a:solidFill>
            </a:endParaRPr>
          </a:p>
          <a:p>
            <a:r>
              <a:rPr lang="en-US" dirty="0">
                <a:solidFill>
                  <a:schemeClr val="bg1"/>
                </a:solidFill>
              </a:rPr>
              <a:t> </a:t>
            </a:r>
          </a:p>
          <a:p>
            <a:r>
              <a:rPr lang="en-US" dirty="0">
                <a:solidFill>
                  <a:schemeClr val="bg1"/>
                </a:solidFill>
              </a:rPr>
              <a:t> </a:t>
            </a:r>
          </a:p>
        </p:txBody>
      </p:sp>
      <p:sp>
        <p:nvSpPr>
          <p:cNvPr id="53" name="Text Box 2">
            <a:extLst>
              <a:ext uri="{FF2B5EF4-FFF2-40B4-BE49-F238E27FC236}">
                <a16:creationId xmlns:a16="http://schemas.microsoft.com/office/drawing/2014/main" id="{0E705E41-E866-4ADC-9059-BD3DC2B382FB}"/>
              </a:ext>
            </a:extLst>
          </p:cNvPr>
          <p:cNvSpPr txBox="1">
            <a:spLocks noChangeArrowheads="1"/>
          </p:cNvSpPr>
          <p:nvPr/>
        </p:nvSpPr>
        <p:spPr bwMode="auto">
          <a:xfrm rot="19767030" flipV="1">
            <a:off x="10611015" y="4626574"/>
            <a:ext cx="1640024" cy="392211"/>
          </a:xfrm>
          <a:prstGeom prst="rect">
            <a:avLst/>
          </a:prstGeom>
          <a:noFill/>
          <a:ln w="9525">
            <a:noFill/>
            <a:miter lim="800000"/>
            <a:headEnd/>
            <a:tailEnd/>
          </a:ln>
        </p:spPr>
        <p:txBody>
          <a:bodyPr rot="0" vert="horz" wrap="square" lIns="91440" tIns="45720" rIns="91440" bIns="45720" anchor="t" anchorCtr="0">
            <a:noAutofit/>
          </a:bodyPr>
          <a:lstStyle/>
          <a:p>
            <a:r>
              <a:rPr lang="en-US" sz="2400" b="1" dirty="0">
                <a:solidFill>
                  <a:schemeClr val="bg1"/>
                </a:solidFill>
              </a:rPr>
              <a:t>Al-</a:t>
            </a:r>
            <a:r>
              <a:rPr lang="en-US" sz="2400" b="1" dirty="0" err="1">
                <a:solidFill>
                  <a:schemeClr val="bg1"/>
                </a:solidFill>
              </a:rPr>
              <a:t>Akhras</a:t>
            </a:r>
            <a:endParaRPr lang="en-US" sz="2400" b="1" dirty="0">
              <a:solidFill>
                <a:schemeClr val="bg1"/>
              </a:solidFill>
            </a:endParaRPr>
          </a:p>
          <a:p>
            <a:r>
              <a:rPr lang="en-US" dirty="0">
                <a:solidFill>
                  <a:schemeClr val="bg1"/>
                </a:solidFill>
              </a:rPr>
              <a:t> </a:t>
            </a:r>
            <a:endParaRPr lang="en-US" b="1" dirty="0">
              <a:solidFill>
                <a:schemeClr val="bg1"/>
              </a:solidFill>
            </a:endParaRPr>
          </a:p>
          <a:p>
            <a:r>
              <a:rPr lang="en-US" dirty="0">
                <a:solidFill>
                  <a:schemeClr val="bg1"/>
                </a:solidFill>
              </a:rPr>
              <a:t> </a:t>
            </a:r>
          </a:p>
          <a:p>
            <a:r>
              <a:rPr lang="en-US" dirty="0">
                <a:solidFill>
                  <a:schemeClr val="bg1"/>
                </a:solidFill>
              </a:rPr>
              <a:t> </a:t>
            </a:r>
          </a:p>
        </p:txBody>
      </p:sp>
      <p:sp>
        <p:nvSpPr>
          <p:cNvPr id="54" name="Text Box 2">
            <a:extLst>
              <a:ext uri="{FF2B5EF4-FFF2-40B4-BE49-F238E27FC236}">
                <a16:creationId xmlns:a16="http://schemas.microsoft.com/office/drawing/2014/main" id="{952683AC-664B-4936-9739-D2B71655B271}"/>
              </a:ext>
            </a:extLst>
          </p:cNvPr>
          <p:cNvSpPr txBox="1">
            <a:spLocks noChangeArrowheads="1"/>
          </p:cNvSpPr>
          <p:nvPr/>
        </p:nvSpPr>
        <p:spPr bwMode="auto">
          <a:xfrm rot="19767030" flipV="1">
            <a:off x="8495421" y="5634832"/>
            <a:ext cx="1153076" cy="392211"/>
          </a:xfrm>
          <a:prstGeom prst="rect">
            <a:avLst/>
          </a:prstGeom>
          <a:no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US" sz="2400" b="1" dirty="0">
                <a:solidFill>
                  <a:schemeClr val="bg1"/>
                </a:solidFill>
                <a:effectLst/>
                <a:latin typeface="Calibri" panose="020F0502020204030204" pitchFamily="34" charset="0"/>
                <a:ea typeface="Calibri" panose="020F0502020204030204" pitchFamily="34" charset="0"/>
              </a:rPr>
              <a:t>Sarah</a:t>
            </a:r>
            <a:endParaRPr lang="en-US" sz="2800" b="1" dirty="0">
              <a:solidFill>
                <a:schemeClr val="bg1"/>
              </a:solidFill>
              <a:effectLst/>
              <a:latin typeface="Times New Roman" panose="02020603050405020304" pitchFamily="18" charset="0"/>
              <a:ea typeface="Times New Roman" panose="02020603050405020304" pitchFamily="18" charset="0"/>
            </a:endParaRPr>
          </a:p>
        </p:txBody>
      </p:sp>
      <p:sp>
        <p:nvSpPr>
          <p:cNvPr id="56" name="Text Box 2">
            <a:extLst>
              <a:ext uri="{FF2B5EF4-FFF2-40B4-BE49-F238E27FC236}">
                <a16:creationId xmlns:a16="http://schemas.microsoft.com/office/drawing/2014/main" id="{0D967CB1-6A47-4F35-8555-A4CB7B866EED}"/>
              </a:ext>
            </a:extLst>
          </p:cNvPr>
          <p:cNvSpPr txBox="1">
            <a:spLocks noChangeArrowheads="1"/>
          </p:cNvSpPr>
          <p:nvPr/>
        </p:nvSpPr>
        <p:spPr bwMode="auto">
          <a:xfrm rot="19767030" flipV="1">
            <a:off x="9262371" y="5634832"/>
            <a:ext cx="1177928" cy="392211"/>
          </a:xfrm>
          <a:prstGeom prst="rect">
            <a:avLst/>
          </a:prstGeom>
          <a:no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US" sz="2400" b="1" dirty="0" err="1">
                <a:solidFill>
                  <a:schemeClr val="bg1"/>
                </a:solidFill>
                <a:effectLst/>
                <a:latin typeface="Calibri" panose="020F0502020204030204" pitchFamily="34" charset="0"/>
                <a:ea typeface="Calibri" panose="020F0502020204030204" pitchFamily="34" charset="0"/>
              </a:rPr>
              <a:t>Sabsabi</a:t>
            </a:r>
            <a:endParaRPr lang="en-US" sz="2000" b="1" dirty="0">
              <a:solidFill>
                <a:schemeClr val="bg1"/>
              </a:solidFill>
              <a:effectLst/>
              <a:latin typeface="Times New Roman" panose="02020603050405020304" pitchFamily="18" charset="0"/>
              <a:ea typeface="Times New Roman" panose="02020603050405020304" pitchFamily="18" charset="0"/>
            </a:endParaRPr>
          </a:p>
        </p:txBody>
      </p:sp>
      <p:sp>
        <p:nvSpPr>
          <p:cNvPr id="60" name="Text Box 2">
            <a:extLst>
              <a:ext uri="{FF2B5EF4-FFF2-40B4-BE49-F238E27FC236}">
                <a16:creationId xmlns:a16="http://schemas.microsoft.com/office/drawing/2014/main" id="{4E45D7B0-A743-48C8-AB0B-2F2FF72AA0C5}"/>
              </a:ext>
            </a:extLst>
          </p:cNvPr>
          <p:cNvSpPr txBox="1">
            <a:spLocks noChangeArrowheads="1"/>
          </p:cNvSpPr>
          <p:nvPr/>
        </p:nvSpPr>
        <p:spPr bwMode="auto">
          <a:xfrm rot="19767030" flipV="1">
            <a:off x="8335896" y="5537825"/>
            <a:ext cx="1768206" cy="392211"/>
          </a:xfrm>
          <a:prstGeom prst="rect">
            <a:avLst/>
          </a:prstGeom>
          <a:noFill/>
          <a:ln w="9525">
            <a:noFill/>
            <a:miter lim="800000"/>
            <a:headEnd/>
            <a:tailEnd/>
          </a:ln>
        </p:spPr>
        <p:txBody>
          <a:bodyPr rot="0" vert="horz" wrap="square" lIns="91440" tIns="45720" rIns="91440" bIns="45720" anchor="t" anchorCtr="0">
            <a:noAutofit/>
          </a:bodyPr>
          <a:lstStyle/>
          <a:p>
            <a:r>
              <a:rPr lang="en-US" sz="2400" b="1" dirty="0" err="1">
                <a:solidFill>
                  <a:schemeClr val="bg1"/>
                </a:solidFill>
              </a:rPr>
              <a:t>Nourulhuda</a:t>
            </a:r>
            <a:endParaRPr lang="en-US" b="1" dirty="0">
              <a:solidFill>
                <a:schemeClr val="bg1"/>
              </a:solidFill>
            </a:endParaRPr>
          </a:p>
          <a:p>
            <a:r>
              <a:rPr lang="en-US" dirty="0">
                <a:solidFill>
                  <a:schemeClr val="bg1"/>
                </a:solidFill>
              </a:rPr>
              <a:t> </a:t>
            </a:r>
          </a:p>
        </p:txBody>
      </p:sp>
      <p:sp>
        <p:nvSpPr>
          <p:cNvPr id="72" name="Text Box 2">
            <a:extLst>
              <a:ext uri="{FF2B5EF4-FFF2-40B4-BE49-F238E27FC236}">
                <a16:creationId xmlns:a16="http://schemas.microsoft.com/office/drawing/2014/main" id="{73A6CFE9-0CAB-411E-B3D9-661E4D38EF2C}"/>
              </a:ext>
            </a:extLst>
          </p:cNvPr>
          <p:cNvSpPr txBox="1">
            <a:spLocks noChangeArrowheads="1"/>
          </p:cNvSpPr>
          <p:nvPr/>
        </p:nvSpPr>
        <p:spPr bwMode="auto">
          <a:xfrm rot="19767030" flipV="1">
            <a:off x="7658795" y="4973280"/>
            <a:ext cx="1380708" cy="392211"/>
          </a:xfrm>
          <a:prstGeom prst="rect">
            <a:avLst/>
          </a:prstGeom>
          <a:noFill/>
          <a:ln w="9525">
            <a:noFill/>
            <a:miter lim="800000"/>
            <a:headEnd/>
            <a:tailEnd/>
          </a:ln>
        </p:spPr>
        <p:txBody>
          <a:bodyPr rot="0" vert="horz" wrap="square" lIns="91440" tIns="45720" rIns="91440" bIns="45720" anchor="t" anchorCtr="0">
            <a:noAutofit/>
          </a:bodyPr>
          <a:lstStyle/>
          <a:p>
            <a:r>
              <a:rPr lang="en-US" sz="2400" b="1" dirty="0">
                <a:solidFill>
                  <a:schemeClr val="bg1"/>
                </a:solidFill>
              </a:rPr>
              <a:t>Al-</a:t>
            </a:r>
            <a:r>
              <a:rPr lang="en-US" sz="2400" b="1" dirty="0" err="1">
                <a:solidFill>
                  <a:schemeClr val="bg1"/>
                </a:solidFill>
              </a:rPr>
              <a:t>Halabi</a:t>
            </a:r>
            <a:r>
              <a:rPr lang="en-US" dirty="0">
                <a:solidFill>
                  <a:schemeClr val="bg1"/>
                </a:solidFill>
              </a:rPr>
              <a:t> </a:t>
            </a:r>
          </a:p>
          <a:p>
            <a:r>
              <a:rPr lang="en-US" dirty="0">
                <a:solidFill>
                  <a:schemeClr val="bg1"/>
                </a:solidFill>
              </a:rPr>
              <a:t> </a:t>
            </a:r>
          </a:p>
        </p:txBody>
      </p:sp>
      <p:sp>
        <p:nvSpPr>
          <p:cNvPr id="76" name="Text Box 2">
            <a:extLst>
              <a:ext uri="{FF2B5EF4-FFF2-40B4-BE49-F238E27FC236}">
                <a16:creationId xmlns:a16="http://schemas.microsoft.com/office/drawing/2014/main" id="{3C31A942-679C-4FD5-837D-258DBBDBD5E8}"/>
              </a:ext>
            </a:extLst>
          </p:cNvPr>
          <p:cNvSpPr txBox="1">
            <a:spLocks noChangeArrowheads="1"/>
          </p:cNvSpPr>
          <p:nvPr/>
        </p:nvSpPr>
        <p:spPr bwMode="auto">
          <a:xfrm rot="19767030" flipV="1">
            <a:off x="9863481" y="5026263"/>
            <a:ext cx="1146578" cy="392211"/>
          </a:xfrm>
          <a:prstGeom prst="rect">
            <a:avLst/>
          </a:prstGeom>
          <a:noFill/>
          <a:ln w="9525">
            <a:noFill/>
            <a:miter lim="800000"/>
            <a:headEnd/>
            <a:tailEnd/>
          </a:ln>
        </p:spPr>
        <p:txBody>
          <a:bodyPr rot="0" vert="horz" wrap="square" lIns="91440" tIns="45720" rIns="91440" bIns="45720" anchor="t" anchorCtr="0">
            <a:noAutofit/>
          </a:bodyPr>
          <a:lstStyle/>
          <a:p>
            <a:r>
              <a:rPr lang="en-US" sz="2400" b="1" dirty="0">
                <a:solidFill>
                  <a:schemeClr val="bg1"/>
                </a:solidFill>
              </a:rPr>
              <a:t>Dayana</a:t>
            </a:r>
          </a:p>
          <a:p>
            <a:r>
              <a:rPr lang="en-US" dirty="0">
                <a:solidFill>
                  <a:schemeClr val="bg1"/>
                </a:solidFill>
              </a:rPr>
              <a:t> </a:t>
            </a:r>
          </a:p>
          <a:p>
            <a:r>
              <a:rPr lang="en-US" dirty="0">
                <a:solidFill>
                  <a:schemeClr val="bg1"/>
                </a:solidFill>
              </a:rPr>
              <a:t> </a:t>
            </a:r>
          </a:p>
          <a:p>
            <a:r>
              <a:rPr lang="en-US" dirty="0">
                <a:solidFill>
                  <a:schemeClr val="bg1"/>
                </a:solidFill>
              </a:rPr>
              <a:t> </a:t>
            </a:r>
          </a:p>
          <a:p>
            <a:endParaRPr lang="en-US" b="1" dirty="0">
              <a:solidFill>
                <a:schemeClr val="bg1"/>
              </a:solidFill>
            </a:endParaRPr>
          </a:p>
          <a:p>
            <a:r>
              <a:rPr lang="en-US" dirty="0">
                <a:solidFill>
                  <a:schemeClr val="bg1"/>
                </a:solidFill>
              </a:rPr>
              <a:t> </a:t>
            </a:r>
          </a:p>
          <a:p>
            <a:r>
              <a:rPr lang="en-US" dirty="0">
                <a:solidFill>
                  <a:schemeClr val="bg1"/>
                </a:solidFill>
              </a:rPr>
              <a:t> </a:t>
            </a:r>
          </a:p>
        </p:txBody>
      </p:sp>
      <p:sp>
        <p:nvSpPr>
          <p:cNvPr id="84" name="Text Box 2">
            <a:extLst>
              <a:ext uri="{FF2B5EF4-FFF2-40B4-BE49-F238E27FC236}">
                <a16:creationId xmlns:a16="http://schemas.microsoft.com/office/drawing/2014/main" id="{FC980767-3D4E-41AF-B24F-E75274D9C2A2}"/>
              </a:ext>
            </a:extLst>
          </p:cNvPr>
          <p:cNvSpPr txBox="1">
            <a:spLocks noChangeArrowheads="1"/>
          </p:cNvSpPr>
          <p:nvPr/>
        </p:nvSpPr>
        <p:spPr bwMode="auto">
          <a:xfrm rot="19767030" flipV="1">
            <a:off x="10839704" y="5026263"/>
            <a:ext cx="1229243" cy="392211"/>
          </a:xfrm>
          <a:prstGeom prst="rect">
            <a:avLst/>
          </a:prstGeom>
          <a:noFill/>
          <a:ln w="9525">
            <a:noFill/>
            <a:miter lim="800000"/>
            <a:headEnd/>
            <a:tailEnd/>
          </a:ln>
        </p:spPr>
        <p:txBody>
          <a:bodyPr rot="0" vert="horz" wrap="square" lIns="91440" tIns="45720" rIns="91440" bIns="45720" anchor="t" anchorCtr="0">
            <a:noAutofit/>
          </a:bodyPr>
          <a:lstStyle/>
          <a:p>
            <a:r>
              <a:rPr lang="en-US" sz="2400" b="1" dirty="0">
                <a:solidFill>
                  <a:schemeClr val="bg1"/>
                </a:solidFill>
              </a:rPr>
              <a:t>Al-</a:t>
            </a:r>
            <a:r>
              <a:rPr lang="en-US" sz="2400" b="1" dirty="0" err="1">
                <a:solidFill>
                  <a:schemeClr val="bg1"/>
                </a:solidFill>
              </a:rPr>
              <a:t>Jajeh</a:t>
            </a:r>
            <a:endParaRPr lang="en-US" sz="2400" b="1" dirty="0">
              <a:solidFill>
                <a:schemeClr val="bg1"/>
              </a:solidFill>
            </a:endParaRPr>
          </a:p>
          <a:p>
            <a:r>
              <a:rPr lang="en-US" dirty="0">
                <a:solidFill>
                  <a:schemeClr val="bg1"/>
                </a:solidFill>
              </a:rPr>
              <a:t> </a:t>
            </a:r>
            <a:endParaRPr lang="en-US" b="1" dirty="0">
              <a:solidFill>
                <a:schemeClr val="bg1"/>
              </a:solidFill>
            </a:endParaRPr>
          </a:p>
          <a:p>
            <a:r>
              <a:rPr lang="en-US" dirty="0">
                <a:solidFill>
                  <a:schemeClr val="bg1"/>
                </a:solidFill>
              </a:rPr>
              <a:t> </a:t>
            </a:r>
          </a:p>
          <a:p>
            <a:r>
              <a:rPr lang="en-US" dirty="0">
                <a:solidFill>
                  <a:schemeClr val="bg1"/>
                </a:solidFill>
              </a:rPr>
              <a:t> </a:t>
            </a:r>
          </a:p>
        </p:txBody>
      </p:sp>
      <p:sp>
        <p:nvSpPr>
          <p:cNvPr id="78" name="Oval 77"/>
          <p:cNvSpPr/>
          <p:nvPr/>
        </p:nvSpPr>
        <p:spPr>
          <a:xfrm>
            <a:off x="10849358" y="-652012"/>
            <a:ext cx="1298124" cy="1298124"/>
          </a:xfrm>
          <a:prstGeom prst="ellipse">
            <a:avLst/>
          </a:prstGeom>
          <a:solidFill>
            <a:srgbClr val="F3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10825116" y="-348165"/>
            <a:ext cx="532230" cy="532230"/>
          </a:xfrm>
          <a:prstGeom prst="ellipse">
            <a:avLst/>
          </a:prstGeom>
          <a:solidFill>
            <a:srgbClr val="EF7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6A2B6A65-8F34-43DB-A5A2-8F9223931E17}"/>
              </a:ext>
            </a:extLst>
          </p:cNvPr>
          <p:cNvPicPr>
            <a:picLocks noChangeAspect="1"/>
          </p:cNvPicPr>
          <p:nvPr/>
        </p:nvPicPr>
        <p:blipFill rotWithShape="1">
          <a:blip r:embed="rId3">
            <a:extLst>
              <a:ext uri="{28A0092B-C50C-407E-A947-70E740481C1C}">
                <a14:useLocalDpi xmlns:a14="http://schemas.microsoft.com/office/drawing/2010/main" val="0"/>
              </a:ext>
            </a:extLst>
          </a:blip>
          <a:srcRect t="82971"/>
          <a:stretch/>
        </p:blipFill>
        <p:spPr>
          <a:xfrm>
            <a:off x="0" y="0"/>
            <a:ext cx="12192000" cy="646112"/>
          </a:xfrm>
          <a:prstGeom prst="rect">
            <a:avLst/>
          </a:prstGeom>
          <a:ln>
            <a:noFill/>
          </a:ln>
        </p:spPr>
      </p:pic>
      <p:sp>
        <p:nvSpPr>
          <p:cNvPr id="17" name="TextBox 16"/>
          <p:cNvSpPr txBox="1"/>
          <p:nvPr/>
        </p:nvSpPr>
        <p:spPr>
          <a:xfrm flipV="1">
            <a:off x="3850837" y="859516"/>
            <a:ext cx="316711" cy="621825"/>
          </a:xfrm>
          <a:custGeom>
            <a:avLst/>
            <a:gdLst/>
            <a:ahLst/>
            <a:cxnLst/>
            <a:rect l="l" t="t" r="r" b="b"/>
            <a:pathLst>
              <a:path w="184844" h="314325">
                <a:moveTo>
                  <a:pt x="166092" y="0"/>
                </a:moveTo>
                <a:cubicBezTo>
                  <a:pt x="169813" y="0"/>
                  <a:pt x="172864" y="186"/>
                  <a:pt x="175245" y="558"/>
                </a:cubicBezTo>
                <a:cubicBezTo>
                  <a:pt x="177626" y="930"/>
                  <a:pt x="179487" y="1376"/>
                  <a:pt x="180826" y="1897"/>
                </a:cubicBezTo>
                <a:cubicBezTo>
                  <a:pt x="182166" y="2418"/>
                  <a:pt x="183170" y="3162"/>
                  <a:pt x="183840" y="4130"/>
                </a:cubicBezTo>
                <a:cubicBezTo>
                  <a:pt x="184510" y="5097"/>
                  <a:pt x="184844" y="6102"/>
                  <a:pt x="184844" y="7143"/>
                </a:cubicBezTo>
                <a:lnTo>
                  <a:pt x="184844" y="304502"/>
                </a:lnTo>
                <a:cubicBezTo>
                  <a:pt x="184844" y="305693"/>
                  <a:pt x="184584" y="306734"/>
                  <a:pt x="184063" y="307627"/>
                </a:cubicBezTo>
                <a:cubicBezTo>
                  <a:pt x="183542" y="308520"/>
                  <a:pt x="182649" y="309227"/>
                  <a:pt x="181384" y="309748"/>
                </a:cubicBezTo>
                <a:cubicBezTo>
                  <a:pt x="180119" y="310269"/>
                  <a:pt x="178445" y="310678"/>
                  <a:pt x="176361" y="310976"/>
                </a:cubicBezTo>
                <a:cubicBezTo>
                  <a:pt x="174278" y="311274"/>
                  <a:pt x="171748" y="311423"/>
                  <a:pt x="168771" y="311423"/>
                </a:cubicBezTo>
                <a:cubicBezTo>
                  <a:pt x="165646" y="311423"/>
                  <a:pt x="163041" y="311274"/>
                  <a:pt x="160958" y="310976"/>
                </a:cubicBezTo>
                <a:cubicBezTo>
                  <a:pt x="158874" y="310678"/>
                  <a:pt x="157162" y="310269"/>
                  <a:pt x="155823" y="309748"/>
                </a:cubicBezTo>
                <a:cubicBezTo>
                  <a:pt x="154484" y="309227"/>
                  <a:pt x="153516" y="308520"/>
                  <a:pt x="152921" y="307627"/>
                </a:cubicBezTo>
                <a:cubicBezTo>
                  <a:pt x="152326" y="306734"/>
                  <a:pt x="152028" y="305693"/>
                  <a:pt x="152028" y="304502"/>
                </a:cubicBezTo>
                <a:lnTo>
                  <a:pt x="152028" y="277936"/>
                </a:lnTo>
                <a:cubicBezTo>
                  <a:pt x="141461" y="289396"/>
                  <a:pt x="130485" y="298326"/>
                  <a:pt x="119100" y="304725"/>
                </a:cubicBezTo>
                <a:cubicBezTo>
                  <a:pt x="107714" y="311125"/>
                  <a:pt x="95250" y="314325"/>
                  <a:pt x="81707" y="314325"/>
                </a:cubicBezTo>
                <a:cubicBezTo>
                  <a:pt x="66973" y="314325"/>
                  <a:pt x="54397" y="311460"/>
                  <a:pt x="43979" y="305730"/>
                </a:cubicBezTo>
                <a:cubicBezTo>
                  <a:pt x="33561" y="300000"/>
                  <a:pt x="25115" y="292261"/>
                  <a:pt x="18641" y="282513"/>
                </a:cubicBezTo>
                <a:cubicBezTo>
                  <a:pt x="12167" y="272764"/>
                  <a:pt x="7441" y="261305"/>
                  <a:pt x="4465" y="248133"/>
                </a:cubicBezTo>
                <a:cubicBezTo>
                  <a:pt x="1488" y="234962"/>
                  <a:pt x="0" y="221084"/>
                  <a:pt x="0" y="206499"/>
                </a:cubicBezTo>
                <a:cubicBezTo>
                  <a:pt x="0" y="189235"/>
                  <a:pt x="1860" y="173645"/>
                  <a:pt x="5581" y="159729"/>
                </a:cubicBezTo>
                <a:cubicBezTo>
                  <a:pt x="9302" y="145814"/>
                  <a:pt x="14808" y="133945"/>
                  <a:pt x="22101" y="124122"/>
                </a:cubicBezTo>
                <a:cubicBezTo>
                  <a:pt x="29393" y="114300"/>
                  <a:pt x="38435" y="106747"/>
                  <a:pt x="49225" y="101463"/>
                </a:cubicBezTo>
                <a:cubicBezTo>
                  <a:pt x="60015" y="96180"/>
                  <a:pt x="72479" y="93538"/>
                  <a:pt x="86618" y="93538"/>
                </a:cubicBezTo>
                <a:cubicBezTo>
                  <a:pt x="98375" y="93538"/>
                  <a:pt x="109128" y="96105"/>
                  <a:pt x="118876" y="101240"/>
                </a:cubicBezTo>
                <a:cubicBezTo>
                  <a:pt x="128625" y="106375"/>
                  <a:pt x="138261" y="113928"/>
                  <a:pt x="147786" y="123899"/>
                </a:cubicBezTo>
                <a:lnTo>
                  <a:pt x="147786" y="7143"/>
                </a:lnTo>
                <a:cubicBezTo>
                  <a:pt x="147786" y="6102"/>
                  <a:pt x="148047" y="5097"/>
                  <a:pt x="148568" y="4130"/>
                </a:cubicBezTo>
                <a:cubicBezTo>
                  <a:pt x="149089" y="3162"/>
                  <a:pt x="150093" y="2418"/>
                  <a:pt x="151581" y="1897"/>
                </a:cubicBezTo>
                <a:cubicBezTo>
                  <a:pt x="153070" y="1376"/>
                  <a:pt x="154967" y="930"/>
                  <a:pt x="157274" y="558"/>
                </a:cubicBezTo>
                <a:cubicBezTo>
                  <a:pt x="159581" y="186"/>
                  <a:pt x="162520" y="0"/>
                  <a:pt x="166092" y="0"/>
                </a:cubicBezTo>
                <a:close/>
                <a:moveTo>
                  <a:pt x="89743" y="125239"/>
                </a:moveTo>
                <a:cubicBezTo>
                  <a:pt x="80367" y="125239"/>
                  <a:pt x="72405" y="127471"/>
                  <a:pt x="65856" y="131936"/>
                </a:cubicBezTo>
                <a:cubicBezTo>
                  <a:pt x="59308" y="136401"/>
                  <a:pt x="53987" y="142279"/>
                  <a:pt x="49894" y="149572"/>
                </a:cubicBezTo>
                <a:cubicBezTo>
                  <a:pt x="45802" y="156865"/>
                  <a:pt x="42825" y="165124"/>
                  <a:pt x="40965" y="174352"/>
                </a:cubicBezTo>
                <a:cubicBezTo>
                  <a:pt x="39104" y="183579"/>
                  <a:pt x="38174" y="192955"/>
                  <a:pt x="38174" y="202480"/>
                </a:cubicBezTo>
                <a:cubicBezTo>
                  <a:pt x="38174" y="212601"/>
                  <a:pt x="38956" y="222498"/>
                  <a:pt x="40518" y="232172"/>
                </a:cubicBezTo>
                <a:cubicBezTo>
                  <a:pt x="42081" y="241845"/>
                  <a:pt x="44797" y="250440"/>
                  <a:pt x="48667" y="257956"/>
                </a:cubicBezTo>
                <a:cubicBezTo>
                  <a:pt x="52536" y="265472"/>
                  <a:pt x="57671" y="271499"/>
                  <a:pt x="64070" y="276039"/>
                </a:cubicBezTo>
                <a:cubicBezTo>
                  <a:pt x="70470" y="280578"/>
                  <a:pt x="78507" y="282848"/>
                  <a:pt x="88181" y="282848"/>
                </a:cubicBezTo>
                <a:cubicBezTo>
                  <a:pt x="93092" y="282848"/>
                  <a:pt x="97817" y="282178"/>
                  <a:pt x="102357" y="280838"/>
                </a:cubicBezTo>
                <a:cubicBezTo>
                  <a:pt x="106896" y="279499"/>
                  <a:pt x="111547" y="277266"/>
                  <a:pt x="116309" y="274141"/>
                </a:cubicBezTo>
                <a:cubicBezTo>
                  <a:pt x="121072" y="271016"/>
                  <a:pt x="126057" y="266960"/>
                  <a:pt x="131266" y="261974"/>
                </a:cubicBezTo>
                <a:cubicBezTo>
                  <a:pt x="136475" y="256989"/>
                  <a:pt x="141982" y="250849"/>
                  <a:pt x="147786" y="243557"/>
                </a:cubicBezTo>
                <a:lnTo>
                  <a:pt x="147786" y="163190"/>
                </a:lnTo>
                <a:cubicBezTo>
                  <a:pt x="137815" y="150837"/>
                  <a:pt x="128178" y="141424"/>
                  <a:pt x="118876" y="134950"/>
                </a:cubicBezTo>
                <a:cubicBezTo>
                  <a:pt x="109575" y="128476"/>
                  <a:pt x="99864" y="125239"/>
                  <a:pt x="89743" y="125239"/>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3600" dirty="0"/>
          </a:p>
        </p:txBody>
      </p:sp>
      <p:sp>
        <p:nvSpPr>
          <p:cNvPr id="18" name="TextBox 17"/>
          <p:cNvSpPr txBox="1"/>
          <p:nvPr/>
        </p:nvSpPr>
        <p:spPr>
          <a:xfrm flipV="1">
            <a:off x="7732851" y="1289477"/>
            <a:ext cx="353125" cy="600484"/>
          </a:xfrm>
          <a:custGeom>
            <a:avLst/>
            <a:gdLst/>
            <a:ahLst/>
            <a:cxnLst/>
            <a:rect l="l" t="t" r="r" b="b"/>
            <a:pathLst>
              <a:path w="184844" h="314325">
                <a:moveTo>
                  <a:pt x="166092" y="0"/>
                </a:moveTo>
                <a:cubicBezTo>
                  <a:pt x="169813" y="0"/>
                  <a:pt x="172864" y="186"/>
                  <a:pt x="175245" y="558"/>
                </a:cubicBezTo>
                <a:cubicBezTo>
                  <a:pt x="177626" y="930"/>
                  <a:pt x="179487" y="1376"/>
                  <a:pt x="180826" y="1897"/>
                </a:cubicBezTo>
                <a:cubicBezTo>
                  <a:pt x="182166" y="2418"/>
                  <a:pt x="183170" y="3162"/>
                  <a:pt x="183840" y="4130"/>
                </a:cubicBezTo>
                <a:cubicBezTo>
                  <a:pt x="184510" y="5097"/>
                  <a:pt x="184844" y="6102"/>
                  <a:pt x="184844" y="7143"/>
                </a:cubicBezTo>
                <a:lnTo>
                  <a:pt x="184844" y="304502"/>
                </a:lnTo>
                <a:cubicBezTo>
                  <a:pt x="184844" y="305693"/>
                  <a:pt x="184584" y="306734"/>
                  <a:pt x="184063" y="307627"/>
                </a:cubicBezTo>
                <a:cubicBezTo>
                  <a:pt x="183542" y="308520"/>
                  <a:pt x="182649" y="309227"/>
                  <a:pt x="181384" y="309748"/>
                </a:cubicBezTo>
                <a:cubicBezTo>
                  <a:pt x="180119" y="310269"/>
                  <a:pt x="178445" y="310678"/>
                  <a:pt x="176361" y="310976"/>
                </a:cubicBezTo>
                <a:cubicBezTo>
                  <a:pt x="174278" y="311274"/>
                  <a:pt x="171748" y="311423"/>
                  <a:pt x="168771" y="311423"/>
                </a:cubicBezTo>
                <a:cubicBezTo>
                  <a:pt x="165646" y="311423"/>
                  <a:pt x="163041" y="311274"/>
                  <a:pt x="160958" y="310976"/>
                </a:cubicBezTo>
                <a:cubicBezTo>
                  <a:pt x="158874" y="310678"/>
                  <a:pt x="157162" y="310269"/>
                  <a:pt x="155823" y="309748"/>
                </a:cubicBezTo>
                <a:cubicBezTo>
                  <a:pt x="154484" y="309227"/>
                  <a:pt x="153516" y="308520"/>
                  <a:pt x="152921" y="307627"/>
                </a:cubicBezTo>
                <a:cubicBezTo>
                  <a:pt x="152326" y="306734"/>
                  <a:pt x="152028" y="305693"/>
                  <a:pt x="152028" y="304502"/>
                </a:cubicBezTo>
                <a:lnTo>
                  <a:pt x="152028" y="277936"/>
                </a:lnTo>
                <a:cubicBezTo>
                  <a:pt x="141461" y="289396"/>
                  <a:pt x="130485" y="298326"/>
                  <a:pt x="119100" y="304725"/>
                </a:cubicBezTo>
                <a:cubicBezTo>
                  <a:pt x="107714" y="311125"/>
                  <a:pt x="95250" y="314325"/>
                  <a:pt x="81707" y="314325"/>
                </a:cubicBezTo>
                <a:cubicBezTo>
                  <a:pt x="66973" y="314325"/>
                  <a:pt x="54397" y="311460"/>
                  <a:pt x="43979" y="305730"/>
                </a:cubicBezTo>
                <a:cubicBezTo>
                  <a:pt x="33561" y="300000"/>
                  <a:pt x="25115" y="292261"/>
                  <a:pt x="18641" y="282513"/>
                </a:cubicBezTo>
                <a:cubicBezTo>
                  <a:pt x="12167" y="272764"/>
                  <a:pt x="7441" y="261305"/>
                  <a:pt x="4465" y="248133"/>
                </a:cubicBezTo>
                <a:cubicBezTo>
                  <a:pt x="1488" y="234962"/>
                  <a:pt x="0" y="221084"/>
                  <a:pt x="0" y="206499"/>
                </a:cubicBezTo>
                <a:cubicBezTo>
                  <a:pt x="0" y="189235"/>
                  <a:pt x="1860" y="173645"/>
                  <a:pt x="5581" y="159729"/>
                </a:cubicBezTo>
                <a:cubicBezTo>
                  <a:pt x="9302" y="145814"/>
                  <a:pt x="14808" y="133945"/>
                  <a:pt x="22101" y="124122"/>
                </a:cubicBezTo>
                <a:cubicBezTo>
                  <a:pt x="29394" y="114300"/>
                  <a:pt x="38435" y="106747"/>
                  <a:pt x="49225" y="101463"/>
                </a:cubicBezTo>
                <a:cubicBezTo>
                  <a:pt x="60015" y="96180"/>
                  <a:pt x="72479" y="93538"/>
                  <a:pt x="86618" y="93538"/>
                </a:cubicBezTo>
                <a:cubicBezTo>
                  <a:pt x="98375" y="93538"/>
                  <a:pt x="109128" y="96105"/>
                  <a:pt x="118876" y="101240"/>
                </a:cubicBezTo>
                <a:cubicBezTo>
                  <a:pt x="128625" y="106375"/>
                  <a:pt x="138261" y="113928"/>
                  <a:pt x="147786" y="123899"/>
                </a:cubicBezTo>
                <a:lnTo>
                  <a:pt x="147786" y="7143"/>
                </a:lnTo>
                <a:cubicBezTo>
                  <a:pt x="147786" y="6102"/>
                  <a:pt x="148047" y="5097"/>
                  <a:pt x="148568" y="4130"/>
                </a:cubicBezTo>
                <a:cubicBezTo>
                  <a:pt x="149089" y="3162"/>
                  <a:pt x="150093" y="2418"/>
                  <a:pt x="151581" y="1897"/>
                </a:cubicBezTo>
                <a:cubicBezTo>
                  <a:pt x="153070" y="1376"/>
                  <a:pt x="154967" y="930"/>
                  <a:pt x="157274" y="558"/>
                </a:cubicBezTo>
                <a:cubicBezTo>
                  <a:pt x="159581" y="186"/>
                  <a:pt x="162520" y="0"/>
                  <a:pt x="166092" y="0"/>
                </a:cubicBezTo>
                <a:close/>
                <a:moveTo>
                  <a:pt x="89743" y="125239"/>
                </a:moveTo>
                <a:cubicBezTo>
                  <a:pt x="80367" y="125239"/>
                  <a:pt x="72405" y="127471"/>
                  <a:pt x="65856" y="131936"/>
                </a:cubicBezTo>
                <a:cubicBezTo>
                  <a:pt x="59308" y="136401"/>
                  <a:pt x="53987" y="142279"/>
                  <a:pt x="49895" y="149572"/>
                </a:cubicBezTo>
                <a:cubicBezTo>
                  <a:pt x="45802" y="156865"/>
                  <a:pt x="42825" y="165124"/>
                  <a:pt x="40965" y="174352"/>
                </a:cubicBezTo>
                <a:cubicBezTo>
                  <a:pt x="39105" y="183579"/>
                  <a:pt x="38174" y="192955"/>
                  <a:pt x="38174" y="202480"/>
                </a:cubicBezTo>
                <a:cubicBezTo>
                  <a:pt x="38174" y="212601"/>
                  <a:pt x="38956" y="222498"/>
                  <a:pt x="40518" y="232172"/>
                </a:cubicBezTo>
                <a:cubicBezTo>
                  <a:pt x="42081" y="241845"/>
                  <a:pt x="44797" y="250440"/>
                  <a:pt x="48667" y="257956"/>
                </a:cubicBezTo>
                <a:cubicBezTo>
                  <a:pt x="52536" y="265472"/>
                  <a:pt x="57671" y="271499"/>
                  <a:pt x="64070" y="276039"/>
                </a:cubicBezTo>
                <a:cubicBezTo>
                  <a:pt x="70470" y="280578"/>
                  <a:pt x="78507" y="282848"/>
                  <a:pt x="88181" y="282848"/>
                </a:cubicBezTo>
                <a:cubicBezTo>
                  <a:pt x="93092" y="282848"/>
                  <a:pt x="97817" y="282178"/>
                  <a:pt x="102357" y="280838"/>
                </a:cubicBezTo>
                <a:cubicBezTo>
                  <a:pt x="106896" y="279499"/>
                  <a:pt x="111547" y="277266"/>
                  <a:pt x="116309" y="274141"/>
                </a:cubicBezTo>
                <a:cubicBezTo>
                  <a:pt x="121072" y="271016"/>
                  <a:pt x="126057" y="266960"/>
                  <a:pt x="131266" y="261974"/>
                </a:cubicBezTo>
                <a:cubicBezTo>
                  <a:pt x="136475" y="256989"/>
                  <a:pt x="141982" y="250849"/>
                  <a:pt x="147786" y="243557"/>
                </a:cubicBezTo>
                <a:lnTo>
                  <a:pt x="147786" y="163190"/>
                </a:lnTo>
                <a:cubicBezTo>
                  <a:pt x="137815" y="150837"/>
                  <a:pt x="128178" y="141424"/>
                  <a:pt x="118876" y="134950"/>
                </a:cubicBezTo>
                <a:cubicBezTo>
                  <a:pt x="109575" y="128476"/>
                  <a:pt x="99864" y="125239"/>
                  <a:pt x="89743" y="125239"/>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3600" dirty="0"/>
          </a:p>
        </p:txBody>
      </p:sp>
      <p:sp>
        <p:nvSpPr>
          <p:cNvPr id="19" name="TextBox 18"/>
          <p:cNvSpPr txBox="1"/>
          <p:nvPr/>
        </p:nvSpPr>
        <p:spPr>
          <a:xfrm>
            <a:off x="7909413" y="892017"/>
            <a:ext cx="102286" cy="99279"/>
          </a:xfrm>
          <a:custGeom>
            <a:avLst/>
            <a:gdLst/>
            <a:ahLst/>
            <a:cxnLst/>
            <a:rect l="l" t="t" r="r" b="b"/>
            <a:pathLst>
              <a:path w="45541" h="44202">
                <a:moveTo>
                  <a:pt x="22994" y="0"/>
                </a:moveTo>
                <a:cubicBezTo>
                  <a:pt x="31626" y="0"/>
                  <a:pt x="37542" y="1525"/>
                  <a:pt x="40742" y="4576"/>
                </a:cubicBezTo>
                <a:cubicBezTo>
                  <a:pt x="43941" y="7627"/>
                  <a:pt x="45541" y="13394"/>
                  <a:pt x="45541" y="21877"/>
                </a:cubicBezTo>
                <a:cubicBezTo>
                  <a:pt x="45541" y="30509"/>
                  <a:pt x="43904" y="36388"/>
                  <a:pt x="40630" y="39514"/>
                </a:cubicBezTo>
                <a:cubicBezTo>
                  <a:pt x="37356" y="42639"/>
                  <a:pt x="31328" y="44202"/>
                  <a:pt x="22547" y="44202"/>
                </a:cubicBezTo>
                <a:cubicBezTo>
                  <a:pt x="13915" y="44202"/>
                  <a:pt x="7999" y="42676"/>
                  <a:pt x="4800" y="39625"/>
                </a:cubicBezTo>
                <a:cubicBezTo>
                  <a:pt x="1600" y="36574"/>
                  <a:pt x="0" y="30807"/>
                  <a:pt x="0" y="22324"/>
                </a:cubicBezTo>
                <a:cubicBezTo>
                  <a:pt x="0" y="13692"/>
                  <a:pt x="1637" y="7813"/>
                  <a:pt x="4911" y="4688"/>
                </a:cubicBezTo>
                <a:cubicBezTo>
                  <a:pt x="8185" y="1562"/>
                  <a:pt x="14213" y="0"/>
                  <a:pt x="2299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3600" dirty="0"/>
          </a:p>
        </p:txBody>
      </p:sp>
      <p:sp>
        <p:nvSpPr>
          <p:cNvPr id="20" name="TextBox 19"/>
          <p:cNvSpPr txBox="1"/>
          <p:nvPr/>
        </p:nvSpPr>
        <p:spPr>
          <a:xfrm rot="10800000" flipH="1">
            <a:off x="3387940" y="5220734"/>
            <a:ext cx="327576" cy="557018"/>
          </a:xfrm>
          <a:custGeom>
            <a:avLst/>
            <a:gdLst/>
            <a:ahLst/>
            <a:cxnLst/>
            <a:rect l="l" t="t" r="r" b="b"/>
            <a:pathLst>
              <a:path w="188417" h="291555">
                <a:moveTo>
                  <a:pt x="19199" y="0"/>
                </a:moveTo>
                <a:cubicBezTo>
                  <a:pt x="22920" y="0"/>
                  <a:pt x="26008" y="186"/>
                  <a:pt x="28464" y="558"/>
                </a:cubicBezTo>
                <a:cubicBezTo>
                  <a:pt x="30919" y="930"/>
                  <a:pt x="32891" y="1377"/>
                  <a:pt x="34380" y="1898"/>
                </a:cubicBezTo>
                <a:cubicBezTo>
                  <a:pt x="35868" y="2419"/>
                  <a:pt x="36910" y="3126"/>
                  <a:pt x="37505" y="4019"/>
                </a:cubicBezTo>
                <a:cubicBezTo>
                  <a:pt x="38100" y="4912"/>
                  <a:pt x="38398" y="5953"/>
                  <a:pt x="38398" y="7144"/>
                </a:cubicBezTo>
                <a:lnTo>
                  <a:pt x="38398" y="135508"/>
                </a:lnTo>
                <a:lnTo>
                  <a:pt x="140643" y="7144"/>
                </a:lnTo>
                <a:cubicBezTo>
                  <a:pt x="141536" y="5805"/>
                  <a:pt x="142578" y="4688"/>
                  <a:pt x="143768" y="3795"/>
                </a:cubicBezTo>
                <a:cubicBezTo>
                  <a:pt x="144959" y="2902"/>
                  <a:pt x="146410" y="2195"/>
                  <a:pt x="148122" y="1675"/>
                </a:cubicBezTo>
                <a:cubicBezTo>
                  <a:pt x="149833" y="1154"/>
                  <a:pt x="151917" y="744"/>
                  <a:pt x="154372" y="447"/>
                </a:cubicBezTo>
                <a:cubicBezTo>
                  <a:pt x="156828" y="149"/>
                  <a:pt x="159991" y="0"/>
                  <a:pt x="163860" y="0"/>
                </a:cubicBezTo>
                <a:cubicBezTo>
                  <a:pt x="167730" y="0"/>
                  <a:pt x="170855" y="186"/>
                  <a:pt x="173236" y="558"/>
                </a:cubicBezTo>
                <a:cubicBezTo>
                  <a:pt x="175618" y="930"/>
                  <a:pt x="177515" y="1414"/>
                  <a:pt x="178929" y="2009"/>
                </a:cubicBezTo>
                <a:cubicBezTo>
                  <a:pt x="180343" y="2605"/>
                  <a:pt x="181310" y="3349"/>
                  <a:pt x="181831" y="4242"/>
                </a:cubicBezTo>
                <a:cubicBezTo>
                  <a:pt x="182352" y="5135"/>
                  <a:pt x="182612" y="6102"/>
                  <a:pt x="182612" y="7144"/>
                </a:cubicBezTo>
                <a:cubicBezTo>
                  <a:pt x="182612" y="9079"/>
                  <a:pt x="182129" y="11014"/>
                  <a:pt x="181161" y="12948"/>
                </a:cubicBezTo>
                <a:cubicBezTo>
                  <a:pt x="180194" y="14883"/>
                  <a:pt x="178371" y="17562"/>
                  <a:pt x="175692" y="20985"/>
                </a:cubicBezTo>
                <a:lnTo>
                  <a:pt x="79921" y="135508"/>
                </a:lnTo>
                <a:lnTo>
                  <a:pt x="183059" y="272579"/>
                </a:lnTo>
                <a:cubicBezTo>
                  <a:pt x="185589" y="276448"/>
                  <a:pt x="187115" y="279090"/>
                  <a:pt x="187635" y="280504"/>
                </a:cubicBezTo>
                <a:cubicBezTo>
                  <a:pt x="188156" y="281918"/>
                  <a:pt x="188417" y="283071"/>
                  <a:pt x="188417" y="283964"/>
                </a:cubicBezTo>
                <a:cubicBezTo>
                  <a:pt x="188417" y="285155"/>
                  <a:pt x="188156" y="286234"/>
                  <a:pt x="187635" y="287201"/>
                </a:cubicBezTo>
                <a:cubicBezTo>
                  <a:pt x="187115" y="288169"/>
                  <a:pt x="186110" y="288950"/>
                  <a:pt x="184622" y="289545"/>
                </a:cubicBezTo>
                <a:cubicBezTo>
                  <a:pt x="183133" y="290141"/>
                  <a:pt x="181124" y="290624"/>
                  <a:pt x="178594" y="290996"/>
                </a:cubicBezTo>
                <a:cubicBezTo>
                  <a:pt x="176064" y="291368"/>
                  <a:pt x="172790" y="291555"/>
                  <a:pt x="168771" y="291555"/>
                </a:cubicBezTo>
                <a:cubicBezTo>
                  <a:pt x="163562" y="291555"/>
                  <a:pt x="159321" y="291331"/>
                  <a:pt x="156047" y="290885"/>
                </a:cubicBezTo>
                <a:cubicBezTo>
                  <a:pt x="152772" y="290438"/>
                  <a:pt x="150317" y="289620"/>
                  <a:pt x="148680" y="288429"/>
                </a:cubicBezTo>
                <a:cubicBezTo>
                  <a:pt x="147043" y="287239"/>
                  <a:pt x="145703" y="285899"/>
                  <a:pt x="144661" y="284411"/>
                </a:cubicBezTo>
                <a:lnTo>
                  <a:pt x="38398" y="139973"/>
                </a:lnTo>
                <a:lnTo>
                  <a:pt x="38398" y="284411"/>
                </a:lnTo>
                <a:cubicBezTo>
                  <a:pt x="38398" y="285453"/>
                  <a:pt x="38100" y="286457"/>
                  <a:pt x="37505" y="287425"/>
                </a:cubicBezTo>
                <a:cubicBezTo>
                  <a:pt x="36910" y="288392"/>
                  <a:pt x="35868" y="289136"/>
                  <a:pt x="34380" y="289657"/>
                </a:cubicBezTo>
                <a:cubicBezTo>
                  <a:pt x="32891" y="290178"/>
                  <a:pt x="30919" y="290624"/>
                  <a:pt x="28464" y="290996"/>
                </a:cubicBezTo>
                <a:cubicBezTo>
                  <a:pt x="26008" y="291368"/>
                  <a:pt x="22920" y="291555"/>
                  <a:pt x="19199" y="291555"/>
                </a:cubicBezTo>
                <a:cubicBezTo>
                  <a:pt x="15627" y="291555"/>
                  <a:pt x="12576" y="291368"/>
                  <a:pt x="10046" y="290996"/>
                </a:cubicBezTo>
                <a:cubicBezTo>
                  <a:pt x="7516" y="290624"/>
                  <a:pt x="5507" y="290178"/>
                  <a:pt x="4019" y="289657"/>
                </a:cubicBezTo>
                <a:cubicBezTo>
                  <a:pt x="2531" y="289136"/>
                  <a:pt x="1489" y="288392"/>
                  <a:pt x="893" y="287425"/>
                </a:cubicBezTo>
                <a:cubicBezTo>
                  <a:pt x="298" y="286457"/>
                  <a:pt x="0" y="285453"/>
                  <a:pt x="0" y="284411"/>
                </a:cubicBezTo>
                <a:lnTo>
                  <a:pt x="0" y="7144"/>
                </a:lnTo>
                <a:cubicBezTo>
                  <a:pt x="0" y="5953"/>
                  <a:pt x="298" y="4912"/>
                  <a:pt x="893" y="4019"/>
                </a:cubicBezTo>
                <a:cubicBezTo>
                  <a:pt x="1489" y="3126"/>
                  <a:pt x="2531" y="2419"/>
                  <a:pt x="4019" y="1898"/>
                </a:cubicBezTo>
                <a:cubicBezTo>
                  <a:pt x="5507" y="1377"/>
                  <a:pt x="7516" y="930"/>
                  <a:pt x="10046" y="558"/>
                </a:cubicBezTo>
                <a:cubicBezTo>
                  <a:pt x="12576" y="186"/>
                  <a:pt x="15627" y="0"/>
                  <a:pt x="1919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3600" dirty="0"/>
          </a:p>
        </p:txBody>
      </p:sp>
      <p:sp>
        <p:nvSpPr>
          <p:cNvPr id="21" name="TextBox 20"/>
          <p:cNvSpPr txBox="1"/>
          <p:nvPr/>
        </p:nvSpPr>
        <p:spPr>
          <a:xfrm flipH="1">
            <a:off x="5040153" y="797218"/>
            <a:ext cx="160735" cy="288875"/>
          </a:xfrm>
          <a:custGeom>
            <a:avLst/>
            <a:gdLst/>
            <a:ahLst/>
            <a:cxnLst/>
            <a:rect l="l" t="t" r="r" b="b"/>
            <a:pathLst>
              <a:path w="160735" h="288875">
                <a:moveTo>
                  <a:pt x="14288" y="0"/>
                </a:moveTo>
                <a:lnTo>
                  <a:pt x="151359" y="0"/>
                </a:lnTo>
                <a:cubicBezTo>
                  <a:pt x="152549" y="0"/>
                  <a:pt x="153628" y="297"/>
                  <a:pt x="154596" y="893"/>
                </a:cubicBezTo>
                <a:cubicBezTo>
                  <a:pt x="155563" y="1488"/>
                  <a:pt x="156344" y="2455"/>
                  <a:pt x="156940" y="3795"/>
                </a:cubicBezTo>
                <a:cubicBezTo>
                  <a:pt x="157535" y="5134"/>
                  <a:pt x="158019" y="6809"/>
                  <a:pt x="158391" y="8818"/>
                </a:cubicBezTo>
                <a:cubicBezTo>
                  <a:pt x="158763" y="10827"/>
                  <a:pt x="158949" y="13320"/>
                  <a:pt x="158949" y="16296"/>
                </a:cubicBezTo>
                <a:cubicBezTo>
                  <a:pt x="158949" y="18975"/>
                  <a:pt x="158763" y="21319"/>
                  <a:pt x="158391" y="23328"/>
                </a:cubicBezTo>
                <a:cubicBezTo>
                  <a:pt x="158019" y="25338"/>
                  <a:pt x="157535" y="26975"/>
                  <a:pt x="156940" y="28240"/>
                </a:cubicBezTo>
                <a:cubicBezTo>
                  <a:pt x="156344" y="29505"/>
                  <a:pt x="155563" y="30435"/>
                  <a:pt x="154596" y="31030"/>
                </a:cubicBezTo>
                <a:cubicBezTo>
                  <a:pt x="153628" y="31626"/>
                  <a:pt x="152549" y="31923"/>
                  <a:pt x="151359" y="31923"/>
                </a:cubicBezTo>
                <a:lnTo>
                  <a:pt x="38398" y="31923"/>
                </a:lnTo>
                <a:lnTo>
                  <a:pt x="38398" y="122560"/>
                </a:lnTo>
                <a:lnTo>
                  <a:pt x="135285" y="122560"/>
                </a:lnTo>
                <a:cubicBezTo>
                  <a:pt x="136476" y="122560"/>
                  <a:pt x="137555" y="122895"/>
                  <a:pt x="138522" y="123564"/>
                </a:cubicBezTo>
                <a:cubicBezTo>
                  <a:pt x="139490" y="124234"/>
                  <a:pt x="140308" y="125164"/>
                  <a:pt x="140978" y="126355"/>
                </a:cubicBezTo>
                <a:cubicBezTo>
                  <a:pt x="141648" y="127545"/>
                  <a:pt x="142131" y="129182"/>
                  <a:pt x="142429" y="131266"/>
                </a:cubicBezTo>
                <a:cubicBezTo>
                  <a:pt x="142727" y="133350"/>
                  <a:pt x="142875" y="135805"/>
                  <a:pt x="142875" y="138633"/>
                </a:cubicBezTo>
                <a:cubicBezTo>
                  <a:pt x="142875" y="141312"/>
                  <a:pt x="142727" y="143619"/>
                  <a:pt x="142429" y="145554"/>
                </a:cubicBezTo>
                <a:cubicBezTo>
                  <a:pt x="142131" y="147488"/>
                  <a:pt x="141648" y="149051"/>
                  <a:pt x="140978" y="150242"/>
                </a:cubicBezTo>
                <a:cubicBezTo>
                  <a:pt x="140308" y="151432"/>
                  <a:pt x="139490" y="152288"/>
                  <a:pt x="138522" y="152809"/>
                </a:cubicBezTo>
                <a:cubicBezTo>
                  <a:pt x="137555" y="153330"/>
                  <a:pt x="136476" y="153590"/>
                  <a:pt x="135285" y="153590"/>
                </a:cubicBezTo>
                <a:lnTo>
                  <a:pt x="38398" y="153590"/>
                </a:lnTo>
                <a:lnTo>
                  <a:pt x="38398" y="256951"/>
                </a:lnTo>
                <a:lnTo>
                  <a:pt x="152921" y="256951"/>
                </a:lnTo>
                <a:cubicBezTo>
                  <a:pt x="154112" y="256951"/>
                  <a:pt x="155191" y="257249"/>
                  <a:pt x="156158" y="257844"/>
                </a:cubicBezTo>
                <a:cubicBezTo>
                  <a:pt x="157126" y="258440"/>
                  <a:pt x="157981" y="259370"/>
                  <a:pt x="158726" y="260635"/>
                </a:cubicBezTo>
                <a:cubicBezTo>
                  <a:pt x="159470" y="261900"/>
                  <a:pt x="159991" y="263537"/>
                  <a:pt x="160288" y="265546"/>
                </a:cubicBezTo>
                <a:cubicBezTo>
                  <a:pt x="160586" y="267555"/>
                  <a:pt x="160735" y="270048"/>
                  <a:pt x="160735" y="273025"/>
                </a:cubicBezTo>
                <a:cubicBezTo>
                  <a:pt x="160735" y="275704"/>
                  <a:pt x="160586" y="278048"/>
                  <a:pt x="160288" y="280057"/>
                </a:cubicBezTo>
                <a:cubicBezTo>
                  <a:pt x="159991" y="282066"/>
                  <a:pt x="159470" y="283741"/>
                  <a:pt x="158726" y="285080"/>
                </a:cubicBezTo>
                <a:cubicBezTo>
                  <a:pt x="157981" y="286419"/>
                  <a:pt x="157126" y="287387"/>
                  <a:pt x="156158" y="287982"/>
                </a:cubicBezTo>
                <a:cubicBezTo>
                  <a:pt x="155191" y="288577"/>
                  <a:pt x="154112" y="288875"/>
                  <a:pt x="152921" y="288875"/>
                </a:cubicBezTo>
                <a:lnTo>
                  <a:pt x="14288" y="288875"/>
                </a:lnTo>
                <a:cubicBezTo>
                  <a:pt x="10865" y="288875"/>
                  <a:pt x="7628" y="287722"/>
                  <a:pt x="4577" y="285415"/>
                </a:cubicBezTo>
                <a:cubicBezTo>
                  <a:pt x="1526" y="283108"/>
                  <a:pt x="0" y="279052"/>
                  <a:pt x="0" y="273248"/>
                </a:cubicBezTo>
                <a:lnTo>
                  <a:pt x="0" y="15627"/>
                </a:lnTo>
                <a:cubicBezTo>
                  <a:pt x="0" y="9822"/>
                  <a:pt x="1526" y="5767"/>
                  <a:pt x="4577" y="3460"/>
                </a:cubicBezTo>
                <a:cubicBezTo>
                  <a:pt x="7628" y="1153"/>
                  <a:pt x="10865" y="0"/>
                  <a:pt x="1428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3600" dirty="0"/>
          </a:p>
        </p:txBody>
      </p:sp>
      <p:sp>
        <p:nvSpPr>
          <p:cNvPr id="22" name="TextBox 21"/>
          <p:cNvSpPr txBox="1"/>
          <p:nvPr/>
        </p:nvSpPr>
        <p:spPr>
          <a:xfrm rot="16200000" flipH="1">
            <a:off x="3131604" y="3490672"/>
            <a:ext cx="45719" cy="383435"/>
          </a:xfrm>
          <a:custGeom>
            <a:avLst/>
            <a:gdLst/>
            <a:ahLst/>
            <a:cxnLst/>
            <a:rect l="l" t="t" r="r" b="b"/>
            <a:pathLst>
              <a:path w="36835" h="214759">
                <a:moveTo>
                  <a:pt x="18306" y="0"/>
                </a:moveTo>
                <a:cubicBezTo>
                  <a:pt x="22026" y="0"/>
                  <a:pt x="25077" y="148"/>
                  <a:pt x="27459" y="446"/>
                </a:cubicBezTo>
                <a:cubicBezTo>
                  <a:pt x="29840" y="744"/>
                  <a:pt x="31700" y="1190"/>
                  <a:pt x="33040" y="1785"/>
                </a:cubicBezTo>
                <a:cubicBezTo>
                  <a:pt x="34379" y="2381"/>
                  <a:pt x="35346" y="3125"/>
                  <a:pt x="35942" y="4018"/>
                </a:cubicBezTo>
                <a:cubicBezTo>
                  <a:pt x="36537" y="4911"/>
                  <a:pt x="36835" y="5878"/>
                  <a:pt x="36835" y="6920"/>
                </a:cubicBezTo>
                <a:lnTo>
                  <a:pt x="36835" y="207838"/>
                </a:lnTo>
                <a:cubicBezTo>
                  <a:pt x="36835" y="209029"/>
                  <a:pt x="36537" y="210033"/>
                  <a:pt x="35942" y="210852"/>
                </a:cubicBezTo>
                <a:cubicBezTo>
                  <a:pt x="35346" y="211670"/>
                  <a:pt x="34379" y="212377"/>
                  <a:pt x="33040" y="212973"/>
                </a:cubicBezTo>
                <a:cubicBezTo>
                  <a:pt x="31700" y="213568"/>
                  <a:pt x="29840" y="214014"/>
                  <a:pt x="27459" y="214312"/>
                </a:cubicBezTo>
                <a:cubicBezTo>
                  <a:pt x="25077" y="214610"/>
                  <a:pt x="22026" y="214759"/>
                  <a:pt x="18306" y="214759"/>
                </a:cubicBezTo>
                <a:cubicBezTo>
                  <a:pt x="14734" y="214759"/>
                  <a:pt x="11757" y="214610"/>
                  <a:pt x="9376" y="214312"/>
                </a:cubicBezTo>
                <a:cubicBezTo>
                  <a:pt x="6995" y="214014"/>
                  <a:pt x="5097" y="213568"/>
                  <a:pt x="3683" y="212973"/>
                </a:cubicBezTo>
                <a:cubicBezTo>
                  <a:pt x="2269" y="212377"/>
                  <a:pt x="1302" y="211670"/>
                  <a:pt x="781" y="210852"/>
                </a:cubicBezTo>
                <a:cubicBezTo>
                  <a:pt x="260" y="210033"/>
                  <a:pt x="0" y="209029"/>
                  <a:pt x="0" y="207838"/>
                </a:cubicBezTo>
                <a:lnTo>
                  <a:pt x="0" y="6920"/>
                </a:lnTo>
                <a:cubicBezTo>
                  <a:pt x="0" y="5878"/>
                  <a:pt x="260" y="4911"/>
                  <a:pt x="781" y="4018"/>
                </a:cubicBezTo>
                <a:cubicBezTo>
                  <a:pt x="1302" y="3125"/>
                  <a:pt x="2269" y="2381"/>
                  <a:pt x="3683" y="1785"/>
                </a:cubicBezTo>
                <a:cubicBezTo>
                  <a:pt x="5097" y="1190"/>
                  <a:pt x="6995" y="744"/>
                  <a:pt x="9376" y="446"/>
                </a:cubicBezTo>
                <a:cubicBezTo>
                  <a:pt x="11757" y="148"/>
                  <a:pt x="14734" y="0"/>
                  <a:pt x="1830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3600" dirty="0"/>
          </a:p>
        </p:txBody>
      </p:sp>
      <p:sp>
        <p:nvSpPr>
          <p:cNvPr id="23" name="TextBox 22"/>
          <p:cNvSpPr txBox="1"/>
          <p:nvPr/>
        </p:nvSpPr>
        <p:spPr>
          <a:xfrm>
            <a:off x="6748886" y="4376720"/>
            <a:ext cx="374208" cy="470173"/>
          </a:xfrm>
          <a:custGeom>
            <a:avLst/>
            <a:gdLst/>
            <a:ahLst/>
            <a:cxnLst/>
            <a:rect l="l" t="t" r="r" b="b"/>
            <a:pathLst>
              <a:path w="173235" h="217661">
                <a:moveTo>
                  <a:pt x="18529" y="0"/>
                </a:moveTo>
                <a:cubicBezTo>
                  <a:pt x="22101" y="0"/>
                  <a:pt x="25077" y="111"/>
                  <a:pt x="27458" y="334"/>
                </a:cubicBezTo>
                <a:cubicBezTo>
                  <a:pt x="29840" y="558"/>
                  <a:pt x="31737" y="1004"/>
                  <a:pt x="33151" y="1674"/>
                </a:cubicBezTo>
                <a:cubicBezTo>
                  <a:pt x="34565" y="2344"/>
                  <a:pt x="35569" y="3088"/>
                  <a:pt x="36165" y="3906"/>
                </a:cubicBezTo>
                <a:cubicBezTo>
                  <a:pt x="36760" y="4725"/>
                  <a:pt x="37058" y="5729"/>
                  <a:pt x="37058" y="6920"/>
                </a:cubicBezTo>
                <a:lnTo>
                  <a:pt x="37058" y="123899"/>
                </a:lnTo>
                <a:cubicBezTo>
                  <a:pt x="37058" y="135656"/>
                  <a:pt x="37914" y="145070"/>
                  <a:pt x="39625" y="152139"/>
                </a:cubicBezTo>
                <a:cubicBezTo>
                  <a:pt x="41337" y="159208"/>
                  <a:pt x="43941" y="165236"/>
                  <a:pt x="47439" y="170222"/>
                </a:cubicBezTo>
                <a:cubicBezTo>
                  <a:pt x="50936" y="175207"/>
                  <a:pt x="55364" y="179077"/>
                  <a:pt x="60721" y="181830"/>
                </a:cubicBezTo>
                <a:cubicBezTo>
                  <a:pt x="66079" y="184584"/>
                  <a:pt x="72330" y="185960"/>
                  <a:pt x="79474" y="185960"/>
                </a:cubicBezTo>
                <a:cubicBezTo>
                  <a:pt x="88701" y="185960"/>
                  <a:pt x="97891" y="182686"/>
                  <a:pt x="107044" y="176138"/>
                </a:cubicBezTo>
                <a:cubicBezTo>
                  <a:pt x="116197" y="169589"/>
                  <a:pt x="125908" y="159990"/>
                  <a:pt x="136177" y="147339"/>
                </a:cubicBezTo>
                <a:lnTo>
                  <a:pt x="136177" y="6920"/>
                </a:lnTo>
                <a:cubicBezTo>
                  <a:pt x="136177" y="5729"/>
                  <a:pt x="136438" y="4725"/>
                  <a:pt x="136959" y="3906"/>
                </a:cubicBezTo>
                <a:cubicBezTo>
                  <a:pt x="137480" y="3088"/>
                  <a:pt x="138484" y="2344"/>
                  <a:pt x="139972" y="1674"/>
                </a:cubicBezTo>
                <a:cubicBezTo>
                  <a:pt x="141461" y="1004"/>
                  <a:pt x="143358" y="558"/>
                  <a:pt x="145665" y="334"/>
                </a:cubicBezTo>
                <a:cubicBezTo>
                  <a:pt x="147972" y="111"/>
                  <a:pt x="150986" y="0"/>
                  <a:pt x="154706" y="0"/>
                </a:cubicBezTo>
                <a:cubicBezTo>
                  <a:pt x="158278" y="0"/>
                  <a:pt x="161255" y="111"/>
                  <a:pt x="163636" y="334"/>
                </a:cubicBezTo>
                <a:cubicBezTo>
                  <a:pt x="166017" y="558"/>
                  <a:pt x="167878" y="1004"/>
                  <a:pt x="169217" y="1674"/>
                </a:cubicBezTo>
                <a:cubicBezTo>
                  <a:pt x="170557" y="2344"/>
                  <a:pt x="171561" y="3088"/>
                  <a:pt x="172231" y="3906"/>
                </a:cubicBezTo>
                <a:cubicBezTo>
                  <a:pt x="172901" y="4725"/>
                  <a:pt x="173235" y="5729"/>
                  <a:pt x="173235" y="6920"/>
                </a:cubicBezTo>
                <a:lnTo>
                  <a:pt x="173235" y="207838"/>
                </a:lnTo>
                <a:cubicBezTo>
                  <a:pt x="173235" y="209029"/>
                  <a:pt x="172975" y="210033"/>
                  <a:pt x="172454" y="210852"/>
                </a:cubicBezTo>
                <a:cubicBezTo>
                  <a:pt x="171933" y="211670"/>
                  <a:pt x="171003" y="212377"/>
                  <a:pt x="169664" y="212973"/>
                </a:cubicBezTo>
                <a:cubicBezTo>
                  <a:pt x="168324" y="213568"/>
                  <a:pt x="166575" y="214014"/>
                  <a:pt x="164417" y="214312"/>
                </a:cubicBezTo>
                <a:cubicBezTo>
                  <a:pt x="162259" y="214610"/>
                  <a:pt x="159618" y="214759"/>
                  <a:pt x="156492" y="214759"/>
                </a:cubicBezTo>
                <a:cubicBezTo>
                  <a:pt x="153069" y="214759"/>
                  <a:pt x="150279" y="214610"/>
                  <a:pt x="148121" y="214312"/>
                </a:cubicBezTo>
                <a:cubicBezTo>
                  <a:pt x="145963" y="214014"/>
                  <a:pt x="144251" y="213568"/>
                  <a:pt x="142986" y="212973"/>
                </a:cubicBezTo>
                <a:cubicBezTo>
                  <a:pt x="141721" y="212377"/>
                  <a:pt x="140865" y="211670"/>
                  <a:pt x="140419" y="210852"/>
                </a:cubicBezTo>
                <a:cubicBezTo>
                  <a:pt x="139972" y="210033"/>
                  <a:pt x="139749" y="209029"/>
                  <a:pt x="139749" y="207838"/>
                </a:cubicBezTo>
                <a:lnTo>
                  <a:pt x="139749" y="181272"/>
                </a:lnTo>
                <a:cubicBezTo>
                  <a:pt x="128289" y="193923"/>
                  <a:pt x="116978" y="203150"/>
                  <a:pt x="105816" y="208954"/>
                </a:cubicBezTo>
                <a:cubicBezTo>
                  <a:pt x="94654" y="214759"/>
                  <a:pt x="83343" y="217661"/>
                  <a:pt x="71884" y="217661"/>
                </a:cubicBezTo>
                <a:cubicBezTo>
                  <a:pt x="58489" y="217661"/>
                  <a:pt x="47215" y="215428"/>
                  <a:pt x="38062" y="210963"/>
                </a:cubicBezTo>
                <a:cubicBezTo>
                  <a:pt x="28909" y="206499"/>
                  <a:pt x="21505" y="200434"/>
                  <a:pt x="15850" y="192769"/>
                </a:cubicBezTo>
                <a:cubicBezTo>
                  <a:pt x="10194" y="185105"/>
                  <a:pt x="6139" y="176175"/>
                  <a:pt x="3683" y="165980"/>
                </a:cubicBezTo>
                <a:cubicBezTo>
                  <a:pt x="1227" y="155785"/>
                  <a:pt x="0" y="143395"/>
                  <a:pt x="0" y="128810"/>
                </a:cubicBezTo>
                <a:lnTo>
                  <a:pt x="0" y="6920"/>
                </a:lnTo>
                <a:cubicBezTo>
                  <a:pt x="0" y="5729"/>
                  <a:pt x="260" y="4725"/>
                  <a:pt x="781" y="3906"/>
                </a:cubicBezTo>
                <a:cubicBezTo>
                  <a:pt x="1302" y="3088"/>
                  <a:pt x="2306" y="2344"/>
                  <a:pt x="3795" y="1674"/>
                </a:cubicBezTo>
                <a:cubicBezTo>
                  <a:pt x="5283" y="1004"/>
                  <a:pt x="7218" y="558"/>
                  <a:pt x="9599" y="334"/>
                </a:cubicBezTo>
                <a:cubicBezTo>
                  <a:pt x="11980" y="111"/>
                  <a:pt x="14957" y="0"/>
                  <a:pt x="1852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3600" dirty="0"/>
          </a:p>
        </p:txBody>
      </p:sp>
      <p:sp>
        <p:nvSpPr>
          <p:cNvPr id="24" name="TextBox 23"/>
          <p:cNvSpPr txBox="1"/>
          <p:nvPr/>
        </p:nvSpPr>
        <p:spPr>
          <a:xfrm>
            <a:off x="3759950" y="4037772"/>
            <a:ext cx="90887" cy="544429"/>
          </a:xfrm>
          <a:custGeom>
            <a:avLst/>
            <a:gdLst/>
            <a:ahLst/>
            <a:cxnLst/>
            <a:rect l="l" t="t" r="r" b="b"/>
            <a:pathLst>
              <a:path w="36835" h="312316">
                <a:moveTo>
                  <a:pt x="18306" y="0"/>
                </a:moveTo>
                <a:cubicBezTo>
                  <a:pt x="22026" y="0"/>
                  <a:pt x="25077" y="149"/>
                  <a:pt x="27459" y="446"/>
                </a:cubicBezTo>
                <a:cubicBezTo>
                  <a:pt x="29840" y="744"/>
                  <a:pt x="31700" y="1190"/>
                  <a:pt x="33040" y="1786"/>
                </a:cubicBezTo>
                <a:cubicBezTo>
                  <a:pt x="34379" y="2381"/>
                  <a:pt x="35347" y="3125"/>
                  <a:pt x="35942" y="4018"/>
                </a:cubicBezTo>
                <a:cubicBezTo>
                  <a:pt x="36537" y="4911"/>
                  <a:pt x="36835" y="5953"/>
                  <a:pt x="36835" y="7144"/>
                </a:cubicBezTo>
                <a:lnTo>
                  <a:pt x="36835" y="305395"/>
                </a:lnTo>
                <a:cubicBezTo>
                  <a:pt x="36835" y="306586"/>
                  <a:pt x="36537" y="307590"/>
                  <a:pt x="35942" y="308409"/>
                </a:cubicBezTo>
                <a:cubicBezTo>
                  <a:pt x="35347" y="309227"/>
                  <a:pt x="34379" y="309934"/>
                  <a:pt x="33040" y="310530"/>
                </a:cubicBezTo>
                <a:cubicBezTo>
                  <a:pt x="31700" y="311125"/>
                  <a:pt x="29840" y="311571"/>
                  <a:pt x="27459" y="311869"/>
                </a:cubicBezTo>
                <a:cubicBezTo>
                  <a:pt x="25077" y="312167"/>
                  <a:pt x="22026" y="312316"/>
                  <a:pt x="18306" y="312316"/>
                </a:cubicBezTo>
                <a:cubicBezTo>
                  <a:pt x="14734" y="312316"/>
                  <a:pt x="11757" y="312167"/>
                  <a:pt x="9376" y="311869"/>
                </a:cubicBezTo>
                <a:cubicBezTo>
                  <a:pt x="6995" y="311571"/>
                  <a:pt x="5097" y="311125"/>
                  <a:pt x="3683" y="310530"/>
                </a:cubicBezTo>
                <a:cubicBezTo>
                  <a:pt x="2269" y="309934"/>
                  <a:pt x="1302" y="309227"/>
                  <a:pt x="781" y="308409"/>
                </a:cubicBezTo>
                <a:cubicBezTo>
                  <a:pt x="260" y="307590"/>
                  <a:pt x="0" y="306586"/>
                  <a:pt x="0" y="305395"/>
                </a:cubicBezTo>
                <a:lnTo>
                  <a:pt x="0" y="7144"/>
                </a:lnTo>
                <a:cubicBezTo>
                  <a:pt x="0" y="5953"/>
                  <a:pt x="260" y="4911"/>
                  <a:pt x="781" y="4018"/>
                </a:cubicBezTo>
                <a:cubicBezTo>
                  <a:pt x="1302" y="3125"/>
                  <a:pt x="2269" y="2381"/>
                  <a:pt x="3683" y="1786"/>
                </a:cubicBezTo>
                <a:cubicBezTo>
                  <a:pt x="5097" y="1190"/>
                  <a:pt x="6995" y="744"/>
                  <a:pt x="9376" y="446"/>
                </a:cubicBezTo>
                <a:cubicBezTo>
                  <a:pt x="11757" y="149"/>
                  <a:pt x="14734" y="0"/>
                  <a:pt x="1830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3600" dirty="0"/>
          </a:p>
        </p:txBody>
      </p:sp>
      <p:sp>
        <p:nvSpPr>
          <p:cNvPr id="25" name="TextBox 24"/>
          <p:cNvSpPr txBox="1"/>
          <p:nvPr/>
        </p:nvSpPr>
        <p:spPr>
          <a:xfrm rot="16200000">
            <a:off x="9141557" y="4230677"/>
            <a:ext cx="232627" cy="391244"/>
          </a:xfrm>
          <a:custGeom>
            <a:avLst/>
            <a:gdLst/>
            <a:ahLst/>
            <a:cxnLst/>
            <a:rect l="l" t="t" r="r" b="b"/>
            <a:pathLst>
              <a:path w="173012" h="312316">
                <a:moveTo>
                  <a:pt x="18306" y="0"/>
                </a:moveTo>
                <a:cubicBezTo>
                  <a:pt x="22026" y="0"/>
                  <a:pt x="25077" y="149"/>
                  <a:pt x="27459" y="446"/>
                </a:cubicBezTo>
                <a:cubicBezTo>
                  <a:pt x="29840" y="744"/>
                  <a:pt x="31700" y="1190"/>
                  <a:pt x="33040" y="1786"/>
                </a:cubicBezTo>
                <a:cubicBezTo>
                  <a:pt x="34379" y="2381"/>
                  <a:pt x="35346" y="3125"/>
                  <a:pt x="35942" y="4018"/>
                </a:cubicBezTo>
                <a:cubicBezTo>
                  <a:pt x="36537" y="4911"/>
                  <a:pt x="36835" y="5953"/>
                  <a:pt x="36835" y="7144"/>
                </a:cubicBezTo>
                <a:lnTo>
                  <a:pt x="36835" y="127471"/>
                </a:lnTo>
                <a:cubicBezTo>
                  <a:pt x="47402" y="116309"/>
                  <a:pt x="58043" y="108012"/>
                  <a:pt x="68758" y="102580"/>
                </a:cubicBezTo>
                <a:cubicBezTo>
                  <a:pt x="79474" y="97147"/>
                  <a:pt x="90264" y="94431"/>
                  <a:pt x="101128" y="94431"/>
                </a:cubicBezTo>
                <a:cubicBezTo>
                  <a:pt x="114523" y="94431"/>
                  <a:pt x="125797" y="96701"/>
                  <a:pt x="134950" y="101240"/>
                </a:cubicBezTo>
                <a:cubicBezTo>
                  <a:pt x="144103" y="105779"/>
                  <a:pt x="151507" y="111844"/>
                  <a:pt x="157162" y="119434"/>
                </a:cubicBezTo>
                <a:cubicBezTo>
                  <a:pt x="162818" y="127025"/>
                  <a:pt x="166873" y="135917"/>
                  <a:pt x="169329" y="146112"/>
                </a:cubicBezTo>
                <a:cubicBezTo>
                  <a:pt x="171785" y="156307"/>
                  <a:pt x="173012" y="168622"/>
                  <a:pt x="173012" y="183058"/>
                </a:cubicBezTo>
                <a:lnTo>
                  <a:pt x="173012" y="305395"/>
                </a:lnTo>
                <a:cubicBezTo>
                  <a:pt x="173012" y="306586"/>
                  <a:pt x="172715" y="307590"/>
                  <a:pt x="172119" y="308409"/>
                </a:cubicBezTo>
                <a:cubicBezTo>
                  <a:pt x="171524" y="309227"/>
                  <a:pt x="170557" y="309934"/>
                  <a:pt x="169217" y="310530"/>
                </a:cubicBezTo>
                <a:cubicBezTo>
                  <a:pt x="167878" y="311125"/>
                  <a:pt x="166018" y="311571"/>
                  <a:pt x="163636" y="311869"/>
                </a:cubicBezTo>
                <a:cubicBezTo>
                  <a:pt x="161255" y="312167"/>
                  <a:pt x="158278" y="312316"/>
                  <a:pt x="154707" y="312316"/>
                </a:cubicBezTo>
                <a:cubicBezTo>
                  <a:pt x="150986" y="312316"/>
                  <a:pt x="147935" y="312167"/>
                  <a:pt x="145554" y="311869"/>
                </a:cubicBezTo>
                <a:cubicBezTo>
                  <a:pt x="143172" y="311571"/>
                  <a:pt x="141312" y="311125"/>
                  <a:pt x="139973" y="310530"/>
                </a:cubicBezTo>
                <a:cubicBezTo>
                  <a:pt x="138633" y="309934"/>
                  <a:pt x="137666" y="309227"/>
                  <a:pt x="137070" y="308409"/>
                </a:cubicBezTo>
                <a:cubicBezTo>
                  <a:pt x="136475" y="307590"/>
                  <a:pt x="136178" y="306586"/>
                  <a:pt x="136178" y="305395"/>
                </a:cubicBezTo>
                <a:lnTo>
                  <a:pt x="136178" y="187746"/>
                </a:lnTo>
                <a:cubicBezTo>
                  <a:pt x="136178" y="176287"/>
                  <a:pt x="135285" y="167059"/>
                  <a:pt x="133499" y="160064"/>
                </a:cubicBezTo>
                <a:cubicBezTo>
                  <a:pt x="131713" y="153070"/>
                  <a:pt x="129108" y="147042"/>
                  <a:pt x="125685" y="141982"/>
                </a:cubicBezTo>
                <a:cubicBezTo>
                  <a:pt x="122262" y="136922"/>
                  <a:pt x="117834" y="133052"/>
                  <a:pt x="112402" y="130373"/>
                </a:cubicBezTo>
                <a:cubicBezTo>
                  <a:pt x="106970" y="127694"/>
                  <a:pt x="100682" y="126355"/>
                  <a:pt x="93538" y="126355"/>
                </a:cubicBezTo>
                <a:cubicBezTo>
                  <a:pt x="84311" y="126355"/>
                  <a:pt x="75084" y="129629"/>
                  <a:pt x="65856" y="136177"/>
                </a:cubicBezTo>
                <a:cubicBezTo>
                  <a:pt x="56629" y="142726"/>
                  <a:pt x="46955" y="152325"/>
                  <a:pt x="36835" y="164976"/>
                </a:cubicBezTo>
                <a:lnTo>
                  <a:pt x="36835" y="305395"/>
                </a:lnTo>
                <a:cubicBezTo>
                  <a:pt x="36835" y="306586"/>
                  <a:pt x="36537" y="307590"/>
                  <a:pt x="35942" y="308409"/>
                </a:cubicBezTo>
                <a:cubicBezTo>
                  <a:pt x="35346" y="309227"/>
                  <a:pt x="34379" y="309934"/>
                  <a:pt x="33040" y="310530"/>
                </a:cubicBezTo>
                <a:cubicBezTo>
                  <a:pt x="31700" y="311125"/>
                  <a:pt x="29840" y="311571"/>
                  <a:pt x="27459" y="311869"/>
                </a:cubicBezTo>
                <a:cubicBezTo>
                  <a:pt x="25077" y="312167"/>
                  <a:pt x="22026" y="312316"/>
                  <a:pt x="18306" y="312316"/>
                </a:cubicBezTo>
                <a:cubicBezTo>
                  <a:pt x="14734" y="312316"/>
                  <a:pt x="11757" y="312167"/>
                  <a:pt x="9376" y="311869"/>
                </a:cubicBezTo>
                <a:cubicBezTo>
                  <a:pt x="6995" y="311571"/>
                  <a:pt x="5097" y="311125"/>
                  <a:pt x="3683" y="310530"/>
                </a:cubicBezTo>
                <a:cubicBezTo>
                  <a:pt x="2269" y="309934"/>
                  <a:pt x="1302" y="309227"/>
                  <a:pt x="781" y="308409"/>
                </a:cubicBezTo>
                <a:cubicBezTo>
                  <a:pt x="260" y="307590"/>
                  <a:pt x="0" y="306586"/>
                  <a:pt x="0" y="305395"/>
                </a:cubicBezTo>
                <a:lnTo>
                  <a:pt x="0" y="7144"/>
                </a:lnTo>
                <a:cubicBezTo>
                  <a:pt x="0" y="5953"/>
                  <a:pt x="260" y="4911"/>
                  <a:pt x="781" y="4018"/>
                </a:cubicBezTo>
                <a:cubicBezTo>
                  <a:pt x="1302" y="3125"/>
                  <a:pt x="2269" y="2381"/>
                  <a:pt x="3683" y="1786"/>
                </a:cubicBezTo>
                <a:cubicBezTo>
                  <a:pt x="5097" y="1190"/>
                  <a:pt x="6995" y="744"/>
                  <a:pt x="9376" y="446"/>
                </a:cubicBezTo>
                <a:cubicBezTo>
                  <a:pt x="11757" y="149"/>
                  <a:pt x="14734" y="0"/>
                  <a:pt x="1830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3600" dirty="0">
              <a:solidFill>
                <a:schemeClr val="bg1"/>
              </a:solidFill>
            </a:endParaRPr>
          </a:p>
        </p:txBody>
      </p:sp>
      <p:sp>
        <p:nvSpPr>
          <p:cNvPr id="26" name="TextBox 25"/>
          <p:cNvSpPr txBox="1"/>
          <p:nvPr/>
        </p:nvSpPr>
        <p:spPr>
          <a:xfrm rot="16200000" flipH="1">
            <a:off x="4887653" y="1246739"/>
            <a:ext cx="305001" cy="520124"/>
          </a:xfrm>
          <a:custGeom>
            <a:avLst/>
            <a:gdLst/>
            <a:ahLst/>
            <a:cxnLst/>
            <a:rect l="l" t="t" r="r" b="b"/>
            <a:pathLst>
              <a:path w="184844" h="315218">
                <a:moveTo>
                  <a:pt x="18306" y="0"/>
                </a:moveTo>
                <a:cubicBezTo>
                  <a:pt x="22026" y="0"/>
                  <a:pt x="25077" y="149"/>
                  <a:pt x="27459" y="446"/>
                </a:cubicBezTo>
                <a:cubicBezTo>
                  <a:pt x="29840" y="744"/>
                  <a:pt x="31700" y="1190"/>
                  <a:pt x="33040" y="1786"/>
                </a:cubicBezTo>
                <a:cubicBezTo>
                  <a:pt x="34379" y="2381"/>
                  <a:pt x="35346" y="3125"/>
                  <a:pt x="35942" y="4018"/>
                </a:cubicBezTo>
                <a:cubicBezTo>
                  <a:pt x="36537" y="4911"/>
                  <a:pt x="36835" y="5953"/>
                  <a:pt x="36835" y="7144"/>
                </a:cubicBezTo>
                <a:lnTo>
                  <a:pt x="36835" y="127471"/>
                </a:lnTo>
                <a:cubicBezTo>
                  <a:pt x="42788" y="121369"/>
                  <a:pt x="48555" y="116235"/>
                  <a:pt x="54136" y="112067"/>
                </a:cubicBezTo>
                <a:cubicBezTo>
                  <a:pt x="59717" y="107900"/>
                  <a:pt x="65186" y="104514"/>
                  <a:pt x="70544" y="101910"/>
                </a:cubicBezTo>
                <a:cubicBezTo>
                  <a:pt x="75902" y="99305"/>
                  <a:pt x="81260" y="97408"/>
                  <a:pt x="86618" y="96217"/>
                </a:cubicBezTo>
                <a:cubicBezTo>
                  <a:pt x="91976" y="95027"/>
                  <a:pt x="97631" y="94431"/>
                  <a:pt x="103584" y="94431"/>
                </a:cubicBezTo>
                <a:cubicBezTo>
                  <a:pt x="118169" y="94431"/>
                  <a:pt x="130634" y="97333"/>
                  <a:pt x="140977" y="103138"/>
                </a:cubicBezTo>
                <a:cubicBezTo>
                  <a:pt x="151321" y="108942"/>
                  <a:pt x="159730" y="116718"/>
                  <a:pt x="166204" y="126466"/>
                </a:cubicBezTo>
                <a:cubicBezTo>
                  <a:pt x="172678" y="136215"/>
                  <a:pt x="177403" y="147637"/>
                  <a:pt x="180380" y="160734"/>
                </a:cubicBezTo>
                <a:cubicBezTo>
                  <a:pt x="183356" y="173831"/>
                  <a:pt x="184844" y="187672"/>
                  <a:pt x="184844" y="202257"/>
                </a:cubicBezTo>
                <a:cubicBezTo>
                  <a:pt x="184844" y="219670"/>
                  <a:pt x="182947" y="235334"/>
                  <a:pt x="179152" y="249250"/>
                </a:cubicBezTo>
                <a:cubicBezTo>
                  <a:pt x="175357" y="263165"/>
                  <a:pt x="169776" y="275034"/>
                  <a:pt x="162409" y="284857"/>
                </a:cubicBezTo>
                <a:cubicBezTo>
                  <a:pt x="155042" y="294680"/>
                  <a:pt x="146000" y="302195"/>
                  <a:pt x="135285" y="307404"/>
                </a:cubicBezTo>
                <a:cubicBezTo>
                  <a:pt x="124569" y="312613"/>
                  <a:pt x="112291" y="315218"/>
                  <a:pt x="98450" y="315218"/>
                </a:cubicBezTo>
                <a:cubicBezTo>
                  <a:pt x="92050" y="315218"/>
                  <a:pt x="86134" y="314585"/>
                  <a:pt x="80702" y="313320"/>
                </a:cubicBezTo>
                <a:cubicBezTo>
                  <a:pt x="75270" y="312055"/>
                  <a:pt x="69949" y="310009"/>
                  <a:pt x="64740" y="307181"/>
                </a:cubicBezTo>
                <a:cubicBezTo>
                  <a:pt x="59531" y="304353"/>
                  <a:pt x="54322" y="300781"/>
                  <a:pt x="49113" y="296465"/>
                </a:cubicBezTo>
                <a:cubicBezTo>
                  <a:pt x="43904" y="292149"/>
                  <a:pt x="38397" y="286940"/>
                  <a:pt x="32593" y="280838"/>
                </a:cubicBezTo>
                <a:lnTo>
                  <a:pt x="32593" y="305395"/>
                </a:lnTo>
                <a:cubicBezTo>
                  <a:pt x="32593" y="306586"/>
                  <a:pt x="32295" y="307628"/>
                  <a:pt x="31700" y="308521"/>
                </a:cubicBezTo>
                <a:cubicBezTo>
                  <a:pt x="31105" y="309413"/>
                  <a:pt x="30137" y="310120"/>
                  <a:pt x="28798" y="310641"/>
                </a:cubicBezTo>
                <a:cubicBezTo>
                  <a:pt x="27459" y="311162"/>
                  <a:pt x="25784" y="311571"/>
                  <a:pt x="23775" y="311869"/>
                </a:cubicBezTo>
                <a:cubicBezTo>
                  <a:pt x="21766" y="312167"/>
                  <a:pt x="19199" y="312316"/>
                  <a:pt x="16073" y="312316"/>
                </a:cubicBezTo>
                <a:cubicBezTo>
                  <a:pt x="13097" y="312316"/>
                  <a:pt x="10567" y="312167"/>
                  <a:pt x="8483" y="311869"/>
                </a:cubicBezTo>
                <a:cubicBezTo>
                  <a:pt x="6399" y="311571"/>
                  <a:pt x="4688" y="311162"/>
                  <a:pt x="3348" y="310641"/>
                </a:cubicBezTo>
                <a:cubicBezTo>
                  <a:pt x="2009" y="310120"/>
                  <a:pt x="1116" y="309413"/>
                  <a:pt x="669" y="308521"/>
                </a:cubicBezTo>
                <a:cubicBezTo>
                  <a:pt x="223" y="307628"/>
                  <a:pt x="0" y="306586"/>
                  <a:pt x="0" y="305395"/>
                </a:cubicBezTo>
                <a:lnTo>
                  <a:pt x="0" y="7144"/>
                </a:lnTo>
                <a:cubicBezTo>
                  <a:pt x="0" y="5953"/>
                  <a:pt x="260" y="4911"/>
                  <a:pt x="781" y="4018"/>
                </a:cubicBezTo>
                <a:cubicBezTo>
                  <a:pt x="1302" y="3125"/>
                  <a:pt x="2269" y="2381"/>
                  <a:pt x="3683" y="1786"/>
                </a:cubicBezTo>
                <a:cubicBezTo>
                  <a:pt x="5097" y="1190"/>
                  <a:pt x="6995" y="744"/>
                  <a:pt x="9376" y="446"/>
                </a:cubicBezTo>
                <a:cubicBezTo>
                  <a:pt x="11757" y="149"/>
                  <a:pt x="14734" y="0"/>
                  <a:pt x="18306" y="0"/>
                </a:cubicBezTo>
                <a:close/>
                <a:moveTo>
                  <a:pt x="96580" y="126132"/>
                </a:moveTo>
                <a:cubicBezTo>
                  <a:pt x="91790" y="126132"/>
                  <a:pt x="87074" y="126801"/>
                  <a:pt x="82432" y="128141"/>
                </a:cubicBezTo>
                <a:cubicBezTo>
                  <a:pt x="77790" y="129480"/>
                  <a:pt x="73073" y="131713"/>
                  <a:pt x="68281" y="134838"/>
                </a:cubicBezTo>
                <a:cubicBezTo>
                  <a:pt x="63488" y="137963"/>
                  <a:pt x="58508" y="141982"/>
                  <a:pt x="53342" y="146893"/>
                </a:cubicBezTo>
                <a:cubicBezTo>
                  <a:pt x="48176" y="151805"/>
                  <a:pt x="42674" y="157981"/>
                  <a:pt x="36835" y="165422"/>
                </a:cubicBezTo>
                <a:lnTo>
                  <a:pt x="36835" y="245566"/>
                </a:lnTo>
                <a:cubicBezTo>
                  <a:pt x="47018" y="257919"/>
                  <a:pt x="56751" y="267332"/>
                  <a:pt x="66034" y="273806"/>
                </a:cubicBezTo>
                <a:cubicBezTo>
                  <a:pt x="75317" y="280280"/>
                  <a:pt x="84976" y="283517"/>
                  <a:pt x="95010" y="283517"/>
                </a:cubicBezTo>
                <a:cubicBezTo>
                  <a:pt x="104294" y="283517"/>
                  <a:pt x="112230" y="281285"/>
                  <a:pt x="118819" y="276820"/>
                </a:cubicBezTo>
                <a:cubicBezTo>
                  <a:pt x="125408" y="272355"/>
                  <a:pt x="130761" y="266439"/>
                  <a:pt x="134878" y="259072"/>
                </a:cubicBezTo>
                <a:cubicBezTo>
                  <a:pt x="138995" y="251705"/>
                  <a:pt x="141990" y="243445"/>
                  <a:pt x="143862" y="234292"/>
                </a:cubicBezTo>
                <a:cubicBezTo>
                  <a:pt x="145734" y="225140"/>
                  <a:pt x="146670" y="215875"/>
                  <a:pt x="146670" y="206499"/>
                </a:cubicBezTo>
                <a:cubicBezTo>
                  <a:pt x="146670" y="196230"/>
                  <a:pt x="145884" y="186258"/>
                  <a:pt x="144312" y="176584"/>
                </a:cubicBezTo>
                <a:cubicBezTo>
                  <a:pt x="142740" y="166911"/>
                  <a:pt x="140007" y="158353"/>
                  <a:pt x="136113" y="150912"/>
                </a:cubicBezTo>
                <a:cubicBezTo>
                  <a:pt x="132219" y="143470"/>
                  <a:pt x="127053" y="137480"/>
                  <a:pt x="120615" y="132940"/>
                </a:cubicBezTo>
                <a:cubicBezTo>
                  <a:pt x="114177" y="128401"/>
                  <a:pt x="106166" y="126132"/>
                  <a:pt x="96580" y="12613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3600" dirty="0"/>
          </a:p>
        </p:txBody>
      </p:sp>
      <p:sp>
        <p:nvSpPr>
          <p:cNvPr id="27" name="TextBox 26"/>
          <p:cNvSpPr txBox="1"/>
          <p:nvPr/>
        </p:nvSpPr>
        <p:spPr>
          <a:xfrm>
            <a:off x="4894101" y="3356178"/>
            <a:ext cx="45719" cy="110922"/>
          </a:xfrm>
          <a:custGeom>
            <a:avLst/>
            <a:gdLst/>
            <a:ahLst/>
            <a:cxnLst/>
            <a:rect l="l" t="t" r="r" b="b"/>
            <a:pathLst>
              <a:path w="45541" h="44202">
                <a:moveTo>
                  <a:pt x="22994" y="0"/>
                </a:moveTo>
                <a:cubicBezTo>
                  <a:pt x="31626" y="0"/>
                  <a:pt x="37542" y="1525"/>
                  <a:pt x="40742" y="4576"/>
                </a:cubicBezTo>
                <a:cubicBezTo>
                  <a:pt x="43941" y="7627"/>
                  <a:pt x="45541" y="13394"/>
                  <a:pt x="45541" y="21877"/>
                </a:cubicBezTo>
                <a:cubicBezTo>
                  <a:pt x="45541" y="30510"/>
                  <a:pt x="43904" y="36388"/>
                  <a:pt x="40630" y="39514"/>
                </a:cubicBezTo>
                <a:cubicBezTo>
                  <a:pt x="37356" y="42639"/>
                  <a:pt x="31328" y="44202"/>
                  <a:pt x="22547" y="44202"/>
                </a:cubicBezTo>
                <a:cubicBezTo>
                  <a:pt x="13915" y="44202"/>
                  <a:pt x="7999" y="42676"/>
                  <a:pt x="4800" y="39625"/>
                </a:cubicBezTo>
                <a:cubicBezTo>
                  <a:pt x="1600" y="36574"/>
                  <a:pt x="0" y="30807"/>
                  <a:pt x="0" y="22324"/>
                </a:cubicBezTo>
                <a:cubicBezTo>
                  <a:pt x="0" y="13692"/>
                  <a:pt x="1637" y="7813"/>
                  <a:pt x="4911" y="4688"/>
                </a:cubicBezTo>
                <a:cubicBezTo>
                  <a:pt x="8186" y="1562"/>
                  <a:pt x="14213" y="0"/>
                  <a:pt x="2299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3600" dirty="0"/>
          </a:p>
        </p:txBody>
      </p:sp>
      <p:sp>
        <p:nvSpPr>
          <p:cNvPr id="28" name="TextBox 27"/>
          <p:cNvSpPr txBox="1"/>
          <p:nvPr/>
        </p:nvSpPr>
        <p:spPr>
          <a:xfrm>
            <a:off x="5893970" y="4815668"/>
            <a:ext cx="171459" cy="166418"/>
          </a:xfrm>
          <a:custGeom>
            <a:avLst/>
            <a:gdLst/>
            <a:ahLst/>
            <a:cxnLst/>
            <a:rect l="l" t="t" r="r" b="b"/>
            <a:pathLst>
              <a:path w="45541" h="44202">
                <a:moveTo>
                  <a:pt x="22994" y="0"/>
                </a:moveTo>
                <a:cubicBezTo>
                  <a:pt x="31626" y="0"/>
                  <a:pt x="37542" y="1525"/>
                  <a:pt x="40742" y="4576"/>
                </a:cubicBezTo>
                <a:cubicBezTo>
                  <a:pt x="43941" y="7627"/>
                  <a:pt x="45541" y="13394"/>
                  <a:pt x="45541" y="21877"/>
                </a:cubicBezTo>
                <a:cubicBezTo>
                  <a:pt x="45541" y="30510"/>
                  <a:pt x="43904" y="36388"/>
                  <a:pt x="40630" y="39514"/>
                </a:cubicBezTo>
                <a:cubicBezTo>
                  <a:pt x="37356" y="42639"/>
                  <a:pt x="31328" y="44202"/>
                  <a:pt x="22547" y="44202"/>
                </a:cubicBezTo>
                <a:cubicBezTo>
                  <a:pt x="13915" y="44202"/>
                  <a:pt x="7999" y="42676"/>
                  <a:pt x="4800" y="39625"/>
                </a:cubicBezTo>
                <a:cubicBezTo>
                  <a:pt x="1600" y="36574"/>
                  <a:pt x="0" y="30807"/>
                  <a:pt x="0" y="22324"/>
                </a:cubicBezTo>
                <a:cubicBezTo>
                  <a:pt x="0" y="13692"/>
                  <a:pt x="1637" y="7813"/>
                  <a:pt x="4911" y="4688"/>
                </a:cubicBezTo>
                <a:cubicBezTo>
                  <a:pt x="8185" y="1562"/>
                  <a:pt x="14213" y="0"/>
                  <a:pt x="2299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3600" dirty="0"/>
          </a:p>
        </p:txBody>
      </p:sp>
      <p:sp>
        <p:nvSpPr>
          <p:cNvPr id="29" name="TextBox 28"/>
          <p:cNvSpPr txBox="1"/>
          <p:nvPr/>
        </p:nvSpPr>
        <p:spPr>
          <a:xfrm>
            <a:off x="4848560" y="2623822"/>
            <a:ext cx="133815" cy="129881"/>
          </a:xfrm>
          <a:custGeom>
            <a:avLst/>
            <a:gdLst/>
            <a:ahLst/>
            <a:cxnLst/>
            <a:rect l="l" t="t" r="r" b="b"/>
            <a:pathLst>
              <a:path w="45541" h="44202">
                <a:moveTo>
                  <a:pt x="22994" y="0"/>
                </a:moveTo>
                <a:cubicBezTo>
                  <a:pt x="31626" y="0"/>
                  <a:pt x="37542" y="1525"/>
                  <a:pt x="40742" y="4576"/>
                </a:cubicBezTo>
                <a:cubicBezTo>
                  <a:pt x="43942" y="7627"/>
                  <a:pt x="45541" y="13394"/>
                  <a:pt x="45541" y="21877"/>
                </a:cubicBezTo>
                <a:cubicBezTo>
                  <a:pt x="45541" y="30510"/>
                  <a:pt x="43904" y="36388"/>
                  <a:pt x="40630" y="39514"/>
                </a:cubicBezTo>
                <a:cubicBezTo>
                  <a:pt x="37356" y="42639"/>
                  <a:pt x="31328" y="44202"/>
                  <a:pt x="22548" y="44202"/>
                </a:cubicBezTo>
                <a:cubicBezTo>
                  <a:pt x="13915" y="44202"/>
                  <a:pt x="8000" y="42676"/>
                  <a:pt x="4800" y="39625"/>
                </a:cubicBezTo>
                <a:cubicBezTo>
                  <a:pt x="1600" y="36574"/>
                  <a:pt x="0" y="30807"/>
                  <a:pt x="0" y="22324"/>
                </a:cubicBezTo>
                <a:cubicBezTo>
                  <a:pt x="0" y="13692"/>
                  <a:pt x="1637" y="7813"/>
                  <a:pt x="4911" y="4688"/>
                </a:cubicBezTo>
                <a:cubicBezTo>
                  <a:pt x="8186" y="1562"/>
                  <a:pt x="14213" y="0"/>
                  <a:pt x="2299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3600" dirty="0"/>
          </a:p>
        </p:txBody>
      </p:sp>
      <p:sp>
        <p:nvSpPr>
          <p:cNvPr id="30" name="TextBox 29"/>
          <p:cNvSpPr txBox="1"/>
          <p:nvPr/>
        </p:nvSpPr>
        <p:spPr>
          <a:xfrm>
            <a:off x="2772597" y="1720674"/>
            <a:ext cx="548640" cy="548640"/>
          </a:xfrm>
          <a:custGeom>
            <a:avLst/>
            <a:gdLst/>
            <a:ahLst/>
            <a:cxnLst/>
            <a:rect l="l" t="t" r="r" b="b"/>
            <a:pathLst>
              <a:path w="258291" h="297359">
                <a:moveTo>
                  <a:pt x="132159" y="0"/>
                </a:moveTo>
                <a:cubicBezTo>
                  <a:pt x="153442" y="0"/>
                  <a:pt x="171971" y="3200"/>
                  <a:pt x="187746" y="9600"/>
                </a:cubicBezTo>
                <a:cubicBezTo>
                  <a:pt x="203522" y="15999"/>
                  <a:pt x="216656" y="25338"/>
                  <a:pt x="227149" y="37616"/>
                </a:cubicBezTo>
                <a:cubicBezTo>
                  <a:pt x="237641" y="49895"/>
                  <a:pt x="245454" y="65075"/>
                  <a:pt x="250589" y="83158"/>
                </a:cubicBezTo>
                <a:cubicBezTo>
                  <a:pt x="255724" y="101240"/>
                  <a:pt x="258291" y="121965"/>
                  <a:pt x="258291" y="145331"/>
                </a:cubicBezTo>
                <a:cubicBezTo>
                  <a:pt x="258291" y="168697"/>
                  <a:pt x="255538" y="189756"/>
                  <a:pt x="250031" y="208508"/>
                </a:cubicBezTo>
                <a:cubicBezTo>
                  <a:pt x="244524" y="227261"/>
                  <a:pt x="236302" y="243223"/>
                  <a:pt x="225363" y="256394"/>
                </a:cubicBezTo>
                <a:cubicBezTo>
                  <a:pt x="214424" y="269565"/>
                  <a:pt x="200694" y="279685"/>
                  <a:pt x="184175" y="286755"/>
                </a:cubicBezTo>
                <a:cubicBezTo>
                  <a:pt x="167655" y="293824"/>
                  <a:pt x="148381" y="297359"/>
                  <a:pt x="126355" y="297359"/>
                </a:cubicBezTo>
                <a:cubicBezTo>
                  <a:pt x="104626" y="297359"/>
                  <a:pt x="85836" y="294122"/>
                  <a:pt x="69986" y="287648"/>
                </a:cubicBezTo>
                <a:cubicBezTo>
                  <a:pt x="54136" y="281174"/>
                  <a:pt x="41039" y="271760"/>
                  <a:pt x="30695" y="259408"/>
                </a:cubicBezTo>
                <a:cubicBezTo>
                  <a:pt x="20352" y="247055"/>
                  <a:pt x="12650" y="231726"/>
                  <a:pt x="7590" y="213420"/>
                </a:cubicBezTo>
                <a:cubicBezTo>
                  <a:pt x="2530" y="195114"/>
                  <a:pt x="0" y="174055"/>
                  <a:pt x="0" y="150242"/>
                </a:cubicBezTo>
                <a:cubicBezTo>
                  <a:pt x="0" y="127471"/>
                  <a:pt x="2753" y="106784"/>
                  <a:pt x="8260" y="88181"/>
                </a:cubicBezTo>
                <a:cubicBezTo>
                  <a:pt x="13766" y="69577"/>
                  <a:pt x="22026" y="53764"/>
                  <a:pt x="33040" y="40742"/>
                </a:cubicBezTo>
                <a:cubicBezTo>
                  <a:pt x="44053" y="27719"/>
                  <a:pt x="57819" y="17673"/>
                  <a:pt x="74339" y="10604"/>
                </a:cubicBezTo>
                <a:cubicBezTo>
                  <a:pt x="90859" y="3535"/>
                  <a:pt x="110132" y="0"/>
                  <a:pt x="132159" y="0"/>
                </a:cubicBezTo>
                <a:close/>
                <a:moveTo>
                  <a:pt x="129815" y="32817"/>
                </a:moveTo>
                <a:cubicBezTo>
                  <a:pt x="113167" y="32817"/>
                  <a:pt x="99195" y="35942"/>
                  <a:pt x="87898" y="42193"/>
                </a:cubicBezTo>
                <a:cubicBezTo>
                  <a:pt x="76601" y="48444"/>
                  <a:pt x="67422" y="56778"/>
                  <a:pt x="60362" y="67196"/>
                </a:cubicBezTo>
                <a:cubicBezTo>
                  <a:pt x="53302" y="77614"/>
                  <a:pt x="48248" y="89781"/>
                  <a:pt x="45201" y="103696"/>
                </a:cubicBezTo>
                <a:cubicBezTo>
                  <a:pt x="42153" y="117612"/>
                  <a:pt x="40630" y="132234"/>
                  <a:pt x="40630" y="147563"/>
                </a:cubicBezTo>
                <a:cubicBezTo>
                  <a:pt x="40630" y="164530"/>
                  <a:pt x="42042" y="180157"/>
                  <a:pt x="44866" y="194444"/>
                </a:cubicBezTo>
                <a:cubicBezTo>
                  <a:pt x="47690" y="208732"/>
                  <a:pt x="52447" y="221047"/>
                  <a:pt x="59136" y="231391"/>
                </a:cubicBezTo>
                <a:cubicBezTo>
                  <a:pt x="65825" y="241734"/>
                  <a:pt x="74781" y="249771"/>
                  <a:pt x="86004" y="255501"/>
                </a:cubicBezTo>
                <a:cubicBezTo>
                  <a:pt x="97226" y="261231"/>
                  <a:pt x="111309" y="264096"/>
                  <a:pt x="128252" y="264096"/>
                </a:cubicBezTo>
                <a:cubicBezTo>
                  <a:pt x="145049" y="264096"/>
                  <a:pt x="159170" y="260970"/>
                  <a:pt x="170616" y="254720"/>
                </a:cubicBezTo>
                <a:cubicBezTo>
                  <a:pt x="182062" y="248469"/>
                  <a:pt x="191278" y="240023"/>
                  <a:pt x="198263" y="229382"/>
                </a:cubicBezTo>
                <a:cubicBezTo>
                  <a:pt x="205249" y="218740"/>
                  <a:pt x="210228" y="206425"/>
                  <a:pt x="213201" y="192435"/>
                </a:cubicBezTo>
                <a:cubicBezTo>
                  <a:pt x="216174" y="178445"/>
                  <a:pt x="217661" y="163637"/>
                  <a:pt x="217661" y="148010"/>
                </a:cubicBezTo>
                <a:cubicBezTo>
                  <a:pt x="217661" y="131639"/>
                  <a:pt x="216212" y="116421"/>
                  <a:pt x="213313" y="102357"/>
                </a:cubicBezTo>
                <a:cubicBezTo>
                  <a:pt x="210414" y="88292"/>
                  <a:pt x="205583" y="76089"/>
                  <a:pt x="198819" y="65745"/>
                </a:cubicBezTo>
                <a:cubicBezTo>
                  <a:pt x="192056" y="55401"/>
                  <a:pt x="183026" y="47327"/>
                  <a:pt x="171731" y="41523"/>
                </a:cubicBezTo>
                <a:cubicBezTo>
                  <a:pt x="160435" y="35719"/>
                  <a:pt x="146463" y="32817"/>
                  <a:pt x="129815" y="3281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3600" dirty="0"/>
          </a:p>
        </p:txBody>
      </p:sp>
      <p:sp>
        <p:nvSpPr>
          <p:cNvPr id="31" name="TextBox 30"/>
          <p:cNvSpPr txBox="1"/>
          <p:nvPr/>
        </p:nvSpPr>
        <p:spPr>
          <a:xfrm flipV="1">
            <a:off x="10468604" y="3673760"/>
            <a:ext cx="816914" cy="508521"/>
          </a:xfrm>
          <a:custGeom>
            <a:avLst/>
            <a:gdLst/>
            <a:ahLst/>
            <a:cxnLst/>
            <a:rect l="l" t="t" r="r" b="b"/>
            <a:pathLst>
              <a:path w="379078" h="291555">
                <a:moveTo>
                  <a:pt x="19318" y="0"/>
                </a:moveTo>
                <a:cubicBezTo>
                  <a:pt x="23931" y="0"/>
                  <a:pt x="27578" y="112"/>
                  <a:pt x="30256" y="335"/>
                </a:cubicBezTo>
                <a:cubicBezTo>
                  <a:pt x="32935" y="558"/>
                  <a:pt x="34982" y="968"/>
                  <a:pt x="36396" y="1563"/>
                </a:cubicBezTo>
                <a:cubicBezTo>
                  <a:pt x="37809" y="2158"/>
                  <a:pt x="38777" y="2977"/>
                  <a:pt x="39298" y="4019"/>
                </a:cubicBezTo>
                <a:cubicBezTo>
                  <a:pt x="39819" y="5060"/>
                  <a:pt x="40228" y="6400"/>
                  <a:pt x="40526" y="8037"/>
                </a:cubicBezTo>
                <a:lnTo>
                  <a:pt x="105489" y="250032"/>
                </a:lnTo>
                <a:lnTo>
                  <a:pt x="105712" y="250032"/>
                </a:lnTo>
                <a:lnTo>
                  <a:pt x="167327" y="8483"/>
                </a:lnTo>
                <a:cubicBezTo>
                  <a:pt x="167774" y="6846"/>
                  <a:pt x="168332" y="5470"/>
                  <a:pt x="169001" y="4354"/>
                </a:cubicBezTo>
                <a:cubicBezTo>
                  <a:pt x="169671" y="3237"/>
                  <a:pt x="170750" y="2382"/>
                  <a:pt x="172238" y="1786"/>
                </a:cubicBezTo>
                <a:cubicBezTo>
                  <a:pt x="173727" y="1191"/>
                  <a:pt x="175848" y="744"/>
                  <a:pt x="178601" y="447"/>
                </a:cubicBezTo>
                <a:cubicBezTo>
                  <a:pt x="181354" y="149"/>
                  <a:pt x="184963" y="0"/>
                  <a:pt x="189428" y="0"/>
                </a:cubicBezTo>
                <a:cubicBezTo>
                  <a:pt x="193595" y="0"/>
                  <a:pt x="196907" y="149"/>
                  <a:pt x="199362" y="447"/>
                </a:cubicBezTo>
                <a:cubicBezTo>
                  <a:pt x="201818" y="744"/>
                  <a:pt x="203790" y="1191"/>
                  <a:pt x="205278" y="1786"/>
                </a:cubicBezTo>
                <a:cubicBezTo>
                  <a:pt x="206767" y="2382"/>
                  <a:pt x="207846" y="3237"/>
                  <a:pt x="208515" y="4354"/>
                </a:cubicBezTo>
                <a:cubicBezTo>
                  <a:pt x="209185" y="5470"/>
                  <a:pt x="209743" y="6846"/>
                  <a:pt x="210190" y="8483"/>
                </a:cubicBezTo>
                <a:lnTo>
                  <a:pt x="276493" y="250032"/>
                </a:lnTo>
                <a:lnTo>
                  <a:pt x="276939" y="250032"/>
                </a:lnTo>
                <a:lnTo>
                  <a:pt x="340563" y="8260"/>
                </a:lnTo>
                <a:cubicBezTo>
                  <a:pt x="341010" y="6772"/>
                  <a:pt x="341456" y="5470"/>
                  <a:pt x="341903" y="4354"/>
                </a:cubicBezTo>
                <a:cubicBezTo>
                  <a:pt x="342349" y="3237"/>
                  <a:pt x="343279" y="2382"/>
                  <a:pt x="344693" y="1786"/>
                </a:cubicBezTo>
                <a:cubicBezTo>
                  <a:pt x="346107" y="1191"/>
                  <a:pt x="348116" y="744"/>
                  <a:pt x="350721" y="447"/>
                </a:cubicBezTo>
                <a:cubicBezTo>
                  <a:pt x="353325" y="149"/>
                  <a:pt x="356785" y="0"/>
                  <a:pt x="361101" y="0"/>
                </a:cubicBezTo>
                <a:cubicBezTo>
                  <a:pt x="365566" y="0"/>
                  <a:pt x="369101" y="186"/>
                  <a:pt x="371705" y="558"/>
                </a:cubicBezTo>
                <a:cubicBezTo>
                  <a:pt x="374310" y="930"/>
                  <a:pt x="376207" y="1637"/>
                  <a:pt x="377398" y="2679"/>
                </a:cubicBezTo>
                <a:cubicBezTo>
                  <a:pt x="378589" y="3721"/>
                  <a:pt x="379147" y="5209"/>
                  <a:pt x="379072" y="7144"/>
                </a:cubicBezTo>
                <a:cubicBezTo>
                  <a:pt x="378998" y="9079"/>
                  <a:pt x="378589" y="11758"/>
                  <a:pt x="377845" y="15181"/>
                </a:cubicBezTo>
                <a:lnTo>
                  <a:pt x="301272" y="281732"/>
                </a:lnTo>
                <a:cubicBezTo>
                  <a:pt x="300677" y="283816"/>
                  <a:pt x="299784" y="285490"/>
                  <a:pt x="298594" y="286755"/>
                </a:cubicBezTo>
                <a:cubicBezTo>
                  <a:pt x="297403" y="288020"/>
                  <a:pt x="295766" y="288987"/>
                  <a:pt x="293682" y="289657"/>
                </a:cubicBezTo>
                <a:cubicBezTo>
                  <a:pt x="291599" y="290327"/>
                  <a:pt x="289031" y="290810"/>
                  <a:pt x="285980" y="291108"/>
                </a:cubicBezTo>
                <a:cubicBezTo>
                  <a:pt x="282929" y="291406"/>
                  <a:pt x="279171" y="291555"/>
                  <a:pt x="274707" y="291555"/>
                </a:cubicBezTo>
                <a:cubicBezTo>
                  <a:pt x="270093" y="291555"/>
                  <a:pt x="266186" y="291406"/>
                  <a:pt x="262986" y="291108"/>
                </a:cubicBezTo>
                <a:cubicBezTo>
                  <a:pt x="259787" y="290810"/>
                  <a:pt x="257145" y="290327"/>
                  <a:pt x="255061" y="289657"/>
                </a:cubicBezTo>
                <a:cubicBezTo>
                  <a:pt x="252978" y="288987"/>
                  <a:pt x="251415" y="288020"/>
                  <a:pt x="250373" y="286755"/>
                </a:cubicBezTo>
                <a:cubicBezTo>
                  <a:pt x="249331" y="285490"/>
                  <a:pt x="248513" y="283816"/>
                  <a:pt x="247918" y="281732"/>
                </a:cubicBezTo>
                <a:lnTo>
                  <a:pt x="187419" y="63624"/>
                </a:lnTo>
                <a:lnTo>
                  <a:pt x="186972" y="63624"/>
                </a:lnTo>
                <a:lnTo>
                  <a:pt x="131162" y="281732"/>
                </a:lnTo>
                <a:cubicBezTo>
                  <a:pt x="130715" y="283816"/>
                  <a:pt x="129971" y="285490"/>
                  <a:pt x="128929" y="286755"/>
                </a:cubicBezTo>
                <a:cubicBezTo>
                  <a:pt x="127888" y="288020"/>
                  <a:pt x="126399" y="288987"/>
                  <a:pt x="124465" y="289657"/>
                </a:cubicBezTo>
                <a:cubicBezTo>
                  <a:pt x="122530" y="290327"/>
                  <a:pt x="120037" y="290810"/>
                  <a:pt x="116986" y="291108"/>
                </a:cubicBezTo>
                <a:cubicBezTo>
                  <a:pt x="113935" y="291406"/>
                  <a:pt x="110028" y="291555"/>
                  <a:pt x="105266" y="291555"/>
                </a:cubicBezTo>
                <a:cubicBezTo>
                  <a:pt x="100354" y="291555"/>
                  <a:pt x="96262" y="291406"/>
                  <a:pt x="92987" y="291108"/>
                </a:cubicBezTo>
                <a:cubicBezTo>
                  <a:pt x="89713" y="290810"/>
                  <a:pt x="87034" y="290327"/>
                  <a:pt x="84951" y="289657"/>
                </a:cubicBezTo>
                <a:cubicBezTo>
                  <a:pt x="82867" y="288987"/>
                  <a:pt x="81267" y="288020"/>
                  <a:pt x="80151" y="286755"/>
                </a:cubicBezTo>
                <a:cubicBezTo>
                  <a:pt x="79035" y="285490"/>
                  <a:pt x="78253" y="283816"/>
                  <a:pt x="77807" y="281732"/>
                </a:cubicBezTo>
                <a:lnTo>
                  <a:pt x="1458" y="14958"/>
                </a:lnTo>
                <a:cubicBezTo>
                  <a:pt x="565" y="11534"/>
                  <a:pt x="82" y="8856"/>
                  <a:pt x="7" y="6921"/>
                </a:cubicBezTo>
                <a:cubicBezTo>
                  <a:pt x="-67" y="4986"/>
                  <a:pt x="528" y="3498"/>
                  <a:pt x="1793" y="2456"/>
                </a:cubicBezTo>
                <a:cubicBezTo>
                  <a:pt x="3058" y="1414"/>
                  <a:pt x="5104" y="744"/>
                  <a:pt x="7932" y="447"/>
                </a:cubicBezTo>
                <a:cubicBezTo>
                  <a:pt x="10760" y="149"/>
                  <a:pt x="14555" y="0"/>
                  <a:pt x="1931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3600" dirty="0"/>
          </a:p>
        </p:txBody>
      </p:sp>
      <p:sp>
        <p:nvSpPr>
          <p:cNvPr id="32" name="TextBox 31"/>
          <p:cNvSpPr txBox="1"/>
          <p:nvPr/>
        </p:nvSpPr>
        <p:spPr>
          <a:xfrm flipV="1">
            <a:off x="3980108" y="3214097"/>
            <a:ext cx="374880" cy="503453"/>
          </a:xfrm>
          <a:custGeom>
            <a:avLst/>
            <a:gdLst/>
            <a:ahLst/>
            <a:cxnLst/>
            <a:rect l="l" t="t" r="r" b="b"/>
            <a:pathLst>
              <a:path w="216099" h="290215">
                <a:moveTo>
                  <a:pt x="7590" y="0"/>
                </a:moveTo>
                <a:lnTo>
                  <a:pt x="208508" y="0"/>
                </a:lnTo>
                <a:cubicBezTo>
                  <a:pt x="209699" y="0"/>
                  <a:pt x="210778" y="297"/>
                  <a:pt x="211745" y="893"/>
                </a:cubicBezTo>
                <a:cubicBezTo>
                  <a:pt x="212713" y="1488"/>
                  <a:pt x="213532" y="2455"/>
                  <a:pt x="214201" y="3795"/>
                </a:cubicBezTo>
                <a:cubicBezTo>
                  <a:pt x="214871" y="5134"/>
                  <a:pt x="215355" y="6883"/>
                  <a:pt x="215652" y="9041"/>
                </a:cubicBezTo>
                <a:cubicBezTo>
                  <a:pt x="215950" y="11199"/>
                  <a:pt x="216099" y="13692"/>
                  <a:pt x="216099" y="16520"/>
                </a:cubicBezTo>
                <a:cubicBezTo>
                  <a:pt x="216099" y="19347"/>
                  <a:pt x="215950" y="21803"/>
                  <a:pt x="215652" y="23887"/>
                </a:cubicBezTo>
                <a:cubicBezTo>
                  <a:pt x="215355" y="25970"/>
                  <a:pt x="214871" y="27645"/>
                  <a:pt x="214201" y="28910"/>
                </a:cubicBezTo>
                <a:cubicBezTo>
                  <a:pt x="213532" y="30175"/>
                  <a:pt x="212713" y="31105"/>
                  <a:pt x="211745" y="31700"/>
                </a:cubicBezTo>
                <a:cubicBezTo>
                  <a:pt x="210778" y="32295"/>
                  <a:pt x="209699" y="32593"/>
                  <a:pt x="208508" y="32593"/>
                </a:cubicBezTo>
                <a:lnTo>
                  <a:pt x="127248" y="32593"/>
                </a:lnTo>
                <a:lnTo>
                  <a:pt x="127248" y="283071"/>
                </a:lnTo>
                <a:cubicBezTo>
                  <a:pt x="127248" y="284262"/>
                  <a:pt x="126951" y="285303"/>
                  <a:pt x="126355" y="286196"/>
                </a:cubicBezTo>
                <a:cubicBezTo>
                  <a:pt x="125760" y="287089"/>
                  <a:pt x="124718" y="287796"/>
                  <a:pt x="123230" y="288317"/>
                </a:cubicBezTo>
                <a:cubicBezTo>
                  <a:pt x="121742" y="288838"/>
                  <a:pt x="119770" y="289284"/>
                  <a:pt x="117314" y="289657"/>
                </a:cubicBezTo>
                <a:cubicBezTo>
                  <a:pt x="114859" y="290029"/>
                  <a:pt x="111770" y="290215"/>
                  <a:pt x="108049" y="290215"/>
                </a:cubicBezTo>
                <a:cubicBezTo>
                  <a:pt x="104478" y="290215"/>
                  <a:pt x="101427" y="290029"/>
                  <a:pt x="98897" y="289657"/>
                </a:cubicBezTo>
                <a:cubicBezTo>
                  <a:pt x="96367" y="289284"/>
                  <a:pt x="94357" y="288838"/>
                  <a:pt x="92869" y="288317"/>
                </a:cubicBezTo>
                <a:cubicBezTo>
                  <a:pt x="91381" y="287796"/>
                  <a:pt x="90339" y="287089"/>
                  <a:pt x="89744" y="286196"/>
                </a:cubicBezTo>
                <a:cubicBezTo>
                  <a:pt x="89148" y="285303"/>
                  <a:pt x="88851" y="284262"/>
                  <a:pt x="88851" y="283071"/>
                </a:cubicBezTo>
                <a:lnTo>
                  <a:pt x="88851" y="32593"/>
                </a:lnTo>
                <a:lnTo>
                  <a:pt x="7590" y="32593"/>
                </a:lnTo>
                <a:cubicBezTo>
                  <a:pt x="6400" y="32593"/>
                  <a:pt x="5321" y="32295"/>
                  <a:pt x="4353" y="31700"/>
                </a:cubicBezTo>
                <a:cubicBezTo>
                  <a:pt x="3386" y="31105"/>
                  <a:pt x="2605" y="30175"/>
                  <a:pt x="2010" y="28910"/>
                </a:cubicBezTo>
                <a:cubicBezTo>
                  <a:pt x="1414" y="27645"/>
                  <a:pt x="930" y="25970"/>
                  <a:pt x="559" y="23887"/>
                </a:cubicBezTo>
                <a:cubicBezTo>
                  <a:pt x="186" y="21803"/>
                  <a:pt x="0" y="19347"/>
                  <a:pt x="0" y="16520"/>
                </a:cubicBezTo>
                <a:cubicBezTo>
                  <a:pt x="0" y="13692"/>
                  <a:pt x="186" y="11199"/>
                  <a:pt x="559" y="9041"/>
                </a:cubicBezTo>
                <a:cubicBezTo>
                  <a:pt x="930" y="6883"/>
                  <a:pt x="1414" y="5134"/>
                  <a:pt x="2010" y="3795"/>
                </a:cubicBezTo>
                <a:cubicBezTo>
                  <a:pt x="2605" y="2455"/>
                  <a:pt x="3386" y="1488"/>
                  <a:pt x="4353" y="893"/>
                </a:cubicBezTo>
                <a:cubicBezTo>
                  <a:pt x="5321" y="297"/>
                  <a:pt x="6400" y="0"/>
                  <a:pt x="759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3600" dirty="0">
              <a:solidFill>
                <a:schemeClr val="bg1"/>
              </a:solidFill>
            </a:endParaRPr>
          </a:p>
        </p:txBody>
      </p:sp>
      <p:sp>
        <p:nvSpPr>
          <p:cNvPr id="33" name="TextBox 32"/>
          <p:cNvSpPr txBox="1"/>
          <p:nvPr/>
        </p:nvSpPr>
        <p:spPr>
          <a:xfrm flipV="1">
            <a:off x="9332837" y="929886"/>
            <a:ext cx="241311" cy="498218"/>
          </a:xfrm>
          <a:custGeom>
            <a:avLst/>
            <a:gdLst/>
            <a:ahLst/>
            <a:cxnLst/>
            <a:rect l="l" t="t" r="r" b="b"/>
            <a:pathLst>
              <a:path w="131266" h="271016">
                <a:moveTo>
                  <a:pt x="53801" y="0"/>
                </a:moveTo>
                <a:cubicBezTo>
                  <a:pt x="57522" y="0"/>
                  <a:pt x="60573" y="149"/>
                  <a:pt x="62954" y="447"/>
                </a:cubicBezTo>
                <a:cubicBezTo>
                  <a:pt x="65335" y="744"/>
                  <a:pt x="67196" y="1228"/>
                  <a:pt x="68535" y="1898"/>
                </a:cubicBezTo>
                <a:cubicBezTo>
                  <a:pt x="69875" y="2568"/>
                  <a:pt x="70842" y="3349"/>
                  <a:pt x="71437" y="4242"/>
                </a:cubicBezTo>
                <a:cubicBezTo>
                  <a:pt x="72033" y="5135"/>
                  <a:pt x="72330" y="6102"/>
                  <a:pt x="72330" y="7144"/>
                </a:cubicBezTo>
                <a:lnTo>
                  <a:pt x="72330" y="54918"/>
                </a:lnTo>
                <a:lnTo>
                  <a:pt x="123899" y="54918"/>
                </a:lnTo>
                <a:cubicBezTo>
                  <a:pt x="125090" y="54918"/>
                  <a:pt x="126132" y="55178"/>
                  <a:pt x="127025" y="55699"/>
                </a:cubicBezTo>
                <a:cubicBezTo>
                  <a:pt x="127918" y="56220"/>
                  <a:pt x="128699" y="57113"/>
                  <a:pt x="129369" y="58378"/>
                </a:cubicBezTo>
                <a:cubicBezTo>
                  <a:pt x="130038" y="59643"/>
                  <a:pt x="130522" y="61243"/>
                  <a:pt x="130820" y="63178"/>
                </a:cubicBezTo>
                <a:cubicBezTo>
                  <a:pt x="131117" y="65113"/>
                  <a:pt x="131266" y="67494"/>
                  <a:pt x="131266" y="70322"/>
                </a:cubicBezTo>
                <a:cubicBezTo>
                  <a:pt x="131266" y="75679"/>
                  <a:pt x="130597" y="79549"/>
                  <a:pt x="129257" y="81930"/>
                </a:cubicBezTo>
                <a:cubicBezTo>
                  <a:pt x="127918" y="84311"/>
                  <a:pt x="126132" y="85502"/>
                  <a:pt x="123899" y="85502"/>
                </a:cubicBezTo>
                <a:lnTo>
                  <a:pt x="72330" y="85502"/>
                </a:lnTo>
                <a:lnTo>
                  <a:pt x="72330" y="197570"/>
                </a:lnTo>
                <a:cubicBezTo>
                  <a:pt x="72330" y="211411"/>
                  <a:pt x="74377" y="221866"/>
                  <a:pt x="78469" y="228935"/>
                </a:cubicBezTo>
                <a:cubicBezTo>
                  <a:pt x="82562" y="236004"/>
                  <a:pt x="89892" y="239539"/>
                  <a:pt x="100459" y="239539"/>
                </a:cubicBezTo>
                <a:cubicBezTo>
                  <a:pt x="103882" y="239539"/>
                  <a:pt x="106933" y="239204"/>
                  <a:pt x="109612" y="238535"/>
                </a:cubicBezTo>
                <a:cubicBezTo>
                  <a:pt x="112291" y="237865"/>
                  <a:pt x="114672" y="237158"/>
                  <a:pt x="116755" y="236414"/>
                </a:cubicBezTo>
                <a:cubicBezTo>
                  <a:pt x="118839" y="235670"/>
                  <a:pt x="120625" y="234963"/>
                  <a:pt x="122113" y="234293"/>
                </a:cubicBezTo>
                <a:cubicBezTo>
                  <a:pt x="123602" y="233623"/>
                  <a:pt x="124941" y="233288"/>
                  <a:pt x="126132" y="233288"/>
                </a:cubicBezTo>
                <a:cubicBezTo>
                  <a:pt x="126876" y="233288"/>
                  <a:pt x="127583" y="233474"/>
                  <a:pt x="128252" y="233846"/>
                </a:cubicBezTo>
                <a:cubicBezTo>
                  <a:pt x="128922" y="234219"/>
                  <a:pt x="129443" y="234925"/>
                  <a:pt x="129815" y="235967"/>
                </a:cubicBezTo>
                <a:cubicBezTo>
                  <a:pt x="130187" y="237009"/>
                  <a:pt x="130522" y="238423"/>
                  <a:pt x="130820" y="240209"/>
                </a:cubicBezTo>
                <a:cubicBezTo>
                  <a:pt x="131117" y="241995"/>
                  <a:pt x="131266" y="244227"/>
                  <a:pt x="131266" y="246906"/>
                </a:cubicBezTo>
                <a:cubicBezTo>
                  <a:pt x="131266" y="251222"/>
                  <a:pt x="130969" y="254645"/>
                  <a:pt x="130373" y="257175"/>
                </a:cubicBezTo>
                <a:cubicBezTo>
                  <a:pt x="129778" y="259705"/>
                  <a:pt x="128885" y="261566"/>
                  <a:pt x="127694" y="262756"/>
                </a:cubicBezTo>
                <a:cubicBezTo>
                  <a:pt x="126504" y="263947"/>
                  <a:pt x="124718" y="265063"/>
                  <a:pt x="122337" y="266105"/>
                </a:cubicBezTo>
                <a:cubicBezTo>
                  <a:pt x="119955" y="267147"/>
                  <a:pt x="117239" y="268003"/>
                  <a:pt x="114188" y="268672"/>
                </a:cubicBezTo>
                <a:cubicBezTo>
                  <a:pt x="111137" y="269342"/>
                  <a:pt x="107900" y="269900"/>
                  <a:pt x="104477" y="270347"/>
                </a:cubicBezTo>
                <a:cubicBezTo>
                  <a:pt x="101054" y="270793"/>
                  <a:pt x="97631" y="271016"/>
                  <a:pt x="94208" y="271016"/>
                </a:cubicBezTo>
                <a:cubicBezTo>
                  <a:pt x="83790" y="271016"/>
                  <a:pt x="74860" y="269640"/>
                  <a:pt x="67419" y="266886"/>
                </a:cubicBezTo>
                <a:cubicBezTo>
                  <a:pt x="59978" y="264133"/>
                  <a:pt x="53876" y="259966"/>
                  <a:pt x="49113" y="254385"/>
                </a:cubicBezTo>
                <a:cubicBezTo>
                  <a:pt x="44351" y="248804"/>
                  <a:pt x="40890" y="241734"/>
                  <a:pt x="38732" y="233177"/>
                </a:cubicBezTo>
                <a:cubicBezTo>
                  <a:pt x="36574" y="224619"/>
                  <a:pt x="35495" y="214536"/>
                  <a:pt x="35495" y="202927"/>
                </a:cubicBezTo>
                <a:lnTo>
                  <a:pt x="35495" y="85502"/>
                </a:lnTo>
                <a:lnTo>
                  <a:pt x="7367" y="85502"/>
                </a:lnTo>
                <a:cubicBezTo>
                  <a:pt x="5134" y="85502"/>
                  <a:pt x="3348" y="84311"/>
                  <a:pt x="2009" y="81930"/>
                </a:cubicBezTo>
                <a:cubicBezTo>
                  <a:pt x="670" y="79549"/>
                  <a:pt x="0" y="75679"/>
                  <a:pt x="0" y="70322"/>
                </a:cubicBezTo>
                <a:cubicBezTo>
                  <a:pt x="0" y="67494"/>
                  <a:pt x="186" y="65113"/>
                  <a:pt x="558" y="63178"/>
                </a:cubicBezTo>
                <a:cubicBezTo>
                  <a:pt x="930" y="61243"/>
                  <a:pt x="1414" y="59643"/>
                  <a:pt x="2009" y="58378"/>
                </a:cubicBezTo>
                <a:cubicBezTo>
                  <a:pt x="2604" y="57113"/>
                  <a:pt x="3386" y="56220"/>
                  <a:pt x="4353" y="55699"/>
                </a:cubicBezTo>
                <a:cubicBezTo>
                  <a:pt x="5320" y="55178"/>
                  <a:pt x="6399" y="54918"/>
                  <a:pt x="7590" y="54918"/>
                </a:cubicBezTo>
                <a:lnTo>
                  <a:pt x="35495" y="54918"/>
                </a:lnTo>
                <a:lnTo>
                  <a:pt x="35495" y="7144"/>
                </a:lnTo>
                <a:cubicBezTo>
                  <a:pt x="35495" y="6102"/>
                  <a:pt x="35756" y="5135"/>
                  <a:pt x="36277" y="4242"/>
                </a:cubicBezTo>
                <a:cubicBezTo>
                  <a:pt x="36798" y="3349"/>
                  <a:pt x="37765" y="2568"/>
                  <a:pt x="39179" y="1898"/>
                </a:cubicBezTo>
                <a:cubicBezTo>
                  <a:pt x="40593" y="1228"/>
                  <a:pt x="42490" y="744"/>
                  <a:pt x="44872" y="447"/>
                </a:cubicBezTo>
                <a:cubicBezTo>
                  <a:pt x="47253" y="149"/>
                  <a:pt x="50229" y="0"/>
                  <a:pt x="53801"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3600" dirty="0"/>
          </a:p>
        </p:txBody>
      </p:sp>
      <p:sp>
        <p:nvSpPr>
          <p:cNvPr id="34" name="TextBox 33"/>
          <p:cNvSpPr txBox="1"/>
          <p:nvPr/>
        </p:nvSpPr>
        <p:spPr>
          <a:xfrm rot="164598">
            <a:off x="9341381" y="1915116"/>
            <a:ext cx="365760" cy="365760"/>
          </a:xfrm>
          <a:custGeom>
            <a:avLst/>
            <a:gdLst/>
            <a:ahLst/>
            <a:cxnLst/>
            <a:rect l="l" t="t" r="r" b="b"/>
            <a:pathLst>
              <a:path w="173013" h="217885">
                <a:moveTo>
                  <a:pt x="101128" y="0"/>
                </a:moveTo>
                <a:cubicBezTo>
                  <a:pt x="114523" y="0"/>
                  <a:pt x="125797" y="2270"/>
                  <a:pt x="134950" y="6809"/>
                </a:cubicBezTo>
                <a:cubicBezTo>
                  <a:pt x="144103" y="11348"/>
                  <a:pt x="151507" y="17413"/>
                  <a:pt x="157162" y="25003"/>
                </a:cubicBezTo>
                <a:cubicBezTo>
                  <a:pt x="162818" y="32594"/>
                  <a:pt x="166873" y="41486"/>
                  <a:pt x="169329" y="51681"/>
                </a:cubicBezTo>
                <a:cubicBezTo>
                  <a:pt x="171785" y="61876"/>
                  <a:pt x="173013" y="74117"/>
                  <a:pt x="173013" y="88404"/>
                </a:cubicBezTo>
                <a:lnTo>
                  <a:pt x="173013" y="210964"/>
                </a:lnTo>
                <a:cubicBezTo>
                  <a:pt x="173013" y="212155"/>
                  <a:pt x="172715" y="213159"/>
                  <a:pt x="172120" y="213978"/>
                </a:cubicBezTo>
                <a:cubicBezTo>
                  <a:pt x="171524" y="214796"/>
                  <a:pt x="170557" y="215503"/>
                  <a:pt x="169217" y="216099"/>
                </a:cubicBezTo>
                <a:cubicBezTo>
                  <a:pt x="167878" y="216694"/>
                  <a:pt x="166018" y="217140"/>
                  <a:pt x="163636" y="217438"/>
                </a:cubicBezTo>
                <a:cubicBezTo>
                  <a:pt x="161255" y="217736"/>
                  <a:pt x="158279" y="217885"/>
                  <a:pt x="154707" y="217885"/>
                </a:cubicBezTo>
                <a:cubicBezTo>
                  <a:pt x="150986" y="217885"/>
                  <a:pt x="147935" y="217736"/>
                  <a:pt x="145554" y="217438"/>
                </a:cubicBezTo>
                <a:cubicBezTo>
                  <a:pt x="143173" y="217140"/>
                  <a:pt x="141312" y="216694"/>
                  <a:pt x="139973" y="216099"/>
                </a:cubicBezTo>
                <a:cubicBezTo>
                  <a:pt x="138633" y="215503"/>
                  <a:pt x="137666" y="214796"/>
                  <a:pt x="137071" y="213978"/>
                </a:cubicBezTo>
                <a:cubicBezTo>
                  <a:pt x="136475" y="213159"/>
                  <a:pt x="136178" y="212155"/>
                  <a:pt x="136178" y="210964"/>
                </a:cubicBezTo>
                <a:lnTo>
                  <a:pt x="136178" y="93315"/>
                </a:lnTo>
                <a:cubicBezTo>
                  <a:pt x="136178" y="81856"/>
                  <a:pt x="135285" y="72628"/>
                  <a:pt x="133499" y="65633"/>
                </a:cubicBezTo>
                <a:cubicBezTo>
                  <a:pt x="131713" y="58639"/>
                  <a:pt x="129108" y="52611"/>
                  <a:pt x="125685" y="47551"/>
                </a:cubicBezTo>
                <a:cubicBezTo>
                  <a:pt x="122262" y="42491"/>
                  <a:pt x="117835" y="38621"/>
                  <a:pt x="112402" y="35942"/>
                </a:cubicBezTo>
                <a:cubicBezTo>
                  <a:pt x="106970" y="33263"/>
                  <a:pt x="100682" y="31924"/>
                  <a:pt x="93538" y="31924"/>
                </a:cubicBezTo>
                <a:cubicBezTo>
                  <a:pt x="84311" y="31924"/>
                  <a:pt x="75084" y="35198"/>
                  <a:pt x="65856" y="41746"/>
                </a:cubicBezTo>
                <a:cubicBezTo>
                  <a:pt x="56629" y="48295"/>
                  <a:pt x="46955" y="57894"/>
                  <a:pt x="36835" y="70545"/>
                </a:cubicBezTo>
                <a:lnTo>
                  <a:pt x="36835" y="210964"/>
                </a:lnTo>
                <a:cubicBezTo>
                  <a:pt x="36835" y="212155"/>
                  <a:pt x="36537" y="213159"/>
                  <a:pt x="35942" y="213978"/>
                </a:cubicBezTo>
                <a:cubicBezTo>
                  <a:pt x="35346" y="214796"/>
                  <a:pt x="34379" y="215503"/>
                  <a:pt x="33040" y="216099"/>
                </a:cubicBezTo>
                <a:cubicBezTo>
                  <a:pt x="31700" y="216694"/>
                  <a:pt x="29840" y="217140"/>
                  <a:pt x="27459" y="217438"/>
                </a:cubicBezTo>
                <a:cubicBezTo>
                  <a:pt x="25077" y="217736"/>
                  <a:pt x="22026" y="217885"/>
                  <a:pt x="18306" y="217885"/>
                </a:cubicBezTo>
                <a:cubicBezTo>
                  <a:pt x="14734" y="217885"/>
                  <a:pt x="11757" y="217736"/>
                  <a:pt x="9376" y="217438"/>
                </a:cubicBezTo>
                <a:cubicBezTo>
                  <a:pt x="6995" y="217140"/>
                  <a:pt x="5097" y="216694"/>
                  <a:pt x="3683" y="216099"/>
                </a:cubicBezTo>
                <a:cubicBezTo>
                  <a:pt x="2269" y="215503"/>
                  <a:pt x="1302" y="214796"/>
                  <a:pt x="781" y="213978"/>
                </a:cubicBezTo>
                <a:cubicBezTo>
                  <a:pt x="260" y="213159"/>
                  <a:pt x="0" y="212155"/>
                  <a:pt x="0" y="210964"/>
                </a:cubicBezTo>
                <a:lnTo>
                  <a:pt x="0" y="10046"/>
                </a:lnTo>
                <a:cubicBezTo>
                  <a:pt x="0" y="8855"/>
                  <a:pt x="223" y="7851"/>
                  <a:pt x="669" y="7032"/>
                </a:cubicBezTo>
                <a:cubicBezTo>
                  <a:pt x="1116" y="6214"/>
                  <a:pt x="2009" y="5470"/>
                  <a:pt x="3348" y="4800"/>
                </a:cubicBezTo>
                <a:cubicBezTo>
                  <a:pt x="4688" y="4130"/>
                  <a:pt x="6399" y="3684"/>
                  <a:pt x="8483" y="3460"/>
                </a:cubicBezTo>
                <a:cubicBezTo>
                  <a:pt x="10567" y="3237"/>
                  <a:pt x="13320" y="3126"/>
                  <a:pt x="16743" y="3126"/>
                </a:cubicBezTo>
                <a:cubicBezTo>
                  <a:pt x="20017" y="3126"/>
                  <a:pt x="22733" y="3237"/>
                  <a:pt x="24891" y="3460"/>
                </a:cubicBezTo>
                <a:cubicBezTo>
                  <a:pt x="27049" y="3684"/>
                  <a:pt x="28724" y="4130"/>
                  <a:pt x="29914" y="4800"/>
                </a:cubicBezTo>
                <a:cubicBezTo>
                  <a:pt x="31105" y="5470"/>
                  <a:pt x="31961" y="6214"/>
                  <a:pt x="32482" y="7032"/>
                </a:cubicBezTo>
                <a:cubicBezTo>
                  <a:pt x="33002" y="7851"/>
                  <a:pt x="33263" y="8855"/>
                  <a:pt x="33263" y="10046"/>
                </a:cubicBezTo>
                <a:lnTo>
                  <a:pt x="33263" y="36612"/>
                </a:lnTo>
                <a:cubicBezTo>
                  <a:pt x="44574" y="23962"/>
                  <a:pt x="55848" y="14697"/>
                  <a:pt x="67084" y="8818"/>
                </a:cubicBezTo>
                <a:cubicBezTo>
                  <a:pt x="78321" y="2940"/>
                  <a:pt x="89669" y="0"/>
                  <a:pt x="10112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3600" dirty="0"/>
          </a:p>
        </p:txBody>
      </p:sp>
      <p:sp>
        <p:nvSpPr>
          <p:cNvPr id="35" name="TextBox 34"/>
          <p:cNvSpPr txBox="1"/>
          <p:nvPr/>
        </p:nvSpPr>
        <p:spPr>
          <a:xfrm>
            <a:off x="7401229" y="4132918"/>
            <a:ext cx="358979" cy="452083"/>
          </a:xfrm>
          <a:custGeom>
            <a:avLst/>
            <a:gdLst/>
            <a:ahLst/>
            <a:cxnLst/>
            <a:rect l="l" t="t" r="r" b="b"/>
            <a:pathLst>
              <a:path w="173013" h="217885">
                <a:moveTo>
                  <a:pt x="101129" y="0"/>
                </a:moveTo>
                <a:cubicBezTo>
                  <a:pt x="114523" y="0"/>
                  <a:pt x="125797" y="2270"/>
                  <a:pt x="134950" y="6809"/>
                </a:cubicBezTo>
                <a:cubicBezTo>
                  <a:pt x="144103" y="11348"/>
                  <a:pt x="151507" y="17413"/>
                  <a:pt x="157162" y="25003"/>
                </a:cubicBezTo>
                <a:cubicBezTo>
                  <a:pt x="162818" y="32594"/>
                  <a:pt x="166873" y="41486"/>
                  <a:pt x="169329" y="51681"/>
                </a:cubicBezTo>
                <a:cubicBezTo>
                  <a:pt x="171785" y="61876"/>
                  <a:pt x="173013" y="74117"/>
                  <a:pt x="173013" y="88404"/>
                </a:cubicBezTo>
                <a:lnTo>
                  <a:pt x="173013" y="210964"/>
                </a:lnTo>
                <a:cubicBezTo>
                  <a:pt x="173013" y="212155"/>
                  <a:pt x="172715" y="213159"/>
                  <a:pt x="172120" y="213978"/>
                </a:cubicBezTo>
                <a:cubicBezTo>
                  <a:pt x="171524" y="214796"/>
                  <a:pt x="170557" y="215503"/>
                  <a:pt x="169217" y="216099"/>
                </a:cubicBezTo>
                <a:cubicBezTo>
                  <a:pt x="167878" y="216694"/>
                  <a:pt x="166018" y="217140"/>
                  <a:pt x="163636" y="217438"/>
                </a:cubicBezTo>
                <a:cubicBezTo>
                  <a:pt x="161255" y="217736"/>
                  <a:pt x="158279" y="217885"/>
                  <a:pt x="154707" y="217885"/>
                </a:cubicBezTo>
                <a:cubicBezTo>
                  <a:pt x="150986" y="217885"/>
                  <a:pt x="147935" y="217736"/>
                  <a:pt x="145554" y="217438"/>
                </a:cubicBezTo>
                <a:cubicBezTo>
                  <a:pt x="143172" y="217140"/>
                  <a:pt x="141312" y="216694"/>
                  <a:pt x="139973" y="216099"/>
                </a:cubicBezTo>
                <a:cubicBezTo>
                  <a:pt x="138633" y="215503"/>
                  <a:pt x="137666" y="214796"/>
                  <a:pt x="137071" y="213978"/>
                </a:cubicBezTo>
                <a:cubicBezTo>
                  <a:pt x="136475" y="213159"/>
                  <a:pt x="136178" y="212155"/>
                  <a:pt x="136178" y="210964"/>
                </a:cubicBezTo>
                <a:lnTo>
                  <a:pt x="136178" y="93315"/>
                </a:lnTo>
                <a:cubicBezTo>
                  <a:pt x="136178" y="81856"/>
                  <a:pt x="135285" y="72628"/>
                  <a:pt x="133499" y="65633"/>
                </a:cubicBezTo>
                <a:cubicBezTo>
                  <a:pt x="131713" y="58639"/>
                  <a:pt x="129108" y="52611"/>
                  <a:pt x="125685" y="47551"/>
                </a:cubicBezTo>
                <a:cubicBezTo>
                  <a:pt x="122262" y="42491"/>
                  <a:pt x="117834" y="38621"/>
                  <a:pt x="112402" y="35942"/>
                </a:cubicBezTo>
                <a:cubicBezTo>
                  <a:pt x="106970" y="33263"/>
                  <a:pt x="100682" y="31924"/>
                  <a:pt x="93538" y="31924"/>
                </a:cubicBezTo>
                <a:cubicBezTo>
                  <a:pt x="84311" y="31924"/>
                  <a:pt x="75084" y="35198"/>
                  <a:pt x="65856" y="41746"/>
                </a:cubicBezTo>
                <a:cubicBezTo>
                  <a:pt x="56629" y="48295"/>
                  <a:pt x="46955" y="57894"/>
                  <a:pt x="36835" y="70545"/>
                </a:cubicBezTo>
                <a:lnTo>
                  <a:pt x="36835" y="210964"/>
                </a:lnTo>
                <a:cubicBezTo>
                  <a:pt x="36835" y="212155"/>
                  <a:pt x="36537" y="213159"/>
                  <a:pt x="35942" y="213978"/>
                </a:cubicBezTo>
                <a:cubicBezTo>
                  <a:pt x="35347" y="214796"/>
                  <a:pt x="34379" y="215503"/>
                  <a:pt x="33040" y="216099"/>
                </a:cubicBezTo>
                <a:cubicBezTo>
                  <a:pt x="31700" y="216694"/>
                  <a:pt x="29840" y="217140"/>
                  <a:pt x="27459" y="217438"/>
                </a:cubicBezTo>
                <a:cubicBezTo>
                  <a:pt x="25077" y="217736"/>
                  <a:pt x="22026" y="217885"/>
                  <a:pt x="18306" y="217885"/>
                </a:cubicBezTo>
                <a:cubicBezTo>
                  <a:pt x="14734" y="217885"/>
                  <a:pt x="11757" y="217736"/>
                  <a:pt x="9376" y="217438"/>
                </a:cubicBezTo>
                <a:cubicBezTo>
                  <a:pt x="6995" y="217140"/>
                  <a:pt x="5097" y="216694"/>
                  <a:pt x="3683" y="216099"/>
                </a:cubicBezTo>
                <a:cubicBezTo>
                  <a:pt x="2269" y="215503"/>
                  <a:pt x="1302" y="214796"/>
                  <a:pt x="781" y="213978"/>
                </a:cubicBezTo>
                <a:cubicBezTo>
                  <a:pt x="260" y="213159"/>
                  <a:pt x="0" y="212155"/>
                  <a:pt x="0" y="210964"/>
                </a:cubicBezTo>
                <a:lnTo>
                  <a:pt x="0" y="10046"/>
                </a:lnTo>
                <a:cubicBezTo>
                  <a:pt x="0" y="8855"/>
                  <a:pt x="223" y="7851"/>
                  <a:pt x="670" y="7032"/>
                </a:cubicBezTo>
                <a:cubicBezTo>
                  <a:pt x="1116" y="6214"/>
                  <a:pt x="2009" y="5470"/>
                  <a:pt x="3348" y="4800"/>
                </a:cubicBezTo>
                <a:cubicBezTo>
                  <a:pt x="4688" y="4130"/>
                  <a:pt x="6399" y="3684"/>
                  <a:pt x="8483" y="3460"/>
                </a:cubicBezTo>
                <a:cubicBezTo>
                  <a:pt x="10567" y="3237"/>
                  <a:pt x="13320" y="3126"/>
                  <a:pt x="16743" y="3126"/>
                </a:cubicBezTo>
                <a:cubicBezTo>
                  <a:pt x="20017" y="3126"/>
                  <a:pt x="22733" y="3237"/>
                  <a:pt x="24891" y="3460"/>
                </a:cubicBezTo>
                <a:cubicBezTo>
                  <a:pt x="27049" y="3684"/>
                  <a:pt x="28724" y="4130"/>
                  <a:pt x="29914" y="4800"/>
                </a:cubicBezTo>
                <a:cubicBezTo>
                  <a:pt x="31105" y="5470"/>
                  <a:pt x="31961" y="6214"/>
                  <a:pt x="32482" y="7032"/>
                </a:cubicBezTo>
                <a:cubicBezTo>
                  <a:pt x="33002" y="7851"/>
                  <a:pt x="33263" y="8855"/>
                  <a:pt x="33263" y="10046"/>
                </a:cubicBezTo>
                <a:lnTo>
                  <a:pt x="33263" y="36612"/>
                </a:lnTo>
                <a:cubicBezTo>
                  <a:pt x="44574" y="23962"/>
                  <a:pt x="55848" y="14697"/>
                  <a:pt x="67084" y="8818"/>
                </a:cubicBezTo>
                <a:cubicBezTo>
                  <a:pt x="78321" y="2940"/>
                  <a:pt x="89669" y="0"/>
                  <a:pt x="10112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3600" dirty="0">
              <a:solidFill>
                <a:schemeClr val="bg1"/>
              </a:solidFill>
            </a:endParaRPr>
          </a:p>
        </p:txBody>
      </p:sp>
      <p:sp>
        <p:nvSpPr>
          <p:cNvPr id="36" name="TextBox 35"/>
          <p:cNvSpPr txBox="1"/>
          <p:nvPr/>
        </p:nvSpPr>
        <p:spPr>
          <a:xfrm flipV="1">
            <a:off x="2674404" y="897100"/>
            <a:ext cx="457200" cy="457200"/>
          </a:xfrm>
          <a:custGeom>
            <a:avLst/>
            <a:gdLst/>
            <a:ahLst/>
            <a:cxnLst/>
            <a:rect l="l" t="t" r="r" b="b"/>
            <a:pathLst>
              <a:path w="184845" h="220787">
                <a:moveTo>
                  <a:pt x="96441" y="0"/>
                </a:moveTo>
                <a:cubicBezTo>
                  <a:pt x="112217" y="0"/>
                  <a:pt x="125648" y="2530"/>
                  <a:pt x="136736" y="7590"/>
                </a:cubicBezTo>
                <a:cubicBezTo>
                  <a:pt x="147824" y="12651"/>
                  <a:pt x="156940" y="19459"/>
                  <a:pt x="164083" y="28017"/>
                </a:cubicBezTo>
                <a:cubicBezTo>
                  <a:pt x="171227" y="36575"/>
                  <a:pt x="176473" y="46621"/>
                  <a:pt x="179822" y="58155"/>
                </a:cubicBezTo>
                <a:cubicBezTo>
                  <a:pt x="183171" y="69689"/>
                  <a:pt x="184845" y="82005"/>
                  <a:pt x="184845" y="95101"/>
                </a:cubicBezTo>
                <a:lnTo>
                  <a:pt x="184845" y="101799"/>
                </a:lnTo>
                <a:cubicBezTo>
                  <a:pt x="184845" y="107603"/>
                  <a:pt x="183387" y="111733"/>
                  <a:pt x="180472" y="114189"/>
                </a:cubicBezTo>
                <a:cubicBezTo>
                  <a:pt x="177557" y="116644"/>
                  <a:pt x="174230" y="117872"/>
                  <a:pt x="170491" y="117872"/>
                </a:cubicBezTo>
                <a:lnTo>
                  <a:pt x="38175" y="117872"/>
                </a:lnTo>
                <a:cubicBezTo>
                  <a:pt x="38175" y="129034"/>
                  <a:pt x="39296" y="139080"/>
                  <a:pt x="41539" y="148010"/>
                </a:cubicBezTo>
                <a:cubicBezTo>
                  <a:pt x="43782" y="156940"/>
                  <a:pt x="47521" y="164604"/>
                  <a:pt x="52755" y="171004"/>
                </a:cubicBezTo>
                <a:cubicBezTo>
                  <a:pt x="57990" y="177403"/>
                  <a:pt x="64795" y="182315"/>
                  <a:pt x="73170" y="185738"/>
                </a:cubicBezTo>
                <a:cubicBezTo>
                  <a:pt x="81545" y="189161"/>
                  <a:pt x="91789" y="190872"/>
                  <a:pt x="103902" y="190872"/>
                </a:cubicBezTo>
                <a:cubicBezTo>
                  <a:pt x="113474" y="190872"/>
                  <a:pt x="121998" y="190091"/>
                  <a:pt x="129476" y="188528"/>
                </a:cubicBezTo>
                <a:cubicBezTo>
                  <a:pt x="136953" y="186966"/>
                  <a:pt x="143421" y="185217"/>
                  <a:pt x="148880" y="183282"/>
                </a:cubicBezTo>
                <a:cubicBezTo>
                  <a:pt x="154339" y="181347"/>
                  <a:pt x="158826" y="179599"/>
                  <a:pt x="162341" y="178036"/>
                </a:cubicBezTo>
                <a:cubicBezTo>
                  <a:pt x="165856" y="176473"/>
                  <a:pt x="168511" y="175692"/>
                  <a:pt x="170306" y="175692"/>
                </a:cubicBezTo>
                <a:cubicBezTo>
                  <a:pt x="171353" y="175692"/>
                  <a:pt x="172287" y="175952"/>
                  <a:pt x="173109" y="176473"/>
                </a:cubicBezTo>
                <a:cubicBezTo>
                  <a:pt x="173931" y="176994"/>
                  <a:pt x="174566" y="177775"/>
                  <a:pt x="175015" y="178817"/>
                </a:cubicBezTo>
                <a:cubicBezTo>
                  <a:pt x="175464" y="179859"/>
                  <a:pt x="175801" y="181310"/>
                  <a:pt x="176025" y="183170"/>
                </a:cubicBezTo>
                <a:cubicBezTo>
                  <a:pt x="176249" y="185031"/>
                  <a:pt x="176362" y="187300"/>
                  <a:pt x="176362" y="189979"/>
                </a:cubicBezTo>
                <a:cubicBezTo>
                  <a:pt x="176362" y="191914"/>
                  <a:pt x="176287" y="193588"/>
                  <a:pt x="176138" y="195002"/>
                </a:cubicBezTo>
                <a:cubicBezTo>
                  <a:pt x="175989" y="196416"/>
                  <a:pt x="175804" y="197681"/>
                  <a:pt x="175580" y="198797"/>
                </a:cubicBezTo>
                <a:cubicBezTo>
                  <a:pt x="175357" y="199914"/>
                  <a:pt x="174985" y="200918"/>
                  <a:pt x="174464" y="201811"/>
                </a:cubicBezTo>
                <a:cubicBezTo>
                  <a:pt x="173943" y="202704"/>
                  <a:pt x="173273" y="203560"/>
                  <a:pt x="172455" y="204378"/>
                </a:cubicBezTo>
                <a:cubicBezTo>
                  <a:pt x="171636" y="205197"/>
                  <a:pt x="169218" y="206536"/>
                  <a:pt x="165200" y="208397"/>
                </a:cubicBezTo>
                <a:cubicBezTo>
                  <a:pt x="161181" y="210257"/>
                  <a:pt x="155972" y="212080"/>
                  <a:pt x="149573" y="213866"/>
                </a:cubicBezTo>
                <a:cubicBezTo>
                  <a:pt x="143173" y="215652"/>
                  <a:pt x="135769" y="217252"/>
                  <a:pt x="127360" y="218666"/>
                </a:cubicBezTo>
                <a:cubicBezTo>
                  <a:pt x="118951" y="220080"/>
                  <a:pt x="109984" y="220787"/>
                  <a:pt x="100459" y="220787"/>
                </a:cubicBezTo>
                <a:cubicBezTo>
                  <a:pt x="83939" y="220787"/>
                  <a:pt x="69466" y="218480"/>
                  <a:pt x="57039" y="213866"/>
                </a:cubicBezTo>
                <a:cubicBezTo>
                  <a:pt x="44612" y="209253"/>
                  <a:pt x="34156" y="202407"/>
                  <a:pt x="25673" y="193328"/>
                </a:cubicBezTo>
                <a:cubicBezTo>
                  <a:pt x="17190" y="184249"/>
                  <a:pt x="10790" y="172864"/>
                  <a:pt x="6474" y="159172"/>
                </a:cubicBezTo>
                <a:cubicBezTo>
                  <a:pt x="2158" y="145480"/>
                  <a:pt x="0" y="129555"/>
                  <a:pt x="0" y="111398"/>
                </a:cubicBezTo>
                <a:cubicBezTo>
                  <a:pt x="0" y="94134"/>
                  <a:pt x="2233" y="78619"/>
                  <a:pt x="6698" y="64852"/>
                </a:cubicBezTo>
                <a:cubicBezTo>
                  <a:pt x="11162" y="51086"/>
                  <a:pt x="17599" y="39402"/>
                  <a:pt x="26008" y="29803"/>
                </a:cubicBezTo>
                <a:cubicBezTo>
                  <a:pt x="34417" y="20204"/>
                  <a:pt x="44574" y="12837"/>
                  <a:pt x="56481" y="7702"/>
                </a:cubicBezTo>
                <a:cubicBezTo>
                  <a:pt x="68387" y="2567"/>
                  <a:pt x="81707" y="0"/>
                  <a:pt x="96441" y="0"/>
                </a:cubicBezTo>
                <a:close/>
                <a:moveTo>
                  <a:pt x="94554" y="28798"/>
                </a:moveTo>
                <a:cubicBezTo>
                  <a:pt x="85420" y="28798"/>
                  <a:pt x="77408" y="30510"/>
                  <a:pt x="70520" y="33933"/>
                </a:cubicBezTo>
                <a:cubicBezTo>
                  <a:pt x="63632" y="37356"/>
                  <a:pt x="57867" y="41895"/>
                  <a:pt x="53224" y="47551"/>
                </a:cubicBezTo>
                <a:cubicBezTo>
                  <a:pt x="48582" y="53206"/>
                  <a:pt x="44988" y="59792"/>
                  <a:pt x="42442" y="67308"/>
                </a:cubicBezTo>
                <a:cubicBezTo>
                  <a:pt x="39897" y="74824"/>
                  <a:pt x="38475" y="82674"/>
                  <a:pt x="38175" y="90860"/>
                </a:cubicBezTo>
                <a:lnTo>
                  <a:pt x="147787" y="90860"/>
                </a:lnTo>
                <a:cubicBezTo>
                  <a:pt x="148233" y="71512"/>
                  <a:pt x="143928" y="56332"/>
                  <a:pt x="134870" y="45318"/>
                </a:cubicBezTo>
                <a:cubicBezTo>
                  <a:pt x="125812" y="34305"/>
                  <a:pt x="112374" y="28798"/>
                  <a:pt x="94554" y="28798"/>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3600" dirty="0"/>
          </a:p>
        </p:txBody>
      </p:sp>
      <p:sp>
        <p:nvSpPr>
          <p:cNvPr id="37" name="TextBox 36"/>
          <p:cNvSpPr txBox="1"/>
          <p:nvPr/>
        </p:nvSpPr>
        <p:spPr>
          <a:xfrm>
            <a:off x="8617713" y="1412568"/>
            <a:ext cx="286389" cy="342076"/>
          </a:xfrm>
          <a:custGeom>
            <a:avLst/>
            <a:gdLst/>
            <a:ahLst/>
            <a:cxnLst/>
            <a:rect l="l" t="t" r="r" b="b"/>
            <a:pathLst>
              <a:path w="184845" h="220787">
                <a:moveTo>
                  <a:pt x="96441" y="0"/>
                </a:moveTo>
                <a:cubicBezTo>
                  <a:pt x="112217" y="0"/>
                  <a:pt x="125648" y="2530"/>
                  <a:pt x="136736" y="7590"/>
                </a:cubicBezTo>
                <a:cubicBezTo>
                  <a:pt x="147824" y="12651"/>
                  <a:pt x="156939" y="19459"/>
                  <a:pt x="164083" y="28017"/>
                </a:cubicBezTo>
                <a:cubicBezTo>
                  <a:pt x="171227" y="36575"/>
                  <a:pt x="176473" y="46621"/>
                  <a:pt x="179822" y="58155"/>
                </a:cubicBezTo>
                <a:cubicBezTo>
                  <a:pt x="183170" y="69689"/>
                  <a:pt x="184845" y="82005"/>
                  <a:pt x="184845" y="95101"/>
                </a:cubicBezTo>
                <a:lnTo>
                  <a:pt x="184845" y="101799"/>
                </a:lnTo>
                <a:cubicBezTo>
                  <a:pt x="184845" y="107603"/>
                  <a:pt x="183387" y="111733"/>
                  <a:pt x="180472" y="114189"/>
                </a:cubicBezTo>
                <a:cubicBezTo>
                  <a:pt x="177557" y="116644"/>
                  <a:pt x="174230" y="117872"/>
                  <a:pt x="170491" y="117872"/>
                </a:cubicBezTo>
                <a:lnTo>
                  <a:pt x="38175" y="117872"/>
                </a:lnTo>
                <a:cubicBezTo>
                  <a:pt x="38175" y="129034"/>
                  <a:pt x="39296" y="139080"/>
                  <a:pt x="41539" y="148010"/>
                </a:cubicBezTo>
                <a:cubicBezTo>
                  <a:pt x="43782" y="156940"/>
                  <a:pt x="47521" y="164604"/>
                  <a:pt x="52755" y="171004"/>
                </a:cubicBezTo>
                <a:cubicBezTo>
                  <a:pt x="57990" y="177403"/>
                  <a:pt x="64795" y="182315"/>
                  <a:pt x="73170" y="185738"/>
                </a:cubicBezTo>
                <a:cubicBezTo>
                  <a:pt x="81545" y="189161"/>
                  <a:pt x="91789" y="190872"/>
                  <a:pt x="103902" y="190872"/>
                </a:cubicBezTo>
                <a:cubicBezTo>
                  <a:pt x="113474" y="190872"/>
                  <a:pt x="121998" y="190091"/>
                  <a:pt x="129476" y="188528"/>
                </a:cubicBezTo>
                <a:cubicBezTo>
                  <a:pt x="136953" y="186966"/>
                  <a:pt x="143421" y="185217"/>
                  <a:pt x="148880" y="183282"/>
                </a:cubicBezTo>
                <a:cubicBezTo>
                  <a:pt x="154339" y="181347"/>
                  <a:pt x="158826" y="179599"/>
                  <a:pt x="162341" y="178036"/>
                </a:cubicBezTo>
                <a:cubicBezTo>
                  <a:pt x="165856" y="176473"/>
                  <a:pt x="168511" y="175692"/>
                  <a:pt x="170306" y="175692"/>
                </a:cubicBezTo>
                <a:cubicBezTo>
                  <a:pt x="171352" y="175692"/>
                  <a:pt x="172287" y="175952"/>
                  <a:pt x="173109" y="176473"/>
                </a:cubicBezTo>
                <a:cubicBezTo>
                  <a:pt x="173931" y="176994"/>
                  <a:pt x="174566" y="177775"/>
                  <a:pt x="175015" y="178817"/>
                </a:cubicBezTo>
                <a:cubicBezTo>
                  <a:pt x="175464" y="179859"/>
                  <a:pt x="175800" y="181310"/>
                  <a:pt x="176025" y="183170"/>
                </a:cubicBezTo>
                <a:cubicBezTo>
                  <a:pt x="176249" y="185031"/>
                  <a:pt x="176361" y="187300"/>
                  <a:pt x="176361" y="189979"/>
                </a:cubicBezTo>
                <a:cubicBezTo>
                  <a:pt x="176361" y="191914"/>
                  <a:pt x="176287" y="193588"/>
                  <a:pt x="176138" y="195002"/>
                </a:cubicBezTo>
                <a:cubicBezTo>
                  <a:pt x="175989" y="196416"/>
                  <a:pt x="175803" y="197681"/>
                  <a:pt x="175580" y="198797"/>
                </a:cubicBezTo>
                <a:cubicBezTo>
                  <a:pt x="175357" y="199914"/>
                  <a:pt x="174985" y="200918"/>
                  <a:pt x="174464" y="201811"/>
                </a:cubicBezTo>
                <a:cubicBezTo>
                  <a:pt x="173943" y="202704"/>
                  <a:pt x="173273" y="203560"/>
                  <a:pt x="172455" y="204378"/>
                </a:cubicBezTo>
                <a:cubicBezTo>
                  <a:pt x="171636" y="205197"/>
                  <a:pt x="169218" y="206536"/>
                  <a:pt x="165199" y="208397"/>
                </a:cubicBezTo>
                <a:cubicBezTo>
                  <a:pt x="161181" y="210257"/>
                  <a:pt x="155972" y="212080"/>
                  <a:pt x="149572" y="213866"/>
                </a:cubicBezTo>
                <a:cubicBezTo>
                  <a:pt x="143173" y="215652"/>
                  <a:pt x="135769" y="217252"/>
                  <a:pt x="127360" y="218666"/>
                </a:cubicBezTo>
                <a:cubicBezTo>
                  <a:pt x="118951" y="220080"/>
                  <a:pt x="109984" y="220787"/>
                  <a:pt x="100459" y="220787"/>
                </a:cubicBezTo>
                <a:cubicBezTo>
                  <a:pt x="83939" y="220787"/>
                  <a:pt x="69466" y="218480"/>
                  <a:pt x="57039" y="213866"/>
                </a:cubicBezTo>
                <a:cubicBezTo>
                  <a:pt x="44611" y="209253"/>
                  <a:pt x="34156" y="202407"/>
                  <a:pt x="25673" y="193328"/>
                </a:cubicBezTo>
                <a:cubicBezTo>
                  <a:pt x="17190" y="184249"/>
                  <a:pt x="10790" y="172864"/>
                  <a:pt x="6474" y="159172"/>
                </a:cubicBezTo>
                <a:cubicBezTo>
                  <a:pt x="2158" y="145480"/>
                  <a:pt x="0" y="129555"/>
                  <a:pt x="0" y="111398"/>
                </a:cubicBezTo>
                <a:cubicBezTo>
                  <a:pt x="0" y="94134"/>
                  <a:pt x="2233" y="78619"/>
                  <a:pt x="6697" y="64852"/>
                </a:cubicBezTo>
                <a:cubicBezTo>
                  <a:pt x="11162" y="51086"/>
                  <a:pt x="17599" y="39402"/>
                  <a:pt x="26008" y="29803"/>
                </a:cubicBezTo>
                <a:cubicBezTo>
                  <a:pt x="34417" y="20204"/>
                  <a:pt x="44574" y="12837"/>
                  <a:pt x="56480" y="7702"/>
                </a:cubicBezTo>
                <a:cubicBezTo>
                  <a:pt x="68387" y="2567"/>
                  <a:pt x="81707" y="0"/>
                  <a:pt x="96441" y="0"/>
                </a:cubicBezTo>
                <a:close/>
                <a:moveTo>
                  <a:pt x="94554" y="28798"/>
                </a:moveTo>
                <a:cubicBezTo>
                  <a:pt x="85419" y="28798"/>
                  <a:pt x="77408" y="30510"/>
                  <a:pt x="70520" y="33933"/>
                </a:cubicBezTo>
                <a:cubicBezTo>
                  <a:pt x="63632" y="37356"/>
                  <a:pt x="57867" y="41895"/>
                  <a:pt x="53224" y="47551"/>
                </a:cubicBezTo>
                <a:cubicBezTo>
                  <a:pt x="48582" y="53206"/>
                  <a:pt x="44988" y="59792"/>
                  <a:pt x="42442" y="67308"/>
                </a:cubicBezTo>
                <a:cubicBezTo>
                  <a:pt x="39897" y="74824"/>
                  <a:pt x="38475" y="82674"/>
                  <a:pt x="38175" y="90860"/>
                </a:cubicBezTo>
                <a:lnTo>
                  <a:pt x="147787" y="90860"/>
                </a:lnTo>
                <a:cubicBezTo>
                  <a:pt x="148233" y="71512"/>
                  <a:pt x="143928" y="56332"/>
                  <a:pt x="134870" y="45318"/>
                </a:cubicBezTo>
                <a:cubicBezTo>
                  <a:pt x="125812" y="34305"/>
                  <a:pt x="112374" y="28798"/>
                  <a:pt x="94554" y="28798"/>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3600" dirty="0"/>
          </a:p>
        </p:txBody>
      </p:sp>
      <p:sp>
        <p:nvSpPr>
          <p:cNvPr id="38" name="TextBox 37"/>
          <p:cNvSpPr txBox="1"/>
          <p:nvPr/>
        </p:nvSpPr>
        <p:spPr>
          <a:xfrm flipH="1">
            <a:off x="3937966" y="2153250"/>
            <a:ext cx="464855" cy="537529"/>
          </a:xfrm>
          <a:custGeom>
            <a:avLst/>
            <a:gdLst/>
            <a:ahLst/>
            <a:cxnLst/>
            <a:rect l="l" t="t" r="r" b="b"/>
            <a:pathLst>
              <a:path w="164976" h="220787">
                <a:moveTo>
                  <a:pt x="85725" y="0"/>
                </a:moveTo>
                <a:cubicBezTo>
                  <a:pt x="100161" y="0"/>
                  <a:pt x="112440" y="1637"/>
                  <a:pt x="122560" y="4912"/>
                </a:cubicBezTo>
                <a:cubicBezTo>
                  <a:pt x="132680" y="8186"/>
                  <a:pt x="140866" y="12985"/>
                  <a:pt x="147116" y="19311"/>
                </a:cubicBezTo>
                <a:cubicBezTo>
                  <a:pt x="153367" y="25636"/>
                  <a:pt x="157907" y="33487"/>
                  <a:pt x="160734" y="42863"/>
                </a:cubicBezTo>
                <a:cubicBezTo>
                  <a:pt x="163562" y="52239"/>
                  <a:pt x="164976" y="63178"/>
                  <a:pt x="164976" y="75679"/>
                </a:cubicBezTo>
                <a:lnTo>
                  <a:pt x="164976" y="211187"/>
                </a:lnTo>
                <a:cubicBezTo>
                  <a:pt x="164976" y="212973"/>
                  <a:pt x="164381" y="214313"/>
                  <a:pt x="163190" y="215206"/>
                </a:cubicBezTo>
                <a:cubicBezTo>
                  <a:pt x="161999" y="216099"/>
                  <a:pt x="160362" y="216768"/>
                  <a:pt x="158279" y="217215"/>
                </a:cubicBezTo>
                <a:cubicBezTo>
                  <a:pt x="156195" y="217661"/>
                  <a:pt x="153144" y="217885"/>
                  <a:pt x="149126" y="217885"/>
                </a:cubicBezTo>
                <a:cubicBezTo>
                  <a:pt x="145256" y="217885"/>
                  <a:pt x="142168" y="217661"/>
                  <a:pt x="139861" y="217215"/>
                </a:cubicBezTo>
                <a:cubicBezTo>
                  <a:pt x="137554" y="216768"/>
                  <a:pt x="135880" y="216099"/>
                  <a:pt x="134838" y="215206"/>
                </a:cubicBezTo>
                <a:cubicBezTo>
                  <a:pt x="133796" y="214313"/>
                  <a:pt x="133275" y="212973"/>
                  <a:pt x="133275" y="211187"/>
                </a:cubicBezTo>
                <a:lnTo>
                  <a:pt x="133275" y="191096"/>
                </a:lnTo>
                <a:cubicBezTo>
                  <a:pt x="124495" y="200472"/>
                  <a:pt x="114709" y="207764"/>
                  <a:pt x="103919" y="212973"/>
                </a:cubicBezTo>
                <a:cubicBezTo>
                  <a:pt x="93129" y="218182"/>
                  <a:pt x="81706" y="220787"/>
                  <a:pt x="69651" y="220787"/>
                </a:cubicBezTo>
                <a:cubicBezTo>
                  <a:pt x="59085" y="220787"/>
                  <a:pt x="49523" y="219410"/>
                  <a:pt x="40965" y="216657"/>
                </a:cubicBezTo>
                <a:cubicBezTo>
                  <a:pt x="32407" y="213903"/>
                  <a:pt x="25115" y="209922"/>
                  <a:pt x="19087" y="204713"/>
                </a:cubicBezTo>
                <a:cubicBezTo>
                  <a:pt x="13060" y="199504"/>
                  <a:pt x="8371" y="193105"/>
                  <a:pt x="5023" y="185515"/>
                </a:cubicBezTo>
                <a:cubicBezTo>
                  <a:pt x="1674" y="177924"/>
                  <a:pt x="0" y="169292"/>
                  <a:pt x="0" y="159618"/>
                </a:cubicBezTo>
                <a:cubicBezTo>
                  <a:pt x="0" y="148307"/>
                  <a:pt x="2307" y="138485"/>
                  <a:pt x="6920" y="130150"/>
                </a:cubicBezTo>
                <a:cubicBezTo>
                  <a:pt x="11534" y="121816"/>
                  <a:pt x="18157" y="114896"/>
                  <a:pt x="26789" y="109389"/>
                </a:cubicBezTo>
                <a:cubicBezTo>
                  <a:pt x="35421" y="103882"/>
                  <a:pt x="45988" y="99752"/>
                  <a:pt x="58489" y="96999"/>
                </a:cubicBezTo>
                <a:cubicBezTo>
                  <a:pt x="70991" y="94246"/>
                  <a:pt x="85055" y="92869"/>
                  <a:pt x="100682" y="92869"/>
                </a:cubicBezTo>
                <a:lnTo>
                  <a:pt x="128364" y="92869"/>
                </a:lnTo>
                <a:lnTo>
                  <a:pt x="128364" y="77242"/>
                </a:lnTo>
                <a:cubicBezTo>
                  <a:pt x="128364" y="69503"/>
                  <a:pt x="127546" y="62657"/>
                  <a:pt x="125908" y="56704"/>
                </a:cubicBezTo>
                <a:cubicBezTo>
                  <a:pt x="124271" y="50751"/>
                  <a:pt x="121630" y="45802"/>
                  <a:pt x="117983" y="41858"/>
                </a:cubicBezTo>
                <a:cubicBezTo>
                  <a:pt x="114337" y="37914"/>
                  <a:pt x="109612" y="34938"/>
                  <a:pt x="103808" y="32928"/>
                </a:cubicBezTo>
                <a:cubicBezTo>
                  <a:pt x="98003" y="30919"/>
                  <a:pt x="90859" y="29915"/>
                  <a:pt x="82376" y="29915"/>
                </a:cubicBezTo>
                <a:cubicBezTo>
                  <a:pt x="73298" y="29915"/>
                  <a:pt x="65149" y="30994"/>
                  <a:pt x="57931" y="33152"/>
                </a:cubicBezTo>
                <a:cubicBezTo>
                  <a:pt x="50713" y="35310"/>
                  <a:pt x="44388" y="37691"/>
                  <a:pt x="38956" y="40295"/>
                </a:cubicBezTo>
                <a:cubicBezTo>
                  <a:pt x="33523" y="42900"/>
                  <a:pt x="28984" y="45281"/>
                  <a:pt x="25338" y="47439"/>
                </a:cubicBezTo>
                <a:cubicBezTo>
                  <a:pt x="21692" y="49597"/>
                  <a:pt x="18975" y="50676"/>
                  <a:pt x="17190" y="50676"/>
                </a:cubicBezTo>
                <a:cubicBezTo>
                  <a:pt x="15999" y="50676"/>
                  <a:pt x="14957" y="50379"/>
                  <a:pt x="14064" y="49783"/>
                </a:cubicBezTo>
                <a:cubicBezTo>
                  <a:pt x="13171" y="49188"/>
                  <a:pt x="12390" y="48295"/>
                  <a:pt x="11720" y="47104"/>
                </a:cubicBezTo>
                <a:cubicBezTo>
                  <a:pt x="11050" y="45914"/>
                  <a:pt x="10567" y="44388"/>
                  <a:pt x="10269" y="42528"/>
                </a:cubicBezTo>
                <a:cubicBezTo>
                  <a:pt x="9971" y="40667"/>
                  <a:pt x="9823" y="38621"/>
                  <a:pt x="9823" y="36389"/>
                </a:cubicBezTo>
                <a:cubicBezTo>
                  <a:pt x="9823" y="32668"/>
                  <a:pt x="10083" y="29729"/>
                  <a:pt x="10604" y="27571"/>
                </a:cubicBezTo>
                <a:cubicBezTo>
                  <a:pt x="11125" y="25413"/>
                  <a:pt x="12390" y="23366"/>
                  <a:pt x="14399" y="21431"/>
                </a:cubicBezTo>
                <a:cubicBezTo>
                  <a:pt x="16408" y="19497"/>
                  <a:pt x="19869" y="17227"/>
                  <a:pt x="24780" y="14623"/>
                </a:cubicBezTo>
                <a:cubicBezTo>
                  <a:pt x="29691" y="12018"/>
                  <a:pt x="35347" y="9637"/>
                  <a:pt x="41746" y="7479"/>
                </a:cubicBezTo>
                <a:cubicBezTo>
                  <a:pt x="48146" y="5321"/>
                  <a:pt x="55141" y="3535"/>
                  <a:pt x="62731" y="2121"/>
                </a:cubicBezTo>
                <a:cubicBezTo>
                  <a:pt x="70321" y="707"/>
                  <a:pt x="77986" y="0"/>
                  <a:pt x="85725" y="0"/>
                </a:cubicBezTo>
                <a:close/>
                <a:moveTo>
                  <a:pt x="96887" y="119435"/>
                </a:moveTo>
                <a:cubicBezTo>
                  <a:pt x="86767" y="119435"/>
                  <a:pt x="77986" y="120291"/>
                  <a:pt x="70544" y="122002"/>
                </a:cubicBezTo>
                <a:cubicBezTo>
                  <a:pt x="63103" y="123714"/>
                  <a:pt x="56927" y="126244"/>
                  <a:pt x="52015" y="129592"/>
                </a:cubicBezTo>
                <a:cubicBezTo>
                  <a:pt x="47104" y="132941"/>
                  <a:pt x="43495" y="136959"/>
                  <a:pt x="41188" y="141647"/>
                </a:cubicBezTo>
                <a:cubicBezTo>
                  <a:pt x="38881" y="146336"/>
                  <a:pt x="37728" y="151731"/>
                  <a:pt x="37728" y="157832"/>
                </a:cubicBezTo>
                <a:cubicBezTo>
                  <a:pt x="37728" y="168250"/>
                  <a:pt x="41039" y="176548"/>
                  <a:pt x="47662" y="182724"/>
                </a:cubicBezTo>
                <a:cubicBezTo>
                  <a:pt x="54285" y="188900"/>
                  <a:pt x="63550" y="191989"/>
                  <a:pt x="75456" y="191989"/>
                </a:cubicBezTo>
                <a:cubicBezTo>
                  <a:pt x="85130" y="191989"/>
                  <a:pt x="94096" y="189533"/>
                  <a:pt x="102357" y="184622"/>
                </a:cubicBezTo>
                <a:cubicBezTo>
                  <a:pt x="110616" y="179710"/>
                  <a:pt x="119286" y="172194"/>
                  <a:pt x="128364" y="162074"/>
                </a:cubicBezTo>
                <a:lnTo>
                  <a:pt x="128364" y="119435"/>
                </a:lnTo>
                <a:lnTo>
                  <a:pt x="96887" y="119435"/>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3600" dirty="0"/>
          </a:p>
        </p:txBody>
      </p:sp>
      <p:sp>
        <p:nvSpPr>
          <p:cNvPr id="39" name="TextBox 38"/>
          <p:cNvSpPr txBox="1"/>
          <p:nvPr/>
        </p:nvSpPr>
        <p:spPr>
          <a:xfrm flipV="1">
            <a:off x="4267621" y="5077802"/>
            <a:ext cx="304379" cy="475272"/>
          </a:xfrm>
          <a:custGeom>
            <a:avLst/>
            <a:gdLst/>
            <a:ahLst/>
            <a:cxnLst/>
            <a:rect l="l" t="t" r="r" b="b"/>
            <a:pathLst>
              <a:path w="173012" h="217885">
                <a:moveTo>
                  <a:pt x="101128" y="0"/>
                </a:moveTo>
                <a:cubicBezTo>
                  <a:pt x="114523" y="0"/>
                  <a:pt x="125797" y="2270"/>
                  <a:pt x="134950" y="6809"/>
                </a:cubicBezTo>
                <a:cubicBezTo>
                  <a:pt x="144103" y="11348"/>
                  <a:pt x="151507" y="17413"/>
                  <a:pt x="157162" y="25003"/>
                </a:cubicBezTo>
                <a:cubicBezTo>
                  <a:pt x="162818" y="32594"/>
                  <a:pt x="166873" y="41486"/>
                  <a:pt x="169329" y="51681"/>
                </a:cubicBezTo>
                <a:cubicBezTo>
                  <a:pt x="171785" y="61876"/>
                  <a:pt x="173012" y="74117"/>
                  <a:pt x="173012" y="88404"/>
                </a:cubicBezTo>
                <a:lnTo>
                  <a:pt x="173012" y="210964"/>
                </a:lnTo>
                <a:cubicBezTo>
                  <a:pt x="173012" y="212155"/>
                  <a:pt x="172715" y="213159"/>
                  <a:pt x="172119" y="213978"/>
                </a:cubicBezTo>
                <a:cubicBezTo>
                  <a:pt x="171524" y="214796"/>
                  <a:pt x="170557" y="215503"/>
                  <a:pt x="169217" y="216099"/>
                </a:cubicBezTo>
                <a:cubicBezTo>
                  <a:pt x="167878" y="216694"/>
                  <a:pt x="166018" y="217140"/>
                  <a:pt x="163636" y="217438"/>
                </a:cubicBezTo>
                <a:cubicBezTo>
                  <a:pt x="161255" y="217736"/>
                  <a:pt x="158278" y="217885"/>
                  <a:pt x="154707" y="217885"/>
                </a:cubicBezTo>
                <a:cubicBezTo>
                  <a:pt x="150986" y="217885"/>
                  <a:pt x="147935" y="217736"/>
                  <a:pt x="145554" y="217438"/>
                </a:cubicBezTo>
                <a:cubicBezTo>
                  <a:pt x="143172" y="217140"/>
                  <a:pt x="141312" y="216694"/>
                  <a:pt x="139973" y="216099"/>
                </a:cubicBezTo>
                <a:cubicBezTo>
                  <a:pt x="138633" y="215503"/>
                  <a:pt x="137666" y="214796"/>
                  <a:pt x="137070" y="213978"/>
                </a:cubicBezTo>
                <a:cubicBezTo>
                  <a:pt x="136475" y="213159"/>
                  <a:pt x="136178" y="212155"/>
                  <a:pt x="136178" y="210964"/>
                </a:cubicBezTo>
                <a:lnTo>
                  <a:pt x="136178" y="93315"/>
                </a:lnTo>
                <a:cubicBezTo>
                  <a:pt x="136178" y="81856"/>
                  <a:pt x="135285" y="72628"/>
                  <a:pt x="133499" y="65633"/>
                </a:cubicBezTo>
                <a:cubicBezTo>
                  <a:pt x="131713" y="58639"/>
                  <a:pt x="129108" y="52611"/>
                  <a:pt x="125685" y="47551"/>
                </a:cubicBezTo>
                <a:cubicBezTo>
                  <a:pt x="122262" y="42491"/>
                  <a:pt x="117834" y="38621"/>
                  <a:pt x="112402" y="35942"/>
                </a:cubicBezTo>
                <a:cubicBezTo>
                  <a:pt x="106970" y="33263"/>
                  <a:pt x="100682" y="31924"/>
                  <a:pt x="93538" y="31924"/>
                </a:cubicBezTo>
                <a:cubicBezTo>
                  <a:pt x="84311" y="31924"/>
                  <a:pt x="75084" y="35198"/>
                  <a:pt x="65856" y="41746"/>
                </a:cubicBezTo>
                <a:cubicBezTo>
                  <a:pt x="56629" y="48295"/>
                  <a:pt x="46955" y="57894"/>
                  <a:pt x="36835" y="70545"/>
                </a:cubicBezTo>
                <a:lnTo>
                  <a:pt x="36835" y="210964"/>
                </a:lnTo>
                <a:cubicBezTo>
                  <a:pt x="36835" y="212155"/>
                  <a:pt x="36537" y="213159"/>
                  <a:pt x="35942" y="213978"/>
                </a:cubicBezTo>
                <a:cubicBezTo>
                  <a:pt x="35346" y="214796"/>
                  <a:pt x="34379" y="215503"/>
                  <a:pt x="33040" y="216099"/>
                </a:cubicBezTo>
                <a:cubicBezTo>
                  <a:pt x="31700" y="216694"/>
                  <a:pt x="29840" y="217140"/>
                  <a:pt x="27459" y="217438"/>
                </a:cubicBezTo>
                <a:cubicBezTo>
                  <a:pt x="25077" y="217736"/>
                  <a:pt x="22026" y="217885"/>
                  <a:pt x="18306" y="217885"/>
                </a:cubicBezTo>
                <a:cubicBezTo>
                  <a:pt x="14734" y="217885"/>
                  <a:pt x="11757" y="217736"/>
                  <a:pt x="9376" y="217438"/>
                </a:cubicBezTo>
                <a:cubicBezTo>
                  <a:pt x="6995" y="217140"/>
                  <a:pt x="5097" y="216694"/>
                  <a:pt x="3683" y="216099"/>
                </a:cubicBezTo>
                <a:cubicBezTo>
                  <a:pt x="2269" y="215503"/>
                  <a:pt x="1302" y="214796"/>
                  <a:pt x="781" y="213978"/>
                </a:cubicBezTo>
                <a:cubicBezTo>
                  <a:pt x="260" y="213159"/>
                  <a:pt x="0" y="212155"/>
                  <a:pt x="0" y="210964"/>
                </a:cubicBezTo>
                <a:lnTo>
                  <a:pt x="0" y="10046"/>
                </a:lnTo>
                <a:cubicBezTo>
                  <a:pt x="0" y="8855"/>
                  <a:pt x="223" y="7851"/>
                  <a:pt x="669" y="7032"/>
                </a:cubicBezTo>
                <a:cubicBezTo>
                  <a:pt x="1116" y="6214"/>
                  <a:pt x="2009" y="5470"/>
                  <a:pt x="3348" y="4800"/>
                </a:cubicBezTo>
                <a:cubicBezTo>
                  <a:pt x="4688" y="4130"/>
                  <a:pt x="6399" y="3684"/>
                  <a:pt x="8483" y="3460"/>
                </a:cubicBezTo>
                <a:cubicBezTo>
                  <a:pt x="10567" y="3237"/>
                  <a:pt x="13320" y="3126"/>
                  <a:pt x="16743" y="3126"/>
                </a:cubicBezTo>
                <a:cubicBezTo>
                  <a:pt x="20017" y="3126"/>
                  <a:pt x="22733" y="3237"/>
                  <a:pt x="24891" y="3460"/>
                </a:cubicBezTo>
                <a:cubicBezTo>
                  <a:pt x="27049" y="3684"/>
                  <a:pt x="28724" y="4130"/>
                  <a:pt x="29914" y="4800"/>
                </a:cubicBezTo>
                <a:cubicBezTo>
                  <a:pt x="31105" y="5470"/>
                  <a:pt x="31961" y="6214"/>
                  <a:pt x="32482" y="7032"/>
                </a:cubicBezTo>
                <a:cubicBezTo>
                  <a:pt x="33002" y="7851"/>
                  <a:pt x="33263" y="8855"/>
                  <a:pt x="33263" y="10046"/>
                </a:cubicBezTo>
                <a:lnTo>
                  <a:pt x="33263" y="36612"/>
                </a:lnTo>
                <a:cubicBezTo>
                  <a:pt x="44574" y="23962"/>
                  <a:pt x="55848" y="14697"/>
                  <a:pt x="67084" y="8818"/>
                </a:cubicBezTo>
                <a:cubicBezTo>
                  <a:pt x="78321" y="2940"/>
                  <a:pt x="89669" y="0"/>
                  <a:pt x="10112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3600" dirty="0">
              <a:ln>
                <a:solidFill>
                  <a:sysClr val="windowText" lastClr="000000"/>
                </a:solidFill>
              </a:ln>
              <a:solidFill>
                <a:schemeClr val="bg1"/>
              </a:solidFill>
            </a:endParaRPr>
          </a:p>
        </p:txBody>
      </p:sp>
      <p:sp>
        <p:nvSpPr>
          <p:cNvPr id="40" name="TextBox 39"/>
          <p:cNvSpPr txBox="1"/>
          <p:nvPr/>
        </p:nvSpPr>
        <p:spPr>
          <a:xfrm flipH="1">
            <a:off x="2953330" y="4235049"/>
            <a:ext cx="379328" cy="453086"/>
          </a:xfrm>
          <a:custGeom>
            <a:avLst/>
            <a:gdLst/>
            <a:ahLst/>
            <a:cxnLst/>
            <a:rect l="l" t="t" r="r" b="b"/>
            <a:pathLst>
              <a:path w="184845" h="220787">
                <a:moveTo>
                  <a:pt x="96441" y="0"/>
                </a:moveTo>
                <a:cubicBezTo>
                  <a:pt x="112217" y="0"/>
                  <a:pt x="125648" y="2530"/>
                  <a:pt x="136736" y="7590"/>
                </a:cubicBezTo>
                <a:cubicBezTo>
                  <a:pt x="147824" y="12651"/>
                  <a:pt x="156939" y="19459"/>
                  <a:pt x="164083" y="28017"/>
                </a:cubicBezTo>
                <a:cubicBezTo>
                  <a:pt x="171227" y="36575"/>
                  <a:pt x="176473" y="46621"/>
                  <a:pt x="179822" y="58155"/>
                </a:cubicBezTo>
                <a:cubicBezTo>
                  <a:pt x="183170" y="69689"/>
                  <a:pt x="184845" y="82005"/>
                  <a:pt x="184845" y="95101"/>
                </a:cubicBezTo>
                <a:lnTo>
                  <a:pt x="184845" y="101799"/>
                </a:lnTo>
                <a:cubicBezTo>
                  <a:pt x="184845" y="107603"/>
                  <a:pt x="183387" y="111733"/>
                  <a:pt x="180472" y="114189"/>
                </a:cubicBezTo>
                <a:cubicBezTo>
                  <a:pt x="177557" y="116644"/>
                  <a:pt x="174230" y="117872"/>
                  <a:pt x="170491" y="117872"/>
                </a:cubicBezTo>
                <a:lnTo>
                  <a:pt x="38175" y="117872"/>
                </a:lnTo>
                <a:cubicBezTo>
                  <a:pt x="38175" y="129034"/>
                  <a:pt x="39296" y="139080"/>
                  <a:pt x="41539" y="148010"/>
                </a:cubicBezTo>
                <a:cubicBezTo>
                  <a:pt x="43782" y="156940"/>
                  <a:pt x="47521" y="164604"/>
                  <a:pt x="52755" y="171004"/>
                </a:cubicBezTo>
                <a:cubicBezTo>
                  <a:pt x="57990" y="177403"/>
                  <a:pt x="64795" y="182315"/>
                  <a:pt x="73170" y="185738"/>
                </a:cubicBezTo>
                <a:cubicBezTo>
                  <a:pt x="81545" y="189161"/>
                  <a:pt x="91789" y="190872"/>
                  <a:pt x="103902" y="190872"/>
                </a:cubicBezTo>
                <a:cubicBezTo>
                  <a:pt x="113474" y="190872"/>
                  <a:pt x="121998" y="190091"/>
                  <a:pt x="129475" y="188528"/>
                </a:cubicBezTo>
                <a:cubicBezTo>
                  <a:pt x="136953" y="186966"/>
                  <a:pt x="143421" y="185217"/>
                  <a:pt x="148880" y="183282"/>
                </a:cubicBezTo>
                <a:cubicBezTo>
                  <a:pt x="154339" y="181347"/>
                  <a:pt x="158826" y="179599"/>
                  <a:pt x="162341" y="178036"/>
                </a:cubicBezTo>
                <a:cubicBezTo>
                  <a:pt x="165856" y="176473"/>
                  <a:pt x="168511" y="175692"/>
                  <a:pt x="170306" y="175692"/>
                </a:cubicBezTo>
                <a:cubicBezTo>
                  <a:pt x="171353" y="175692"/>
                  <a:pt x="172287" y="175952"/>
                  <a:pt x="173109" y="176473"/>
                </a:cubicBezTo>
                <a:cubicBezTo>
                  <a:pt x="173931" y="176994"/>
                  <a:pt x="174566" y="177775"/>
                  <a:pt x="175015" y="178817"/>
                </a:cubicBezTo>
                <a:cubicBezTo>
                  <a:pt x="175464" y="179859"/>
                  <a:pt x="175801" y="181310"/>
                  <a:pt x="176025" y="183170"/>
                </a:cubicBezTo>
                <a:cubicBezTo>
                  <a:pt x="176249" y="185031"/>
                  <a:pt x="176362" y="187300"/>
                  <a:pt x="176362" y="189979"/>
                </a:cubicBezTo>
                <a:cubicBezTo>
                  <a:pt x="176362" y="191914"/>
                  <a:pt x="176287" y="193588"/>
                  <a:pt x="176138" y="195002"/>
                </a:cubicBezTo>
                <a:cubicBezTo>
                  <a:pt x="175989" y="196416"/>
                  <a:pt x="175803" y="197681"/>
                  <a:pt x="175580" y="198797"/>
                </a:cubicBezTo>
                <a:cubicBezTo>
                  <a:pt x="175357" y="199914"/>
                  <a:pt x="174985" y="200918"/>
                  <a:pt x="174464" y="201811"/>
                </a:cubicBezTo>
                <a:cubicBezTo>
                  <a:pt x="173943" y="202704"/>
                  <a:pt x="173273" y="203560"/>
                  <a:pt x="172455" y="204378"/>
                </a:cubicBezTo>
                <a:cubicBezTo>
                  <a:pt x="171636" y="205197"/>
                  <a:pt x="169218" y="206536"/>
                  <a:pt x="165199" y="208397"/>
                </a:cubicBezTo>
                <a:cubicBezTo>
                  <a:pt x="161181" y="210257"/>
                  <a:pt x="155972" y="212080"/>
                  <a:pt x="149573" y="213866"/>
                </a:cubicBezTo>
                <a:cubicBezTo>
                  <a:pt x="143173" y="215652"/>
                  <a:pt x="135769" y="217252"/>
                  <a:pt x="127360" y="218666"/>
                </a:cubicBezTo>
                <a:cubicBezTo>
                  <a:pt x="118951" y="220080"/>
                  <a:pt x="109984" y="220787"/>
                  <a:pt x="100459" y="220787"/>
                </a:cubicBezTo>
                <a:cubicBezTo>
                  <a:pt x="83939" y="220787"/>
                  <a:pt x="69466" y="218480"/>
                  <a:pt x="57039" y="213866"/>
                </a:cubicBezTo>
                <a:cubicBezTo>
                  <a:pt x="44611" y="209253"/>
                  <a:pt x="34156" y="202407"/>
                  <a:pt x="25673" y="193328"/>
                </a:cubicBezTo>
                <a:cubicBezTo>
                  <a:pt x="17190" y="184249"/>
                  <a:pt x="10790" y="172864"/>
                  <a:pt x="6474" y="159172"/>
                </a:cubicBezTo>
                <a:cubicBezTo>
                  <a:pt x="2158" y="145480"/>
                  <a:pt x="0" y="129555"/>
                  <a:pt x="0" y="111398"/>
                </a:cubicBezTo>
                <a:cubicBezTo>
                  <a:pt x="0" y="94134"/>
                  <a:pt x="2233" y="78619"/>
                  <a:pt x="6698" y="64852"/>
                </a:cubicBezTo>
                <a:cubicBezTo>
                  <a:pt x="11162" y="51086"/>
                  <a:pt x="17599" y="39402"/>
                  <a:pt x="26008" y="29803"/>
                </a:cubicBezTo>
                <a:cubicBezTo>
                  <a:pt x="34417" y="20204"/>
                  <a:pt x="44574" y="12837"/>
                  <a:pt x="56481" y="7702"/>
                </a:cubicBezTo>
                <a:cubicBezTo>
                  <a:pt x="68387" y="2567"/>
                  <a:pt x="81707" y="0"/>
                  <a:pt x="96441" y="0"/>
                </a:cubicBezTo>
                <a:close/>
                <a:moveTo>
                  <a:pt x="94554" y="28798"/>
                </a:moveTo>
                <a:cubicBezTo>
                  <a:pt x="85419" y="28798"/>
                  <a:pt x="77408" y="30510"/>
                  <a:pt x="70520" y="33933"/>
                </a:cubicBezTo>
                <a:cubicBezTo>
                  <a:pt x="63632" y="37356"/>
                  <a:pt x="57867" y="41895"/>
                  <a:pt x="53224" y="47551"/>
                </a:cubicBezTo>
                <a:cubicBezTo>
                  <a:pt x="48582" y="53206"/>
                  <a:pt x="44988" y="59792"/>
                  <a:pt x="42442" y="67308"/>
                </a:cubicBezTo>
                <a:cubicBezTo>
                  <a:pt x="39897" y="74824"/>
                  <a:pt x="38475" y="82674"/>
                  <a:pt x="38175" y="90860"/>
                </a:cubicBezTo>
                <a:lnTo>
                  <a:pt x="147787" y="90860"/>
                </a:lnTo>
                <a:cubicBezTo>
                  <a:pt x="148233" y="71512"/>
                  <a:pt x="143927" y="56332"/>
                  <a:pt x="134870" y="45318"/>
                </a:cubicBezTo>
                <a:cubicBezTo>
                  <a:pt x="125812" y="34305"/>
                  <a:pt x="112374" y="28798"/>
                  <a:pt x="94554" y="28798"/>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3600" dirty="0"/>
          </a:p>
        </p:txBody>
      </p:sp>
      <p:sp>
        <p:nvSpPr>
          <p:cNvPr id="41" name="TextBox 40"/>
          <p:cNvSpPr txBox="1"/>
          <p:nvPr/>
        </p:nvSpPr>
        <p:spPr>
          <a:xfrm flipH="1">
            <a:off x="7646126" y="2108265"/>
            <a:ext cx="418410" cy="582514"/>
          </a:xfrm>
          <a:custGeom>
            <a:avLst/>
            <a:gdLst/>
            <a:ahLst/>
            <a:cxnLst/>
            <a:rect l="l" t="t" r="r" b="b"/>
            <a:pathLst>
              <a:path w="142206" h="220787">
                <a:moveTo>
                  <a:pt x="78135" y="0"/>
                </a:moveTo>
                <a:cubicBezTo>
                  <a:pt x="83493" y="0"/>
                  <a:pt x="88851" y="447"/>
                  <a:pt x="94209" y="1340"/>
                </a:cubicBezTo>
                <a:cubicBezTo>
                  <a:pt x="99566" y="2233"/>
                  <a:pt x="104403" y="3349"/>
                  <a:pt x="108719" y="4688"/>
                </a:cubicBezTo>
                <a:cubicBezTo>
                  <a:pt x="113035" y="6028"/>
                  <a:pt x="116719" y="7479"/>
                  <a:pt x="119770" y="9042"/>
                </a:cubicBezTo>
                <a:cubicBezTo>
                  <a:pt x="122821" y="10604"/>
                  <a:pt x="125128" y="11981"/>
                  <a:pt x="126690" y="13171"/>
                </a:cubicBezTo>
                <a:cubicBezTo>
                  <a:pt x="128253" y="14362"/>
                  <a:pt x="129295" y="15404"/>
                  <a:pt x="129816" y="16297"/>
                </a:cubicBezTo>
                <a:cubicBezTo>
                  <a:pt x="130337" y="17190"/>
                  <a:pt x="130709" y="18194"/>
                  <a:pt x="130932" y="19311"/>
                </a:cubicBezTo>
                <a:cubicBezTo>
                  <a:pt x="131155" y="20427"/>
                  <a:pt x="131378" y="21804"/>
                  <a:pt x="131602" y="23441"/>
                </a:cubicBezTo>
                <a:cubicBezTo>
                  <a:pt x="131825" y="25078"/>
                  <a:pt x="131937" y="27087"/>
                  <a:pt x="131937" y="29468"/>
                </a:cubicBezTo>
                <a:cubicBezTo>
                  <a:pt x="131937" y="31998"/>
                  <a:pt x="131825" y="34193"/>
                  <a:pt x="131602" y="36054"/>
                </a:cubicBezTo>
                <a:cubicBezTo>
                  <a:pt x="131378" y="37914"/>
                  <a:pt x="131006" y="39440"/>
                  <a:pt x="130486" y="40630"/>
                </a:cubicBezTo>
                <a:cubicBezTo>
                  <a:pt x="129965" y="41821"/>
                  <a:pt x="129332" y="42677"/>
                  <a:pt x="128588" y="43198"/>
                </a:cubicBezTo>
                <a:cubicBezTo>
                  <a:pt x="127844" y="43718"/>
                  <a:pt x="127025" y="43979"/>
                  <a:pt x="126132" y="43979"/>
                </a:cubicBezTo>
                <a:cubicBezTo>
                  <a:pt x="124793" y="43979"/>
                  <a:pt x="122858" y="43160"/>
                  <a:pt x="120328" y="41523"/>
                </a:cubicBezTo>
                <a:cubicBezTo>
                  <a:pt x="117798" y="39886"/>
                  <a:pt x="114524" y="38137"/>
                  <a:pt x="110505" y="36277"/>
                </a:cubicBezTo>
                <a:cubicBezTo>
                  <a:pt x="106487" y="34417"/>
                  <a:pt x="101762" y="32668"/>
                  <a:pt x="96329" y="31031"/>
                </a:cubicBezTo>
                <a:cubicBezTo>
                  <a:pt x="90897" y="29394"/>
                  <a:pt x="84684" y="28575"/>
                  <a:pt x="77689" y="28575"/>
                </a:cubicBezTo>
                <a:cubicBezTo>
                  <a:pt x="71438" y="28575"/>
                  <a:pt x="65931" y="29282"/>
                  <a:pt x="61169" y="30696"/>
                </a:cubicBezTo>
                <a:cubicBezTo>
                  <a:pt x="56406" y="32110"/>
                  <a:pt x="52500" y="34119"/>
                  <a:pt x="49449" y="36724"/>
                </a:cubicBezTo>
                <a:cubicBezTo>
                  <a:pt x="46398" y="39328"/>
                  <a:pt x="44091" y="42416"/>
                  <a:pt x="42528" y="45988"/>
                </a:cubicBezTo>
                <a:cubicBezTo>
                  <a:pt x="40965" y="49560"/>
                  <a:pt x="40184" y="53430"/>
                  <a:pt x="40184" y="57597"/>
                </a:cubicBezTo>
                <a:cubicBezTo>
                  <a:pt x="40184" y="63401"/>
                  <a:pt x="41672" y="68275"/>
                  <a:pt x="44649" y="72219"/>
                </a:cubicBezTo>
                <a:cubicBezTo>
                  <a:pt x="47625" y="76163"/>
                  <a:pt x="51495" y="79623"/>
                  <a:pt x="56257" y="82600"/>
                </a:cubicBezTo>
                <a:cubicBezTo>
                  <a:pt x="61020" y="85576"/>
                  <a:pt x="66452" y="88255"/>
                  <a:pt x="72554" y="90637"/>
                </a:cubicBezTo>
                <a:cubicBezTo>
                  <a:pt x="78656" y="93018"/>
                  <a:pt x="84870" y="95474"/>
                  <a:pt x="91195" y="98004"/>
                </a:cubicBezTo>
                <a:cubicBezTo>
                  <a:pt x="97520" y="100534"/>
                  <a:pt x="103771" y="103361"/>
                  <a:pt x="109947" y="106487"/>
                </a:cubicBezTo>
                <a:cubicBezTo>
                  <a:pt x="116124" y="109612"/>
                  <a:pt x="121593" y="113407"/>
                  <a:pt x="126356" y="117872"/>
                </a:cubicBezTo>
                <a:cubicBezTo>
                  <a:pt x="131118" y="122337"/>
                  <a:pt x="134950" y="127695"/>
                  <a:pt x="137853" y="133946"/>
                </a:cubicBezTo>
                <a:cubicBezTo>
                  <a:pt x="140755" y="140196"/>
                  <a:pt x="142206" y="147638"/>
                  <a:pt x="142206" y="156270"/>
                </a:cubicBezTo>
                <a:cubicBezTo>
                  <a:pt x="142206" y="166539"/>
                  <a:pt x="140308" y="175692"/>
                  <a:pt x="136513" y="183729"/>
                </a:cubicBezTo>
                <a:cubicBezTo>
                  <a:pt x="132718" y="191765"/>
                  <a:pt x="127323" y="198537"/>
                  <a:pt x="120328" y="204044"/>
                </a:cubicBezTo>
                <a:cubicBezTo>
                  <a:pt x="113333" y="209550"/>
                  <a:pt x="104999" y="213717"/>
                  <a:pt x="95325" y="216545"/>
                </a:cubicBezTo>
                <a:cubicBezTo>
                  <a:pt x="85651" y="219373"/>
                  <a:pt x="75010" y="220787"/>
                  <a:pt x="63401" y="220787"/>
                </a:cubicBezTo>
                <a:cubicBezTo>
                  <a:pt x="56257" y="220787"/>
                  <a:pt x="49449" y="220229"/>
                  <a:pt x="42975" y="219112"/>
                </a:cubicBezTo>
                <a:cubicBezTo>
                  <a:pt x="36501" y="217996"/>
                  <a:pt x="30696" y="216582"/>
                  <a:pt x="25562" y="214871"/>
                </a:cubicBezTo>
                <a:cubicBezTo>
                  <a:pt x="20427" y="213159"/>
                  <a:pt x="16074" y="211373"/>
                  <a:pt x="12502" y="209513"/>
                </a:cubicBezTo>
                <a:cubicBezTo>
                  <a:pt x="8930" y="207653"/>
                  <a:pt x="6326" y="205978"/>
                  <a:pt x="4689" y="204490"/>
                </a:cubicBezTo>
                <a:cubicBezTo>
                  <a:pt x="3051" y="203002"/>
                  <a:pt x="1861" y="200918"/>
                  <a:pt x="1117" y="198239"/>
                </a:cubicBezTo>
                <a:cubicBezTo>
                  <a:pt x="373" y="195560"/>
                  <a:pt x="0" y="191914"/>
                  <a:pt x="0" y="187300"/>
                </a:cubicBezTo>
                <a:cubicBezTo>
                  <a:pt x="0" y="184473"/>
                  <a:pt x="149" y="182091"/>
                  <a:pt x="447" y="180157"/>
                </a:cubicBezTo>
                <a:cubicBezTo>
                  <a:pt x="745" y="178222"/>
                  <a:pt x="1117" y="176659"/>
                  <a:pt x="1563" y="175469"/>
                </a:cubicBezTo>
                <a:cubicBezTo>
                  <a:pt x="2010" y="174278"/>
                  <a:pt x="2642" y="173422"/>
                  <a:pt x="3461" y="172901"/>
                </a:cubicBezTo>
                <a:cubicBezTo>
                  <a:pt x="4279" y="172380"/>
                  <a:pt x="5209" y="172120"/>
                  <a:pt x="6251" y="172120"/>
                </a:cubicBezTo>
                <a:cubicBezTo>
                  <a:pt x="7888" y="172120"/>
                  <a:pt x="10307" y="173125"/>
                  <a:pt x="13507" y="175134"/>
                </a:cubicBezTo>
                <a:cubicBezTo>
                  <a:pt x="16706" y="177143"/>
                  <a:pt x="20650" y="179338"/>
                  <a:pt x="25338" y="181719"/>
                </a:cubicBezTo>
                <a:cubicBezTo>
                  <a:pt x="30027" y="184101"/>
                  <a:pt x="35570" y="186296"/>
                  <a:pt x="41970" y="188305"/>
                </a:cubicBezTo>
                <a:cubicBezTo>
                  <a:pt x="48370" y="190314"/>
                  <a:pt x="55737" y="191319"/>
                  <a:pt x="64071" y="191319"/>
                </a:cubicBezTo>
                <a:cubicBezTo>
                  <a:pt x="70322" y="191319"/>
                  <a:pt x="75977" y="190649"/>
                  <a:pt x="81037" y="189310"/>
                </a:cubicBezTo>
                <a:cubicBezTo>
                  <a:pt x="86098" y="187970"/>
                  <a:pt x="90488" y="185998"/>
                  <a:pt x="94209" y="183394"/>
                </a:cubicBezTo>
                <a:cubicBezTo>
                  <a:pt x="97929" y="180789"/>
                  <a:pt x="100794" y="177478"/>
                  <a:pt x="102803" y="173459"/>
                </a:cubicBezTo>
                <a:cubicBezTo>
                  <a:pt x="104813" y="169441"/>
                  <a:pt x="105817" y="164679"/>
                  <a:pt x="105817" y="159172"/>
                </a:cubicBezTo>
                <a:cubicBezTo>
                  <a:pt x="105817" y="153516"/>
                  <a:pt x="104366" y="148754"/>
                  <a:pt x="101464" y="144884"/>
                </a:cubicBezTo>
                <a:cubicBezTo>
                  <a:pt x="98562" y="141015"/>
                  <a:pt x="94730" y="137592"/>
                  <a:pt x="89967" y="134615"/>
                </a:cubicBezTo>
                <a:cubicBezTo>
                  <a:pt x="85205" y="131639"/>
                  <a:pt x="79847" y="128997"/>
                  <a:pt x="73894" y="126690"/>
                </a:cubicBezTo>
                <a:cubicBezTo>
                  <a:pt x="67940" y="124383"/>
                  <a:pt x="61801" y="121965"/>
                  <a:pt x="55476" y="119435"/>
                </a:cubicBezTo>
                <a:cubicBezTo>
                  <a:pt x="49151" y="116905"/>
                  <a:pt x="42975" y="114040"/>
                  <a:pt x="36947" y="110840"/>
                </a:cubicBezTo>
                <a:cubicBezTo>
                  <a:pt x="30919" y="107640"/>
                  <a:pt x="25524" y="103733"/>
                  <a:pt x="20762" y="99120"/>
                </a:cubicBezTo>
                <a:cubicBezTo>
                  <a:pt x="15999" y="94506"/>
                  <a:pt x="12167" y="88999"/>
                  <a:pt x="9265" y="82600"/>
                </a:cubicBezTo>
                <a:cubicBezTo>
                  <a:pt x="6363" y="76200"/>
                  <a:pt x="4912" y="68536"/>
                  <a:pt x="4912" y="59606"/>
                </a:cubicBezTo>
                <a:cubicBezTo>
                  <a:pt x="4912" y="51718"/>
                  <a:pt x="6437" y="44165"/>
                  <a:pt x="9488" y="36947"/>
                </a:cubicBezTo>
                <a:cubicBezTo>
                  <a:pt x="12539" y="29729"/>
                  <a:pt x="17116" y="23403"/>
                  <a:pt x="23218" y="17971"/>
                </a:cubicBezTo>
                <a:cubicBezTo>
                  <a:pt x="29320" y="12539"/>
                  <a:pt x="36947" y="8186"/>
                  <a:pt x="46100" y="4912"/>
                </a:cubicBezTo>
                <a:cubicBezTo>
                  <a:pt x="55253" y="1637"/>
                  <a:pt x="65931" y="0"/>
                  <a:pt x="7813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3600" dirty="0"/>
          </a:p>
        </p:txBody>
      </p:sp>
      <p:sp>
        <p:nvSpPr>
          <p:cNvPr id="42" name="TextBox 41"/>
          <p:cNvSpPr txBox="1"/>
          <p:nvPr/>
        </p:nvSpPr>
        <p:spPr>
          <a:xfrm rot="16200000">
            <a:off x="9307440" y="3760479"/>
            <a:ext cx="184845" cy="220787"/>
          </a:xfrm>
          <a:custGeom>
            <a:avLst/>
            <a:gdLst/>
            <a:ahLst/>
            <a:cxnLst/>
            <a:rect l="l" t="t" r="r" b="b"/>
            <a:pathLst>
              <a:path w="184845" h="220787">
                <a:moveTo>
                  <a:pt x="96441" y="0"/>
                </a:moveTo>
                <a:cubicBezTo>
                  <a:pt x="112217" y="0"/>
                  <a:pt x="125649" y="2530"/>
                  <a:pt x="136736" y="7590"/>
                </a:cubicBezTo>
                <a:cubicBezTo>
                  <a:pt x="147824" y="12651"/>
                  <a:pt x="156940" y="19459"/>
                  <a:pt x="164083" y="28017"/>
                </a:cubicBezTo>
                <a:cubicBezTo>
                  <a:pt x="171227" y="36575"/>
                  <a:pt x="176473" y="46621"/>
                  <a:pt x="179822" y="58155"/>
                </a:cubicBezTo>
                <a:cubicBezTo>
                  <a:pt x="183171" y="69689"/>
                  <a:pt x="184845" y="82005"/>
                  <a:pt x="184845" y="95101"/>
                </a:cubicBezTo>
                <a:lnTo>
                  <a:pt x="184845" y="101799"/>
                </a:lnTo>
                <a:cubicBezTo>
                  <a:pt x="184845" y="107603"/>
                  <a:pt x="183387" y="111733"/>
                  <a:pt x="180472" y="114189"/>
                </a:cubicBezTo>
                <a:cubicBezTo>
                  <a:pt x="177558" y="116644"/>
                  <a:pt x="174230" y="117872"/>
                  <a:pt x="170491" y="117872"/>
                </a:cubicBezTo>
                <a:lnTo>
                  <a:pt x="38175" y="117872"/>
                </a:lnTo>
                <a:cubicBezTo>
                  <a:pt x="38175" y="129034"/>
                  <a:pt x="39296" y="139080"/>
                  <a:pt x="41539" y="148010"/>
                </a:cubicBezTo>
                <a:cubicBezTo>
                  <a:pt x="43782" y="156940"/>
                  <a:pt x="47521" y="164604"/>
                  <a:pt x="52755" y="171004"/>
                </a:cubicBezTo>
                <a:cubicBezTo>
                  <a:pt x="57990" y="177403"/>
                  <a:pt x="64795" y="182315"/>
                  <a:pt x="73170" y="185738"/>
                </a:cubicBezTo>
                <a:cubicBezTo>
                  <a:pt x="81545" y="189161"/>
                  <a:pt x="91789" y="190872"/>
                  <a:pt x="103902" y="190872"/>
                </a:cubicBezTo>
                <a:cubicBezTo>
                  <a:pt x="113474" y="190872"/>
                  <a:pt x="121998" y="190091"/>
                  <a:pt x="129476" y="188528"/>
                </a:cubicBezTo>
                <a:cubicBezTo>
                  <a:pt x="136953" y="186966"/>
                  <a:pt x="143421" y="185217"/>
                  <a:pt x="148880" y="183282"/>
                </a:cubicBezTo>
                <a:cubicBezTo>
                  <a:pt x="154339" y="181347"/>
                  <a:pt x="158826" y="179599"/>
                  <a:pt x="162341" y="178036"/>
                </a:cubicBezTo>
                <a:cubicBezTo>
                  <a:pt x="165856" y="176473"/>
                  <a:pt x="168511" y="175692"/>
                  <a:pt x="170306" y="175692"/>
                </a:cubicBezTo>
                <a:cubicBezTo>
                  <a:pt x="171353" y="175692"/>
                  <a:pt x="172287" y="175952"/>
                  <a:pt x="173109" y="176473"/>
                </a:cubicBezTo>
                <a:cubicBezTo>
                  <a:pt x="173931" y="176994"/>
                  <a:pt x="174566" y="177775"/>
                  <a:pt x="175015" y="178817"/>
                </a:cubicBezTo>
                <a:cubicBezTo>
                  <a:pt x="175464" y="179859"/>
                  <a:pt x="175801" y="181310"/>
                  <a:pt x="176025" y="183170"/>
                </a:cubicBezTo>
                <a:cubicBezTo>
                  <a:pt x="176249" y="185031"/>
                  <a:pt x="176362" y="187300"/>
                  <a:pt x="176362" y="189979"/>
                </a:cubicBezTo>
                <a:cubicBezTo>
                  <a:pt x="176362" y="191914"/>
                  <a:pt x="176287" y="193588"/>
                  <a:pt x="176138" y="195002"/>
                </a:cubicBezTo>
                <a:cubicBezTo>
                  <a:pt x="175990" y="196416"/>
                  <a:pt x="175804" y="197681"/>
                  <a:pt x="175580" y="198797"/>
                </a:cubicBezTo>
                <a:cubicBezTo>
                  <a:pt x="175357" y="199914"/>
                  <a:pt x="174985" y="200918"/>
                  <a:pt x="174464" y="201811"/>
                </a:cubicBezTo>
                <a:cubicBezTo>
                  <a:pt x="173943" y="202704"/>
                  <a:pt x="173274" y="203560"/>
                  <a:pt x="172455" y="204378"/>
                </a:cubicBezTo>
                <a:cubicBezTo>
                  <a:pt x="171636" y="205197"/>
                  <a:pt x="169218" y="206536"/>
                  <a:pt x="165200" y="208397"/>
                </a:cubicBezTo>
                <a:cubicBezTo>
                  <a:pt x="161181" y="210257"/>
                  <a:pt x="155972" y="212080"/>
                  <a:pt x="149573" y="213866"/>
                </a:cubicBezTo>
                <a:cubicBezTo>
                  <a:pt x="143173" y="215652"/>
                  <a:pt x="135769" y="217252"/>
                  <a:pt x="127360" y="218666"/>
                </a:cubicBezTo>
                <a:cubicBezTo>
                  <a:pt x="118951" y="220080"/>
                  <a:pt x="109984" y="220787"/>
                  <a:pt x="100459" y="220787"/>
                </a:cubicBezTo>
                <a:cubicBezTo>
                  <a:pt x="83939" y="220787"/>
                  <a:pt x="69466" y="218480"/>
                  <a:pt x="57039" y="213866"/>
                </a:cubicBezTo>
                <a:cubicBezTo>
                  <a:pt x="44612" y="209253"/>
                  <a:pt x="34156" y="202407"/>
                  <a:pt x="25673" y="193328"/>
                </a:cubicBezTo>
                <a:cubicBezTo>
                  <a:pt x="17190" y="184249"/>
                  <a:pt x="10790" y="172864"/>
                  <a:pt x="6474" y="159172"/>
                </a:cubicBezTo>
                <a:cubicBezTo>
                  <a:pt x="2158" y="145480"/>
                  <a:pt x="0" y="129555"/>
                  <a:pt x="0" y="111398"/>
                </a:cubicBezTo>
                <a:cubicBezTo>
                  <a:pt x="0" y="94134"/>
                  <a:pt x="2233" y="78619"/>
                  <a:pt x="6698" y="64852"/>
                </a:cubicBezTo>
                <a:cubicBezTo>
                  <a:pt x="11162" y="51086"/>
                  <a:pt x="17599" y="39402"/>
                  <a:pt x="26008" y="29803"/>
                </a:cubicBezTo>
                <a:cubicBezTo>
                  <a:pt x="34417" y="20204"/>
                  <a:pt x="44574" y="12837"/>
                  <a:pt x="56481" y="7702"/>
                </a:cubicBezTo>
                <a:cubicBezTo>
                  <a:pt x="68387" y="2567"/>
                  <a:pt x="81707" y="0"/>
                  <a:pt x="96441" y="0"/>
                </a:cubicBezTo>
                <a:close/>
                <a:moveTo>
                  <a:pt x="94554" y="28798"/>
                </a:moveTo>
                <a:cubicBezTo>
                  <a:pt x="85420" y="28798"/>
                  <a:pt x="77408" y="30510"/>
                  <a:pt x="70520" y="33933"/>
                </a:cubicBezTo>
                <a:cubicBezTo>
                  <a:pt x="63633" y="37356"/>
                  <a:pt x="57867" y="41895"/>
                  <a:pt x="53224" y="47551"/>
                </a:cubicBezTo>
                <a:cubicBezTo>
                  <a:pt x="48582" y="53206"/>
                  <a:pt x="44988" y="59792"/>
                  <a:pt x="42443" y="67308"/>
                </a:cubicBezTo>
                <a:cubicBezTo>
                  <a:pt x="39897" y="74824"/>
                  <a:pt x="38475" y="82674"/>
                  <a:pt x="38175" y="90860"/>
                </a:cubicBezTo>
                <a:lnTo>
                  <a:pt x="147787" y="90860"/>
                </a:lnTo>
                <a:cubicBezTo>
                  <a:pt x="148233" y="71512"/>
                  <a:pt x="143928" y="56332"/>
                  <a:pt x="134870" y="45318"/>
                </a:cubicBezTo>
                <a:cubicBezTo>
                  <a:pt x="125812" y="34305"/>
                  <a:pt x="112374" y="28798"/>
                  <a:pt x="94554" y="28798"/>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3600" dirty="0"/>
          </a:p>
        </p:txBody>
      </p:sp>
      <p:sp>
        <p:nvSpPr>
          <p:cNvPr id="43" name="TextBox 42"/>
          <p:cNvSpPr txBox="1"/>
          <p:nvPr/>
        </p:nvSpPr>
        <p:spPr>
          <a:xfrm>
            <a:off x="4354128" y="4117042"/>
            <a:ext cx="291891" cy="406182"/>
          </a:xfrm>
          <a:custGeom>
            <a:avLst/>
            <a:gdLst/>
            <a:ahLst/>
            <a:cxnLst/>
            <a:rect l="l" t="t" r="r" b="b"/>
            <a:pathLst>
              <a:path w="158502" h="220564">
                <a:moveTo>
                  <a:pt x="93762" y="0"/>
                </a:moveTo>
                <a:cubicBezTo>
                  <a:pt x="100162" y="0"/>
                  <a:pt x="106375" y="596"/>
                  <a:pt x="112403" y="1786"/>
                </a:cubicBezTo>
                <a:cubicBezTo>
                  <a:pt x="118430" y="2977"/>
                  <a:pt x="123974" y="4540"/>
                  <a:pt x="129034" y="6474"/>
                </a:cubicBezTo>
                <a:cubicBezTo>
                  <a:pt x="134095" y="8409"/>
                  <a:pt x="138597" y="10642"/>
                  <a:pt x="142541" y="13172"/>
                </a:cubicBezTo>
                <a:cubicBezTo>
                  <a:pt x="146485" y="15702"/>
                  <a:pt x="149350" y="17860"/>
                  <a:pt x="151135" y="19646"/>
                </a:cubicBezTo>
                <a:cubicBezTo>
                  <a:pt x="152921" y="21432"/>
                  <a:pt x="154149" y="22846"/>
                  <a:pt x="154819" y="23887"/>
                </a:cubicBezTo>
                <a:cubicBezTo>
                  <a:pt x="155489" y="24929"/>
                  <a:pt x="156047" y="26157"/>
                  <a:pt x="156493" y="27571"/>
                </a:cubicBezTo>
                <a:cubicBezTo>
                  <a:pt x="156940" y="28985"/>
                  <a:pt x="157237" y="30585"/>
                  <a:pt x="157386" y="32371"/>
                </a:cubicBezTo>
                <a:cubicBezTo>
                  <a:pt x="157535" y="34156"/>
                  <a:pt x="157609" y="36389"/>
                  <a:pt x="157609" y="39068"/>
                </a:cubicBezTo>
                <a:cubicBezTo>
                  <a:pt x="157609" y="44872"/>
                  <a:pt x="156940" y="48928"/>
                  <a:pt x="155600" y="51235"/>
                </a:cubicBezTo>
                <a:cubicBezTo>
                  <a:pt x="154261" y="53541"/>
                  <a:pt x="152624" y="54695"/>
                  <a:pt x="150689" y="54695"/>
                </a:cubicBezTo>
                <a:cubicBezTo>
                  <a:pt x="148457" y="54695"/>
                  <a:pt x="145889" y="53467"/>
                  <a:pt x="142987" y="51011"/>
                </a:cubicBezTo>
                <a:cubicBezTo>
                  <a:pt x="140085" y="48556"/>
                  <a:pt x="136401" y="45840"/>
                  <a:pt x="131937" y="42863"/>
                </a:cubicBezTo>
                <a:cubicBezTo>
                  <a:pt x="127472" y="39886"/>
                  <a:pt x="122077" y="37170"/>
                  <a:pt x="115752" y="34715"/>
                </a:cubicBezTo>
                <a:cubicBezTo>
                  <a:pt x="109426" y="32259"/>
                  <a:pt x="101948" y="31031"/>
                  <a:pt x="93316" y="31031"/>
                </a:cubicBezTo>
                <a:cubicBezTo>
                  <a:pt x="75605" y="31031"/>
                  <a:pt x="62025" y="37840"/>
                  <a:pt x="52574" y="51458"/>
                </a:cubicBezTo>
                <a:cubicBezTo>
                  <a:pt x="43123" y="65076"/>
                  <a:pt x="38398" y="84833"/>
                  <a:pt x="38398" y="110729"/>
                </a:cubicBezTo>
                <a:cubicBezTo>
                  <a:pt x="38398" y="123677"/>
                  <a:pt x="39626" y="135025"/>
                  <a:pt x="42082" y="144773"/>
                </a:cubicBezTo>
                <a:cubicBezTo>
                  <a:pt x="44537" y="154521"/>
                  <a:pt x="48146" y="162670"/>
                  <a:pt x="52909" y="169218"/>
                </a:cubicBezTo>
                <a:cubicBezTo>
                  <a:pt x="57671" y="175767"/>
                  <a:pt x="63513" y="180641"/>
                  <a:pt x="70433" y="183840"/>
                </a:cubicBezTo>
                <a:cubicBezTo>
                  <a:pt x="77354" y="187040"/>
                  <a:pt x="85279" y="188640"/>
                  <a:pt x="94209" y="188640"/>
                </a:cubicBezTo>
                <a:cubicBezTo>
                  <a:pt x="102692" y="188640"/>
                  <a:pt x="110133" y="187301"/>
                  <a:pt x="116533" y="184622"/>
                </a:cubicBezTo>
                <a:cubicBezTo>
                  <a:pt x="122933" y="181943"/>
                  <a:pt x="128476" y="179004"/>
                  <a:pt x="133164" y="175804"/>
                </a:cubicBezTo>
                <a:cubicBezTo>
                  <a:pt x="137853" y="172604"/>
                  <a:pt x="141797" y="169702"/>
                  <a:pt x="144996" y="167097"/>
                </a:cubicBezTo>
                <a:cubicBezTo>
                  <a:pt x="148196" y="164493"/>
                  <a:pt x="150689" y="163191"/>
                  <a:pt x="152475" y="163191"/>
                </a:cubicBezTo>
                <a:cubicBezTo>
                  <a:pt x="153517" y="163191"/>
                  <a:pt x="154410" y="163488"/>
                  <a:pt x="155154" y="164084"/>
                </a:cubicBezTo>
                <a:cubicBezTo>
                  <a:pt x="155898" y="164679"/>
                  <a:pt x="156530" y="165683"/>
                  <a:pt x="157051" y="167097"/>
                </a:cubicBezTo>
                <a:cubicBezTo>
                  <a:pt x="157572" y="168511"/>
                  <a:pt x="157944" y="170297"/>
                  <a:pt x="158168" y="172455"/>
                </a:cubicBezTo>
                <a:cubicBezTo>
                  <a:pt x="158391" y="174613"/>
                  <a:pt x="158502" y="177180"/>
                  <a:pt x="158502" y="180157"/>
                </a:cubicBezTo>
                <a:cubicBezTo>
                  <a:pt x="158502" y="182687"/>
                  <a:pt x="158428" y="184882"/>
                  <a:pt x="158279" y="186743"/>
                </a:cubicBezTo>
                <a:cubicBezTo>
                  <a:pt x="158130" y="188603"/>
                  <a:pt x="157870" y="190166"/>
                  <a:pt x="157498" y="191431"/>
                </a:cubicBezTo>
                <a:cubicBezTo>
                  <a:pt x="157126" y="192696"/>
                  <a:pt x="156679" y="193812"/>
                  <a:pt x="156158" y="194779"/>
                </a:cubicBezTo>
                <a:cubicBezTo>
                  <a:pt x="155638" y="195747"/>
                  <a:pt x="154447" y="197161"/>
                  <a:pt x="152587" y="199021"/>
                </a:cubicBezTo>
                <a:cubicBezTo>
                  <a:pt x="150726" y="200881"/>
                  <a:pt x="147564" y="203188"/>
                  <a:pt x="143099" y="205941"/>
                </a:cubicBezTo>
                <a:cubicBezTo>
                  <a:pt x="138634" y="208695"/>
                  <a:pt x="133611" y="211150"/>
                  <a:pt x="128030" y="213308"/>
                </a:cubicBezTo>
                <a:cubicBezTo>
                  <a:pt x="122449" y="215466"/>
                  <a:pt x="116384" y="217215"/>
                  <a:pt x="109836" y="218555"/>
                </a:cubicBezTo>
                <a:cubicBezTo>
                  <a:pt x="103287" y="219894"/>
                  <a:pt x="96516" y="220564"/>
                  <a:pt x="89521" y="220564"/>
                </a:cubicBezTo>
                <a:cubicBezTo>
                  <a:pt x="75084" y="220564"/>
                  <a:pt x="62285" y="218183"/>
                  <a:pt x="51123" y="213420"/>
                </a:cubicBezTo>
                <a:cubicBezTo>
                  <a:pt x="39961" y="208658"/>
                  <a:pt x="30622" y="201700"/>
                  <a:pt x="23106" y="192547"/>
                </a:cubicBezTo>
                <a:cubicBezTo>
                  <a:pt x="15590" y="183394"/>
                  <a:pt x="9860" y="172157"/>
                  <a:pt x="5916" y="158837"/>
                </a:cubicBezTo>
                <a:cubicBezTo>
                  <a:pt x="1972" y="145517"/>
                  <a:pt x="0" y="130151"/>
                  <a:pt x="0" y="112738"/>
                </a:cubicBezTo>
                <a:cubicBezTo>
                  <a:pt x="0" y="92944"/>
                  <a:pt x="2419" y="75940"/>
                  <a:pt x="7256" y="61727"/>
                </a:cubicBezTo>
                <a:cubicBezTo>
                  <a:pt x="12093" y="47514"/>
                  <a:pt x="18716" y="35868"/>
                  <a:pt x="27124" y="26790"/>
                </a:cubicBezTo>
                <a:cubicBezTo>
                  <a:pt x="35533" y="17711"/>
                  <a:pt x="45430" y="10977"/>
                  <a:pt x="56816" y="6586"/>
                </a:cubicBezTo>
                <a:cubicBezTo>
                  <a:pt x="68201" y="2196"/>
                  <a:pt x="80517" y="0"/>
                  <a:pt x="9376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3600" dirty="0"/>
          </a:p>
        </p:txBody>
      </p:sp>
      <p:sp>
        <p:nvSpPr>
          <p:cNvPr id="44" name="TextBox 43"/>
          <p:cNvSpPr txBox="1"/>
          <p:nvPr/>
        </p:nvSpPr>
        <p:spPr>
          <a:xfrm flipV="1">
            <a:off x="8584072" y="2214172"/>
            <a:ext cx="284507" cy="561974"/>
          </a:xfrm>
          <a:custGeom>
            <a:avLst/>
            <a:gdLst/>
            <a:ahLst/>
            <a:cxnLst/>
            <a:rect l="l" t="t" r="r" b="b"/>
            <a:pathLst>
              <a:path w="190202" h="297582">
                <a:moveTo>
                  <a:pt x="89966" y="0"/>
                </a:moveTo>
                <a:cubicBezTo>
                  <a:pt x="96068" y="0"/>
                  <a:pt x="101761" y="335"/>
                  <a:pt x="107044" y="1004"/>
                </a:cubicBezTo>
                <a:cubicBezTo>
                  <a:pt x="112328" y="1674"/>
                  <a:pt x="117276" y="2604"/>
                  <a:pt x="121890" y="3795"/>
                </a:cubicBezTo>
                <a:lnTo>
                  <a:pt x="182612" y="3795"/>
                </a:lnTo>
                <a:cubicBezTo>
                  <a:pt x="185142" y="3795"/>
                  <a:pt x="187039" y="5023"/>
                  <a:pt x="188304" y="7478"/>
                </a:cubicBezTo>
                <a:cubicBezTo>
                  <a:pt x="189569" y="9934"/>
                  <a:pt x="190202" y="13692"/>
                  <a:pt x="190202" y="18752"/>
                </a:cubicBezTo>
                <a:cubicBezTo>
                  <a:pt x="190202" y="23961"/>
                  <a:pt x="189495" y="27719"/>
                  <a:pt x="188081" y="30026"/>
                </a:cubicBezTo>
                <a:cubicBezTo>
                  <a:pt x="186667" y="32333"/>
                  <a:pt x="184844" y="33486"/>
                  <a:pt x="182612" y="33486"/>
                </a:cubicBezTo>
                <a:lnTo>
                  <a:pt x="153813" y="33486"/>
                </a:lnTo>
                <a:cubicBezTo>
                  <a:pt x="159022" y="38844"/>
                  <a:pt x="162669" y="44760"/>
                  <a:pt x="164752" y="51234"/>
                </a:cubicBezTo>
                <a:cubicBezTo>
                  <a:pt x="166836" y="57708"/>
                  <a:pt x="167878" y="64442"/>
                  <a:pt x="167878" y="71437"/>
                </a:cubicBezTo>
                <a:cubicBezTo>
                  <a:pt x="167878" y="83046"/>
                  <a:pt x="166017" y="93315"/>
                  <a:pt x="162297" y="102245"/>
                </a:cubicBezTo>
                <a:cubicBezTo>
                  <a:pt x="158576" y="111174"/>
                  <a:pt x="153255" y="118727"/>
                  <a:pt x="146335" y="124904"/>
                </a:cubicBezTo>
                <a:cubicBezTo>
                  <a:pt x="139414" y="131080"/>
                  <a:pt x="131192" y="135805"/>
                  <a:pt x="121667" y="139080"/>
                </a:cubicBezTo>
                <a:cubicBezTo>
                  <a:pt x="112142" y="142354"/>
                  <a:pt x="101575" y="143991"/>
                  <a:pt x="89966" y="143991"/>
                </a:cubicBezTo>
                <a:cubicBezTo>
                  <a:pt x="81781" y="143991"/>
                  <a:pt x="74004" y="142912"/>
                  <a:pt x="66637" y="140754"/>
                </a:cubicBezTo>
                <a:cubicBezTo>
                  <a:pt x="59270" y="138596"/>
                  <a:pt x="53578" y="135880"/>
                  <a:pt x="49559" y="132606"/>
                </a:cubicBezTo>
                <a:cubicBezTo>
                  <a:pt x="46880" y="135285"/>
                  <a:pt x="44685" y="138335"/>
                  <a:pt x="42974" y="141759"/>
                </a:cubicBezTo>
                <a:cubicBezTo>
                  <a:pt x="41262" y="145182"/>
                  <a:pt x="40406" y="149126"/>
                  <a:pt x="40406" y="153590"/>
                </a:cubicBezTo>
                <a:cubicBezTo>
                  <a:pt x="40406" y="158799"/>
                  <a:pt x="42825" y="163115"/>
                  <a:pt x="47662" y="166538"/>
                </a:cubicBezTo>
                <a:cubicBezTo>
                  <a:pt x="52499" y="169961"/>
                  <a:pt x="58935" y="171822"/>
                  <a:pt x="66972" y="172119"/>
                </a:cubicBezTo>
                <a:lnTo>
                  <a:pt x="119434" y="174352"/>
                </a:lnTo>
                <a:cubicBezTo>
                  <a:pt x="129406" y="174650"/>
                  <a:pt x="138559" y="176026"/>
                  <a:pt x="146893" y="178482"/>
                </a:cubicBezTo>
                <a:cubicBezTo>
                  <a:pt x="155227" y="180938"/>
                  <a:pt x="162445" y="184435"/>
                  <a:pt x="168547" y="188974"/>
                </a:cubicBezTo>
                <a:cubicBezTo>
                  <a:pt x="174649" y="193514"/>
                  <a:pt x="179412" y="199095"/>
                  <a:pt x="182835" y="205717"/>
                </a:cubicBezTo>
                <a:cubicBezTo>
                  <a:pt x="186258" y="212340"/>
                  <a:pt x="187969" y="220042"/>
                  <a:pt x="187969" y="228823"/>
                </a:cubicBezTo>
                <a:cubicBezTo>
                  <a:pt x="187969" y="238050"/>
                  <a:pt x="186035" y="246831"/>
                  <a:pt x="182165" y="255166"/>
                </a:cubicBezTo>
                <a:cubicBezTo>
                  <a:pt x="178296" y="263500"/>
                  <a:pt x="172380" y="270830"/>
                  <a:pt x="164417" y="277155"/>
                </a:cubicBezTo>
                <a:cubicBezTo>
                  <a:pt x="156455" y="283480"/>
                  <a:pt x="146298" y="288466"/>
                  <a:pt x="133945" y="292112"/>
                </a:cubicBezTo>
                <a:cubicBezTo>
                  <a:pt x="121592" y="295758"/>
                  <a:pt x="107007" y="297582"/>
                  <a:pt x="90189" y="297582"/>
                </a:cubicBezTo>
                <a:cubicBezTo>
                  <a:pt x="73967" y="297582"/>
                  <a:pt x="60163" y="296205"/>
                  <a:pt x="48778" y="293452"/>
                </a:cubicBezTo>
                <a:cubicBezTo>
                  <a:pt x="37393" y="290698"/>
                  <a:pt x="28054" y="286940"/>
                  <a:pt x="20761" y="282178"/>
                </a:cubicBezTo>
                <a:cubicBezTo>
                  <a:pt x="13468" y="277415"/>
                  <a:pt x="8185" y="271723"/>
                  <a:pt x="4911" y="265100"/>
                </a:cubicBezTo>
                <a:cubicBezTo>
                  <a:pt x="1637" y="258477"/>
                  <a:pt x="0" y="251296"/>
                  <a:pt x="0" y="243557"/>
                </a:cubicBezTo>
                <a:cubicBezTo>
                  <a:pt x="0" y="238646"/>
                  <a:pt x="595" y="233883"/>
                  <a:pt x="1785" y="229269"/>
                </a:cubicBezTo>
                <a:cubicBezTo>
                  <a:pt x="2976" y="224656"/>
                  <a:pt x="4799" y="220265"/>
                  <a:pt x="7255" y="216098"/>
                </a:cubicBezTo>
                <a:cubicBezTo>
                  <a:pt x="9711" y="211931"/>
                  <a:pt x="12762" y="207950"/>
                  <a:pt x="16408" y="204155"/>
                </a:cubicBezTo>
                <a:cubicBezTo>
                  <a:pt x="20054" y="200360"/>
                  <a:pt x="24259" y="196602"/>
                  <a:pt x="29021" y="192881"/>
                </a:cubicBezTo>
                <a:cubicBezTo>
                  <a:pt x="21728" y="189160"/>
                  <a:pt x="16333" y="184472"/>
                  <a:pt x="12836" y="178817"/>
                </a:cubicBezTo>
                <a:cubicBezTo>
                  <a:pt x="9339" y="173161"/>
                  <a:pt x="7590" y="167059"/>
                  <a:pt x="7590" y="160511"/>
                </a:cubicBezTo>
                <a:cubicBezTo>
                  <a:pt x="7590" y="151432"/>
                  <a:pt x="9450" y="143321"/>
                  <a:pt x="13171" y="136177"/>
                </a:cubicBezTo>
                <a:cubicBezTo>
                  <a:pt x="16892" y="129034"/>
                  <a:pt x="21505" y="122634"/>
                  <a:pt x="27012" y="116979"/>
                </a:cubicBezTo>
                <a:cubicBezTo>
                  <a:pt x="22398" y="111472"/>
                  <a:pt x="18752" y="105258"/>
                  <a:pt x="16073" y="98338"/>
                </a:cubicBezTo>
                <a:cubicBezTo>
                  <a:pt x="13394" y="91417"/>
                  <a:pt x="12055" y="83046"/>
                  <a:pt x="12055" y="73223"/>
                </a:cubicBezTo>
                <a:cubicBezTo>
                  <a:pt x="12055" y="61763"/>
                  <a:pt x="13989" y="51494"/>
                  <a:pt x="17859" y="42416"/>
                </a:cubicBezTo>
                <a:cubicBezTo>
                  <a:pt x="21728" y="33337"/>
                  <a:pt x="27086" y="25673"/>
                  <a:pt x="33932" y="19422"/>
                </a:cubicBezTo>
                <a:cubicBezTo>
                  <a:pt x="40778" y="13171"/>
                  <a:pt x="49001" y="8371"/>
                  <a:pt x="58601" y="5023"/>
                </a:cubicBezTo>
                <a:cubicBezTo>
                  <a:pt x="68200" y="1674"/>
                  <a:pt x="78655" y="0"/>
                  <a:pt x="89966" y="0"/>
                </a:cubicBezTo>
                <a:close/>
                <a:moveTo>
                  <a:pt x="89296" y="28128"/>
                </a:moveTo>
                <a:cubicBezTo>
                  <a:pt x="82153" y="28128"/>
                  <a:pt x="75939" y="29319"/>
                  <a:pt x="70656" y="31700"/>
                </a:cubicBezTo>
                <a:cubicBezTo>
                  <a:pt x="65372" y="34081"/>
                  <a:pt x="60982" y="37356"/>
                  <a:pt x="57484" y="41523"/>
                </a:cubicBezTo>
                <a:cubicBezTo>
                  <a:pt x="53987" y="45690"/>
                  <a:pt x="51382" y="50490"/>
                  <a:pt x="49671" y="55922"/>
                </a:cubicBezTo>
                <a:cubicBezTo>
                  <a:pt x="47959" y="61354"/>
                  <a:pt x="47104" y="67047"/>
                  <a:pt x="47104" y="73000"/>
                </a:cubicBezTo>
                <a:cubicBezTo>
                  <a:pt x="47104" y="86246"/>
                  <a:pt x="50862" y="96664"/>
                  <a:pt x="58377" y="104254"/>
                </a:cubicBezTo>
                <a:cubicBezTo>
                  <a:pt x="65893" y="111844"/>
                  <a:pt x="76423" y="115639"/>
                  <a:pt x="89966" y="115639"/>
                </a:cubicBezTo>
                <a:cubicBezTo>
                  <a:pt x="97259" y="115639"/>
                  <a:pt x="103584" y="114486"/>
                  <a:pt x="108942" y="112179"/>
                </a:cubicBezTo>
                <a:cubicBezTo>
                  <a:pt x="114300" y="109872"/>
                  <a:pt x="118727" y="106672"/>
                  <a:pt x="122225" y="102580"/>
                </a:cubicBezTo>
                <a:cubicBezTo>
                  <a:pt x="125722" y="98487"/>
                  <a:pt x="128327" y="93761"/>
                  <a:pt x="130038" y="88404"/>
                </a:cubicBezTo>
                <a:cubicBezTo>
                  <a:pt x="131750" y="83046"/>
                  <a:pt x="132605" y="77465"/>
                  <a:pt x="132605" y="71660"/>
                </a:cubicBezTo>
                <a:cubicBezTo>
                  <a:pt x="132605" y="57968"/>
                  <a:pt x="128847" y="47290"/>
                  <a:pt x="121332" y="39625"/>
                </a:cubicBezTo>
                <a:cubicBezTo>
                  <a:pt x="113816" y="31961"/>
                  <a:pt x="103137" y="28128"/>
                  <a:pt x="89296" y="28128"/>
                </a:cubicBezTo>
                <a:close/>
                <a:moveTo>
                  <a:pt x="59828" y="201587"/>
                </a:moveTo>
                <a:cubicBezTo>
                  <a:pt x="55066" y="205308"/>
                  <a:pt x="51159" y="208843"/>
                  <a:pt x="48108" y="212191"/>
                </a:cubicBezTo>
                <a:cubicBezTo>
                  <a:pt x="45057" y="215540"/>
                  <a:pt x="42639" y="218740"/>
                  <a:pt x="40853" y="221791"/>
                </a:cubicBezTo>
                <a:cubicBezTo>
                  <a:pt x="39067" y="224842"/>
                  <a:pt x="37839" y="227856"/>
                  <a:pt x="37169" y="230832"/>
                </a:cubicBezTo>
                <a:cubicBezTo>
                  <a:pt x="36500" y="233809"/>
                  <a:pt x="36165" y="236860"/>
                  <a:pt x="36165" y="239985"/>
                </a:cubicBezTo>
                <a:cubicBezTo>
                  <a:pt x="36165" y="249659"/>
                  <a:pt x="41076" y="256989"/>
                  <a:pt x="50899" y="261974"/>
                </a:cubicBezTo>
                <a:cubicBezTo>
                  <a:pt x="60721" y="266960"/>
                  <a:pt x="74414" y="269453"/>
                  <a:pt x="91975" y="269453"/>
                </a:cubicBezTo>
                <a:cubicBezTo>
                  <a:pt x="103137" y="269453"/>
                  <a:pt x="112476" y="268374"/>
                  <a:pt x="119992" y="266216"/>
                </a:cubicBezTo>
                <a:cubicBezTo>
                  <a:pt x="127508" y="264058"/>
                  <a:pt x="133573" y="261193"/>
                  <a:pt x="138186" y="257621"/>
                </a:cubicBezTo>
                <a:cubicBezTo>
                  <a:pt x="142800" y="254049"/>
                  <a:pt x="146112" y="249957"/>
                  <a:pt x="148121" y="245343"/>
                </a:cubicBezTo>
                <a:cubicBezTo>
                  <a:pt x="150130" y="240729"/>
                  <a:pt x="151135" y="235892"/>
                  <a:pt x="151135" y="230832"/>
                </a:cubicBezTo>
                <a:cubicBezTo>
                  <a:pt x="151135" y="222200"/>
                  <a:pt x="147600" y="215540"/>
                  <a:pt x="140531" y="210852"/>
                </a:cubicBezTo>
                <a:cubicBezTo>
                  <a:pt x="133461" y="206164"/>
                  <a:pt x="123899" y="203671"/>
                  <a:pt x="111844" y="203373"/>
                </a:cubicBezTo>
                <a:lnTo>
                  <a:pt x="59828" y="201587"/>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3600" dirty="0"/>
          </a:p>
        </p:txBody>
      </p:sp>
      <p:sp>
        <p:nvSpPr>
          <p:cNvPr id="45" name="TextBox 44"/>
          <p:cNvSpPr txBox="1"/>
          <p:nvPr/>
        </p:nvSpPr>
        <p:spPr>
          <a:xfrm>
            <a:off x="3108745" y="2567366"/>
            <a:ext cx="45719" cy="552348"/>
          </a:xfrm>
          <a:custGeom>
            <a:avLst/>
            <a:gdLst/>
            <a:ahLst/>
            <a:cxnLst/>
            <a:rect l="l" t="t" r="r" b="b"/>
            <a:pathLst>
              <a:path w="36835" h="214759">
                <a:moveTo>
                  <a:pt x="18306" y="0"/>
                </a:moveTo>
                <a:cubicBezTo>
                  <a:pt x="22026" y="0"/>
                  <a:pt x="25077" y="148"/>
                  <a:pt x="27459" y="446"/>
                </a:cubicBezTo>
                <a:cubicBezTo>
                  <a:pt x="29840" y="744"/>
                  <a:pt x="31700" y="1190"/>
                  <a:pt x="33040" y="1786"/>
                </a:cubicBezTo>
                <a:cubicBezTo>
                  <a:pt x="34379" y="2381"/>
                  <a:pt x="35347" y="3125"/>
                  <a:pt x="35942" y="4018"/>
                </a:cubicBezTo>
                <a:cubicBezTo>
                  <a:pt x="36537" y="4911"/>
                  <a:pt x="36835" y="5878"/>
                  <a:pt x="36835" y="6920"/>
                </a:cubicBezTo>
                <a:lnTo>
                  <a:pt x="36835" y="207838"/>
                </a:lnTo>
                <a:cubicBezTo>
                  <a:pt x="36835" y="209029"/>
                  <a:pt x="36537" y="210033"/>
                  <a:pt x="35942" y="210852"/>
                </a:cubicBezTo>
                <a:cubicBezTo>
                  <a:pt x="35347" y="211670"/>
                  <a:pt x="34379" y="212377"/>
                  <a:pt x="33040" y="212973"/>
                </a:cubicBezTo>
                <a:cubicBezTo>
                  <a:pt x="31700" y="213568"/>
                  <a:pt x="29840" y="214014"/>
                  <a:pt x="27459" y="214312"/>
                </a:cubicBezTo>
                <a:cubicBezTo>
                  <a:pt x="25077" y="214610"/>
                  <a:pt x="22026" y="214759"/>
                  <a:pt x="18306" y="214759"/>
                </a:cubicBezTo>
                <a:cubicBezTo>
                  <a:pt x="14734" y="214759"/>
                  <a:pt x="11757" y="214610"/>
                  <a:pt x="9376" y="214312"/>
                </a:cubicBezTo>
                <a:cubicBezTo>
                  <a:pt x="6995" y="214014"/>
                  <a:pt x="5097" y="213568"/>
                  <a:pt x="3683" y="212973"/>
                </a:cubicBezTo>
                <a:cubicBezTo>
                  <a:pt x="2269" y="212377"/>
                  <a:pt x="1302" y="211670"/>
                  <a:pt x="781" y="210852"/>
                </a:cubicBezTo>
                <a:cubicBezTo>
                  <a:pt x="260" y="210033"/>
                  <a:pt x="0" y="209029"/>
                  <a:pt x="0" y="207838"/>
                </a:cubicBezTo>
                <a:lnTo>
                  <a:pt x="0" y="6920"/>
                </a:lnTo>
                <a:cubicBezTo>
                  <a:pt x="0" y="5878"/>
                  <a:pt x="260" y="4911"/>
                  <a:pt x="781" y="4018"/>
                </a:cubicBezTo>
                <a:cubicBezTo>
                  <a:pt x="1302" y="3125"/>
                  <a:pt x="2269" y="2381"/>
                  <a:pt x="3683" y="1786"/>
                </a:cubicBezTo>
                <a:cubicBezTo>
                  <a:pt x="5097" y="1190"/>
                  <a:pt x="6995" y="744"/>
                  <a:pt x="9376" y="446"/>
                </a:cubicBezTo>
                <a:cubicBezTo>
                  <a:pt x="11757" y="148"/>
                  <a:pt x="14734" y="0"/>
                  <a:pt x="1830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3600" dirty="0"/>
          </a:p>
        </p:txBody>
      </p:sp>
      <p:sp>
        <p:nvSpPr>
          <p:cNvPr id="46" name="TextBox 45"/>
          <p:cNvSpPr txBox="1"/>
          <p:nvPr/>
        </p:nvSpPr>
        <p:spPr>
          <a:xfrm>
            <a:off x="3551728" y="3710083"/>
            <a:ext cx="36835" cy="214759"/>
          </a:xfrm>
          <a:custGeom>
            <a:avLst/>
            <a:gdLst/>
            <a:ahLst/>
            <a:cxnLst/>
            <a:rect l="l" t="t" r="r" b="b"/>
            <a:pathLst>
              <a:path w="36835" h="214759">
                <a:moveTo>
                  <a:pt x="18306" y="0"/>
                </a:moveTo>
                <a:cubicBezTo>
                  <a:pt x="22026" y="0"/>
                  <a:pt x="25077" y="148"/>
                  <a:pt x="27459" y="446"/>
                </a:cubicBezTo>
                <a:cubicBezTo>
                  <a:pt x="29840" y="744"/>
                  <a:pt x="31700" y="1190"/>
                  <a:pt x="33040" y="1786"/>
                </a:cubicBezTo>
                <a:cubicBezTo>
                  <a:pt x="34379" y="2381"/>
                  <a:pt x="35346" y="3125"/>
                  <a:pt x="35942" y="4018"/>
                </a:cubicBezTo>
                <a:cubicBezTo>
                  <a:pt x="36537" y="4911"/>
                  <a:pt x="36835" y="5878"/>
                  <a:pt x="36835" y="6920"/>
                </a:cubicBezTo>
                <a:lnTo>
                  <a:pt x="36835" y="207838"/>
                </a:lnTo>
                <a:cubicBezTo>
                  <a:pt x="36835" y="209029"/>
                  <a:pt x="36537" y="210033"/>
                  <a:pt x="35942" y="210852"/>
                </a:cubicBezTo>
                <a:cubicBezTo>
                  <a:pt x="35346" y="211670"/>
                  <a:pt x="34379" y="212377"/>
                  <a:pt x="33040" y="212973"/>
                </a:cubicBezTo>
                <a:cubicBezTo>
                  <a:pt x="31700" y="213568"/>
                  <a:pt x="29840" y="214014"/>
                  <a:pt x="27459" y="214312"/>
                </a:cubicBezTo>
                <a:cubicBezTo>
                  <a:pt x="25077" y="214610"/>
                  <a:pt x="22026" y="214759"/>
                  <a:pt x="18306" y="214759"/>
                </a:cubicBezTo>
                <a:cubicBezTo>
                  <a:pt x="14734" y="214759"/>
                  <a:pt x="11757" y="214610"/>
                  <a:pt x="9376" y="214312"/>
                </a:cubicBezTo>
                <a:cubicBezTo>
                  <a:pt x="6995" y="214014"/>
                  <a:pt x="5097" y="213568"/>
                  <a:pt x="3683" y="212973"/>
                </a:cubicBezTo>
                <a:cubicBezTo>
                  <a:pt x="2269" y="212377"/>
                  <a:pt x="1302" y="211670"/>
                  <a:pt x="781" y="210852"/>
                </a:cubicBezTo>
                <a:cubicBezTo>
                  <a:pt x="260" y="210033"/>
                  <a:pt x="0" y="209029"/>
                  <a:pt x="0" y="207838"/>
                </a:cubicBezTo>
                <a:lnTo>
                  <a:pt x="0" y="6920"/>
                </a:lnTo>
                <a:cubicBezTo>
                  <a:pt x="0" y="5878"/>
                  <a:pt x="260" y="4911"/>
                  <a:pt x="781" y="4018"/>
                </a:cubicBezTo>
                <a:cubicBezTo>
                  <a:pt x="1302" y="3125"/>
                  <a:pt x="2269" y="2381"/>
                  <a:pt x="3683" y="1786"/>
                </a:cubicBezTo>
                <a:cubicBezTo>
                  <a:pt x="5097" y="1190"/>
                  <a:pt x="6995" y="744"/>
                  <a:pt x="9376" y="446"/>
                </a:cubicBezTo>
                <a:cubicBezTo>
                  <a:pt x="11757" y="148"/>
                  <a:pt x="14734" y="0"/>
                  <a:pt x="1830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3600" dirty="0"/>
          </a:p>
        </p:txBody>
      </p:sp>
      <p:sp>
        <p:nvSpPr>
          <p:cNvPr id="47" name="TextBox 46"/>
          <p:cNvSpPr txBox="1"/>
          <p:nvPr/>
        </p:nvSpPr>
        <p:spPr>
          <a:xfrm flipH="1">
            <a:off x="8473351" y="3857771"/>
            <a:ext cx="84373" cy="492796"/>
          </a:xfrm>
          <a:custGeom>
            <a:avLst/>
            <a:gdLst/>
            <a:ahLst/>
            <a:cxnLst/>
            <a:rect l="l" t="t" r="r" b="b"/>
            <a:pathLst>
              <a:path w="36835" h="214759">
                <a:moveTo>
                  <a:pt x="18306" y="0"/>
                </a:moveTo>
                <a:cubicBezTo>
                  <a:pt x="22026" y="0"/>
                  <a:pt x="25077" y="148"/>
                  <a:pt x="27459" y="446"/>
                </a:cubicBezTo>
                <a:cubicBezTo>
                  <a:pt x="29840" y="744"/>
                  <a:pt x="31700" y="1190"/>
                  <a:pt x="33040" y="1786"/>
                </a:cubicBezTo>
                <a:cubicBezTo>
                  <a:pt x="34379" y="2381"/>
                  <a:pt x="35347" y="3125"/>
                  <a:pt x="35942" y="4018"/>
                </a:cubicBezTo>
                <a:cubicBezTo>
                  <a:pt x="36537" y="4911"/>
                  <a:pt x="36835" y="5878"/>
                  <a:pt x="36835" y="6920"/>
                </a:cubicBezTo>
                <a:lnTo>
                  <a:pt x="36835" y="207838"/>
                </a:lnTo>
                <a:cubicBezTo>
                  <a:pt x="36835" y="209029"/>
                  <a:pt x="36537" y="210033"/>
                  <a:pt x="35942" y="210852"/>
                </a:cubicBezTo>
                <a:cubicBezTo>
                  <a:pt x="35347" y="211670"/>
                  <a:pt x="34379" y="212377"/>
                  <a:pt x="33040" y="212973"/>
                </a:cubicBezTo>
                <a:cubicBezTo>
                  <a:pt x="31700" y="213568"/>
                  <a:pt x="29840" y="214014"/>
                  <a:pt x="27459" y="214312"/>
                </a:cubicBezTo>
                <a:cubicBezTo>
                  <a:pt x="25077" y="214610"/>
                  <a:pt x="22026" y="214759"/>
                  <a:pt x="18306" y="214759"/>
                </a:cubicBezTo>
                <a:cubicBezTo>
                  <a:pt x="14734" y="214759"/>
                  <a:pt x="11757" y="214610"/>
                  <a:pt x="9376" y="214312"/>
                </a:cubicBezTo>
                <a:cubicBezTo>
                  <a:pt x="6995" y="214014"/>
                  <a:pt x="5097" y="213568"/>
                  <a:pt x="3683" y="212973"/>
                </a:cubicBezTo>
                <a:cubicBezTo>
                  <a:pt x="2270" y="212377"/>
                  <a:pt x="1302" y="211670"/>
                  <a:pt x="781" y="210852"/>
                </a:cubicBezTo>
                <a:cubicBezTo>
                  <a:pt x="260" y="210033"/>
                  <a:pt x="0" y="209029"/>
                  <a:pt x="0" y="207838"/>
                </a:cubicBezTo>
                <a:lnTo>
                  <a:pt x="0" y="6920"/>
                </a:lnTo>
                <a:cubicBezTo>
                  <a:pt x="0" y="5878"/>
                  <a:pt x="260" y="4911"/>
                  <a:pt x="781" y="4018"/>
                </a:cubicBezTo>
                <a:cubicBezTo>
                  <a:pt x="1302" y="3125"/>
                  <a:pt x="2270" y="2381"/>
                  <a:pt x="3683" y="1786"/>
                </a:cubicBezTo>
                <a:cubicBezTo>
                  <a:pt x="5097" y="1190"/>
                  <a:pt x="6995" y="744"/>
                  <a:pt x="9376" y="446"/>
                </a:cubicBezTo>
                <a:cubicBezTo>
                  <a:pt x="11757" y="148"/>
                  <a:pt x="14734" y="0"/>
                  <a:pt x="1830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3600" dirty="0"/>
          </a:p>
        </p:txBody>
      </p:sp>
      <p:sp>
        <p:nvSpPr>
          <p:cNvPr id="2" name="Rectangle 1"/>
          <p:cNvSpPr/>
          <p:nvPr/>
        </p:nvSpPr>
        <p:spPr>
          <a:xfrm>
            <a:off x="2422856" y="704005"/>
            <a:ext cx="9679219" cy="6148380"/>
          </a:xfrm>
          <a:prstGeom prst="rect">
            <a:avLst/>
          </a:prstGeom>
          <a:solidFill>
            <a:srgbClr val="D7DF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7" name="صورة 286">
            <a:extLst>
              <a:ext uri="{FF2B5EF4-FFF2-40B4-BE49-F238E27FC236}">
                <a16:creationId xmlns:a16="http://schemas.microsoft.com/office/drawing/2014/main" id="{D3DCBD29-29A1-4A8D-B63F-348B70B1157C}"/>
              </a:ext>
            </a:extLst>
          </p:cNvPr>
          <p:cNvPicPr/>
          <p:nvPr/>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sharpenSoften amount="-80000"/>
                    </a14:imgEffect>
                    <a14:imgEffect>
                      <a14:colorTemperature colorTemp="8800"/>
                    </a14:imgEffect>
                    <a14:imgEffect>
                      <a14:saturation sat="66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58023" y="704005"/>
            <a:ext cx="11195520" cy="6077795"/>
          </a:xfrm>
          <a:prstGeom prst="rect">
            <a:avLst/>
          </a:prstGeom>
          <a:ln w="76200">
            <a:solidFill>
              <a:srgbClr val="90647E"/>
            </a:solidFill>
            <a:prstDash val="lgDashDot"/>
          </a:ln>
        </p:spPr>
      </p:pic>
      <p:sp>
        <p:nvSpPr>
          <p:cNvPr id="58" name="Rectangle 57"/>
          <p:cNvSpPr/>
          <p:nvPr/>
        </p:nvSpPr>
        <p:spPr>
          <a:xfrm>
            <a:off x="3248393" y="2292934"/>
            <a:ext cx="5926254" cy="2368462"/>
          </a:xfrm>
          <a:prstGeom prst="rect">
            <a:avLst/>
          </a:prstGeom>
          <a:noFill/>
          <a:ln w="76200">
            <a:solidFill>
              <a:srgbClr val="FEB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2" name="Oval 61"/>
          <p:cNvSpPr/>
          <p:nvPr/>
        </p:nvSpPr>
        <p:spPr>
          <a:xfrm>
            <a:off x="11128209" y="5211830"/>
            <a:ext cx="508742" cy="508742"/>
          </a:xfrm>
          <a:prstGeom prst="ellipse">
            <a:avLst/>
          </a:prstGeom>
          <a:solidFill>
            <a:srgbClr val="9565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640881" y="1846547"/>
            <a:ext cx="407246" cy="407246"/>
          </a:xfrm>
          <a:prstGeom prst="ellipse">
            <a:avLst/>
          </a:prstGeom>
          <a:solidFill>
            <a:srgbClr val="9565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2E0406BD-5A08-49E7-B997-3BD759CC37CC}"/>
              </a:ext>
            </a:extLst>
          </p:cNvPr>
          <p:cNvSpPr/>
          <p:nvPr/>
        </p:nvSpPr>
        <p:spPr>
          <a:xfrm>
            <a:off x="-42561" y="723745"/>
            <a:ext cx="914037" cy="914038"/>
          </a:xfrm>
          <a:prstGeom prst="ellipse">
            <a:avLst/>
          </a:prstGeom>
          <a:solidFill>
            <a:srgbClr val="355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FF78992-3EC2-4337-99E3-894D63FA4768}"/>
              </a:ext>
            </a:extLst>
          </p:cNvPr>
          <p:cNvSpPr/>
          <p:nvPr/>
        </p:nvSpPr>
        <p:spPr>
          <a:xfrm>
            <a:off x="11023421" y="6089990"/>
            <a:ext cx="447633" cy="447633"/>
          </a:xfrm>
          <a:prstGeom prst="ellipse">
            <a:avLst/>
          </a:prstGeom>
          <a:solidFill>
            <a:srgbClr val="6A5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3DD1C42-A970-4215-92FC-1711F6495AAD}"/>
              </a:ext>
            </a:extLst>
          </p:cNvPr>
          <p:cNvSpPr/>
          <p:nvPr/>
        </p:nvSpPr>
        <p:spPr>
          <a:xfrm>
            <a:off x="108336" y="2090202"/>
            <a:ext cx="404958" cy="404957"/>
          </a:xfrm>
          <a:prstGeom prst="ellipse">
            <a:avLst/>
          </a:prstGeom>
          <a:solidFill>
            <a:srgbClr val="F6B1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1381367" y="5946402"/>
            <a:ext cx="786072" cy="786072"/>
          </a:xfrm>
          <a:prstGeom prst="ellipse">
            <a:avLst/>
          </a:prstGeom>
          <a:solidFill>
            <a:srgbClr val="EF7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11591166" y="4919035"/>
            <a:ext cx="550800" cy="550800"/>
          </a:xfrm>
          <a:prstGeom prst="ellipse">
            <a:avLst/>
          </a:prstGeom>
          <a:solidFill>
            <a:srgbClr val="EF7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959064" y="1016868"/>
            <a:ext cx="407246" cy="407246"/>
          </a:xfrm>
          <a:prstGeom prst="ellipse">
            <a:avLst/>
          </a:prstGeom>
          <a:solidFill>
            <a:srgbClr val="9565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1402413" y="1098486"/>
            <a:ext cx="376591" cy="376591"/>
          </a:xfrm>
          <a:prstGeom prst="ellipse">
            <a:avLst/>
          </a:prstGeom>
          <a:solidFill>
            <a:srgbClr val="EF7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33DD1C42-A970-4215-92FC-1711F6495AAD}"/>
              </a:ext>
            </a:extLst>
          </p:cNvPr>
          <p:cNvSpPr/>
          <p:nvPr/>
        </p:nvSpPr>
        <p:spPr>
          <a:xfrm>
            <a:off x="11781130" y="5651109"/>
            <a:ext cx="277113" cy="277112"/>
          </a:xfrm>
          <a:prstGeom prst="ellipse">
            <a:avLst/>
          </a:prstGeom>
          <a:solidFill>
            <a:srgbClr val="F6B1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2A03600C-19FF-4F8A-9670-BCA7A5047536}"/>
              </a:ext>
            </a:extLst>
          </p:cNvPr>
          <p:cNvSpPr/>
          <p:nvPr/>
        </p:nvSpPr>
        <p:spPr>
          <a:xfrm>
            <a:off x="483225" y="1298124"/>
            <a:ext cx="528943" cy="528943"/>
          </a:xfrm>
          <a:prstGeom prst="ellipse">
            <a:avLst/>
          </a:prstGeom>
          <a:solidFill>
            <a:srgbClr val="F072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rot="414983">
            <a:off x="10974525" y="5617019"/>
            <a:ext cx="352346" cy="352346"/>
          </a:xfrm>
          <a:prstGeom prst="ellipse">
            <a:avLst/>
          </a:prstGeom>
          <a:solidFill>
            <a:srgbClr val="F38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0317128" y="6129370"/>
            <a:ext cx="532230" cy="532230"/>
          </a:xfrm>
          <a:prstGeom prst="ellipse">
            <a:avLst/>
          </a:prstGeom>
          <a:solidFill>
            <a:srgbClr val="EF7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Rounded Corners 117">
            <a:extLst>
              <a:ext uri="{FF2B5EF4-FFF2-40B4-BE49-F238E27FC236}">
                <a16:creationId xmlns:a16="http://schemas.microsoft.com/office/drawing/2014/main" id="{087F7C40-5860-49B2-83E1-2032A07B6382}"/>
              </a:ext>
            </a:extLst>
          </p:cNvPr>
          <p:cNvSpPr/>
          <p:nvPr/>
        </p:nvSpPr>
        <p:spPr>
          <a:xfrm>
            <a:off x="3731500" y="2933195"/>
            <a:ext cx="5047188" cy="1142212"/>
          </a:xfrm>
          <a:prstGeom prst="roundRect">
            <a:avLst/>
          </a:prstGeom>
          <a:solidFill>
            <a:schemeClr val="accent4">
              <a:lumMod val="20000"/>
              <a:lumOff val="80000"/>
            </a:schemeClr>
          </a:solidFill>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6"/>
          <p:cNvSpPr txBox="1"/>
          <p:nvPr/>
        </p:nvSpPr>
        <p:spPr>
          <a:xfrm>
            <a:off x="3863439" y="2891705"/>
            <a:ext cx="4851327"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200" b="1" i="1" dirty="0">
                <a:solidFill>
                  <a:schemeClr val="accent5">
                    <a:lumMod val="50000"/>
                  </a:schemeClr>
                </a:solidFill>
                <a:effectLst>
                  <a:outerShdw blurRad="38100" dist="38100" dir="2700000" algn="tl">
                    <a:srgbClr val="000000">
                      <a:alpha val="43137"/>
                    </a:srgbClr>
                  </a:outerShdw>
                </a:effectLst>
                <a:latin typeface="Californian FB" panose="0207040306080B030204" pitchFamily="18" charset="0"/>
              </a:rPr>
              <a:t>BS-CLINIC</a:t>
            </a:r>
            <a:endParaRPr lang="en-US" sz="3600" b="1" i="1" dirty="0">
              <a:solidFill>
                <a:schemeClr val="accent5">
                  <a:lumMod val="50000"/>
                </a:schemeClr>
              </a:solidFill>
              <a:effectLst>
                <a:outerShdw blurRad="38100" dist="38100" dir="2700000" algn="tl">
                  <a:srgbClr val="000000">
                    <a:alpha val="43137"/>
                  </a:srgbClr>
                </a:outerShdw>
              </a:effectLst>
              <a:latin typeface="Californian FB" panose="0207040306080B030204" pitchFamily="18" charset="0"/>
            </a:endParaRPr>
          </a:p>
        </p:txBody>
      </p:sp>
    </p:spTree>
    <p:extLst>
      <p:ext uri="{BB962C8B-B14F-4D97-AF65-F5344CB8AC3E}">
        <p14:creationId xmlns:p14="http://schemas.microsoft.com/office/powerpoint/2010/main" val="2679301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A2B6A65-8F34-43DB-A5A2-8F9223931E17}"/>
              </a:ext>
            </a:extLst>
          </p:cNvPr>
          <p:cNvPicPr>
            <a:picLocks noChangeAspect="1"/>
          </p:cNvPicPr>
          <p:nvPr/>
        </p:nvPicPr>
        <p:blipFill rotWithShape="1">
          <a:blip r:embed="rId3">
            <a:extLst>
              <a:ext uri="{28A0092B-C50C-407E-A947-70E740481C1C}">
                <a14:useLocalDpi xmlns:a14="http://schemas.microsoft.com/office/drawing/2010/main" val="0"/>
              </a:ext>
            </a:extLst>
          </a:blip>
          <a:srcRect t="82971"/>
          <a:stretch/>
        </p:blipFill>
        <p:spPr>
          <a:xfrm rot="16200000">
            <a:off x="8337804" y="3003804"/>
            <a:ext cx="6858000" cy="850392"/>
          </a:xfrm>
          <a:prstGeom prst="rect">
            <a:avLst/>
          </a:prstGeom>
          <a:ln>
            <a:noFill/>
          </a:ln>
        </p:spPr>
      </p:pic>
      <p:sp>
        <p:nvSpPr>
          <p:cNvPr id="2" name="Oval 1"/>
          <p:cNvSpPr/>
          <p:nvPr/>
        </p:nvSpPr>
        <p:spPr>
          <a:xfrm>
            <a:off x="8295706" y="4748170"/>
            <a:ext cx="2167871" cy="2083591"/>
          </a:xfrm>
          <a:prstGeom prst="ellipse">
            <a:avLst/>
          </a:prstGeom>
          <a:solidFill>
            <a:srgbClr val="F176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cs typeface="+mj-cs"/>
            </a:endParaRPr>
          </a:p>
        </p:txBody>
      </p:sp>
      <p:sp>
        <p:nvSpPr>
          <p:cNvPr id="7" name="Oval 6"/>
          <p:cNvSpPr/>
          <p:nvPr/>
        </p:nvSpPr>
        <p:spPr>
          <a:xfrm>
            <a:off x="7835348" y="1671892"/>
            <a:ext cx="1226360" cy="1290467"/>
          </a:xfrm>
          <a:prstGeom prst="ellipse">
            <a:avLst/>
          </a:prstGeom>
          <a:solidFill>
            <a:srgbClr val="BF6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cs typeface="+mj-cs"/>
            </a:endParaRPr>
          </a:p>
        </p:txBody>
      </p:sp>
      <p:sp>
        <p:nvSpPr>
          <p:cNvPr id="8" name="Oval 7"/>
          <p:cNvSpPr/>
          <p:nvPr/>
        </p:nvSpPr>
        <p:spPr>
          <a:xfrm>
            <a:off x="4234879" y="3951911"/>
            <a:ext cx="1393259" cy="1339094"/>
          </a:xfrm>
          <a:prstGeom prst="ellipse">
            <a:avLst/>
          </a:prstGeom>
          <a:solidFill>
            <a:srgbClr val="DC6E80"/>
          </a:solidFill>
          <a:ln>
            <a:solidFill>
              <a:srgbClr val="D7DF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cs typeface="+mj-cs"/>
            </a:endParaRPr>
          </a:p>
        </p:txBody>
      </p:sp>
      <p:sp>
        <p:nvSpPr>
          <p:cNvPr id="14" name="Oval 13"/>
          <p:cNvSpPr/>
          <p:nvPr/>
        </p:nvSpPr>
        <p:spPr>
          <a:xfrm>
            <a:off x="3337029" y="5246298"/>
            <a:ext cx="1413078" cy="1392095"/>
          </a:xfrm>
          <a:prstGeom prst="ellipse">
            <a:avLst/>
          </a:prstGeom>
          <a:solidFill>
            <a:srgbClr val="F49A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cs typeface="+mj-cs"/>
            </a:endParaRPr>
          </a:p>
        </p:txBody>
      </p:sp>
      <p:sp>
        <p:nvSpPr>
          <p:cNvPr id="15" name="Oval 14"/>
          <p:cNvSpPr/>
          <p:nvPr/>
        </p:nvSpPr>
        <p:spPr>
          <a:xfrm>
            <a:off x="6264629" y="3053542"/>
            <a:ext cx="1914584" cy="1925808"/>
          </a:xfrm>
          <a:prstGeom prst="ellipse">
            <a:avLst/>
          </a:prstGeom>
          <a:solidFill>
            <a:srgbClr val="E870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Cairo SemiBold" panose="00000700000000000000" pitchFamily="2" charset="-78"/>
              <a:cs typeface="+mj-cs"/>
            </a:endParaRPr>
          </a:p>
        </p:txBody>
      </p:sp>
      <p:sp>
        <p:nvSpPr>
          <p:cNvPr id="16" name="Oval 15"/>
          <p:cNvSpPr/>
          <p:nvPr/>
        </p:nvSpPr>
        <p:spPr>
          <a:xfrm>
            <a:off x="9939739" y="736791"/>
            <a:ext cx="1294960" cy="1244617"/>
          </a:xfrm>
          <a:prstGeom prst="ellipse">
            <a:avLst/>
          </a:prstGeom>
          <a:solidFill>
            <a:srgbClr val="D96E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cs typeface="+mj-cs"/>
            </a:endParaRPr>
          </a:p>
        </p:txBody>
      </p:sp>
      <p:sp>
        <p:nvSpPr>
          <p:cNvPr id="17" name="Oval 16"/>
          <p:cNvSpPr/>
          <p:nvPr/>
        </p:nvSpPr>
        <p:spPr>
          <a:xfrm>
            <a:off x="4273684" y="-18263"/>
            <a:ext cx="2104558" cy="2104558"/>
          </a:xfrm>
          <a:prstGeom prst="ellipse">
            <a:avLst/>
          </a:prstGeom>
          <a:solidFill>
            <a:srgbClr val="9064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90647E"/>
              </a:solidFill>
              <a:latin typeface="Cairo SemiBold" panose="00000700000000000000" pitchFamily="2" charset="-78"/>
              <a:cs typeface="+mj-cs"/>
            </a:endParaRPr>
          </a:p>
        </p:txBody>
      </p:sp>
      <p:sp>
        <p:nvSpPr>
          <p:cNvPr id="20" name="Oval 19"/>
          <p:cNvSpPr/>
          <p:nvPr/>
        </p:nvSpPr>
        <p:spPr>
          <a:xfrm>
            <a:off x="5485367" y="5045377"/>
            <a:ext cx="1730645" cy="1726261"/>
          </a:xfrm>
          <a:prstGeom prst="ellipse">
            <a:avLst/>
          </a:prstGeom>
          <a:solidFill>
            <a:srgbClr val="D46E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cs typeface="+mj-cs"/>
            </a:endParaRPr>
          </a:p>
        </p:txBody>
      </p:sp>
      <p:sp>
        <p:nvSpPr>
          <p:cNvPr id="19" name="TextBox 18"/>
          <p:cNvSpPr txBox="1"/>
          <p:nvPr/>
        </p:nvSpPr>
        <p:spPr>
          <a:xfrm>
            <a:off x="4818731" y="1230709"/>
            <a:ext cx="915558" cy="523220"/>
          </a:xfrm>
          <a:prstGeom prst="rect">
            <a:avLst/>
          </a:prstGeom>
          <a:noFill/>
        </p:spPr>
        <p:txBody>
          <a:bodyPr wrap="square" rtlCol="0">
            <a:spAutoFit/>
          </a:bodyPr>
          <a:lstStyle/>
          <a:p>
            <a:pPr algn="r"/>
            <a:r>
              <a:rPr lang="ar-SY" sz="2800" dirty="0">
                <a:solidFill>
                  <a:schemeClr val="bg1"/>
                </a:solidFill>
                <a:latin typeface="Cairo SemiBold" panose="00000700000000000000" pitchFamily="2" charset="-78"/>
                <a:cs typeface="+mj-cs"/>
              </a:rPr>
              <a:t>المدير</a:t>
            </a:r>
            <a:endParaRPr lang="en-US" sz="2800" dirty="0">
              <a:solidFill>
                <a:schemeClr val="bg1"/>
              </a:solidFill>
              <a:latin typeface="Cairo SemiBold" panose="00000700000000000000" pitchFamily="2" charset="-78"/>
              <a:cs typeface="+mj-cs"/>
            </a:endParaRPr>
          </a:p>
        </p:txBody>
      </p:sp>
      <p:sp>
        <p:nvSpPr>
          <p:cNvPr id="27" name="Oval 26"/>
          <p:cNvSpPr/>
          <p:nvPr/>
        </p:nvSpPr>
        <p:spPr>
          <a:xfrm>
            <a:off x="9438913" y="2769539"/>
            <a:ext cx="1730645" cy="1768858"/>
          </a:xfrm>
          <a:prstGeom prst="ellipse">
            <a:avLst/>
          </a:prstGeom>
          <a:solidFill>
            <a:srgbClr val="DC6E80"/>
          </a:solidFill>
          <a:ln>
            <a:solidFill>
              <a:srgbClr val="D7DF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cs typeface="+mj-cs"/>
            </a:endParaRPr>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2426" y="179642"/>
            <a:ext cx="1118571" cy="1118571"/>
          </a:xfrm>
          <a:prstGeom prst="rect">
            <a:avLst/>
          </a:prstGeom>
        </p:spPr>
      </p:pic>
      <p:sp>
        <p:nvSpPr>
          <p:cNvPr id="28" name="TextBox 27">
            <a:hlinkClick r:id="" action="ppaction://noaction"/>
          </p:cNvPr>
          <p:cNvSpPr txBox="1"/>
          <p:nvPr/>
        </p:nvSpPr>
        <p:spPr>
          <a:xfrm rot="16200000">
            <a:off x="9024041" y="1599892"/>
            <a:ext cx="5395474" cy="658835"/>
          </a:xfrm>
          <a:prstGeom prst="rect">
            <a:avLst/>
          </a:prstGeom>
          <a:noFill/>
        </p:spPr>
        <p:txBody>
          <a:bodyPr wrap="square" rtlCol="0">
            <a:spAutoFit/>
          </a:bodyPr>
          <a:lstStyle/>
          <a:p>
            <a:pPr algn="ctr" rtl="1">
              <a:lnSpc>
                <a:spcPct val="150000"/>
              </a:lnSpc>
            </a:pPr>
            <a:r>
              <a:rPr lang="ar-SY" sz="2800" dirty="0">
                <a:solidFill>
                  <a:schemeClr val="bg1"/>
                </a:solidFill>
                <a:latin typeface="Cairo SemiBold" panose="00000700000000000000" pitchFamily="2" charset="-78"/>
                <a:cs typeface="+mj-cs"/>
              </a:rPr>
              <a:t>مخطط حالات الاستخدام</a:t>
            </a:r>
            <a:endParaRPr lang="en-US" sz="2800" dirty="0">
              <a:solidFill>
                <a:schemeClr val="bg1"/>
              </a:solidFill>
              <a:latin typeface="Cairo SemiBold" panose="00000700000000000000" pitchFamily="2" charset="-78"/>
              <a:cs typeface="+mj-cs"/>
            </a:endParaRPr>
          </a:p>
        </p:txBody>
      </p:sp>
      <p:sp>
        <p:nvSpPr>
          <p:cNvPr id="3" name="TextBox 2">
            <a:extLst>
              <a:ext uri="{FF2B5EF4-FFF2-40B4-BE49-F238E27FC236}">
                <a16:creationId xmlns:a16="http://schemas.microsoft.com/office/drawing/2014/main" id="{BCA8FC73-AD0D-4066-9400-CEF7B076838C}"/>
              </a:ext>
            </a:extLst>
          </p:cNvPr>
          <p:cNvSpPr txBox="1"/>
          <p:nvPr/>
        </p:nvSpPr>
        <p:spPr>
          <a:xfrm>
            <a:off x="4228450" y="4214099"/>
            <a:ext cx="1393259" cy="830997"/>
          </a:xfrm>
          <a:prstGeom prst="rect">
            <a:avLst/>
          </a:prstGeom>
          <a:noFill/>
        </p:spPr>
        <p:txBody>
          <a:bodyPr wrap="square" rtlCol="0">
            <a:spAutoFit/>
          </a:bodyPr>
          <a:lstStyle/>
          <a:p>
            <a:pPr algn="ctr"/>
            <a:r>
              <a:rPr lang="ar-SY" sz="2400" dirty="0">
                <a:solidFill>
                  <a:schemeClr val="bg1"/>
                </a:solidFill>
                <a:cs typeface="+mj-cs"/>
              </a:rPr>
              <a:t>إلغاء حجز موعد</a:t>
            </a:r>
            <a:endParaRPr lang="en-US" sz="2400" dirty="0">
              <a:solidFill>
                <a:schemeClr val="bg1"/>
              </a:solidFill>
              <a:cs typeface="+mj-cs"/>
            </a:endParaRPr>
          </a:p>
        </p:txBody>
      </p:sp>
      <p:sp>
        <p:nvSpPr>
          <p:cNvPr id="5" name="TextBox 4">
            <a:extLst>
              <a:ext uri="{FF2B5EF4-FFF2-40B4-BE49-F238E27FC236}">
                <a16:creationId xmlns:a16="http://schemas.microsoft.com/office/drawing/2014/main" id="{BA1345C5-8A89-4248-AD77-5A44E318C0BA}"/>
              </a:ext>
            </a:extLst>
          </p:cNvPr>
          <p:cNvSpPr txBox="1"/>
          <p:nvPr/>
        </p:nvSpPr>
        <p:spPr>
          <a:xfrm>
            <a:off x="3673506" y="5495528"/>
            <a:ext cx="871488" cy="830997"/>
          </a:xfrm>
          <a:prstGeom prst="rect">
            <a:avLst/>
          </a:prstGeom>
          <a:noFill/>
        </p:spPr>
        <p:txBody>
          <a:bodyPr wrap="square" rtlCol="0">
            <a:spAutoFit/>
          </a:bodyPr>
          <a:lstStyle/>
          <a:p>
            <a:r>
              <a:rPr lang="ar-SY" sz="2400" dirty="0">
                <a:solidFill>
                  <a:schemeClr val="bg1"/>
                </a:solidFill>
                <a:cs typeface="+mj-cs"/>
              </a:rPr>
              <a:t>تسجيل خروج</a:t>
            </a:r>
            <a:endParaRPr lang="en-US" sz="2400" dirty="0">
              <a:solidFill>
                <a:schemeClr val="bg1"/>
              </a:solidFill>
              <a:cs typeface="+mj-cs"/>
            </a:endParaRPr>
          </a:p>
        </p:txBody>
      </p:sp>
      <p:sp>
        <p:nvSpPr>
          <p:cNvPr id="9" name="TextBox 8">
            <a:extLst>
              <a:ext uri="{FF2B5EF4-FFF2-40B4-BE49-F238E27FC236}">
                <a16:creationId xmlns:a16="http://schemas.microsoft.com/office/drawing/2014/main" id="{28429B45-8D23-4004-B2AD-2577507A2AF0}"/>
              </a:ext>
            </a:extLst>
          </p:cNvPr>
          <p:cNvSpPr txBox="1"/>
          <p:nvPr/>
        </p:nvSpPr>
        <p:spPr>
          <a:xfrm>
            <a:off x="10154908" y="943600"/>
            <a:ext cx="945124" cy="830997"/>
          </a:xfrm>
          <a:prstGeom prst="rect">
            <a:avLst/>
          </a:prstGeom>
          <a:noFill/>
        </p:spPr>
        <p:txBody>
          <a:bodyPr wrap="square" rtlCol="0">
            <a:spAutoFit/>
          </a:bodyPr>
          <a:lstStyle/>
          <a:p>
            <a:r>
              <a:rPr lang="ar-SY" sz="2400" dirty="0">
                <a:solidFill>
                  <a:schemeClr val="bg1"/>
                </a:solidFill>
                <a:cs typeface="+mj-cs"/>
              </a:rPr>
              <a:t>تسجيل الدخول</a:t>
            </a:r>
            <a:endParaRPr lang="en-US" sz="2400" dirty="0">
              <a:solidFill>
                <a:schemeClr val="bg1"/>
              </a:solidFill>
              <a:cs typeface="+mj-cs"/>
            </a:endParaRPr>
          </a:p>
        </p:txBody>
      </p:sp>
      <p:sp>
        <p:nvSpPr>
          <p:cNvPr id="10" name="TextBox 9">
            <a:extLst>
              <a:ext uri="{FF2B5EF4-FFF2-40B4-BE49-F238E27FC236}">
                <a16:creationId xmlns:a16="http://schemas.microsoft.com/office/drawing/2014/main" id="{37601EAA-DB56-498D-96CD-F059A2366BDF}"/>
              </a:ext>
            </a:extLst>
          </p:cNvPr>
          <p:cNvSpPr txBox="1"/>
          <p:nvPr/>
        </p:nvSpPr>
        <p:spPr>
          <a:xfrm>
            <a:off x="8602822" y="5460572"/>
            <a:ext cx="1594176" cy="830997"/>
          </a:xfrm>
          <a:prstGeom prst="rect">
            <a:avLst/>
          </a:prstGeom>
          <a:noFill/>
        </p:spPr>
        <p:txBody>
          <a:bodyPr wrap="square" rtlCol="0">
            <a:spAutoFit/>
          </a:bodyPr>
          <a:lstStyle/>
          <a:p>
            <a:pPr algn="ctr"/>
            <a:r>
              <a:rPr lang="ar-SY" sz="2400" dirty="0">
                <a:solidFill>
                  <a:schemeClr val="bg1"/>
                </a:solidFill>
                <a:cs typeface="+mj-cs"/>
              </a:rPr>
              <a:t>تعيين وصفة كمسددة نقداً</a:t>
            </a:r>
            <a:endParaRPr lang="en-US" sz="2400" dirty="0">
              <a:solidFill>
                <a:schemeClr val="bg1"/>
              </a:solidFill>
              <a:cs typeface="+mj-cs"/>
            </a:endParaRPr>
          </a:p>
        </p:txBody>
      </p:sp>
      <p:sp>
        <p:nvSpPr>
          <p:cNvPr id="39" name="TextBox 38">
            <a:extLst>
              <a:ext uri="{FF2B5EF4-FFF2-40B4-BE49-F238E27FC236}">
                <a16:creationId xmlns:a16="http://schemas.microsoft.com/office/drawing/2014/main" id="{9B5B388F-5A15-4028-951C-5F4FE0BB006B}"/>
              </a:ext>
            </a:extLst>
          </p:cNvPr>
          <p:cNvSpPr txBox="1"/>
          <p:nvPr/>
        </p:nvSpPr>
        <p:spPr>
          <a:xfrm>
            <a:off x="6461307" y="3682785"/>
            <a:ext cx="1594176" cy="830997"/>
          </a:xfrm>
          <a:prstGeom prst="rect">
            <a:avLst/>
          </a:prstGeom>
          <a:noFill/>
        </p:spPr>
        <p:txBody>
          <a:bodyPr wrap="square" rtlCol="0">
            <a:spAutoFit/>
          </a:bodyPr>
          <a:lstStyle/>
          <a:p>
            <a:pPr algn="ctr"/>
            <a:r>
              <a:rPr lang="ar-SY" sz="2400" dirty="0">
                <a:solidFill>
                  <a:schemeClr val="bg1"/>
                </a:solidFill>
                <a:cs typeface="+mj-cs"/>
              </a:rPr>
              <a:t>عمل تحليل حالة صحية</a:t>
            </a:r>
            <a:endParaRPr lang="en-US" sz="2400" dirty="0">
              <a:solidFill>
                <a:schemeClr val="bg1"/>
              </a:solidFill>
              <a:cs typeface="+mj-cs"/>
            </a:endParaRPr>
          </a:p>
        </p:txBody>
      </p:sp>
      <p:sp>
        <p:nvSpPr>
          <p:cNvPr id="42" name="TextBox 41">
            <a:extLst>
              <a:ext uri="{FF2B5EF4-FFF2-40B4-BE49-F238E27FC236}">
                <a16:creationId xmlns:a16="http://schemas.microsoft.com/office/drawing/2014/main" id="{72FA767D-43F3-4D22-BB0B-A551BA22CD0E}"/>
              </a:ext>
            </a:extLst>
          </p:cNvPr>
          <p:cNvSpPr txBox="1"/>
          <p:nvPr/>
        </p:nvSpPr>
        <p:spPr>
          <a:xfrm>
            <a:off x="5546005" y="5291005"/>
            <a:ext cx="1690242" cy="1200329"/>
          </a:xfrm>
          <a:prstGeom prst="rect">
            <a:avLst/>
          </a:prstGeom>
          <a:noFill/>
        </p:spPr>
        <p:txBody>
          <a:bodyPr wrap="square" rtlCol="0">
            <a:spAutoFit/>
          </a:bodyPr>
          <a:lstStyle/>
          <a:p>
            <a:pPr algn="ctr"/>
            <a:r>
              <a:rPr lang="ar-SY" sz="2400" dirty="0">
                <a:solidFill>
                  <a:schemeClr val="bg1"/>
                </a:solidFill>
                <a:cs typeface="+mj-cs"/>
              </a:rPr>
              <a:t>استعراض سجل مراجعات المرضى</a:t>
            </a:r>
            <a:endParaRPr lang="en-US" sz="2400" dirty="0">
              <a:solidFill>
                <a:schemeClr val="bg1"/>
              </a:solidFill>
              <a:cs typeface="+mj-cs"/>
            </a:endParaRPr>
          </a:p>
        </p:txBody>
      </p:sp>
      <p:sp>
        <p:nvSpPr>
          <p:cNvPr id="43" name="TextBox 42">
            <a:extLst>
              <a:ext uri="{FF2B5EF4-FFF2-40B4-BE49-F238E27FC236}">
                <a16:creationId xmlns:a16="http://schemas.microsoft.com/office/drawing/2014/main" id="{01E2D638-0BFB-4AAE-A620-4312A949FA9C}"/>
              </a:ext>
            </a:extLst>
          </p:cNvPr>
          <p:cNvSpPr txBox="1"/>
          <p:nvPr/>
        </p:nvSpPr>
        <p:spPr>
          <a:xfrm>
            <a:off x="9472887" y="3260892"/>
            <a:ext cx="1690242" cy="830997"/>
          </a:xfrm>
          <a:prstGeom prst="rect">
            <a:avLst/>
          </a:prstGeom>
          <a:noFill/>
        </p:spPr>
        <p:txBody>
          <a:bodyPr wrap="square" rtlCol="0">
            <a:spAutoFit/>
          </a:bodyPr>
          <a:lstStyle/>
          <a:p>
            <a:pPr algn="ctr"/>
            <a:r>
              <a:rPr lang="ar-SY" sz="2400" dirty="0">
                <a:solidFill>
                  <a:schemeClr val="bg1"/>
                </a:solidFill>
                <a:cs typeface="+mj-cs"/>
              </a:rPr>
              <a:t>تحديد نتيجة فحص</a:t>
            </a:r>
            <a:endParaRPr lang="en-US" sz="2400" dirty="0">
              <a:solidFill>
                <a:schemeClr val="bg1"/>
              </a:solidFill>
              <a:cs typeface="+mj-cs"/>
            </a:endParaRPr>
          </a:p>
        </p:txBody>
      </p:sp>
      <p:sp>
        <p:nvSpPr>
          <p:cNvPr id="30" name="Freeform: Shape 29">
            <a:extLst>
              <a:ext uri="{FF2B5EF4-FFF2-40B4-BE49-F238E27FC236}">
                <a16:creationId xmlns:a16="http://schemas.microsoft.com/office/drawing/2014/main" id="{FDD82140-AA7A-413A-ABB0-89767939CD3A}"/>
              </a:ext>
            </a:extLst>
          </p:cNvPr>
          <p:cNvSpPr/>
          <p:nvPr/>
        </p:nvSpPr>
        <p:spPr>
          <a:xfrm flipV="1">
            <a:off x="10475218" y="179642"/>
            <a:ext cx="353416" cy="473471"/>
          </a:xfrm>
          <a:custGeom>
            <a:avLst/>
            <a:gdLst>
              <a:gd name="connsiteX0" fmla="*/ 0 w 1114425"/>
              <a:gd name="connsiteY0" fmla="*/ 1095375 h 1104900"/>
              <a:gd name="connsiteX1" fmla="*/ 514350 w 1114425"/>
              <a:gd name="connsiteY1" fmla="*/ 0 h 1104900"/>
              <a:gd name="connsiteX2" fmla="*/ 1114425 w 1114425"/>
              <a:gd name="connsiteY2" fmla="*/ 1104900 h 1104900"/>
              <a:gd name="connsiteX3" fmla="*/ 552450 w 1114425"/>
              <a:gd name="connsiteY3" fmla="*/ 400050 h 1104900"/>
              <a:gd name="connsiteX4" fmla="*/ 0 w 1114425"/>
              <a:gd name="connsiteY4" fmla="*/ 1095375 h 1104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425" h="1104900">
                <a:moveTo>
                  <a:pt x="0" y="1095375"/>
                </a:moveTo>
                <a:lnTo>
                  <a:pt x="514350" y="0"/>
                </a:lnTo>
                <a:lnTo>
                  <a:pt x="1114425" y="1104900"/>
                </a:lnTo>
                <a:lnTo>
                  <a:pt x="552450" y="400050"/>
                </a:lnTo>
                <a:lnTo>
                  <a:pt x="0" y="1095375"/>
                </a:lnTo>
                <a:close/>
              </a:path>
            </a:pathLst>
          </a:custGeom>
          <a:solidFill>
            <a:srgbClr val="EF7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j-cs"/>
            </a:endParaRPr>
          </a:p>
        </p:txBody>
      </p:sp>
      <p:sp>
        <p:nvSpPr>
          <p:cNvPr id="44" name="TextBox 43">
            <a:extLst>
              <a:ext uri="{FF2B5EF4-FFF2-40B4-BE49-F238E27FC236}">
                <a16:creationId xmlns:a16="http://schemas.microsoft.com/office/drawing/2014/main" id="{FE21C8FE-50AE-4937-AE02-2F65F740C001}"/>
              </a:ext>
            </a:extLst>
          </p:cNvPr>
          <p:cNvSpPr txBox="1"/>
          <p:nvPr/>
        </p:nvSpPr>
        <p:spPr>
          <a:xfrm>
            <a:off x="7952005" y="1901628"/>
            <a:ext cx="945347" cy="830997"/>
          </a:xfrm>
          <a:prstGeom prst="rect">
            <a:avLst/>
          </a:prstGeom>
          <a:noFill/>
        </p:spPr>
        <p:txBody>
          <a:bodyPr wrap="square" rtlCol="0">
            <a:spAutoFit/>
          </a:bodyPr>
          <a:lstStyle/>
          <a:p>
            <a:pPr algn="ctr"/>
            <a:r>
              <a:rPr lang="ar-SY" sz="2400" dirty="0">
                <a:solidFill>
                  <a:schemeClr val="bg1"/>
                </a:solidFill>
                <a:cs typeface="+mj-cs"/>
              </a:rPr>
              <a:t>حجز موعد</a:t>
            </a:r>
            <a:endParaRPr lang="en-US" sz="2400" dirty="0">
              <a:solidFill>
                <a:schemeClr val="bg1"/>
              </a:solidFill>
              <a:cs typeface="+mj-cs"/>
            </a:endParaRPr>
          </a:p>
        </p:txBody>
      </p:sp>
      <p:sp>
        <p:nvSpPr>
          <p:cNvPr id="46" name="Oval 45">
            <a:extLst>
              <a:ext uri="{FF2B5EF4-FFF2-40B4-BE49-F238E27FC236}">
                <a16:creationId xmlns:a16="http://schemas.microsoft.com/office/drawing/2014/main" id="{BE157F4D-CACB-4CC9-8115-E710C60BA988}"/>
              </a:ext>
            </a:extLst>
          </p:cNvPr>
          <p:cNvSpPr/>
          <p:nvPr/>
        </p:nvSpPr>
        <p:spPr>
          <a:xfrm>
            <a:off x="760174" y="501115"/>
            <a:ext cx="3219450" cy="3336624"/>
          </a:xfrm>
          <a:prstGeom prst="ellipse">
            <a:avLst/>
          </a:prstGeom>
          <a:solidFill>
            <a:srgbClr val="F17E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Cairo SemiBold" panose="00000700000000000000" pitchFamily="2" charset="-78"/>
              <a:cs typeface="+mj-cs"/>
            </a:endParaRPr>
          </a:p>
        </p:txBody>
      </p:sp>
      <p:pic>
        <p:nvPicPr>
          <p:cNvPr id="48" name="Picture 47">
            <a:extLst>
              <a:ext uri="{FF2B5EF4-FFF2-40B4-BE49-F238E27FC236}">
                <a16:creationId xmlns:a16="http://schemas.microsoft.com/office/drawing/2014/main" id="{84A725ED-282C-46C8-99F7-32C65A1A229B}"/>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802115" y="602025"/>
            <a:ext cx="1069867" cy="1069867"/>
          </a:xfrm>
          <a:prstGeom prst="rect">
            <a:avLst/>
          </a:prstGeom>
        </p:spPr>
      </p:pic>
      <p:sp>
        <p:nvSpPr>
          <p:cNvPr id="4" name="TextBox 3"/>
          <p:cNvSpPr txBox="1"/>
          <p:nvPr/>
        </p:nvSpPr>
        <p:spPr>
          <a:xfrm>
            <a:off x="1105428" y="1825785"/>
            <a:ext cx="2587045" cy="1200329"/>
          </a:xfrm>
          <a:prstGeom prst="rect">
            <a:avLst/>
          </a:prstGeom>
          <a:noFill/>
        </p:spPr>
        <p:txBody>
          <a:bodyPr wrap="square" rtlCol="0">
            <a:spAutoFit/>
          </a:bodyPr>
          <a:lstStyle/>
          <a:p>
            <a:pPr algn="ctr" rtl="1"/>
            <a:r>
              <a:rPr lang="ar-SY" sz="2400" dirty="0">
                <a:solidFill>
                  <a:schemeClr val="bg1"/>
                </a:solidFill>
                <a:latin typeface="Cairo SemiBold" panose="00000700000000000000" pitchFamily="2" charset="-78"/>
                <a:cs typeface="+mj-cs"/>
              </a:rPr>
              <a:t>يستطيع المدير القيام بعمل تسجيل دخول إلى النظام</a:t>
            </a:r>
            <a:endParaRPr lang="en-US" sz="2400" dirty="0">
              <a:solidFill>
                <a:schemeClr val="bg1"/>
              </a:solidFill>
              <a:latin typeface="Cairo SemiBold" panose="00000700000000000000" pitchFamily="2" charset="-78"/>
              <a:cs typeface="+mj-cs"/>
            </a:endParaRPr>
          </a:p>
        </p:txBody>
      </p:sp>
      <p:sp>
        <p:nvSpPr>
          <p:cNvPr id="50" name="Oval 49">
            <a:extLst>
              <a:ext uri="{FF2B5EF4-FFF2-40B4-BE49-F238E27FC236}">
                <a16:creationId xmlns:a16="http://schemas.microsoft.com/office/drawing/2014/main" id="{1E2DF452-EE14-452F-9C1F-054C0126B37D}"/>
              </a:ext>
            </a:extLst>
          </p:cNvPr>
          <p:cNvSpPr/>
          <p:nvPr/>
        </p:nvSpPr>
        <p:spPr>
          <a:xfrm>
            <a:off x="695654" y="4830310"/>
            <a:ext cx="1965022" cy="1917562"/>
          </a:xfrm>
          <a:prstGeom prst="ellipse">
            <a:avLst/>
          </a:prstGeom>
          <a:solidFill>
            <a:srgbClr val="BF6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cs typeface="+mj-cs"/>
            </a:endParaRPr>
          </a:p>
        </p:txBody>
      </p:sp>
      <p:sp>
        <p:nvSpPr>
          <p:cNvPr id="52" name="TextBox 51">
            <a:extLst>
              <a:ext uri="{FF2B5EF4-FFF2-40B4-BE49-F238E27FC236}">
                <a16:creationId xmlns:a16="http://schemas.microsoft.com/office/drawing/2014/main" id="{DD60B96A-0D56-42FE-8C1D-5064EAD8F5D8}"/>
              </a:ext>
            </a:extLst>
          </p:cNvPr>
          <p:cNvSpPr txBox="1"/>
          <p:nvPr/>
        </p:nvSpPr>
        <p:spPr>
          <a:xfrm>
            <a:off x="755610" y="5208335"/>
            <a:ext cx="1806503" cy="1200329"/>
          </a:xfrm>
          <a:prstGeom prst="rect">
            <a:avLst/>
          </a:prstGeom>
          <a:noFill/>
        </p:spPr>
        <p:txBody>
          <a:bodyPr wrap="square" rtlCol="0">
            <a:spAutoFit/>
          </a:bodyPr>
          <a:lstStyle/>
          <a:p>
            <a:pPr algn="ctr"/>
            <a:r>
              <a:rPr lang="ar-SY" sz="2400" dirty="0">
                <a:solidFill>
                  <a:schemeClr val="bg1"/>
                </a:solidFill>
                <a:cs typeface="+mj-cs"/>
              </a:rPr>
              <a:t>زيارة الصفحة الرئيسية وصفحة التواصل</a:t>
            </a:r>
            <a:endParaRPr lang="en-US" sz="2400" dirty="0">
              <a:solidFill>
                <a:schemeClr val="bg1"/>
              </a:solidFill>
              <a:cs typeface="+mj-cs"/>
            </a:endParaRPr>
          </a:p>
        </p:txBody>
      </p:sp>
      <p:sp>
        <p:nvSpPr>
          <p:cNvPr id="53" name="Oval 52">
            <a:extLst>
              <a:ext uri="{FF2B5EF4-FFF2-40B4-BE49-F238E27FC236}">
                <a16:creationId xmlns:a16="http://schemas.microsoft.com/office/drawing/2014/main" id="{CCD46C70-EBFB-4D38-915B-7EA076ACAD32}"/>
              </a:ext>
            </a:extLst>
          </p:cNvPr>
          <p:cNvSpPr/>
          <p:nvPr/>
        </p:nvSpPr>
        <p:spPr>
          <a:xfrm>
            <a:off x="8602822" y="3773026"/>
            <a:ext cx="522128" cy="567910"/>
          </a:xfrm>
          <a:prstGeom prst="ellipse">
            <a:avLst/>
          </a:prstGeom>
          <a:solidFill>
            <a:srgbClr val="DC6E80"/>
          </a:solidFill>
          <a:ln>
            <a:solidFill>
              <a:srgbClr val="D7DF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cs typeface="+mj-cs"/>
            </a:endParaRPr>
          </a:p>
        </p:txBody>
      </p:sp>
      <p:sp>
        <p:nvSpPr>
          <p:cNvPr id="54" name="Oval 53">
            <a:extLst>
              <a:ext uri="{FF2B5EF4-FFF2-40B4-BE49-F238E27FC236}">
                <a16:creationId xmlns:a16="http://schemas.microsoft.com/office/drawing/2014/main" id="{E3DC68EE-9B52-468E-8620-CA976EFE929A}"/>
              </a:ext>
            </a:extLst>
          </p:cNvPr>
          <p:cNvSpPr/>
          <p:nvPr/>
        </p:nvSpPr>
        <p:spPr>
          <a:xfrm>
            <a:off x="7458912" y="5264918"/>
            <a:ext cx="540147" cy="573907"/>
          </a:xfrm>
          <a:prstGeom prst="ellipse">
            <a:avLst/>
          </a:prstGeom>
          <a:solidFill>
            <a:srgbClr val="F49A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cs typeface="+mj-cs"/>
            </a:endParaRPr>
          </a:p>
        </p:txBody>
      </p:sp>
      <p:sp>
        <p:nvSpPr>
          <p:cNvPr id="57" name="Oval 56">
            <a:extLst>
              <a:ext uri="{FF2B5EF4-FFF2-40B4-BE49-F238E27FC236}">
                <a16:creationId xmlns:a16="http://schemas.microsoft.com/office/drawing/2014/main" id="{6E27F334-B9A3-48F9-B12A-778C4B6835AC}"/>
              </a:ext>
            </a:extLst>
          </p:cNvPr>
          <p:cNvSpPr/>
          <p:nvPr/>
        </p:nvSpPr>
        <p:spPr>
          <a:xfrm>
            <a:off x="5463387" y="3026114"/>
            <a:ext cx="541804" cy="559306"/>
          </a:xfrm>
          <a:prstGeom prst="ellipse">
            <a:avLst/>
          </a:prstGeom>
          <a:solidFill>
            <a:srgbClr val="BF6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cs typeface="+mj-cs"/>
            </a:endParaRPr>
          </a:p>
        </p:txBody>
      </p:sp>
      <p:sp>
        <p:nvSpPr>
          <p:cNvPr id="58" name="Oval 57">
            <a:extLst>
              <a:ext uri="{FF2B5EF4-FFF2-40B4-BE49-F238E27FC236}">
                <a16:creationId xmlns:a16="http://schemas.microsoft.com/office/drawing/2014/main" id="{1FB6FACF-0B98-4E16-BDF7-0B0873B4993C}"/>
              </a:ext>
            </a:extLst>
          </p:cNvPr>
          <p:cNvSpPr/>
          <p:nvPr/>
        </p:nvSpPr>
        <p:spPr>
          <a:xfrm>
            <a:off x="4815682" y="5349201"/>
            <a:ext cx="541804" cy="559306"/>
          </a:xfrm>
          <a:prstGeom prst="ellipse">
            <a:avLst/>
          </a:prstGeom>
          <a:solidFill>
            <a:srgbClr val="A07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cs typeface="+mj-cs"/>
            </a:endParaRPr>
          </a:p>
        </p:txBody>
      </p:sp>
      <p:sp>
        <p:nvSpPr>
          <p:cNvPr id="6" name="TextBox 5">
            <a:extLst>
              <a:ext uri="{FF2B5EF4-FFF2-40B4-BE49-F238E27FC236}">
                <a16:creationId xmlns:a16="http://schemas.microsoft.com/office/drawing/2014/main" id="{7635D6E4-B315-4338-B5A2-020E729B10BA}"/>
              </a:ext>
            </a:extLst>
          </p:cNvPr>
          <p:cNvSpPr txBox="1"/>
          <p:nvPr/>
        </p:nvSpPr>
        <p:spPr>
          <a:xfrm>
            <a:off x="771652" y="-1272419"/>
            <a:ext cx="3059863" cy="1200329"/>
          </a:xfrm>
          <a:prstGeom prst="rect">
            <a:avLst/>
          </a:prstGeom>
          <a:noFill/>
        </p:spPr>
        <p:txBody>
          <a:bodyPr wrap="square" rtlCol="0">
            <a:spAutoFit/>
          </a:bodyPr>
          <a:lstStyle/>
          <a:p>
            <a:pPr algn="ctr" rtl="1"/>
            <a:r>
              <a:rPr lang="ar-SY" sz="2400" dirty="0">
                <a:solidFill>
                  <a:schemeClr val="bg1"/>
                </a:solidFill>
                <a:latin typeface="Cairo SemiBold" panose="00000700000000000000" pitchFamily="2" charset="-78"/>
                <a:cs typeface="+mj-cs"/>
              </a:rPr>
              <a:t>يستطيع المدير أن يحجز مواعيد لمراجعات طبية لأحد أو لعدد من المرضى</a:t>
            </a:r>
            <a:endParaRPr lang="en-US" sz="2400" dirty="0">
              <a:solidFill>
                <a:schemeClr val="bg1"/>
              </a:solidFill>
              <a:latin typeface="Cairo SemiBold" panose="00000700000000000000" pitchFamily="2" charset="-78"/>
              <a:cs typeface="+mj-cs"/>
            </a:endParaRPr>
          </a:p>
        </p:txBody>
      </p:sp>
      <p:sp>
        <p:nvSpPr>
          <p:cNvPr id="11" name="TextBox 10">
            <a:extLst>
              <a:ext uri="{FF2B5EF4-FFF2-40B4-BE49-F238E27FC236}">
                <a16:creationId xmlns:a16="http://schemas.microsoft.com/office/drawing/2014/main" id="{E080227D-AED0-4B67-B499-A1C15D0A43B3}"/>
              </a:ext>
            </a:extLst>
          </p:cNvPr>
          <p:cNvSpPr txBox="1"/>
          <p:nvPr/>
        </p:nvSpPr>
        <p:spPr>
          <a:xfrm>
            <a:off x="452814" y="-2041246"/>
            <a:ext cx="3270251" cy="1938992"/>
          </a:xfrm>
          <a:prstGeom prst="rect">
            <a:avLst/>
          </a:prstGeom>
          <a:noFill/>
        </p:spPr>
        <p:txBody>
          <a:bodyPr wrap="square" rtlCol="0">
            <a:spAutoFit/>
          </a:bodyPr>
          <a:lstStyle/>
          <a:p>
            <a:pPr algn="ctr" rtl="1"/>
            <a:r>
              <a:rPr lang="ar-SY" sz="2400" dirty="0">
                <a:solidFill>
                  <a:schemeClr val="bg1"/>
                </a:solidFill>
                <a:latin typeface="Cairo SemiBold" panose="00000700000000000000" pitchFamily="2" charset="-78"/>
                <a:cs typeface="+mj-cs"/>
              </a:rPr>
              <a:t>يتميز المدير بصفحة تحديد نتيجة الفحص الطبي الذي يوثق من خلالها نسبة تحليل سكر الدم ويقوم بوصف مجموعة من الأدوية للمريض</a:t>
            </a:r>
            <a:endParaRPr lang="en-US" sz="2400" dirty="0">
              <a:solidFill>
                <a:schemeClr val="bg1"/>
              </a:solidFill>
              <a:latin typeface="Cairo SemiBold" panose="00000700000000000000" pitchFamily="2" charset="-78"/>
              <a:cs typeface="+mj-cs"/>
            </a:endParaRPr>
          </a:p>
        </p:txBody>
      </p:sp>
      <p:sp>
        <p:nvSpPr>
          <p:cNvPr id="12" name="TextBox 11">
            <a:extLst>
              <a:ext uri="{FF2B5EF4-FFF2-40B4-BE49-F238E27FC236}">
                <a16:creationId xmlns:a16="http://schemas.microsoft.com/office/drawing/2014/main" id="{8FBEA19D-06E6-4997-916C-3AE1DDAEC0B9}"/>
              </a:ext>
            </a:extLst>
          </p:cNvPr>
          <p:cNvSpPr txBox="1"/>
          <p:nvPr/>
        </p:nvSpPr>
        <p:spPr>
          <a:xfrm>
            <a:off x="456406" y="-1511163"/>
            <a:ext cx="3337716" cy="1200329"/>
          </a:xfrm>
          <a:prstGeom prst="rect">
            <a:avLst/>
          </a:prstGeom>
          <a:noFill/>
        </p:spPr>
        <p:txBody>
          <a:bodyPr wrap="square" rtlCol="0">
            <a:spAutoFit/>
          </a:bodyPr>
          <a:lstStyle/>
          <a:p>
            <a:pPr algn="ctr" rtl="1"/>
            <a:r>
              <a:rPr lang="ar-SY" sz="2400" dirty="0">
                <a:solidFill>
                  <a:schemeClr val="bg1"/>
                </a:solidFill>
                <a:latin typeface="Cairo SemiBold" panose="00000700000000000000" pitchFamily="2" charset="-78"/>
                <a:cs typeface="+mj-cs"/>
              </a:rPr>
              <a:t>يستطيع أن يطلع الحالة الصحية لأحد المرضى وفق أحدى الفحوص الطبية الخاصة به</a:t>
            </a:r>
            <a:endParaRPr lang="en-US" sz="2400" dirty="0">
              <a:solidFill>
                <a:schemeClr val="bg1"/>
              </a:solidFill>
              <a:latin typeface="Cairo SemiBold" panose="00000700000000000000" pitchFamily="2" charset="-78"/>
              <a:cs typeface="+mj-cs"/>
            </a:endParaRPr>
          </a:p>
        </p:txBody>
      </p:sp>
      <p:sp>
        <p:nvSpPr>
          <p:cNvPr id="18" name="TextBox 17">
            <a:extLst>
              <a:ext uri="{FF2B5EF4-FFF2-40B4-BE49-F238E27FC236}">
                <a16:creationId xmlns:a16="http://schemas.microsoft.com/office/drawing/2014/main" id="{7DE40D5A-C6C6-4D27-AEC4-73C8772E04B6}"/>
              </a:ext>
            </a:extLst>
          </p:cNvPr>
          <p:cNvSpPr txBox="1"/>
          <p:nvPr/>
        </p:nvSpPr>
        <p:spPr>
          <a:xfrm>
            <a:off x="474079" y="-1656111"/>
            <a:ext cx="3218394" cy="1200329"/>
          </a:xfrm>
          <a:prstGeom prst="rect">
            <a:avLst/>
          </a:prstGeom>
          <a:noFill/>
        </p:spPr>
        <p:txBody>
          <a:bodyPr wrap="square" rtlCol="0">
            <a:spAutoFit/>
          </a:bodyPr>
          <a:lstStyle/>
          <a:p>
            <a:pPr algn="ctr" rtl="1"/>
            <a:r>
              <a:rPr lang="ar-SY" sz="2400" dirty="0">
                <a:solidFill>
                  <a:schemeClr val="bg1"/>
                </a:solidFill>
                <a:latin typeface="Cairo SemiBold" panose="00000700000000000000" pitchFamily="2" charset="-78"/>
                <a:cs typeface="+mj-cs"/>
              </a:rPr>
              <a:t>يستطيع المدير أن يقوم بعملية إلغاء حجز لعدد من المواعيد في جدول المواعيد لديه</a:t>
            </a:r>
            <a:endParaRPr lang="en-US" sz="2400" dirty="0">
              <a:solidFill>
                <a:schemeClr val="bg1"/>
              </a:solidFill>
              <a:latin typeface="Cairo SemiBold" panose="00000700000000000000" pitchFamily="2" charset="-78"/>
              <a:cs typeface="+mj-cs"/>
            </a:endParaRPr>
          </a:p>
        </p:txBody>
      </p:sp>
      <p:sp>
        <p:nvSpPr>
          <p:cNvPr id="21" name="TextBox 20">
            <a:extLst>
              <a:ext uri="{FF2B5EF4-FFF2-40B4-BE49-F238E27FC236}">
                <a16:creationId xmlns:a16="http://schemas.microsoft.com/office/drawing/2014/main" id="{FBA55949-14F6-4F0D-9151-FE3E610C400C}"/>
              </a:ext>
            </a:extLst>
          </p:cNvPr>
          <p:cNvSpPr txBox="1"/>
          <p:nvPr/>
        </p:nvSpPr>
        <p:spPr>
          <a:xfrm>
            <a:off x="481944" y="-1797750"/>
            <a:ext cx="2855085" cy="1200329"/>
          </a:xfrm>
          <a:prstGeom prst="rect">
            <a:avLst/>
          </a:prstGeom>
          <a:noFill/>
        </p:spPr>
        <p:txBody>
          <a:bodyPr wrap="square" rtlCol="0">
            <a:spAutoFit/>
          </a:bodyPr>
          <a:lstStyle/>
          <a:p>
            <a:pPr algn="ctr" rtl="1"/>
            <a:r>
              <a:rPr lang="ar-SY" sz="2400" dirty="0">
                <a:solidFill>
                  <a:schemeClr val="bg1"/>
                </a:solidFill>
                <a:latin typeface="Cairo SemiBold" panose="00000700000000000000" pitchFamily="2" charset="-78"/>
                <a:cs typeface="+mj-cs"/>
              </a:rPr>
              <a:t>يستطيع المدير أن يحدد وصفة ذات رقم معين على أنه تم تسديد ثمنها نقداً</a:t>
            </a:r>
            <a:endParaRPr lang="en-US" sz="2400" dirty="0">
              <a:solidFill>
                <a:schemeClr val="bg1"/>
              </a:solidFill>
              <a:latin typeface="Cairo SemiBold" panose="00000700000000000000" pitchFamily="2" charset="-78"/>
              <a:cs typeface="+mj-cs"/>
            </a:endParaRPr>
          </a:p>
        </p:txBody>
      </p:sp>
      <p:sp>
        <p:nvSpPr>
          <p:cNvPr id="22" name="TextBox 21">
            <a:extLst>
              <a:ext uri="{FF2B5EF4-FFF2-40B4-BE49-F238E27FC236}">
                <a16:creationId xmlns:a16="http://schemas.microsoft.com/office/drawing/2014/main" id="{E3205BA6-AEAA-4A69-9CDB-1A6EA7C44196}"/>
              </a:ext>
            </a:extLst>
          </p:cNvPr>
          <p:cNvSpPr txBox="1"/>
          <p:nvPr/>
        </p:nvSpPr>
        <p:spPr>
          <a:xfrm>
            <a:off x="754522" y="-1845624"/>
            <a:ext cx="2855085" cy="1569660"/>
          </a:xfrm>
          <a:prstGeom prst="rect">
            <a:avLst/>
          </a:prstGeom>
          <a:noFill/>
        </p:spPr>
        <p:txBody>
          <a:bodyPr wrap="square" rtlCol="0">
            <a:spAutoFit/>
          </a:bodyPr>
          <a:lstStyle/>
          <a:p>
            <a:pPr algn="ctr" rtl="1"/>
            <a:r>
              <a:rPr lang="ar-SY" sz="2400" dirty="0">
                <a:solidFill>
                  <a:schemeClr val="bg1"/>
                </a:solidFill>
                <a:latin typeface="Cairo SemiBold" panose="00000700000000000000" pitchFamily="2" charset="-78"/>
                <a:cs typeface="+mj-cs"/>
              </a:rPr>
              <a:t>يمكن للطبيب الاطلاع على سجل المراجعات لجميع المرضى خلال جميع الفترات</a:t>
            </a:r>
            <a:endParaRPr lang="en-US" sz="2400" dirty="0">
              <a:solidFill>
                <a:schemeClr val="bg1"/>
              </a:solidFill>
              <a:latin typeface="Cairo SemiBold" panose="00000700000000000000" pitchFamily="2" charset="-78"/>
              <a:cs typeface="+mj-cs"/>
            </a:endParaRPr>
          </a:p>
        </p:txBody>
      </p:sp>
      <p:sp>
        <p:nvSpPr>
          <p:cNvPr id="23" name="TextBox 22">
            <a:extLst>
              <a:ext uri="{FF2B5EF4-FFF2-40B4-BE49-F238E27FC236}">
                <a16:creationId xmlns:a16="http://schemas.microsoft.com/office/drawing/2014/main" id="{E7CC3690-C4BA-4A16-9149-725D0CB84C37}"/>
              </a:ext>
            </a:extLst>
          </p:cNvPr>
          <p:cNvSpPr txBox="1"/>
          <p:nvPr/>
        </p:nvSpPr>
        <p:spPr>
          <a:xfrm>
            <a:off x="433338" y="-1409694"/>
            <a:ext cx="2855085" cy="830997"/>
          </a:xfrm>
          <a:prstGeom prst="rect">
            <a:avLst/>
          </a:prstGeom>
          <a:noFill/>
        </p:spPr>
        <p:txBody>
          <a:bodyPr wrap="square" rtlCol="0">
            <a:spAutoFit/>
          </a:bodyPr>
          <a:lstStyle/>
          <a:p>
            <a:pPr algn="ctr" rtl="1"/>
            <a:r>
              <a:rPr lang="ar-SY" sz="2400" dirty="0">
                <a:solidFill>
                  <a:schemeClr val="bg1"/>
                </a:solidFill>
                <a:latin typeface="Cairo SemiBold" panose="00000700000000000000" pitchFamily="2" charset="-78"/>
                <a:cs typeface="+mj-cs"/>
              </a:rPr>
              <a:t>يمكن للطبيب تسجيل خروجه من النظام</a:t>
            </a:r>
            <a:endParaRPr lang="en-US" sz="2400" dirty="0">
              <a:solidFill>
                <a:schemeClr val="bg1"/>
              </a:solidFill>
              <a:latin typeface="Cairo SemiBold" panose="00000700000000000000" pitchFamily="2" charset="-78"/>
              <a:cs typeface="+mj-cs"/>
            </a:endParaRPr>
          </a:p>
        </p:txBody>
      </p:sp>
      <p:sp>
        <p:nvSpPr>
          <p:cNvPr id="24" name="TextBox 23">
            <a:extLst>
              <a:ext uri="{FF2B5EF4-FFF2-40B4-BE49-F238E27FC236}">
                <a16:creationId xmlns:a16="http://schemas.microsoft.com/office/drawing/2014/main" id="{835F8B39-B925-4AA1-ADDD-1FD2D31C4D4B}"/>
              </a:ext>
            </a:extLst>
          </p:cNvPr>
          <p:cNvSpPr txBox="1"/>
          <p:nvPr/>
        </p:nvSpPr>
        <p:spPr>
          <a:xfrm>
            <a:off x="613718" y="-1496081"/>
            <a:ext cx="2855085" cy="1200329"/>
          </a:xfrm>
          <a:prstGeom prst="rect">
            <a:avLst/>
          </a:prstGeom>
          <a:noFill/>
        </p:spPr>
        <p:txBody>
          <a:bodyPr wrap="square" rtlCol="0">
            <a:spAutoFit/>
          </a:bodyPr>
          <a:lstStyle/>
          <a:p>
            <a:pPr algn="ctr" rtl="1"/>
            <a:r>
              <a:rPr lang="ar-SY" sz="2400" dirty="0">
                <a:solidFill>
                  <a:schemeClr val="bg1"/>
                </a:solidFill>
                <a:latin typeface="Cairo SemiBold" panose="00000700000000000000" pitchFamily="2" charset="-78"/>
                <a:cs typeface="+mj-cs"/>
              </a:rPr>
              <a:t>يمكن للطبيب زيارة الصفحة الرئيسية للموقع وصفحة التواصل</a:t>
            </a:r>
            <a:endParaRPr lang="en-US" sz="2400" dirty="0">
              <a:solidFill>
                <a:schemeClr val="bg1"/>
              </a:solidFill>
              <a:latin typeface="Cairo SemiBold" panose="00000700000000000000" pitchFamily="2" charset="-78"/>
              <a:cs typeface="+mj-cs"/>
            </a:endParaRPr>
          </a:p>
        </p:txBody>
      </p:sp>
      <p:grpSp>
        <p:nvGrpSpPr>
          <p:cNvPr id="36" name="Group 35">
            <a:extLst>
              <a:ext uri="{FF2B5EF4-FFF2-40B4-BE49-F238E27FC236}">
                <a16:creationId xmlns:a16="http://schemas.microsoft.com/office/drawing/2014/main" id="{0BE5146A-1072-4406-8A36-6F9215269951}"/>
              </a:ext>
            </a:extLst>
          </p:cNvPr>
          <p:cNvGrpSpPr/>
          <p:nvPr/>
        </p:nvGrpSpPr>
        <p:grpSpPr>
          <a:xfrm>
            <a:off x="8149876" y="2004334"/>
            <a:ext cx="2472404" cy="1835666"/>
            <a:chOff x="7195145" y="888260"/>
            <a:chExt cx="1100561" cy="529745"/>
          </a:xfrm>
          <a:effectLst>
            <a:glow rad="228600">
              <a:schemeClr val="accent2">
                <a:satMod val="175000"/>
                <a:alpha val="40000"/>
              </a:schemeClr>
            </a:glow>
          </a:effectLst>
        </p:grpSpPr>
        <p:cxnSp>
          <p:nvCxnSpPr>
            <p:cNvPr id="33" name="Connector: Curved 32">
              <a:extLst>
                <a:ext uri="{FF2B5EF4-FFF2-40B4-BE49-F238E27FC236}">
                  <a16:creationId xmlns:a16="http://schemas.microsoft.com/office/drawing/2014/main" id="{25A5C8BD-A301-40B7-8013-8B8DC31A4C94}"/>
                </a:ext>
              </a:extLst>
            </p:cNvPr>
            <p:cNvCxnSpPr>
              <a:cxnSpLocks/>
            </p:cNvCxnSpPr>
            <p:nvPr/>
          </p:nvCxnSpPr>
          <p:spPr>
            <a:xfrm flipV="1">
              <a:off x="7195145" y="900017"/>
              <a:ext cx="1067674" cy="517988"/>
            </a:xfrm>
            <a:prstGeom prst="curvedConnector2">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5" name="Isosceles Triangle 34">
              <a:extLst>
                <a:ext uri="{FF2B5EF4-FFF2-40B4-BE49-F238E27FC236}">
                  <a16:creationId xmlns:a16="http://schemas.microsoft.com/office/drawing/2014/main" id="{FF267111-BF5C-4DAF-BCF9-71C2B486846A}"/>
                </a:ext>
              </a:extLst>
            </p:cNvPr>
            <p:cNvSpPr/>
            <p:nvPr/>
          </p:nvSpPr>
          <p:spPr>
            <a:xfrm>
              <a:off x="8231528" y="888260"/>
              <a:ext cx="64178" cy="45719"/>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23CC2B87-8798-4CDA-BBCE-DE9B114F71BC}"/>
              </a:ext>
            </a:extLst>
          </p:cNvPr>
          <p:cNvGrpSpPr/>
          <p:nvPr/>
        </p:nvGrpSpPr>
        <p:grpSpPr>
          <a:xfrm>
            <a:off x="9069402" y="2011461"/>
            <a:ext cx="1532970" cy="377181"/>
            <a:chOff x="7195145" y="888260"/>
            <a:chExt cx="1100561" cy="529745"/>
          </a:xfrm>
          <a:effectLst>
            <a:glow rad="228600">
              <a:schemeClr val="accent2">
                <a:satMod val="175000"/>
                <a:alpha val="40000"/>
              </a:schemeClr>
            </a:glow>
          </a:effectLst>
        </p:grpSpPr>
        <p:cxnSp>
          <p:nvCxnSpPr>
            <p:cNvPr id="51" name="Connector: Curved 50">
              <a:extLst>
                <a:ext uri="{FF2B5EF4-FFF2-40B4-BE49-F238E27FC236}">
                  <a16:creationId xmlns:a16="http://schemas.microsoft.com/office/drawing/2014/main" id="{AE19D1E9-5070-4C0A-B078-4FC35CA83D4A}"/>
                </a:ext>
              </a:extLst>
            </p:cNvPr>
            <p:cNvCxnSpPr>
              <a:cxnSpLocks/>
            </p:cNvCxnSpPr>
            <p:nvPr/>
          </p:nvCxnSpPr>
          <p:spPr>
            <a:xfrm flipV="1">
              <a:off x="7195145" y="900017"/>
              <a:ext cx="1067674" cy="517988"/>
            </a:xfrm>
            <a:prstGeom prst="curvedConnector2">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5" name="Isosceles Triangle 54">
              <a:extLst>
                <a:ext uri="{FF2B5EF4-FFF2-40B4-BE49-F238E27FC236}">
                  <a16:creationId xmlns:a16="http://schemas.microsoft.com/office/drawing/2014/main" id="{05289AEB-2868-4B95-8EF1-4A080D1D71B4}"/>
                </a:ext>
              </a:extLst>
            </p:cNvPr>
            <p:cNvSpPr/>
            <p:nvPr/>
          </p:nvSpPr>
          <p:spPr>
            <a:xfrm>
              <a:off x="8231528" y="888260"/>
              <a:ext cx="64178" cy="45719"/>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C5BBB7D9-4379-4277-ADAA-FECECEBBE2A9}"/>
              </a:ext>
            </a:extLst>
          </p:cNvPr>
          <p:cNvGrpSpPr/>
          <p:nvPr/>
        </p:nvGrpSpPr>
        <p:grpSpPr>
          <a:xfrm>
            <a:off x="10430901" y="2004334"/>
            <a:ext cx="144176" cy="781000"/>
            <a:chOff x="7195145" y="890095"/>
            <a:chExt cx="1377674" cy="527910"/>
          </a:xfrm>
          <a:effectLst>
            <a:glow rad="228600">
              <a:schemeClr val="accent2">
                <a:satMod val="175000"/>
                <a:alpha val="40000"/>
              </a:schemeClr>
            </a:glow>
          </a:effectLst>
        </p:grpSpPr>
        <p:cxnSp>
          <p:nvCxnSpPr>
            <p:cNvPr id="59" name="Connector: Curved 58">
              <a:extLst>
                <a:ext uri="{FF2B5EF4-FFF2-40B4-BE49-F238E27FC236}">
                  <a16:creationId xmlns:a16="http://schemas.microsoft.com/office/drawing/2014/main" id="{B3326EA2-04AD-4761-B281-D7FBEE6E3E77}"/>
                </a:ext>
              </a:extLst>
            </p:cNvPr>
            <p:cNvCxnSpPr>
              <a:cxnSpLocks/>
            </p:cNvCxnSpPr>
            <p:nvPr/>
          </p:nvCxnSpPr>
          <p:spPr>
            <a:xfrm flipV="1">
              <a:off x="7195145" y="900017"/>
              <a:ext cx="1067674" cy="517988"/>
            </a:xfrm>
            <a:prstGeom prst="curvedConnector2">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0" name="Isosceles Triangle 59">
              <a:extLst>
                <a:ext uri="{FF2B5EF4-FFF2-40B4-BE49-F238E27FC236}">
                  <a16:creationId xmlns:a16="http://schemas.microsoft.com/office/drawing/2014/main" id="{922D156C-7B59-4344-9ABF-808765F3A1F9}"/>
                </a:ext>
              </a:extLst>
            </p:cNvPr>
            <p:cNvSpPr/>
            <p:nvPr/>
          </p:nvSpPr>
          <p:spPr>
            <a:xfrm>
              <a:off x="8093257" y="890095"/>
              <a:ext cx="479562" cy="3606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681C806C-2D29-497E-BCB6-12F80224E6E0}"/>
              </a:ext>
            </a:extLst>
          </p:cNvPr>
          <p:cNvGrpSpPr/>
          <p:nvPr/>
        </p:nvGrpSpPr>
        <p:grpSpPr>
          <a:xfrm>
            <a:off x="9939741" y="2004335"/>
            <a:ext cx="682539" cy="2878664"/>
            <a:chOff x="7195145" y="891579"/>
            <a:chExt cx="1185365" cy="526426"/>
          </a:xfrm>
          <a:effectLst>
            <a:glow rad="228600">
              <a:schemeClr val="accent2">
                <a:satMod val="175000"/>
                <a:alpha val="40000"/>
              </a:schemeClr>
            </a:glow>
          </a:effectLst>
        </p:grpSpPr>
        <p:cxnSp>
          <p:nvCxnSpPr>
            <p:cNvPr id="65" name="Connector: Curved 64">
              <a:extLst>
                <a:ext uri="{FF2B5EF4-FFF2-40B4-BE49-F238E27FC236}">
                  <a16:creationId xmlns:a16="http://schemas.microsoft.com/office/drawing/2014/main" id="{82D88CD5-8955-42A6-AAEC-40582E344CA6}"/>
                </a:ext>
              </a:extLst>
            </p:cNvPr>
            <p:cNvCxnSpPr>
              <a:cxnSpLocks/>
            </p:cNvCxnSpPr>
            <p:nvPr/>
          </p:nvCxnSpPr>
          <p:spPr>
            <a:xfrm flipV="1">
              <a:off x="7195145" y="900017"/>
              <a:ext cx="1067674" cy="517988"/>
            </a:xfrm>
            <a:prstGeom prst="curvedConnector2">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6" name="Isosceles Triangle 65">
              <a:extLst>
                <a:ext uri="{FF2B5EF4-FFF2-40B4-BE49-F238E27FC236}">
                  <a16:creationId xmlns:a16="http://schemas.microsoft.com/office/drawing/2014/main" id="{51B7E8D6-C257-4A62-BB99-0C7FB6318C3A}"/>
                </a:ext>
              </a:extLst>
            </p:cNvPr>
            <p:cNvSpPr/>
            <p:nvPr/>
          </p:nvSpPr>
          <p:spPr>
            <a:xfrm>
              <a:off x="8136624" y="891579"/>
              <a:ext cx="243886" cy="15072"/>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85D777B8-A1C7-4BCC-8416-BBF4EBC51612}"/>
              </a:ext>
            </a:extLst>
          </p:cNvPr>
          <p:cNvGrpSpPr/>
          <p:nvPr/>
        </p:nvGrpSpPr>
        <p:grpSpPr>
          <a:xfrm>
            <a:off x="7139686" y="1992535"/>
            <a:ext cx="3492946" cy="3696531"/>
            <a:chOff x="7195145" y="889850"/>
            <a:chExt cx="1097538" cy="528155"/>
          </a:xfrm>
          <a:effectLst>
            <a:glow rad="228600">
              <a:schemeClr val="accent2">
                <a:satMod val="175000"/>
                <a:alpha val="40000"/>
              </a:schemeClr>
            </a:glow>
          </a:effectLst>
        </p:grpSpPr>
        <p:cxnSp>
          <p:nvCxnSpPr>
            <p:cNvPr id="68" name="Connector: Curved 67">
              <a:extLst>
                <a:ext uri="{FF2B5EF4-FFF2-40B4-BE49-F238E27FC236}">
                  <a16:creationId xmlns:a16="http://schemas.microsoft.com/office/drawing/2014/main" id="{682C498E-35CB-4A4C-B626-5528423959E8}"/>
                </a:ext>
              </a:extLst>
            </p:cNvPr>
            <p:cNvCxnSpPr>
              <a:cxnSpLocks/>
            </p:cNvCxnSpPr>
            <p:nvPr/>
          </p:nvCxnSpPr>
          <p:spPr>
            <a:xfrm flipV="1">
              <a:off x="7195145" y="900017"/>
              <a:ext cx="1067674" cy="517988"/>
            </a:xfrm>
            <a:prstGeom prst="curvedConnector2">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9" name="Isosceles Triangle 68">
              <a:extLst>
                <a:ext uri="{FF2B5EF4-FFF2-40B4-BE49-F238E27FC236}">
                  <a16:creationId xmlns:a16="http://schemas.microsoft.com/office/drawing/2014/main" id="{9C6E42A2-E191-44F0-A6A8-C0CEB923C482}"/>
                </a:ext>
              </a:extLst>
            </p:cNvPr>
            <p:cNvSpPr/>
            <p:nvPr/>
          </p:nvSpPr>
          <p:spPr>
            <a:xfrm>
              <a:off x="8242049" y="889850"/>
              <a:ext cx="50634" cy="1498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341AD13B-B56D-4B6D-9B6B-ACF17A74A0C5}"/>
              </a:ext>
            </a:extLst>
          </p:cNvPr>
          <p:cNvGrpSpPr/>
          <p:nvPr/>
        </p:nvGrpSpPr>
        <p:grpSpPr>
          <a:xfrm>
            <a:off x="5625753" y="1994460"/>
            <a:ext cx="5020515" cy="2562382"/>
            <a:chOff x="7195145" y="888226"/>
            <a:chExt cx="1089642" cy="529779"/>
          </a:xfrm>
          <a:effectLst>
            <a:glow rad="228600">
              <a:schemeClr val="accent2">
                <a:satMod val="175000"/>
                <a:alpha val="40000"/>
              </a:schemeClr>
            </a:glow>
          </a:effectLst>
        </p:grpSpPr>
        <p:cxnSp>
          <p:nvCxnSpPr>
            <p:cNvPr id="71" name="Connector: Curved 70">
              <a:extLst>
                <a:ext uri="{FF2B5EF4-FFF2-40B4-BE49-F238E27FC236}">
                  <a16:creationId xmlns:a16="http://schemas.microsoft.com/office/drawing/2014/main" id="{B1317BD9-66EE-405D-B072-55AAC9480961}"/>
                </a:ext>
              </a:extLst>
            </p:cNvPr>
            <p:cNvCxnSpPr>
              <a:cxnSpLocks/>
            </p:cNvCxnSpPr>
            <p:nvPr/>
          </p:nvCxnSpPr>
          <p:spPr>
            <a:xfrm flipV="1">
              <a:off x="7195145" y="900017"/>
              <a:ext cx="1067674" cy="517988"/>
            </a:xfrm>
            <a:prstGeom prst="curvedConnector2">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2" name="Isosceles Triangle 71">
              <a:extLst>
                <a:ext uri="{FF2B5EF4-FFF2-40B4-BE49-F238E27FC236}">
                  <a16:creationId xmlns:a16="http://schemas.microsoft.com/office/drawing/2014/main" id="{D80CD0D9-7420-4F6A-9737-85BFBA7526D2}"/>
                </a:ext>
              </a:extLst>
            </p:cNvPr>
            <p:cNvSpPr/>
            <p:nvPr/>
          </p:nvSpPr>
          <p:spPr>
            <a:xfrm>
              <a:off x="8241055" y="888226"/>
              <a:ext cx="43732" cy="26472"/>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id="{9C5CAEFD-A952-45CB-A65E-9EA23271CD64}"/>
              </a:ext>
            </a:extLst>
          </p:cNvPr>
          <p:cNvGrpSpPr/>
          <p:nvPr/>
        </p:nvGrpSpPr>
        <p:grpSpPr>
          <a:xfrm>
            <a:off x="4798789" y="2003192"/>
            <a:ext cx="5832132" cy="3939154"/>
            <a:chOff x="7195145" y="890501"/>
            <a:chExt cx="1085239" cy="527504"/>
          </a:xfrm>
          <a:effectLst>
            <a:glow rad="228600">
              <a:schemeClr val="accent2">
                <a:satMod val="175000"/>
                <a:alpha val="40000"/>
              </a:schemeClr>
            </a:glow>
          </a:effectLst>
        </p:grpSpPr>
        <p:cxnSp>
          <p:nvCxnSpPr>
            <p:cNvPr id="74" name="Connector: Curved 73">
              <a:extLst>
                <a:ext uri="{FF2B5EF4-FFF2-40B4-BE49-F238E27FC236}">
                  <a16:creationId xmlns:a16="http://schemas.microsoft.com/office/drawing/2014/main" id="{44C83E13-A7AC-42F5-9379-CFDAC64912FF}"/>
                </a:ext>
              </a:extLst>
            </p:cNvPr>
            <p:cNvCxnSpPr>
              <a:cxnSpLocks/>
            </p:cNvCxnSpPr>
            <p:nvPr/>
          </p:nvCxnSpPr>
          <p:spPr>
            <a:xfrm flipV="1">
              <a:off x="7195145" y="900017"/>
              <a:ext cx="1067674" cy="517988"/>
            </a:xfrm>
            <a:prstGeom prst="curvedConnector2">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5" name="Isosceles Triangle 74">
              <a:extLst>
                <a:ext uri="{FF2B5EF4-FFF2-40B4-BE49-F238E27FC236}">
                  <a16:creationId xmlns:a16="http://schemas.microsoft.com/office/drawing/2014/main" id="{D7826516-D0A9-40FA-ACE0-BEF3B77F1F76}"/>
                </a:ext>
              </a:extLst>
            </p:cNvPr>
            <p:cNvSpPr/>
            <p:nvPr/>
          </p:nvSpPr>
          <p:spPr>
            <a:xfrm>
              <a:off x="8246442" y="890501"/>
              <a:ext cx="33942" cy="17351"/>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37" name="TextBox 36">
            <a:extLst>
              <a:ext uri="{FF2B5EF4-FFF2-40B4-BE49-F238E27FC236}">
                <a16:creationId xmlns:a16="http://schemas.microsoft.com/office/drawing/2014/main" id="{9CE55C09-4C16-4921-998F-7264C13A9AD0}"/>
              </a:ext>
            </a:extLst>
          </p:cNvPr>
          <p:cNvSpPr txBox="1"/>
          <p:nvPr/>
        </p:nvSpPr>
        <p:spPr>
          <a:xfrm>
            <a:off x="9255744" y="2068847"/>
            <a:ext cx="793807" cy="338554"/>
          </a:xfrm>
          <a:prstGeom prst="rect">
            <a:avLst/>
          </a:prstGeom>
          <a:noFill/>
        </p:spPr>
        <p:txBody>
          <a:bodyPr wrap="none" rtlCol="0">
            <a:spAutoFit/>
          </a:bodyPr>
          <a:lstStyle/>
          <a:p>
            <a:r>
              <a:rPr lang="en-US" sz="1600" dirty="0">
                <a:solidFill>
                  <a:schemeClr val="tx2">
                    <a:lumMod val="75000"/>
                  </a:schemeClr>
                </a:solidFill>
              </a:rPr>
              <a:t>Include</a:t>
            </a:r>
          </a:p>
        </p:txBody>
      </p:sp>
      <p:sp>
        <p:nvSpPr>
          <p:cNvPr id="81" name="TextBox 80">
            <a:extLst>
              <a:ext uri="{FF2B5EF4-FFF2-40B4-BE49-F238E27FC236}">
                <a16:creationId xmlns:a16="http://schemas.microsoft.com/office/drawing/2014/main" id="{7F5E3EC6-0D91-4658-BFF6-E4C998320AE5}"/>
              </a:ext>
            </a:extLst>
          </p:cNvPr>
          <p:cNvSpPr txBox="1"/>
          <p:nvPr/>
        </p:nvSpPr>
        <p:spPr>
          <a:xfrm>
            <a:off x="10435241" y="2461988"/>
            <a:ext cx="793807" cy="338554"/>
          </a:xfrm>
          <a:prstGeom prst="rect">
            <a:avLst/>
          </a:prstGeom>
          <a:noFill/>
        </p:spPr>
        <p:txBody>
          <a:bodyPr wrap="none" rtlCol="0">
            <a:spAutoFit/>
          </a:bodyPr>
          <a:lstStyle/>
          <a:p>
            <a:r>
              <a:rPr lang="en-US" sz="1600" dirty="0">
                <a:solidFill>
                  <a:schemeClr val="tx2">
                    <a:lumMod val="75000"/>
                  </a:schemeClr>
                </a:solidFill>
              </a:rPr>
              <a:t>Include</a:t>
            </a:r>
          </a:p>
        </p:txBody>
      </p:sp>
      <p:sp>
        <p:nvSpPr>
          <p:cNvPr id="82" name="TextBox 81">
            <a:extLst>
              <a:ext uri="{FF2B5EF4-FFF2-40B4-BE49-F238E27FC236}">
                <a16:creationId xmlns:a16="http://schemas.microsoft.com/office/drawing/2014/main" id="{A7F8F6AD-BD10-46C3-BCC5-CAFA61FCC140}"/>
              </a:ext>
            </a:extLst>
          </p:cNvPr>
          <p:cNvSpPr txBox="1"/>
          <p:nvPr/>
        </p:nvSpPr>
        <p:spPr>
          <a:xfrm>
            <a:off x="8168043" y="3475362"/>
            <a:ext cx="793807" cy="338554"/>
          </a:xfrm>
          <a:prstGeom prst="rect">
            <a:avLst/>
          </a:prstGeom>
          <a:noFill/>
        </p:spPr>
        <p:txBody>
          <a:bodyPr wrap="none" rtlCol="0">
            <a:spAutoFit/>
          </a:bodyPr>
          <a:lstStyle/>
          <a:p>
            <a:r>
              <a:rPr lang="en-US" sz="1600" dirty="0">
                <a:solidFill>
                  <a:schemeClr val="tx2">
                    <a:lumMod val="75000"/>
                  </a:schemeClr>
                </a:solidFill>
              </a:rPr>
              <a:t>Include</a:t>
            </a:r>
          </a:p>
        </p:txBody>
      </p:sp>
      <p:sp>
        <p:nvSpPr>
          <p:cNvPr id="83" name="TextBox 82">
            <a:extLst>
              <a:ext uri="{FF2B5EF4-FFF2-40B4-BE49-F238E27FC236}">
                <a16:creationId xmlns:a16="http://schemas.microsoft.com/office/drawing/2014/main" id="{D97242A1-D30E-4790-B7FC-2FD6010CFCEB}"/>
              </a:ext>
            </a:extLst>
          </p:cNvPr>
          <p:cNvSpPr txBox="1"/>
          <p:nvPr/>
        </p:nvSpPr>
        <p:spPr>
          <a:xfrm>
            <a:off x="10030855" y="4675401"/>
            <a:ext cx="793807" cy="338554"/>
          </a:xfrm>
          <a:prstGeom prst="rect">
            <a:avLst/>
          </a:prstGeom>
          <a:noFill/>
        </p:spPr>
        <p:txBody>
          <a:bodyPr wrap="none" rtlCol="0">
            <a:spAutoFit/>
          </a:bodyPr>
          <a:lstStyle/>
          <a:p>
            <a:r>
              <a:rPr lang="en-US" sz="1600" dirty="0">
                <a:solidFill>
                  <a:schemeClr val="tx2">
                    <a:lumMod val="75000"/>
                  </a:schemeClr>
                </a:solidFill>
              </a:rPr>
              <a:t>Include</a:t>
            </a:r>
          </a:p>
        </p:txBody>
      </p:sp>
      <p:sp>
        <p:nvSpPr>
          <p:cNvPr id="84" name="TextBox 83">
            <a:extLst>
              <a:ext uri="{FF2B5EF4-FFF2-40B4-BE49-F238E27FC236}">
                <a16:creationId xmlns:a16="http://schemas.microsoft.com/office/drawing/2014/main" id="{5740B3C5-FB43-44C3-AD49-6E951373A985}"/>
              </a:ext>
            </a:extLst>
          </p:cNvPr>
          <p:cNvSpPr txBox="1"/>
          <p:nvPr/>
        </p:nvSpPr>
        <p:spPr>
          <a:xfrm>
            <a:off x="5644299" y="4255716"/>
            <a:ext cx="793807" cy="338554"/>
          </a:xfrm>
          <a:prstGeom prst="rect">
            <a:avLst/>
          </a:prstGeom>
          <a:noFill/>
        </p:spPr>
        <p:txBody>
          <a:bodyPr wrap="none" rtlCol="0">
            <a:spAutoFit/>
          </a:bodyPr>
          <a:lstStyle/>
          <a:p>
            <a:r>
              <a:rPr lang="en-US" sz="1600" dirty="0">
                <a:solidFill>
                  <a:schemeClr val="tx2">
                    <a:lumMod val="75000"/>
                  </a:schemeClr>
                </a:solidFill>
              </a:rPr>
              <a:t>Include</a:t>
            </a:r>
          </a:p>
        </p:txBody>
      </p:sp>
      <p:sp>
        <p:nvSpPr>
          <p:cNvPr id="85" name="TextBox 84">
            <a:extLst>
              <a:ext uri="{FF2B5EF4-FFF2-40B4-BE49-F238E27FC236}">
                <a16:creationId xmlns:a16="http://schemas.microsoft.com/office/drawing/2014/main" id="{02D6688D-4AFA-4AE1-B24C-3654DBB9E661}"/>
              </a:ext>
            </a:extLst>
          </p:cNvPr>
          <p:cNvSpPr txBox="1"/>
          <p:nvPr/>
        </p:nvSpPr>
        <p:spPr>
          <a:xfrm>
            <a:off x="7258484" y="5608043"/>
            <a:ext cx="793807" cy="338554"/>
          </a:xfrm>
          <a:prstGeom prst="rect">
            <a:avLst/>
          </a:prstGeom>
          <a:noFill/>
        </p:spPr>
        <p:txBody>
          <a:bodyPr wrap="none" rtlCol="0">
            <a:spAutoFit/>
          </a:bodyPr>
          <a:lstStyle/>
          <a:p>
            <a:r>
              <a:rPr lang="en-US" sz="1600" dirty="0">
                <a:solidFill>
                  <a:schemeClr val="tx2">
                    <a:lumMod val="75000"/>
                  </a:schemeClr>
                </a:solidFill>
              </a:rPr>
              <a:t>Include</a:t>
            </a:r>
          </a:p>
        </p:txBody>
      </p:sp>
      <p:sp>
        <p:nvSpPr>
          <p:cNvPr id="86" name="TextBox 85">
            <a:extLst>
              <a:ext uri="{FF2B5EF4-FFF2-40B4-BE49-F238E27FC236}">
                <a16:creationId xmlns:a16="http://schemas.microsoft.com/office/drawing/2014/main" id="{2AE9FE3A-F805-4E06-B1B3-ED648F17EC29}"/>
              </a:ext>
            </a:extLst>
          </p:cNvPr>
          <p:cNvSpPr txBox="1"/>
          <p:nvPr/>
        </p:nvSpPr>
        <p:spPr>
          <a:xfrm>
            <a:off x="4729961" y="5882595"/>
            <a:ext cx="793807" cy="338554"/>
          </a:xfrm>
          <a:prstGeom prst="rect">
            <a:avLst/>
          </a:prstGeom>
          <a:noFill/>
        </p:spPr>
        <p:txBody>
          <a:bodyPr wrap="none" rtlCol="0">
            <a:spAutoFit/>
          </a:bodyPr>
          <a:lstStyle/>
          <a:p>
            <a:r>
              <a:rPr lang="en-US" sz="1600" dirty="0">
                <a:solidFill>
                  <a:schemeClr val="tx2">
                    <a:lumMod val="75000"/>
                  </a:schemeClr>
                </a:solidFill>
              </a:rPr>
              <a:t>Include</a:t>
            </a:r>
          </a:p>
        </p:txBody>
      </p:sp>
    </p:spTree>
    <p:extLst>
      <p:ext uri="{BB962C8B-B14F-4D97-AF65-F5344CB8AC3E}">
        <p14:creationId xmlns:p14="http://schemas.microsoft.com/office/powerpoint/2010/main" val="480454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08333E-6 1.85185E-6 L -0.17787 0.13796 " pathEditMode="relative" rAng="0" ptsTypes="AA">
                                      <p:cBhvr>
                                        <p:cTn id="6" dur="2000" fill="hold"/>
                                        <p:tgtEl>
                                          <p:spTgt spid="30"/>
                                        </p:tgtEl>
                                        <p:attrNameLst>
                                          <p:attrName>ppt_x</p:attrName>
                                          <p:attrName>ppt_y</p:attrName>
                                        </p:attrNameLst>
                                      </p:cBhvr>
                                      <p:rCtr x="-8893" y="6898"/>
                                    </p:animMotion>
                                  </p:childTnLst>
                                </p:cTn>
                              </p:par>
                              <p:par>
                                <p:cTn id="7" presetID="42" presetClass="path" presetSubtype="0" accel="50000" decel="50000" fill="hold" grpId="0" nodeType="withEffect">
                                  <p:stCondLst>
                                    <p:cond delay="0"/>
                                  </p:stCondLst>
                                  <p:childTnLst>
                                    <p:animMotion origin="layout" path="M -4.79167E-6 -3.7037E-6 L -0.32187 -0.00139 " pathEditMode="relative" rAng="0" ptsTypes="AA">
                                      <p:cBhvr>
                                        <p:cTn id="8" dur="2000" fill="hold"/>
                                        <p:tgtEl>
                                          <p:spTgt spid="4"/>
                                        </p:tgtEl>
                                        <p:attrNameLst>
                                          <p:attrName>ppt_x</p:attrName>
                                          <p:attrName>ppt_y</p:attrName>
                                        </p:attrNameLst>
                                      </p:cBhvr>
                                      <p:rCtr x="-16094" y="-69"/>
                                    </p:animMotion>
                                  </p:childTnLst>
                                </p:cTn>
                              </p:par>
                              <p:par>
                                <p:cTn id="9" presetID="42" presetClass="path" presetSubtype="0" accel="50000" decel="50000" fill="hold" grpId="0" nodeType="withEffect">
                                  <p:stCondLst>
                                    <p:cond delay="0"/>
                                  </p:stCondLst>
                                  <p:childTnLst>
                                    <p:animMotion origin="layout" path="M -2.08333E-6 -3.33333E-6 L 0.00794 0.45162 " pathEditMode="relative" rAng="0" ptsTypes="AA">
                                      <p:cBhvr>
                                        <p:cTn id="10" dur="2000" fill="hold"/>
                                        <p:tgtEl>
                                          <p:spTgt spid="6"/>
                                        </p:tgtEl>
                                        <p:attrNameLst>
                                          <p:attrName>ppt_x</p:attrName>
                                          <p:attrName>ppt_y</p:attrName>
                                        </p:attrNameLst>
                                      </p:cBhvr>
                                      <p:rCtr x="286" y="22593"/>
                                    </p:animMotion>
                                  </p:childTnLst>
                                </p:cTn>
                              </p:par>
                              <p:par>
                                <p:cTn id="11" presetID="10" presetClass="entr" presetSubtype="0" fill="hold" nodeType="withEffect">
                                  <p:stCondLst>
                                    <p:cond delay="100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500"/>
                                        <p:tgtEl>
                                          <p:spTgt spid="49"/>
                                        </p:tgtEl>
                                      </p:cBhvr>
                                    </p:animEffect>
                                  </p:childTnLst>
                                </p:cTn>
                              </p:par>
                              <p:par>
                                <p:cTn id="14" presetID="10" presetClass="entr" presetSubtype="0" fill="hold" grpId="0" nodeType="withEffect">
                                  <p:stCondLst>
                                    <p:cond delay="100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0"/>
                                  </p:stCondLst>
                                  <p:childTnLst>
                                    <p:animMotion origin="layout" path="M -0.17786 0.13796 L -0.02604 0.30694 " pathEditMode="relative" rAng="0" ptsTypes="AA">
                                      <p:cBhvr>
                                        <p:cTn id="20" dur="2000" fill="hold"/>
                                        <p:tgtEl>
                                          <p:spTgt spid="30"/>
                                        </p:tgtEl>
                                        <p:attrNameLst>
                                          <p:attrName>ppt_x</p:attrName>
                                          <p:attrName>ppt_y</p:attrName>
                                        </p:attrNameLst>
                                      </p:cBhvr>
                                      <p:rCtr x="7409" y="8449"/>
                                    </p:animMotion>
                                  </p:childTnLst>
                                </p:cTn>
                              </p:par>
                              <p:par>
                                <p:cTn id="21" presetID="10" presetClass="exit" presetSubtype="0" fill="hold" nodeType="withEffect">
                                  <p:stCondLst>
                                    <p:cond delay="0"/>
                                  </p:stCondLst>
                                  <p:childTnLst>
                                    <p:animEffect transition="out" filter="fade">
                                      <p:cBhvr>
                                        <p:cTn id="22" dur="500"/>
                                        <p:tgtEl>
                                          <p:spTgt spid="49"/>
                                        </p:tgtEl>
                                      </p:cBhvr>
                                    </p:animEffect>
                                    <p:set>
                                      <p:cBhvr>
                                        <p:cTn id="23" dur="1" fill="hold">
                                          <p:stCondLst>
                                            <p:cond delay="499"/>
                                          </p:stCondLst>
                                        </p:cTn>
                                        <p:tgtEl>
                                          <p:spTgt spid="49"/>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37"/>
                                        </p:tgtEl>
                                      </p:cBhvr>
                                    </p:animEffect>
                                    <p:set>
                                      <p:cBhvr>
                                        <p:cTn id="26" dur="1" fill="hold">
                                          <p:stCondLst>
                                            <p:cond delay="499"/>
                                          </p:stCondLst>
                                        </p:cTn>
                                        <p:tgtEl>
                                          <p:spTgt spid="37"/>
                                        </p:tgtEl>
                                        <p:attrNameLst>
                                          <p:attrName>style.visibility</p:attrName>
                                        </p:attrNameLst>
                                      </p:cBhvr>
                                      <p:to>
                                        <p:strVal val="hidden"/>
                                      </p:to>
                                    </p:set>
                                  </p:childTnLst>
                                </p:cTn>
                              </p:par>
                              <p:par>
                                <p:cTn id="27" presetID="42" presetClass="path" presetSubtype="0" accel="50000" decel="50000" fill="hold" grpId="1" nodeType="withEffect">
                                  <p:stCondLst>
                                    <p:cond delay="0"/>
                                  </p:stCondLst>
                                  <p:childTnLst>
                                    <p:animMotion origin="layout" path="M 0.00794 0.45162 L -0.33307 0.44653 " pathEditMode="relative" rAng="0" ptsTypes="AA">
                                      <p:cBhvr>
                                        <p:cTn id="28" dur="2000" fill="hold"/>
                                        <p:tgtEl>
                                          <p:spTgt spid="6"/>
                                        </p:tgtEl>
                                        <p:attrNameLst>
                                          <p:attrName>ppt_x</p:attrName>
                                          <p:attrName>ppt_y</p:attrName>
                                        </p:attrNameLst>
                                      </p:cBhvr>
                                      <p:rCtr x="-17174" y="-93"/>
                                    </p:animMotion>
                                  </p:childTnLst>
                                </p:cTn>
                              </p:par>
                              <p:par>
                                <p:cTn id="29" presetID="42" presetClass="path" presetSubtype="0" accel="50000" decel="50000" fill="hold" grpId="0" nodeType="withEffect">
                                  <p:stCondLst>
                                    <p:cond delay="0"/>
                                  </p:stCondLst>
                                  <p:childTnLst>
                                    <p:animMotion origin="layout" path="M -3.95833E-6 -2.77556E-17 L 0.02383 0.53403 " pathEditMode="relative" rAng="0" ptsTypes="AA">
                                      <p:cBhvr>
                                        <p:cTn id="30" dur="2000" fill="hold"/>
                                        <p:tgtEl>
                                          <p:spTgt spid="11"/>
                                        </p:tgtEl>
                                        <p:attrNameLst>
                                          <p:attrName>ppt_x</p:attrName>
                                          <p:attrName>ppt_y</p:attrName>
                                        </p:attrNameLst>
                                      </p:cBhvr>
                                      <p:rCtr x="1185" y="26690"/>
                                    </p:animMotion>
                                  </p:childTnLst>
                                </p:cTn>
                              </p:par>
                              <p:par>
                                <p:cTn id="31" presetID="10" presetClass="entr" presetSubtype="0" fill="hold" nodeType="withEffect">
                                  <p:stCondLst>
                                    <p:cond delay="1000"/>
                                  </p:stCondLst>
                                  <p:childTnLst>
                                    <p:set>
                                      <p:cBhvr>
                                        <p:cTn id="32" dur="1" fill="hold">
                                          <p:stCondLst>
                                            <p:cond delay="0"/>
                                          </p:stCondLst>
                                        </p:cTn>
                                        <p:tgtEl>
                                          <p:spTgt spid="56"/>
                                        </p:tgtEl>
                                        <p:attrNameLst>
                                          <p:attrName>style.visibility</p:attrName>
                                        </p:attrNameLst>
                                      </p:cBhvr>
                                      <p:to>
                                        <p:strVal val="visible"/>
                                      </p:to>
                                    </p:set>
                                    <p:animEffect transition="in" filter="fade">
                                      <p:cBhvr>
                                        <p:cTn id="33" dur="500"/>
                                        <p:tgtEl>
                                          <p:spTgt spid="56"/>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81"/>
                                        </p:tgtEl>
                                        <p:attrNameLst>
                                          <p:attrName>style.visibility</p:attrName>
                                        </p:attrNameLst>
                                      </p:cBhvr>
                                      <p:to>
                                        <p:strVal val="visible"/>
                                      </p:to>
                                    </p:set>
                                    <p:animEffect transition="in" filter="fade">
                                      <p:cBhvr>
                                        <p:cTn id="36" dur="500"/>
                                        <p:tgtEl>
                                          <p:spTgt spid="81"/>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grpId="2" nodeType="clickEffect">
                                  <p:stCondLst>
                                    <p:cond delay="0"/>
                                  </p:stCondLst>
                                  <p:childTnLst>
                                    <p:animMotion origin="layout" path="M -0.02604 0.30695 L -0.27878 0.33912 " pathEditMode="relative" rAng="0" ptsTypes="AA">
                                      <p:cBhvr>
                                        <p:cTn id="40" dur="2000" fill="hold"/>
                                        <p:tgtEl>
                                          <p:spTgt spid="30"/>
                                        </p:tgtEl>
                                        <p:attrNameLst>
                                          <p:attrName>ppt_x</p:attrName>
                                          <p:attrName>ppt_y</p:attrName>
                                        </p:attrNameLst>
                                      </p:cBhvr>
                                      <p:rCtr x="-12617" y="1875"/>
                                    </p:animMotion>
                                  </p:childTnLst>
                                </p:cTn>
                              </p:par>
                              <p:par>
                                <p:cTn id="41" presetID="10" presetClass="exit" presetSubtype="0" fill="hold" nodeType="withEffect">
                                  <p:stCondLst>
                                    <p:cond delay="0"/>
                                  </p:stCondLst>
                                  <p:childTnLst>
                                    <p:animEffect transition="out" filter="fade">
                                      <p:cBhvr>
                                        <p:cTn id="42" dur="500"/>
                                        <p:tgtEl>
                                          <p:spTgt spid="56"/>
                                        </p:tgtEl>
                                      </p:cBhvr>
                                    </p:animEffect>
                                    <p:set>
                                      <p:cBhvr>
                                        <p:cTn id="43" dur="1" fill="hold">
                                          <p:stCondLst>
                                            <p:cond delay="499"/>
                                          </p:stCondLst>
                                        </p:cTn>
                                        <p:tgtEl>
                                          <p:spTgt spid="56"/>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81"/>
                                        </p:tgtEl>
                                      </p:cBhvr>
                                    </p:animEffect>
                                    <p:set>
                                      <p:cBhvr>
                                        <p:cTn id="46" dur="1" fill="hold">
                                          <p:stCondLst>
                                            <p:cond delay="499"/>
                                          </p:stCondLst>
                                        </p:cTn>
                                        <p:tgtEl>
                                          <p:spTgt spid="81"/>
                                        </p:tgtEl>
                                        <p:attrNameLst>
                                          <p:attrName>style.visibility</p:attrName>
                                        </p:attrNameLst>
                                      </p:cBhvr>
                                      <p:to>
                                        <p:strVal val="hidden"/>
                                      </p:to>
                                    </p:set>
                                  </p:childTnLst>
                                </p:cTn>
                              </p:par>
                              <p:par>
                                <p:cTn id="47" presetID="42" presetClass="path" presetSubtype="0" accel="50000" decel="50000" fill="hold" grpId="1" nodeType="withEffect">
                                  <p:stCondLst>
                                    <p:cond delay="0"/>
                                  </p:stCondLst>
                                  <p:childTnLst>
                                    <p:animMotion origin="layout" path="M 0.02383 0.53403 L -0.33971 0.48657 " pathEditMode="relative" rAng="0" ptsTypes="AA">
                                      <p:cBhvr>
                                        <p:cTn id="48" dur="2000" fill="hold"/>
                                        <p:tgtEl>
                                          <p:spTgt spid="11"/>
                                        </p:tgtEl>
                                        <p:attrNameLst>
                                          <p:attrName>ppt_x</p:attrName>
                                          <p:attrName>ppt_y</p:attrName>
                                        </p:attrNameLst>
                                      </p:cBhvr>
                                      <p:rCtr x="-18177" y="-2315"/>
                                    </p:animMotion>
                                  </p:childTnLst>
                                </p:cTn>
                              </p:par>
                              <p:par>
                                <p:cTn id="49" presetID="42" presetClass="path" presetSubtype="0" accel="50000" decel="50000" fill="hold" grpId="0" nodeType="withEffect">
                                  <p:stCondLst>
                                    <p:cond delay="0"/>
                                  </p:stCondLst>
                                  <p:childTnLst>
                                    <p:animMotion origin="layout" path="M 1.25E-6 3.7037E-7 L 0.02253 0.48657 " pathEditMode="relative" rAng="0" ptsTypes="AA">
                                      <p:cBhvr>
                                        <p:cTn id="50" dur="2000" fill="hold"/>
                                        <p:tgtEl>
                                          <p:spTgt spid="12"/>
                                        </p:tgtEl>
                                        <p:attrNameLst>
                                          <p:attrName>ppt_x</p:attrName>
                                          <p:attrName>ppt_y</p:attrName>
                                        </p:attrNameLst>
                                      </p:cBhvr>
                                      <p:rCtr x="1133" y="24329"/>
                                    </p:animMotion>
                                  </p:childTnLst>
                                </p:cTn>
                              </p:par>
                              <p:par>
                                <p:cTn id="51" presetID="10" presetClass="entr" presetSubtype="0" fill="hold" nodeType="withEffect">
                                  <p:stCondLst>
                                    <p:cond delay="1000"/>
                                  </p:stCondLst>
                                  <p:childTnLst>
                                    <p:set>
                                      <p:cBhvr>
                                        <p:cTn id="52" dur="1" fill="hold">
                                          <p:stCondLst>
                                            <p:cond delay="0"/>
                                          </p:stCondLst>
                                        </p:cTn>
                                        <p:tgtEl>
                                          <p:spTgt spid="36"/>
                                        </p:tgtEl>
                                        <p:attrNameLst>
                                          <p:attrName>style.visibility</p:attrName>
                                        </p:attrNameLst>
                                      </p:cBhvr>
                                      <p:to>
                                        <p:strVal val="visible"/>
                                      </p:to>
                                    </p:set>
                                    <p:animEffect transition="in" filter="fade">
                                      <p:cBhvr>
                                        <p:cTn id="53" dur="500"/>
                                        <p:tgtEl>
                                          <p:spTgt spid="36"/>
                                        </p:tgtEl>
                                      </p:cBhvr>
                                    </p:animEffect>
                                  </p:childTnLst>
                                </p:cTn>
                              </p:par>
                              <p:par>
                                <p:cTn id="54" presetID="10" presetClass="entr" presetSubtype="0" fill="hold" grpId="0" nodeType="withEffect">
                                  <p:stCondLst>
                                    <p:cond delay="1000"/>
                                  </p:stCondLst>
                                  <p:childTnLst>
                                    <p:set>
                                      <p:cBhvr>
                                        <p:cTn id="55" dur="1" fill="hold">
                                          <p:stCondLst>
                                            <p:cond delay="0"/>
                                          </p:stCondLst>
                                        </p:cTn>
                                        <p:tgtEl>
                                          <p:spTgt spid="82"/>
                                        </p:tgtEl>
                                        <p:attrNameLst>
                                          <p:attrName>style.visibility</p:attrName>
                                        </p:attrNameLst>
                                      </p:cBhvr>
                                      <p:to>
                                        <p:strVal val="visible"/>
                                      </p:to>
                                    </p:set>
                                    <p:animEffect transition="in" filter="fade">
                                      <p:cBhvr>
                                        <p:cTn id="56" dur="500"/>
                                        <p:tgtEl>
                                          <p:spTgt spid="82"/>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grpId="3" nodeType="clickEffect">
                                  <p:stCondLst>
                                    <p:cond delay="0"/>
                                  </p:stCondLst>
                                  <p:childTnLst>
                                    <p:animMotion origin="layout" path="M -0.27877 0.33912 L -0.46758 0.475 " pathEditMode="relative" rAng="0" ptsTypes="AA">
                                      <p:cBhvr>
                                        <p:cTn id="60" dur="2000" fill="hold"/>
                                        <p:tgtEl>
                                          <p:spTgt spid="30"/>
                                        </p:tgtEl>
                                        <p:attrNameLst>
                                          <p:attrName>ppt_x</p:attrName>
                                          <p:attrName>ppt_y</p:attrName>
                                        </p:attrNameLst>
                                      </p:cBhvr>
                                      <p:rCtr x="-9661" y="6968"/>
                                    </p:animMotion>
                                  </p:childTnLst>
                                </p:cTn>
                              </p:par>
                              <p:par>
                                <p:cTn id="61" presetID="10" presetClass="exit" presetSubtype="0" fill="hold" nodeType="withEffect">
                                  <p:stCondLst>
                                    <p:cond delay="0"/>
                                  </p:stCondLst>
                                  <p:childTnLst>
                                    <p:animEffect transition="out" filter="fade">
                                      <p:cBhvr>
                                        <p:cTn id="62" dur="500"/>
                                        <p:tgtEl>
                                          <p:spTgt spid="36"/>
                                        </p:tgtEl>
                                      </p:cBhvr>
                                    </p:animEffect>
                                    <p:set>
                                      <p:cBhvr>
                                        <p:cTn id="63" dur="1" fill="hold">
                                          <p:stCondLst>
                                            <p:cond delay="499"/>
                                          </p:stCondLst>
                                        </p:cTn>
                                        <p:tgtEl>
                                          <p:spTgt spid="36"/>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82"/>
                                        </p:tgtEl>
                                      </p:cBhvr>
                                    </p:animEffect>
                                    <p:set>
                                      <p:cBhvr>
                                        <p:cTn id="66" dur="1" fill="hold">
                                          <p:stCondLst>
                                            <p:cond delay="499"/>
                                          </p:stCondLst>
                                        </p:cTn>
                                        <p:tgtEl>
                                          <p:spTgt spid="82"/>
                                        </p:tgtEl>
                                        <p:attrNameLst>
                                          <p:attrName>style.visibility</p:attrName>
                                        </p:attrNameLst>
                                      </p:cBhvr>
                                      <p:to>
                                        <p:strVal val="hidden"/>
                                      </p:to>
                                    </p:set>
                                  </p:childTnLst>
                                </p:cTn>
                              </p:par>
                              <p:par>
                                <p:cTn id="67" presetID="42" presetClass="path" presetSubtype="0" accel="50000" decel="50000" fill="hold" grpId="1" nodeType="withEffect">
                                  <p:stCondLst>
                                    <p:cond delay="0"/>
                                  </p:stCondLst>
                                  <p:childTnLst>
                                    <p:animMotion origin="layout" path="M 0.02253 0.48657 L -0.34271 0.47454 " pathEditMode="relative" rAng="0" ptsTypes="AA">
                                      <p:cBhvr>
                                        <p:cTn id="68" dur="2000" fill="hold"/>
                                        <p:tgtEl>
                                          <p:spTgt spid="12"/>
                                        </p:tgtEl>
                                        <p:attrNameLst>
                                          <p:attrName>ppt_x</p:attrName>
                                          <p:attrName>ppt_y</p:attrName>
                                        </p:attrNameLst>
                                      </p:cBhvr>
                                      <p:rCtr x="-18268" y="-1759"/>
                                    </p:animMotion>
                                  </p:childTnLst>
                                </p:cTn>
                              </p:par>
                              <p:par>
                                <p:cTn id="69" presetID="42" presetClass="path" presetSubtype="0" accel="50000" decel="50000" fill="hold" grpId="0" nodeType="withEffect">
                                  <p:stCondLst>
                                    <p:cond delay="0"/>
                                  </p:stCondLst>
                                  <p:childTnLst>
                                    <p:animMotion origin="layout" path="M -3.33333E-6 -4.81481E-6 L 0.02591 0.50764 " pathEditMode="relative" rAng="0" ptsTypes="AA">
                                      <p:cBhvr>
                                        <p:cTn id="70" dur="2000" fill="hold"/>
                                        <p:tgtEl>
                                          <p:spTgt spid="18"/>
                                        </p:tgtEl>
                                        <p:attrNameLst>
                                          <p:attrName>ppt_x</p:attrName>
                                          <p:attrName>ppt_y</p:attrName>
                                        </p:attrNameLst>
                                      </p:cBhvr>
                                      <p:rCtr x="1185" y="25463"/>
                                    </p:animMotion>
                                  </p:childTnLst>
                                </p:cTn>
                              </p:par>
                              <p:par>
                                <p:cTn id="71" presetID="10" presetClass="entr" presetSubtype="0" fill="hold" nodeType="withEffect">
                                  <p:stCondLst>
                                    <p:cond delay="1000"/>
                                  </p:stCondLst>
                                  <p:childTnLst>
                                    <p:set>
                                      <p:cBhvr>
                                        <p:cTn id="72" dur="1" fill="hold">
                                          <p:stCondLst>
                                            <p:cond delay="0"/>
                                          </p:stCondLst>
                                        </p:cTn>
                                        <p:tgtEl>
                                          <p:spTgt spid="70"/>
                                        </p:tgtEl>
                                        <p:attrNameLst>
                                          <p:attrName>style.visibility</p:attrName>
                                        </p:attrNameLst>
                                      </p:cBhvr>
                                      <p:to>
                                        <p:strVal val="visible"/>
                                      </p:to>
                                    </p:set>
                                    <p:animEffect transition="in" filter="fade">
                                      <p:cBhvr>
                                        <p:cTn id="73" dur="500"/>
                                        <p:tgtEl>
                                          <p:spTgt spid="70"/>
                                        </p:tgtEl>
                                      </p:cBhvr>
                                    </p:animEffect>
                                  </p:childTnLst>
                                </p:cTn>
                              </p:par>
                              <p:par>
                                <p:cTn id="74" presetID="10" presetClass="entr" presetSubtype="0" fill="hold" grpId="0" nodeType="withEffect">
                                  <p:stCondLst>
                                    <p:cond delay="1000"/>
                                  </p:stCondLst>
                                  <p:childTnLst>
                                    <p:set>
                                      <p:cBhvr>
                                        <p:cTn id="75" dur="1" fill="hold">
                                          <p:stCondLst>
                                            <p:cond delay="0"/>
                                          </p:stCondLst>
                                        </p:cTn>
                                        <p:tgtEl>
                                          <p:spTgt spid="84"/>
                                        </p:tgtEl>
                                        <p:attrNameLst>
                                          <p:attrName>style.visibility</p:attrName>
                                        </p:attrNameLst>
                                      </p:cBhvr>
                                      <p:to>
                                        <p:strVal val="visible"/>
                                      </p:to>
                                    </p:set>
                                    <p:animEffect transition="in" filter="fade">
                                      <p:cBhvr>
                                        <p:cTn id="76" dur="500"/>
                                        <p:tgtEl>
                                          <p:spTgt spid="84"/>
                                        </p:tgtEl>
                                      </p:cBhvr>
                                    </p:animEffect>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grpId="4" nodeType="clickEffect">
                                  <p:stCondLst>
                                    <p:cond delay="0"/>
                                  </p:stCondLst>
                                  <p:childTnLst>
                                    <p:animMotion origin="layout" path="M -0.46758 0.475 L -0.10182 0.58657 " pathEditMode="relative" rAng="0" ptsTypes="AA">
                                      <p:cBhvr>
                                        <p:cTn id="80" dur="2000" fill="hold"/>
                                        <p:tgtEl>
                                          <p:spTgt spid="30"/>
                                        </p:tgtEl>
                                        <p:attrNameLst>
                                          <p:attrName>ppt_x</p:attrName>
                                          <p:attrName>ppt_y</p:attrName>
                                        </p:attrNameLst>
                                      </p:cBhvr>
                                      <p:rCtr x="18242" y="5394"/>
                                    </p:animMotion>
                                  </p:childTnLst>
                                </p:cTn>
                              </p:par>
                              <p:par>
                                <p:cTn id="81" presetID="10" presetClass="exit" presetSubtype="0" fill="hold" nodeType="withEffect">
                                  <p:stCondLst>
                                    <p:cond delay="0"/>
                                  </p:stCondLst>
                                  <p:childTnLst>
                                    <p:animEffect transition="out" filter="fade">
                                      <p:cBhvr>
                                        <p:cTn id="82" dur="500"/>
                                        <p:tgtEl>
                                          <p:spTgt spid="70"/>
                                        </p:tgtEl>
                                      </p:cBhvr>
                                    </p:animEffect>
                                    <p:set>
                                      <p:cBhvr>
                                        <p:cTn id="83" dur="1" fill="hold">
                                          <p:stCondLst>
                                            <p:cond delay="499"/>
                                          </p:stCondLst>
                                        </p:cTn>
                                        <p:tgtEl>
                                          <p:spTgt spid="70"/>
                                        </p:tgtEl>
                                        <p:attrNameLst>
                                          <p:attrName>style.visibility</p:attrName>
                                        </p:attrNameLst>
                                      </p:cBhvr>
                                      <p:to>
                                        <p:strVal val="hidden"/>
                                      </p:to>
                                    </p:set>
                                  </p:childTnLst>
                                </p:cTn>
                              </p:par>
                              <p:par>
                                <p:cTn id="84" presetID="10" presetClass="exit" presetSubtype="0" fill="hold" grpId="1" nodeType="withEffect">
                                  <p:stCondLst>
                                    <p:cond delay="0"/>
                                  </p:stCondLst>
                                  <p:childTnLst>
                                    <p:animEffect transition="out" filter="fade">
                                      <p:cBhvr>
                                        <p:cTn id="85" dur="500"/>
                                        <p:tgtEl>
                                          <p:spTgt spid="84"/>
                                        </p:tgtEl>
                                      </p:cBhvr>
                                    </p:animEffect>
                                    <p:set>
                                      <p:cBhvr>
                                        <p:cTn id="86" dur="1" fill="hold">
                                          <p:stCondLst>
                                            <p:cond delay="499"/>
                                          </p:stCondLst>
                                        </p:cTn>
                                        <p:tgtEl>
                                          <p:spTgt spid="84"/>
                                        </p:tgtEl>
                                        <p:attrNameLst>
                                          <p:attrName>style.visibility</p:attrName>
                                        </p:attrNameLst>
                                      </p:cBhvr>
                                      <p:to>
                                        <p:strVal val="hidden"/>
                                      </p:to>
                                    </p:set>
                                  </p:childTnLst>
                                </p:cTn>
                              </p:par>
                              <p:par>
                                <p:cTn id="87" presetID="42" presetClass="path" presetSubtype="0" accel="50000" decel="50000" fill="hold" grpId="1" nodeType="withEffect">
                                  <p:stCondLst>
                                    <p:cond delay="0"/>
                                  </p:stCondLst>
                                  <p:childTnLst>
                                    <p:animMotion origin="layout" path="M 0.02591 0.50764 L -0.32109 0.49977 " pathEditMode="relative" rAng="0" ptsTypes="AA">
                                      <p:cBhvr>
                                        <p:cTn id="88" dur="2000" fill="hold"/>
                                        <p:tgtEl>
                                          <p:spTgt spid="18"/>
                                        </p:tgtEl>
                                        <p:attrNameLst>
                                          <p:attrName>ppt_x</p:attrName>
                                          <p:attrName>ppt_y</p:attrName>
                                        </p:attrNameLst>
                                      </p:cBhvr>
                                      <p:rCtr x="-17318" y="-625"/>
                                    </p:animMotion>
                                  </p:childTnLst>
                                </p:cTn>
                              </p:par>
                              <p:par>
                                <p:cTn id="89" presetID="42" presetClass="path" presetSubtype="0" accel="50000" decel="50000" fill="hold" grpId="0" nodeType="withEffect">
                                  <p:stCondLst>
                                    <p:cond delay="0"/>
                                  </p:stCondLst>
                                  <p:childTnLst>
                                    <p:animMotion origin="layout" path="M 0.03477 0.0625 L 0.0401 0.52824 " pathEditMode="relative" rAng="0" ptsTypes="AA">
                                      <p:cBhvr>
                                        <p:cTn id="90" dur="2000" fill="hold"/>
                                        <p:tgtEl>
                                          <p:spTgt spid="21"/>
                                        </p:tgtEl>
                                        <p:attrNameLst>
                                          <p:attrName>ppt_x</p:attrName>
                                          <p:attrName>ppt_y</p:attrName>
                                        </p:attrNameLst>
                                      </p:cBhvr>
                                      <p:rCtr x="260" y="23287"/>
                                    </p:animMotion>
                                  </p:childTnLst>
                                </p:cTn>
                              </p:par>
                              <p:par>
                                <p:cTn id="91" presetID="10" presetClass="entr" presetSubtype="0" fill="hold" nodeType="withEffect">
                                  <p:stCondLst>
                                    <p:cond delay="1000"/>
                                  </p:stCondLst>
                                  <p:childTnLst>
                                    <p:set>
                                      <p:cBhvr>
                                        <p:cTn id="92" dur="1" fill="hold">
                                          <p:stCondLst>
                                            <p:cond delay="0"/>
                                          </p:stCondLst>
                                        </p:cTn>
                                        <p:tgtEl>
                                          <p:spTgt spid="64"/>
                                        </p:tgtEl>
                                        <p:attrNameLst>
                                          <p:attrName>style.visibility</p:attrName>
                                        </p:attrNameLst>
                                      </p:cBhvr>
                                      <p:to>
                                        <p:strVal val="visible"/>
                                      </p:to>
                                    </p:set>
                                    <p:animEffect transition="in" filter="fade">
                                      <p:cBhvr>
                                        <p:cTn id="93" dur="500"/>
                                        <p:tgtEl>
                                          <p:spTgt spid="64"/>
                                        </p:tgtEl>
                                      </p:cBhvr>
                                    </p:animEffect>
                                  </p:childTnLst>
                                </p:cTn>
                              </p:par>
                              <p:par>
                                <p:cTn id="94" presetID="10" presetClass="entr" presetSubtype="0" fill="hold" grpId="0" nodeType="withEffect">
                                  <p:stCondLst>
                                    <p:cond delay="1000"/>
                                  </p:stCondLst>
                                  <p:childTnLst>
                                    <p:set>
                                      <p:cBhvr>
                                        <p:cTn id="95" dur="1" fill="hold">
                                          <p:stCondLst>
                                            <p:cond delay="0"/>
                                          </p:stCondLst>
                                        </p:cTn>
                                        <p:tgtEl>
                                          <p:spTgt spid="83"/>
                                        </p:tgtEl>
                                        <p:attrNameLst>
                                          <p:attrName>style.visibility</p:attrName>
                                        </p:attrNameLst>
                                      </p:cBhvr>
                                      <p:to>
                                        <p:strVal val="visible"/>
                                      </p:to>
                                    </p:set>
                                    <p:animEffect transition="in" filter="fade">
                                      <p:cBhvr>
                                        <p:cTn id="96" dur="500"/>
                                        <p:tgtEl>
                                          <p:spTgt spid="83"/>
                                        </p:tgtEl>
                                      </p:cBhvr>
                                    </p:animEffect>
                                  </p:childTnLst>
                                </p:cTn>
                              </p:par>
                            </p:childTnLst>
                          </p:cTn>
                        </p:par>
                      </p:childTnLst>
                    </p:cTn>
                  </p:par>
                  <p:par>
                    <p:cTn id="97" fill="hold">
                      <p:stCondLst>
                        <p:cond delay="indefinite"/>
                      </p:stCondLst>
                      <p:childTnLst>
                        <p:par>
                          <p:cTn id="98" fill="hold">
                            <p:stCondLst>
                              <p:cond delay="0"/>
                            </p:stCondLst>
                            <p:childTnLst>
                              <p:par>
                                <p:cTn id="99" presetID="42" presetClass="path" presetSubtype="0" accel="50000" decel="50000" fill="hold" grpId="5" nodeType="clickEffect">
                                  <p:stCondLst>
                                    <p:cond delay="0"/>
                                  </p:stCondLst>
                                  <p:childTnLst>
                                    <p:animMotion origin="layout" path="M -0.10182 0.58657 L -0.35052 0.63333 " pathEditMode="relative" rAng="0" ptsTypes="AA">
                                      <p:cBhvr>
                                        <p:cTn id="100" dur="2000" fill="hold"/>
                                        <p:tgtEl>
                                          <p:spTgt spid="30"/>
                                        </p:tgtEl>
                                        <p:attrNameLst>
                                          <p:attrName>ppt_x</p:attrName>
                                          <p:attrName>ppt_y</p:attrName>
                                        </p:attrNameLst>
                                      </p:cBhvr>
                                      <p:rCtr x="-12435" y="2338"/>
                                    </p:animMotion>
                                  </p:childTnLst>
                                </p:cTn>
                              </p:par>
                              <p:par>
                                <p:cTn id="101" presetID="10" presetClass="exit" presetSubtype="0" fill="hold" nodeType="withEffect">
                                  <p:stCondLst>
                                    <p:cond delay="0"/>
                                  </p:stCondLst>
                                  <p:childTnLst>
                                    <p:animEffect transition="out" filter="fade">
                                      <p:cBhvr>
                                        <p:cTn id="102" dur="500"/>
                                        <p:tgtEl>
                                          <p:spTgt spid="64"/>
                                        </p:tgtEl>
                                      </p:cBhvr>
                                    </p:animEffect>
                                    <p:set>
                                      <p:cBhvr>
                                        <p:cTn id="103" dur="1" fill="hold">
                                          <p:stCondLst>
                                            <p:cond delay="499"/>
                                          </p:stCondLst>
                                        </p:cTn>
                                        <p:tgtEl>
                                          <p:spTgt spid="64"/>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500"/>
                                        <p:tgtEl>
                                          <p:spTgt spid="83"/>
                                        </p:tgtEl>
                                      </p:cBhvr>
                                    </p:animEffect>
                                    <p:set>
                                      <p:cBhvr>
                                        <p:cTn id="106" dur="1" fill="hold">
                                          <p:stCondLst>
                                            <p:cond delay="499"/>
                                          </p:stCondLst>
                                        </p:cTn>
                                        <p:tgtEl>
                                          <p:spTgt spid="83"/>
                                        </p:tgtEl>
                                        <p:attrNameLst>
                                          <p:attrName>style.visibility</p:attrName>
                                        </p:attrNameLst>
                                      </p:cBhvr>
                                      <p:to>
                                        <p:strVal val="hidden"/>
                                      </p:to>
                                    </p:set>
                                  </p:childTnLst>
                                </p:cTn>
                              </p:par>
                              <p:par>
                                <p:cTn id="107" presetID="42" presetClass="path" presetSubtype="0" accel="50000" decel="50000" fill="hold" grpId="1" nodeType="withEffect">
                                  <p:stCondLst>
                                    <p:cond delay="0"/>
                                  </p:stCondLst>
                                  <p:childTnLst>
                                    <p:animMotion origin="layout" path="M 0.0401 0.52824 L -0.30091 0.49954 " pathEditMode="relative" rAng="0" ptsTypes="AA">
                                      <p:cBhvr>
                                        <p:cTn id="108" dur="2000" fill="hold"/>
                                        <p:tgtEl>
                                          <p:spTgt spid="21"/>
                                        </p:tgtEl>
                                        <p:attrNameLst>
                                          <p:attrName>ppt_x</p:attrName>
                                          <p:attrName>ppt_y</p:attrName>
                                        </p:attrNameLst>
                                      </p:cBhvr>
                                      <p:rCtr x="-16940" y="-1944"/>
                                    </p:animMotion>
                                  </p:childTnLst>
                                </p:cTn>
                              </p:par>
                              <p:par>
                                <p:cTn id="109" presetID="42" presetClass="path" presetSubtype="0" accel="50000" decel="50000" fill="hold" grpId="0" nodeType="withEffect">
                                  <p:stCondLst>
                                    <p:cond delay="0"/>
                                  </p:stCondLst>
                                  <p:childTnLst>
                                    <p:animMotion origin="layout" path="M 3.75E-6 -3.7037E-7 L 0.01614 0.53241 " pathEditMode="relative" rAng="0" ptsTypes="AA">
                                      <p:cBhvr>
                                        <p:cTn id="110" dur="2000" fill="hold"/>
                                        <p:tgtEl>
                                          <p:spTgt spid="22"/>
                                        </p:tgtEl>
                                        <p:attrNameLst>
                                          <p:attrName>ppt_x</p:attrName>
                                          <p:attrName>ppt_y</p:attrName>
                                        </p:attrNameLst>
                                      </p:cBhvr>
                                      <p:rCtr x="794" y="27269"/>
                                    </p:animMotion>
                                  </p:childTnLst>
                                </p:cTn>
                              </p:par>
                              <p:par>
                                <p:cTn id="111" presetID="10" presetClass="entr" presetSubtype="0" fill="hold" nodeType="withEffect">
                                  <p:stCondLst>
                                    <p:cond delay="1000"/>
                                  </p:stCondLst>
                                  <p:childTnLst>
                                    <p:set>
                                      <p:cBhvr>
                                        <p:cTn id="112" dur="1" fill="hold">
                                          <p:stCondLst>
                                            <p:cond delay="0"/>
                                          </p:stCondLst>
                                        </p:cTn>
                                        <p:tgtEl>
                                          <p:spTgt spid="67"/>
                                        </p:tgtEl>
                                        <p:attrNameLst>
                                          <p:attrName>style.visibility</p:attrName>
                                        </p:attrNameLst>
                                      </p:cBhvr>
                                      <p:to>
                                        <p:strVal val="visible"/>
                                      </p:to>
                                    </p:set>
                                    <p:animEffect transition="in" filter="fade">
                                      <p:cBhvr>
                                        <p:cTn id="113" dur="500"/>
                                        <p:tgtEl>
                                          <p:spTgt spid="67"/>
                                        </p:tgtEl>
                                      </p:cBhvr>
                                    </p:animEffect>
                                  </p:childTnLst>
                                </p:cTn>
                              </p:par>
                              <p:par>
                                <p:cTn id="114" presetID="10" presetClass="entr" presetSubtype="0" fill="hold" grpId="0" nodeType="withEffect">
                                  <p:stCondLst>
                                    <p:cond delay="1000"/>
                                  </p:stCondLst>
                                  <p:childTnLst>
                                    <p:set>
                                      <p:cBhvr>
                                        <p:cTn id="115" dur="1" fill="hold">
                                          <p:stCondLst>
                                            <p:cond delay="0"/>
                                          </p:stCondLst>
                                        </p:cTn>
                                        <p:tgtEl>
                                          <p:spTgt spid="85"/>
                                        </p:tgtEl>
                                        <p:attrNameLst>
                                          <p:attrName>style.visibility</p:attrName>
                                        </p:attrNameLst>
                                      </p:cBhvr>
                                      <p:to>
                                        <p:strVal val="visible"/>
                                      </p:to>
                                    </p:set>
                                    <p:animEffect transition="in" filter="fade">
                                      <p:cBhvr>
                                        <p:cTn id="116" dur="500"/>
                                        <p:tgtEl>
                                          <p:spTgt spid="85"/>
                                        </p:tgtEl>
                                      </p:cBhvr>
                                    </p:animEffect>
                                  </p:childTnLst>
                                </p:cTn>
                              </p:par>
                            </p:childTnLst>
                          </p:cTn>
                        </p:par>
                      </p:childTnLst>
                    </p:cTn>
                  </p:par>
                  <p:par>
                    <p:cTn id="117" fill="hold">
                      <p:stCondLst>
                        <p:cond delay="indefinite"/>
                      </p:stCondLst>
                      <p:childTnLst>
                        <p:par>
                          <p:cTn id="118" fill="hold">
                            <p:stCondLst>
                              <p:cond delay="0"/>
                            </p:stCondLst>
                            <p:childTnLst>
                              <p:par>
                                <p:cTn id="119" presetID="42" presetClass="path" presetSubtype="0" accel="50000" decel="50000" fill="hold" grpId="6" nodeType="clickEffect">
                                  <p:stCondLst>
                                    <p:cond delay="0"/>
                                  </p:stCondLst>
                                  <p:childTnLst>
                                    <p:animMotion origin="layout" path="M -0.35052 0.63333 L -0.53854 0.66157 " pathEditMode="relative" rAng="0" ptsTypes="AA">
                                      <p:cBhvr>
                                        <p:cTn id="120" dur="2000" fill="hold"/>
                                        <p:tgtEl>
                                          <p:spTgt spid="30"/>
                                        </p:tgtEl>
                                        <p:attrNameLst>
                                          <p:attrName>ppt_x</p:attrName>
                                          <p:attrName>ppt_y</p:attrName>
                                        </p:attrNameLst>
                                      </p:cBhvr>
                                      <p:rCtr x="-9740" y="926"/>
                                    </p:animMotion>
                                  </p:childTnLst>
                                </p:cTn>
                              </p:par>
                              <p:par>
                                <p:cTn id="121" presetID="10" presetClass="exit" presetSubtype="0" fill="hold" nodeType="withEffect">
                                  <p:stCondLst>
                                    <p:cond delay="0"/>
                                  </p:stCondLst>
                                  <p:childTnLst>
                                    <p:animEffect transition="out" filter="fade">
                                      <p:cBhvr>
                                        <p:cTn id="122" dur="500"/>
                                        <p:tgtEl>
                                          <p:spTgt spid="67"/>
                                        </p:tgtEl>
                                      </p:cBhvr>
                                    </p:animEffect>
                                    <p:set>
                                      <p:cBhvr>
                                        <p:cTn id="123" dur="1" fill="hold">
                                          <p:stCondLst>
                                            <p:cond delay="499"/>
                                          </p:stCondLst>
                                        </p:cTn>
                                        <p:tgtEl>
                                          <p:spTgt spid="67"/>
                                        </p:tgtEl>
                                        <p:attrNameLst>
                                          <p:attrName>style.visibility</p:attrName>
                                        </p:attrNameLst>
                                      </p:cBhvr>
                                      <p:to>
                                        <p:strVal val="hidden"/>
                                      </p:to>
                                    </p:set>
                                  </p:childTnLst>
                                </p:cTn>
                              </p:par>
                              <p:par>
                                <p:cTn id="124" presetID="10" presetClass="exit" presetSubtype="0" fill="hold" grpId="1" nodeType="withEffect">
                                  <p:stCondLst>
                                    <p:cond delay="0"/>
                                  </p:stCondLst>
                                  <p:childTnLst>
                                    <p:animEffect transition="out" filter="fade">
                                      <p:cBhvr>
                                        <p:cTn id="125" dur="500"/>
                                        <p:tgtEl>
                                          <p:spTgt spid="85"/>
                                        </p:tgtEl>
                                      </p:cBhvr>
                                    </p:animEffect>
                                    <p:set>
                                      <p:cBhvr>
                                        <p:cTn id="126" dur="1" fill="hold">
                                          <p:stCondLst>
                                            <p:cond delay="499"/>
                                          </p:stCondLst>
                                        </p:cTn>
                                        <p:tgtEl>
                                          <p:spTgt spid="85"/>
                                        </p:tgtEl>
                                        <p:attrNameLst>
                                          <p:attrName>style.visibility</p:attrName>
                                        </p:attrNameLst>
                                      </p:cBhvr>
                                      <p:to>
                                        <p:strVal val="hidden"/>
                                      </p:to>
                                    </p:set>
                                  </p:childTnLst>
                                </p:cTn>
                              </p:par>
                              <p:par>
                                <p:cTn id="127" presetID="42" presetClass="path" presetSubtype="0" accel="50000" decel="50000" fill="hold" grpId="1" nodeType="withEffect">
                                  <p:stCondLst>
                                    <p:cond delay="0"/>
                                  </p:stCondLst>
                                  <p:childTnLst>
                                    <p:animMotion origin="layout" path="M 0.01614 0.5324 L -0.31329 0.50648 " pathEditMode="relative" rAng="0" ptsTypes="AA">
                                      <p:cBhvr>
                                        <p:cTn id="128" dur="2000" fill="hold"/>
                                        <p:tgtEl>
                                          <p:spTgt spid="22"/>
                                        </p:tgtEl>
                                        <p:attrNameLst>
                                          <p:attrName>ppt_x</p:attrName>
                                          <p:attrName>ppt_y</p:attrName>
                                        </p:attrNameLst>
                                      </p:cBhvr>
                                      <p:rCtr x="-16523" y="-1505"/>
                                    </p:animMotion>
                                  </p:childTnLst>
                                </p:cTn>
                              </p:par>
                              <p:par>
                                <p:cTn id="129" presetID="42" presetClass="path" presetSubtype="0" accel="50000" decel="50000" fill="hold" grpId="0" nodeType="withEffect">
                                  <p:stCondLst>
                                    <p:cond delay="0"/>
                                  </p:stCondLst>
                                  <p:childTnLst>
                                    <p:animMotion origin="layout" path="M 0.03099 0.03287 L 0.04414 0.49861 " pathEditMode="relative" rAng="0" ptsTypes="AA">
                                      <p:cBhvr>
                                        <p:cTn id="130" dur="2000" fill="hold"/>
                                        <p:tgtEl>
                                          <p:spTgt spid="23"/>
                                        </p:tgtEl>
                                        <p:attrNameLst>
                                          <p:attrName>ppt_x</p:attrName>
                                          <p:attrName>ppt_y</p:attrName>
                                        </p:attrNameLst>
                                      </p:cBhvr>
                                      <p:rCtr x="651" y="23287"/>
                                    </p:animMotion>
                                  </p:childTnLst>
                                </p:cTn>
                              </p:par>
                              <p:par>
                                <p:cTn id="131" presetID="10" presetClass="entr" presetSubtype="0" fill="hold" nodeType="withEffect">
                                  <p:stCondLst>
                                    <p:cond delay="1000"/>
                                  </p:stCondLst>
                                  <p:childTnLst>
                                    <p:set>
                                      <p:cBhvr>
                                        <p:cTn id="132" dur="1" fill="hold">
                                          <p:stCondLst>
                                            <p:cond delay="0"/>
                                          </p:stCondLst>
                                        </p:cTn>
                                        <p:tgtEl>
                                          <p:spTgt spid="73"/>
                                        </p:tgtEl>
                                        <p:attrNameLst>
                                          <p:attrName>style.visibility</p:attrName>
                                        </p:attrNameLst>
                                      </p:cBhvr>
                                      <p:to>
                                        <p:strVal val="visible"/>
                                      </p:to>
                                    </p:set>
                                    <p:animEffect transition="in" filter="fade">
                                      <p:cBhvr>
                                        <p:cTn id="133" dur="500"/>
                                        <p:tgtEl>
                                          <p:spTgt spid="73"/>
                                        </p:tgtEl>
                                      </p:cBhvr>
                                    </p:animEffect>
                                  </p:childTnLst>
                                </p:cTn>
                              </p:par>
                              <p:par>
                                <p:cTn id="134" presetID="10" presetClass="entr" presetSubtype="0" fill="hold" grpId="0" nodeType="withEffect">
                                  <p:stCondLst>
                                    <p:cond delay="1000"/>
                                  </p:stCondLst>
                                  <p:childTnLst>
                                    <p:set>
                                      <p:cBhvr>
                                        <p:cTn id="135" dur="1" fill="hold">
                                          <p:stCondLst>
                                            <p:cond delay="0"/>
                                          </p:stCondLst>
                                        </p:cTn>
                                        <p:tgtEl>
                                          <p:spTgt spid="86"/>
                                        </p:tgtEl>
                                        <p:attrNameLst>
                                          <p:attrName>style.visibility</p:attrName>
                                        </p:attrNameLst>
                                      </p:cBhvr>
                                      <p:to>
                                        <p:strVal val="visible"/>
                                      </p:to>
                                    </p:set>
                                    <p:animEffect transition="in" filter="fade">
                                      <p:cBhvr>
                                        <p:cTn id="136" dur="500"/>
                                        <p:tgtEl>
                                          <p:spTgt spid="86"/>
                                        </p:tgtEl>
                                      </p:cBhvr>
                                    </p:animEffect>
                                  </p:childTnLst>
                                </p:cTn>
                              </p:par>
                            </p:childTnLst>
                          </p:cTn>
                        </p:par>
                      </p:childTnLst>
                    </p:cTn>
                  </p:par>
                  <p:par>
                    <p:cTn id="137" fill="hold">
                      <p:stCondLst>
                        <p:cond delay="indefinite"/>
                      </p:stCondLst>
                      <p:childTnLst>
                        <p:par>
                          <p:cTn id="138" fill="hold">
                            <p:stCondLst>
                              <p:cond delay="0"/>
                            </p:stCondLst>
                            <p:childTnLst>
                              <p:par>
                                <p:cTn id="139" presetID="42" presetClass="path" presetSubtype="0" accel="50000" decel="50000" fill="hold" grpId="7" nodeType="clickEffect">
                                  <p:stCondLst>
                                    <p:cond delay="0"/>
                                  </p:stCondLst>
                                  <p:childTnLst>
                                    <p:animMotion origin="layout" path="M -0.53854 0.66157 L -0.73802 0.60116 " pathEditMode="relative" rAng="0" ptsTypes="AA">
                                      <p:cBhvr>
                                        <p:cTn id="140" dur="2000" fill="hold"/>
                                        <p:tgtEl>
                                          <p:spTgt spid="30"/>
                                        </p:tgtEl>
                                        <p:attrNameLst>
                                          <p:attrName>ppt_x</p:attrName>
                                          <p:attrName>ppt_y</p:attrName>
                                        </p:attrNameLst>
                                      </p:cBhvr>
                                      <p:rCtr x="-9974" y="-3032"/>
                                    </p:animMotion>
                                  </p:childTnLst>
                                </p:cTn>
                              </p:par>
                              <p:par>
                                <p:cTn id="141" presetID="10" presetClass="exit" presetSubtype="0" fill="hold" nodeType="withEffect">
                                  <p:stCondLst>
                                    <p:cond delay="0"/>
                                  </p:stCondLst>
                                  <p:childTnLst>
                                    <p:animEffect transition="out" filter="fade">
                                      <p:cBhvr>
                                        <p:cTn id="142" dur="500"/>
                                        <p:tgtEl>
                                          <p:spTgt spid="73"/>
                                        </p:tgtEl>
                                      </p:cBhvr>
                                    </p:animEffect>
                                    <p:set>
                                      <p:cBhvr>
                                        <p:cTn id="143" dur="1" fill="hold">
                                          <p:stCondLst>
                                            <p:cond delay="499"/>
                                          </p:stCondLst>
                                        </p:cTn>
                                        <p:tgtEl>
                                          <p:spTgt spid="73"/>
                                        </p:tgtEl>
                                        <p:attrNameLst>
                                          <p:attrName>style.visibility</p:attrName>
                                        </p:attrNameLst>
                                      </p:cBhvr>
                                      <p:to>
                                        <p:strVal val="hidden"/>
                                      </p:to>
                                    </p:set>
                                  </p:childTnLst>
                                </p:cTn>
                              </p:par>
                              <p:par>
                                <p:cTn id="144" presetID="10" presetClass="exit" presetSubtype="0" fill="hold" grpId="1" nodeType="withEffect">
                                  <p:stCondLst>
                                    <p:cond delay="0"/>
                                  </p:stCondLst>
                                  <p:childTnLst>
                                    <p:animEffect transition="out" filter="fade">
                                      <p:cBhvr>
                                        <p:cTn id="145" dur="500"/>
                                        <p:tgtEl>
                                          <p:spTgt spid="86"/>
                                        </p:tgtEl>
                                      </p:cBhvr>
                                    </p:animEffect>
                                    <p:set>
                                      <p:cBhvr>
                                        <p:cTn id="146" dur="1" fill="hold">
                                          <p:stCondLst>
                                            <p:cond delay="499"/>
                                          </p:stCondLst>
                                        </p:cTn>
                                        <p:tgtEl>
                                          <p:spTgt spid="86"/>
                                        </p:tgtEl>
                                        <p:attrNameLst>
                                          <p:attrName>style.visibility</p:attrName>
                                        </p:attrNameLst>
                                      </p:cBhvr>
                                      <p:to>
                                        <p:strVal val="hidden"/>
                                      </p:to>
                                    </p:set>
                                  </p:childTnLst>
                                </p:cTn>
                              </p:par>
                              <p:par>
                                <p:cTn id="147" presetID="42" presetClass="path" presetSubtype="0" accel="50000" decel="50000" fill="hold" grpId="1" nodeType="withEffect">
                                  <p:stCondLst>
                                    <p:cond delay="0"/>
                                  </p:stCondLst>
                                  <p:childTnLst>
                                    <p:animMotion origin="layout" path="M 0.04415 0.49861 L -0.30442 0.48658 " pathEditMode="relative" rAng="0" ptsTypes="AA">
                                      <p:cBhvr>
                                        <p:cTn id="148" dur="2000" fill="hold"/>
                                        <p:tgtEl>
                                          <p:spTgt spid="23"/>
                                        </p:tgtEl>
                                        <p:attrNameLst>
                                          <p:attrName>ppt_x</p:attrName>
                                          <p:attrName>ppt_y</p:attrName>
                                        </p:attrNameLst>
                                      </p:cBhvr>
                                      <p:rCtr x="-17435" y="-1759"/>
                                    </p:animMotion>
                                  </p:childTnLst>
                                </p:cTn>
                              </p:par>
                              <p:par>
                                <p:cTn id="149" presetID="42" presetClass="path" presetSubtype="0" accel="50000" decel="50000" fill="hold" grpId="0" nodeType="withEffect">
                                  <p:stCondLst>
                                    <p:cond delay="0"/>
                                  </p:stCondLst>
                                  <p:childTnLst>
                                    <p:animMotion origin="layout" path="M 2.08333E-6 -4.44444E-6 L 0.0293 0.48426 " pathEditMode="relative" rAng="0" ptsTypes="AA">
                                      <p:cBhvr>
                                        <p:cTn id="150" dur="2000" fill="hold"/>
                                        <p:tgtEl>
                                          <p:spTgt spid="24"/>
                                        </p:tgtEl>
                                        <p:attrNameLst>
                                          <p:attrName>ppt_x</p:attrName>
                                          <p:attrName>ppt_y</p:attrName>
                                        </p:attrNameLst>
                                      </p:cBhvr>
                                      <p:rCtr x="1354" y="2432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0" grpId="2" animBg="1"/>
      <p:bldP spid="30" grpId="3" animBg="1"/>
      <p:bldP spid="30" grpId="4" animBg="1"/>
      <p:bldP spid="30" grpId="5" animBg="1"/>
      <p:bldP spid="30" grpId="6" animBg="1"/>
      <p:bldP spid="30" grpId="7" animBg="1"/>
      <p:bldP spid="4" grpId="0"/>
      <p:bldP spid="6" grpId="0"/>
      <p:bldP spid="6" grpId="1"/>
      <p:bldP spid="11" grpId="0"/>
      <p:bldP spid="11" grpId="1"/>
      <p:bldP spid="12" grpId="0"/>
      <p:bldP spid="12" grpId="1"/>
      <p:bldP spid="18" grpId="0"/>
      <p:bldP spid="18" grpId="1"/>
      <p:bldP spid="21" grpId="0"/>
      <p:bldP spid="21" grpId="1"/>
      <p:bldP spid="22" grpId="0"/>
      <p:bldP spid="22" grpId="1"/>
      <p:bldP spid="23" grpId="0"/>
      <p:bldP spid="23" grpId="1"/>
      <p:bldP spid="24" grpId="0"/>
      <p:bldP spid="37" grpId="0"/>
      <p:bldP spid="37" grpId="1"/>
      <p:bldP spid="81" grpId="0"/>
      <p:bldP spid="81" grpId="1"/>
      <p:bldP spid="82" grpId="0"/>
      <p:bldP spid="82" grpId="1"/>
      <p:bldP spid="83" grpId="0"/>
      <p:bldP spid="83" grpId="1"/>
      <p:bldP spid="84" grpId="0"/>
      <p:bldP spid="84" grpId="1"/>
      <p:bldP spid="85" grpId="0"/>
      <p:bldP spid="85" grpId="1"/>
      <p:bldP spid="86" grpId="0"/>
      <p:bldP spid="86"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A2B6A65-8F34-43DB-A5A2-8F9223931E17}"/>
              </a:ext>
            </a:extLst>
          </p:cNvPr>
          <p:cNvPicPr>
            <a:picLocks noChangeAspect="1"/>
          </p:cNvPicPr>
          <p:nvPr/>
        </p:nvPicPr>
        <p:blipFill rotWithShape="1">
          <a:blip r:embed="rId3">
            <a:extLst>
              <a:ext uri="{28A0092B-C50C-407E-A947-70E740481C1C}">
                <a14:useLocalDpi xmlns:a14="http://schemas.microsoft.com/office/drawing/2010/main" val="0"/>
              </a:ext>
            </a:extLst>
          </a:blip>
          <a:srcRect t="82971"/>
          <a:stretch/>
        </p:blipFill>
        <p:spPr>
          <a:xfrm rot="16200000">
            <a:off x="8337804" y="3003804"/>
            <a:ext cx="6858000" cy="850392"/>
          </a:xfrm>
          <a:prstGeom prst="rect">
            <a:avLst/>
          </a:prstGeom>
          <a:ln>
            <a:noFill/>
          </a:ln>
        </p:spPr>
      </p:pic>
      <p:sp>
        <p:nvSpPr>
          <p:cNvPr id="2" name="Oval 1"/>
          <p:cNvSpPr/>
          <p:nvPr/>
        </p:nvSpPr>
        <p:spPr>
          <a:xfrm>
            <a:off x="8295706" y="4748170"/>
            <a:ext cx="2167871" cy="2083591"/>
          </a:xfrm>
          <a:prstGeom prst="ellipse">
            <a:avLst/>
          </a:prstGeom>
          <a:solidFill>
            <a:srgbClr val="F176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cs typeface="+mj-cs"/>
            </a:endParaRPr>
          </a:p>
        </p:txBody>
      </p:sp>
      <p:sp>
        <p:nvSpPr>
          <p:cNvPr id="7" name="Oval 6"/>
          <p:cNvSpPr/>
          <p:nvPr/>
        </p:nvSpPr>
        <p:spPr>
          <a:xfrm>
            <a:off x="7729091" y="1671892"/>
            <a:ext cx="1332617" cy="1290467"/>
          </a:xfrm>
          <a:prstGeom prst="ellipse">
            <a:avLst/>
          </a:prstGeom>
          <a:solidFill>
            <a:srgbClr val="BF6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cs typeface="+mj-cs"/>
            </a:endParaRPr>
          </a:p>
        </p:txBody>
      </p:sp>
      <p:sp>
        <p:nvSpPr>
          <p:cNvPr id="8" name="Oval 7"/>
          <p:cNvSpPr/>
          <p:nvPr/>
        </p:nvSpPr>
        <p:spPr>
          <a:xfrm>
            <a:off x="4234879" y="3951911"/>
            <a:ext cx="1393259" cy="1339094"/>
          </a:xfrm>
          <a:prstGeom prst="ellipse">
            <a:avLst/>
          </a:prstGeom>
          <a:solidFill>
            <a:srgbClr val="DC6E80"/>
          </a:solidFill>
          <a:ln>
            <a:solidFill>
              <a:srgbClr val="D7DF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cs typeface="+mj-cs"/>
            </a:endParaRPr>
          </a:p>
        </p:txBody>
      </p:sp>
      <p:sp>
        <p:nvSpPr>
          <p:cNvPr id="11" name="Oval 10"/>
          <p:cNvSpPr/>
          <p:nvPr/>
        </p:nvSpPr>
        <p:spPr>
          <a:xfrm>
            <a:off x="760174" y="501115"/>
            <a:ext cx="3219450" cy="3336624"/>
          </a:xfrm>
          <a:prstGeom prst="ellipse">
            <a:avLst/>
          </a:prstGeom>
          <a:solidFill>
            <a:srgbClr val="F17E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Cairo SemiBold" panose="00000700000000000000" pitchFamily="2" charset="-78"/>
              <a:cs typeface="+mj-cs"/>
            </a:endParaRPr>
          </a:p>
        </p:txBody>
      </p:sp>
      <p:sp>
        <p:nvSpPr>
          <p:cNvPr id="14" name="Oval 13"/>
          <p:cNvSpPr/>
          <p:nvPr/>
        </p:nvSpPr>
        <p:spPr>
          <a:xfrm>
            <a:off x="3337029" y="5246298"/>
            <a:ext cx="1413078" cy="1392095"/>
          </a:xfrm>
          <a:prstGeom prst="ellipse">
            <a:avLst/>
          </a:prstGeom>
          <a:solidFill>
            <a:srgbClr val="F49A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cs typeface="+mj-cs"/>
            </a:endParaRPr>
          </a:p>
        </p:txBody>
      </p:sp>
      <p:sp>
        <p:nvSpPr>
          <p:cNvPr id="15" name="Oval 14"/>
          <p:cNvSpPr/>
          <p:nvPr/>
        </p:nvSpPr>
        <p:spPr>
          <a:xfrm>
            <a:off x="6264629" y="3053542"/>
            <a:ext cx="1914584" cy="1925808"/>
          </a:xfrm>
          <a:prstGeom prst="ellipse">
            <a:avLst/>
          </a:prstGeom>
          <a:solidFill>
            <a:srgbClr val="E870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Cairo SemiBold" panose="00000700000000000000" pitchFamily="2" charset="-78"/>
              <a:cs typeface="+mj-cs"/>
            </a:endParaRPr>
          </a:p>
        </p:txBody>
      </p:sp>
      <p:sp>
        <p:nvSpPr>
          <p:cNvPr id="16" name="Oval 15"/>
          <p:cNvSpPr/>
          <p:nvPr/>
        </p:nvSpPr>
        <p:spPr>
          <a:xfrm>
            <a:off x="9939739" y="736791"/>
            <a:ext cx="1294960" cy="1244617"/>
          </a:xfrm>
          <a:prstGeom prst="ellipse">
            <a:avLst/>
          </a:prstGeom>
          <a:solidFill>
            <a:srgbClr val="D96E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cs typeface="+mj-cs"/>
            </a:endParaRPr>
          </a:p>
        </p:txBody>
      </p:sp>
      <p:sp>
        <p:nvSpPr>
          <p:cNvPr id="17" name="Oval 16"/>
          <p:cNvSpPr/>
          <p:nvPr/>
        </p:nvSpPr>
        <p:spPr>
          <a:xfrm>
            <a:off x="4273684" y="-18263"/>
            <a:ext cx="2104558" cy="2104558"/>
          </a:xfrm>
          <a:prstGeom prst="ellipse">
            <a:avLst/>
          </a:prstGeom>
          <a:solidFill>
            <a:srgbClr val="9064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90647E"/>
              </a:solidFill>
              <a:latin typeface="Cairo SemiBold" panose="00000700000000000000" pitchFamily="2" charset="-78"/>
              <a:cs typeface="+mj-cs"/>
            </a:endParaRPr>
          </a:p>
        </p:txBody>
      </p:sp>
      <p:sp>
        <p:nvSpPr>
          <p:cNvPr id="20" name="Oval 19"/>
          <p:cNvSpPr/>
          <p:nvPr/>
        </p:nvSpPr>
        <p:spPr>
          <a:xfrm>
            <a:off x="5485367" y="5045377"/>
            <a:ext cx="1730645" cy="1726261"/>
          </a:xfrm>
          <a:prstGeom prst="ellipse">
            <a:avLst/>
          </a:prstGeom>
          <a:solidFill>
            <a:srgbClr val="D46E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cs typeface="+mj-cs"/>
            </a:endParaRPr>
          </a:p>
        </p:txBody>
      </p:sp>
      <p:sp>
        <p:nvSpPr>
          <p:cNvPr id="4" name="TextBox 3"/>
          <p:cNvSpPr txBox="1"/>
          <p:nvPr/>
        </p:nvSpPr>
        <p:spPr>
          <a:xfrm>
            <a:off x="1005589" y="1888813"/>
            <a:ext cx="2728619" cy="830997"/>
          </a:xfrm>
          <a:prstGeom prst="rect">
            <a:avLst/>
          </a:prstGeom>
          <a:noFill/>
        </p:spPr>
        <p:txBody>
          <a:bodyPr wrap="square" rtlCol="0">
            <a:spAutoFit/>
          </a:bodyPr>
          <a:lstStyle/>
          <a:p>
            <a:pPr algn="ctr" rtl="1"/>
            <a:r>
              <a:rPr lang="ar-SY" sz="2400" dirty="0">
                <a:solidFill>
                  <a:schemeClr val="bg1"/>
                </a:solidFill>
                <a:latin typeface="Cairo SemiBold" panose="00000700000000000000" pitchFamily="2" charset="-78"/>
                <a:cs typeface="+mj-cs"/>
              </a:rPr>
              <a:t>يمكن للمريض تسجيل الدخول إلى النظام</a:t>
            </a:r>
            <a:endParaRPr lang="en-US" sz="2400" dirty="0">
              <a:solidFill>
                <a:schemeClr val="bg1"/>
              </a:solidFill>
              <a:latin typeface="Cairo SemiBold" panose="00000700000000000000" pitchFamily="2" charset="-78"/>
              <a:cs typeface="+mj-cs"/>
            </a:endParaRPr>
          </a:p>
        </p:txBody>
      </p:sp>
      <p:sp>
        <p:nvSpPr>
          <p:cNvPr id="19" name="TextBox 18"/>
          <p:cNvSpPr txBox="1"/>
          <p:nvPr/>
        </p:nvSpPr>
        <p:spPr>
          <a:xfrm>
            <a:off x="4752562" y="1305385"/>
            <a:ext cx="1189175" cy="523220"/>
          </a:xfrm>
          <a:prstGeom prst="rect">
            <a:avLst/>
          </a:prstGeom>
          <a:noFill/>
        </p:spPr>
        <p:txBody>
          <a:bodyPr wrap="square" rtlCol="0">
            <a:spAutoFit/>
          </a:bodyPr>
          <a:lstStyle/>
          <a:p>
            <a:pPr algn="r"/>
            <a:r>
              <a:rPr lang="ar-SY" sz="2800" dirty="0">
                <a:solidFill>
                  <a:schemeClr val="bg1"/>
                </a:solidFill>
                <a:latin typeface="Cairo SemiBold" panose="00000700000000000000" pitchFamily="2" charset="-78"/>
                <a:cs typeface="+mj-cs"/>
              </a:rPr>
              <a:t>المريض</a:t>
            </a:r>
            <a:endParaRPr lang="en-US" sz="2800" dirty="0">
              <a:solidFill>
                <a:schemeClr val="bg1"/>
              </a:solidFill>
              <a:latin typeface="Cairo SemiBold" panose="00000700000000000000" pitchFamily="2" charset="-78"/>
              <a:cs typeface="+mj-cs"/>
            </a:endParaRPr>
          </a:p>
        </p:txBody>
      </p:sp>
      <p:sp>
        <p:nvSpPr>
          <p:cNvPr id="27" name="Oval 26"/>
          <p:cNvSpPr/>
          <p:nvPr/>
        </p:nvSpPr>
        <p:spPr>
          <a:xfrm>
            <a:off x="9438913" y="2769539"/>
            <a:ext cx="1730645" cy="1768858"/>
          </a:xfrm>
          <a:prstGeom prst="ellipse">
            <a:avLst/>
          </a:prstGeom>
          <a:solidFill>
            <a:srgbClr val="DC6E80"/>
          </a:solidFill>
          <a:ln>
            <a:solidFill>
              <a:srgbClr val="D7DF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cs typeface="+mj-cs"/>
            </a:endParaRPr>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2426" y="179642"/>
            <a:ext cx="1118571" cy="1118571"/>
          </a:xfrm>
          <a:prstGeom prst="rect">
            <a:avLst/>
          </a:prstGeom>
        </p:spPr>
      </p:pic>
      <p:pic>
        <p:nvPicPr>
          <p:cNvPr id="33" name="Picture 32"/>
          <p:cNvPicPr>
            <a:picLocks noChangeAspect="1"/>
          </p:cNvPicPr>
          <p:nvPr/>
        </p:nvPicPr>
        <p:blipFill>
          <a:blip r:embed="rId5">
            <a:extLst>
              <a:ext uri="{28A0092B-C50C-407E-A947-70E740481C1C}">
                <a14:useLocalDpi xmlns:a14="http://schemas.microsoft.com/office/drawing/2010/main" val="0"/>
              </a:ext>
            </a:extLst>
          </a:blip>
          <a:srcRect/>
          <a:stretch/>
        </p:blipFill>
        <p:spPr>
          <a:xfrm>
            <a:off x="1802115" y="602025"/>
            <a:ext cx="1069867" cy="1069867"/>
          </a:xfrm>
          <a:prstGeom prst="rect">
            <a:avLst/>
          </a:prstGeom>
        </p:spPr>
      </p:pic>
      <p:sp>
        <p:nvSpPr>
          <p:cNvPr id="28" name="TextBox 27">
            <a:hlinkClick r:id="" action="ppaction://noaction"/>
          </p:cNvPr>
          <p:cNvSpPr txBox="1"/>
          <p:nvPr/>
        </p:nvSpPr>
        <p:spPr>
          <a:xfrm rot="16200000">
            <a:off x="9024041" y="1599892"/>
            <a:ext cx="5395474" cy="658835"/>
          </a:xfrm>
          <a:prstGeom prst="rect">
            <a:avLst/>
          </a:prstGeom>
          <a:noFill/>
        </p:spPr>
        <p:txBody>
          <a:bodyPr wrap="square" rtlCol="0">
            <a:spAutoFit/>
          </a:bodyPr>
          <a:lstStyle/>
          <a:p>
            <a:pPr algn="ctr" rtl="1">
              <a:lnSpc>
                <a:spcPct val="150000"/>
              </a:lnSpc>
            </a:pPr>
            <a:r>
              <a:rPr lang="ar-SY" sz="2800" dirty="0">
                <a:solidFill>
                  <a:schemeClr val="bg1"/>
                </a:solidFill>
                <a:latin typeface="Cairo SemiBold" panose="00000700000000000000" pitchFamily="2" charset="-78"/>
                <a:cs typeface="+mj-cs"/>
              </a:rPr>
              <a:t>مخطط حالات الاستخدام</a:t>
            </a:r>
            <a:endParaRPr lang="en-US" sz="2800" dirty="0">
              <a:solidFill>
                <a:schemeClr val="bg1"/>
              </a:solidFill>
              <a:latin typeface="Cairo SemiBold" panose="00000700000000000000" pitchFamily="2" charset="-78"/>
              <a:cs typeface="+mj-cs"/>
            </a:endParaRPr>
          </a:p>
        </p:txBody>
      </p:sp>
      <p:sp>
        <p:nvSpPr>
          <p:cNvPr id="3" name="TextBox 2">
            <a:extLst>
              <a:ext uri="{FF2B5EF4-FFF2-40B4-BE49-F238E27FC236}">
                <a16:creationId xmlns:a16="http://schemas.microsoft.com/office/drawing/2014/main" id="{BCA8FC73-AD0D-4066-9400-CEF7B076838C}"/>
              </a:ext>
            </a:extLst>
          </p:cNvPr>
          <p:cNvSpPr txBox="1"/>
          <p:nvPr/>
        </p:nvSpPr>
        <p:spPr>
          <a:xfrm>
            <a:off x="4228450" y="4214099"/>
            <a:ext cx="1393259" cy="830997"/>
          </a:xfrm>
          <a:prstGeom prst="rect">
            <a:avLst/>
          </a:prstGeom>
          <a:noFill/>
        </p:spPr>
        <p:txBody>
          <a:bodyPr wrap="square" rtlCol="0">
            <a:spAutoFit/>
          </a:bodyPr>
          <a:lstStyle/>
          <a:p>
            <a:pPr algn="ctr"/>
            <a:r>
              <a:rPr lang="ar-SY" sz="2400" dirty="0">
                <a:solidFill>
                  <a:schemeClr val="bg1"/>
                </a:solidFill>
                <a:cs typeface="+mj-cs"/>
              </a:rPr>
              <a:t>إلغاء حجز موعد</a:t>
            </a:r>
            <a:endParaRPr lang="en-US" sz="2400" dirty="0">
              <a:solidFill>
                <a:schemeClr val="bg1"/>
              </a:solidFill>
              <a:cs typeface="+mj-cs"/>
            </a:endParaRPr>
          </a:p>
        </p:txBody>
      </p:sp>
      <p:sp>
        <p:nvSpPr>
          <p:cNvPr id="5" name="TextBox 4">
            <a:extLst>
              <a:ext uri="{FF2B5EF4-FFF2-40B4-BE49-F238E27FC236}">
                <a16:creationId xmlns:a16="http://schemas.microsoft.com/office/drawing/2014/main" id="{BA1345C5-8A89-4248-AD77-5A44E318C0BA}"/>
              </a:ext>
            </a:extLst>
          </p:cNvPr>
          <p:cNvSpPr txBox="1"/>
          <p:nvPr/>
        </p:nvSpPr>
        <p:spPr>
          <a:xfrm>
            <a:off x="3673506" y="5495528"/>
            <a:ext cx="871488" cy="830997"/>
          </a:xfrm>
          <a:prstGeom prst="rect">
            <a:avLst/>
          </a:prstGeom>
          <a:noFill/>
        </p:spPr>
        <p:txBody>
          <a:bodyPr wrap="square" rtlCol="0">
            <a:spAutoFit/>
          </a:bodyPr>
          <a:lstStyle/>
          <a:p>
            <a:r>
              <a:rPr lang="ar-SY" sz="2400" dirty="0">
                <a:solidFill>
                  <a:schemeClr val="bg1"/>
                </a:solidFill>
                <a:cs typeface="+mj-cs"/>
              </a:rPr>
              <a:t>تسجيل خروج</a:t>
            </a:r>
            <a:endParaRPr lang="en-US" sz="2400" dirty="0">
              <a:solidFill>
                <a:schemeClr val="bg1"/>
              </a:solidFill>
              <a:cs typeface="+mj-cs"/>
            </a:endParaRPr>
          </a:p>
        </p:txBody>
      </p:sp>
      <p:sp>
        <p:nvSpPr>
          <p:cNvPr id="9" name="TextBox 8">
            <a:extLst>
              <a:ext uri="{FF2B5EF4-FFF2-40B4-BE49-F238E27FC236}">
                <a16:creationId xmlns:a16="http://schemas.microsoft.com/office/drawing/2014/main" id="{28429B45-8D23-4004-B2AD-2577507A2AF0}"/>
              </a:ext>
            </a:extLst>
          </p:cNvPr>
          <p:cNvSpPr txBox="1"/>
          <p:nvPr/>
        </p:nvSpPr>
        <p:spPr>
          <a:xfrm>
            <a:off x="10154908" y="943600"/>
            <a:ext cx="945124" cy="830997"/>
          </a:xfrm>
          <a:prstGeom prst="rect">
            <a:avLst/>
          </a:prstGeom>
          <a:noFill/>
        </p:spPr>
        <p:txBody>
          <a:bodyPr wrap="square" rtlCol="0">
            <a:spAutoFit/>
          </a:bodyPr>
          <a:lstStyle/>
          <a:p>
            <a:r>
              <a:rPr lang="ar-SY" sz="2400" dirty="0">
                <a:solidFill>
                  <a:schemeClr val="bg1"/>
                </a:solidFill>
                <a:cs typeface="+mj-cs"/>
              </a:rPr>
              <a:t>تسجيل الدخول</a:t>
            </a:r>
            <a:endParaRPr lang="en-US" sz="2400" dirty="0">
              <a:solidFill>
                <a:schemeClr val="bg1"/>
              </a:solidFill>
              <a:cs typeface="+mj-cs"/>
            </a:endParaRPr>
          </a:p>
        </p:txBody>
      </p:sp>
      <p:sp>
        <p:nvSpPr>
          <p:cNvPr id="10" name="TextBox 9">
            <a:extLst>
              <a:ext uri="{FF2B5EF4-FFF2-40B4-BE49-F238E27FC236}">
                <a16:creationId xmlns:a16="http://schemas.microsoft.com/office/drawing/2014/main" id="{37601EAA-DB56-498D-96CD-F059A2366BDF}"/>
              </a:ext>
            </a:extLst>
          </p:cNvPr>
          <p:cNvSpPr txBox="1"/>
          <p:nvPr/>
        </p:nvSpPr>
        <p:spPr>
          <a:xfrm>
            <a:off x="8602822" y="5460572"/>
            <a:ext cx="1594176" cy="830997"/>
          </a:xfrm>
          <a:prstGeom prst="rect">
            <a:avLst/>
          </a:prstGeom>
          <a:noFill/>
        </p:spPr>
        <p:txBody>
          <a:bodyPr wrap="square" rtlCol="0">
            <a:spAutoFit/>
          </a:bodyPr>
          <a:lstStyle/>
          <a:p>
            <a:pPr algn="ctr"/>
            <a:r>
              <a:rPr lang="ar-SY" sz="2400" dirty="0">
                <a:solidFill>
                  <a:schemeClr val="bg1"/>
                </a:solidFill>
                <a:cs typeface="+mj-cs"/>
              </a:rPr>
              <a:t>دفع قيمة فاتورة</a:t>
            </a:r>
            <a:endParaRPr lang="en-US" sz="2400" dirty="0">
              <a:solidFill>
                <a:schemeClr val="bg1"/>
              </a:solidFill>
              <a:cs typeface="+mj-cs"/>
            </a:endParaRPr>
          </a:p>
        </p:txBody>
      </p:sp>
      <p:sp>
        <p:nvSpPr>
          <p:cNvPr id="39" name="TextBox 38">
            <a:extLst>
              <a:ext uri="{FF2B5EF4-FFF2-40B4-BE49-F238E27FC236}">
                <a16:creationId xmlns:a16="http://schemas.microsoft.com/office/drawing/2014/main" id="{9B5B388F-5A15-4028-951C-5F4FE0BB006B}"/>
              </a:ext>
            </a:extLst>
          </p:cNvPr>
          <p:cNvSpPr txBox="1"/>
          <p:nvPr/>
        </p:nvSpPr>
        <p:spPr>
          <a:xfrm>
            <a:off x="6461307" y="3682785"/>
            <a:ext cx="1594176" cy="830997"/>
          </a:xfrm>
          <a:prstGeom prst="rect">
            <a:avLst/>
          </a:prstGeom>
          <a:noFill/>
        </p:spPr>
        <p:txBody>
          <a:bodyPr wrap="square" rtlCol="0">
            <a:spAutoFit/>
          </a:bodyPr>
          <a:lstStyle/>
          <a:p>
            <a:pPr algn="ctr"/>
            <a:r>
              <a:rPr lang="ar-SY" sz="2400" dirty="0">
                <a:solidFill>
                  <a:schemeClr val="bg1"/>
                </a:solidFill>
                <a:cs typeface="+mj-cs"/>
              </a:rPr>
              <a:t>عمل تحليل حالة صحية</a:t>
            </a:r>
            <a:endParaRPr lang="en-US" sz="2400" dirty="0">
              <a:solidFill>
                <a:schemeClr val="bg1"/>
              </a:solidFill>
              <a:cs typeface="+mj-cs"/>
            </a:endParaRPr>
          </a:p>
        </p:txBody>
      </p:sp>
      <p:sp>
        <p:nvSpPr>
          <p:cNvPr id="42" name="TextBox 41">
            <a:extLst>
              <a:ext uri="{FF2B5EF4-FFF2-40B4-BE49-F238E27FC236}">
                <a16:creationId xmlns:a16="http://schemas.microsoft.com/office/drawing/2014/main" id="{72FA767D-43F3-4D22-BB0B-A551BA22CD0E}"/>
              </a:ext>
            </a:extLst>
          </p:cNvPr>
          <p:cNvSpPr txBox="1"/>
          <p:nvPr/>
        </p:nvSpPr>
        <p:spPr>
          <a:xfrm>
            <a:off x="5546005" y="5291005"/>
            <a:ext cx="1690242" cy="1200329"/>
          </a:xfrm>
          <a:prstGeom prst="rect">
            <a:avLst/>
          </a:prstGeom>
          <a:noFill/>
        </p:spPr>
        <p:txBody>
          <a:bodyPr wrap="square" rtlCol="0">
            <a:spAutoFit/>
          </a:bodyPr>
          <a:lstStyle/>
          <a:p>
            <a:pPr algn="ctr"/>
            <a:r>
              <a:rPr lang="ar-SY" sz="2400" dirty="0">
                <a:solidFill>
                  <a:schemeClr val="bg1"/>
                </a:solidFill>
                <a:cs typeface="+mj-cs"/>
              </a:rPr>
              <a:t>استعراض سجل مراجعاته للعيادة</a:t>
            </a:r>
            <a:endParaRPr lang="en-US" sz="2400" dirty="0">
              <a:solidFill>
                <a:schemeClr val="bg1"/>
              </a:solidFill>
              <a:cs typeface="+mj-cs"/>
            </a:endParaRPr>
          </a:p>
        </p:txBody>
      </p:sp>
      <p:sp>
        <p:nvSpPr>
          <p:cNvPr id="43" name="TextBox 42">
            <a:extLst>
              <a:ext uri="{FF2B5EF4-FFF2-40B4-BE49-F238E27FC236}">
                <a16:creationId xmlns:a16="http://schemas.microsoft.com/office/drawing/2014/main" id="{01E2D638-0BFB-4AAE-A620-4312A949FA9C}"/>
              </a:ext>
            </a:extLst>
          </p:cNvPr>
          <p:cNvSpPr txBox="1"/>
          <p:nvPr/>
        </p:nvSpPr>
        <p:spPr>
          <a:xfrm>
            <a:off x="9578091" y="3185449"/>
            <a:ext cx="1452288" cy="830997"/>
          </a:xfrm>
          <a:prstGeom prst="rect">
            <a:avLst/>
          </a:prstGeom>
          <a:noFill/>
        </p:spPr>
        <p:txBody>
          <a:bodyPr wrap="square" rtlCol="0">
            <a:spAutoFit/>
          </a:bodyPr>
          <a:lstStyle/>
          <a:p>
            <a:pPr algn="ctr"/>
            <a:r>
              <a:rPr lang="ar-SY" sz="2400" dirty="0">
                <a:solidFill>
                  <a:schemeClr val="bg1"/>
                </a:solidFill>
                <a:cs typeface="+mj-cs"/>
              </a:rPr>
              <a:t>تسجيل حساب جديد</a:t>
            </a:r>
            <a:endParaRPr lang="en-US" sz="2400" dirty="0">
              <a:solidFill>
                <a:schemeClr val="bg1"/>
              </a:solidFill>
              <a:cs typeface="+mj-cs"/>
            </a:endParaRPr>
          </a:p>
        </p:txBody>
      </p:sp>
      <p:sp>
        <p:nvSpPr>
          <p:cNvPr id="30" name="Freeform: Shape 29">
            <a:extLst>
              <a:ext uri="{FF2B5EF4-FFF2-40B4-BE49-F238E27FC236}">
                <a16:creationId xmlns:a16="http://schemas.microsoft.com/office/drawing/2014/main" id="{FDD82140-AA7A-413A-ABB0-89767939CD3A}"/>
              </a:ext>
            </a:extLst>
          </p:cNvPr>
          <p:cNvSpPr/>
          <p:nvPr/>
        </p:nvSpPr>
        <p:spPr>
          <a:xfrm flipV="1">
            <a:off x="10450762" y="128507"/>
            <a:ext cx="353416" cy="473471"/>
          </a:xfrm>
          <a:custGeom>
            <a:avLst/>
            <a:gdLst>
              <a:gd name="connsiteX0" fmla="*/ 0 w 1114425"/>
              <a:gd name="connsiteY0" fmla="*/ 1095375 h 1104900"/>
              <a:gd name="connsiteX1" fmla="*/ 514350 w 1114425"/>
              <a:gd name="connsiteY1" fmla="*/ 0 h 1104900"/>
              <a:gd name="connsiteX2" fmla="*/ 1114425 w 1114425"/>
              <a:gd name="connsiteY2" fmla="*/ 1104900 h 1104900"/>
              <a:gd name="connsiteX3" fmla="*/ 552450 w 1114425"/>
              <a:gd name="connsiteY3" fmla="*/ 400050 h 1104900"/>
              <a:gd name="connsiteX4" fmla="*/ 0 w 1114425"/>
              <a:gd name="connsiteY4" fmla="*/ 1095375 h 1104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425" h="1104900">
                <a:moveTo>
                  <a:pt x="0" y="1095375"/>
                </a:moveTo>
                <a:lnTo>
                  <a:pt x="514350" y="0"/>
                </a:lnTo>
                <a:lnTo>
                  <a:pt x="1114425" y="1104900"/>
                </a:lnTo>
                <a:lnTo>
                  <a:pt x="552450" y="400050"/>
                </a:lnTo>
                <a:lnTo>
                  <a:pt x="0" y="1095375"/>
                </a:lnTo>
                <a:close/>
              </a:path>
            </a:pathLst>
          </a:custGeom>
          <a:solidFill>
            <a:srgbClr val="EF7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j-cs"/>
            </a:endParaRPr>
          </a:p>
        </p:txBody>
      </p:sp>
      <p:sp>
        <p:nvSpPr>
          <p:cNvPr id="44" name="TextBox 43">
            <a:extLst>
              <a:ext uri="{FF2B5EF4-FFF2-40B4-BE49-F238E27FC236}">
                <a16:creationId xmlns:a16="http://schemas.microsoft.com/office/drawing/2014/main" id="{FE21C8FE-50AE-4937-AE02-2F65F740C001}"/>
              </a:ext>
            </a:extLst>
          </p:cNvPr>
          <p:cNvSpPr txBox="1"/>
          <p:nvPr/>
        </p:nvSpPr>
        <p:spPr>
          <a:xfrm>
            <a:off x="7952005" y="1901628"/>
            <a:ext cx="945347" cy="830997"/>
          </a:xfrm>
          <a:prstGeom prst="rect">
            <a:avLst/>
          </a:prstGeom>
          <a:noFill/>
        </p:spPr>
        <p:txBody>
          <a:bodyPr wrap="square" rtlCol="0">
            <a:spAutoFit/>
          </a:bodyPr>
          <a:lstStyle/>
          <a:p>
            <a:pPr algn="ctr"/>
            <a:r>
              <a:rPr lang="ar-SY" sz="2400" dirty="0">
                <a:solidFill>
                  <a:schemeClr val="bg1"/>
                </a:solidFill>
                <a:cs typeface="+mj-cs"/>
              </a:rPr>
              <a:t>حجز موعد</a:t>
            </a:r>
            <a:endParaRPr lang="en-US" sz="2400" dirty="0">
              <a:solidFill>
                <a:schemeClr val="bg1"/>
              </a:solidFill>
              <a:cs typeface="+mj-cs"/>
            </a:endParaRPr>
          </a:p>
        </p:txBody>
      </p:sp>
      <p:sp>
        <p:nvSpPr>
          <p:cNvPr id="6" name="Oval 5">
            <a:extLst>
              <a:ext uri="{FF2B5EF4-FFF2-40B4-BE49-F238E27FC236}">
                <a16:creationId xmlns:a16="http://schemas.microsoft.com/office/drawing/2014/main" id="{6627AAE4-21E7-4097-9B91-D2FB6060C523}"/>
              </a:ext>
            </a:extLst>
          </p:cNvPr>
          <p:cNvSpPr/>
          <p:nvPr/>
        </p:nvSpPr>
        <p:spPr>
          <a:xfrm>
            <a:off x="684536" y="4854076"/>
            <a:ext cx="1965022" cy="1917562"/>
          </a:xfrm>
          <a:prstGeom prst="ellipse">
            <a:avLst/>
          </a:prstGeom>
          <a:solidFill>
            <a:srgbClr val="BF6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cs typeface="+mj-cs"/>
            </a:endParaRPr>
          </a:p>
        </p:txBody>
      </p:sp>
      <p:sp>
        <p:nvSpPr>
          <p:cNvPr id="12" name="TextBox 11">
            <a:extLst>
              <a:ext uri="{FF2B5EF4-FFF2-40B4-BE49-F238E27FC236}">
                <a16:creationId xmlns:a16="http://schemas.microsoft.com/office/drawing/2014/main" id="{B52D53EE-2A24-4789-9FD3-981A4BC91AAF}"/>
              </a:ext>
            </a:extLst>
          </p:cNvPr>
          <p:cNvSpPr txBox="1"/>
          <p:nvPr/>
        </p:nvSpPr>
        <p:spPr>
          <a:xfrm>
            <a:off x="744492" y="5232101"/>
            <a:ext cx="1806503" cy="1200329"/>
          </a:xfrm>
          <a:prstGeom prst="rect">
            <a:avLst/>
          </a:prstGeom>
          <a:noFill/>
        </p:spPr>
        <p:txBody>
          <a:bodyPr wrap="square" rtlCol="0">
            <a:spAutoFit/>
          </a:bodyPr>
          <a:lstStyle/>
          <a:p>
            <a:pPr algn="ctr"/>
            <a:r>
              <a:rPr lang="ar-SY" sz="2400" dirty="0">
                <a:solidFill>
                  <a:schemeClr val="bg1"/>
                </a:solidFill>
                <a:cs typeface="+mj-cs"/>
              </a:rPr>
              <a:t>زيارة الصفحة الرئيسية وصفحة التواصل</a:t>
            </a:r>
            <a:endParaRPr lang="en-US" sz="2400" dirty="0">
              <a:solidFill>
                <a:schemeClr val="bg1"/>
              </a:solidFill>
              <a:cs typeface="+mj-cs"/>
            </a:endParaRPr>
          </a:p>
        </p:txBody>
      </p:sp>
      <p:sp>
        <p:nvSpPr>
          <p:cNvPr id="18" name="Oval 17">
            <a:extLst>
              <a:ext uri="{FF2B5EF4-FFF2-40B4-BE49-F238E27FC236}">
                <a16:creationId xmlns:a16="http://schemas.microsoft.com/office/drawing/2014/main" id="{B5CC52A4-2F66-4A1F-9016-A08CDFA49CEA}"/>
              </a:ext>
            </a:extLst>
          </p:cNvPr>
          <p:cNvSpPr/>
          <p:nvPr/>
        </p:nvSpPr>
        <p:spPr>
          <a:xfrm>
            <a:off x="8602822" y="3773026"/>
            <a:ext cx="522128" cy="567910"/>
          </a:xfrm>
          <a:prstGeom prst="ellipse">
            <a:avLst/>
          </a:prstGeom>
          <a:solidFill>
            <a:srgbClr val="DC6E80"/>
          </a:solidFill>
          <a:ln>
            <a:solidFill>
              <a:srgbClr val="D7DF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cs typeface="+mj-cs"/>
            </a:endParaRPr>
          </a:p>
        </p:txBody>
      </p:sp>
      <p:sp>
        <p:nvSpPr>
          <p:cNvPr id="21" name="Oval 20">
            <a:extLst>
              <a:ext uri="{FF2B5EF4-FFF2-40B4-BE49-F238E27FC236}">
                <a16:creationId xmlns:a16="http://schemas.microsoft.com/office/drawing/2014/main" id="{999BBC35-2987-4694-B3D8-614AFABF3B31}"/>
              </a:ext>
            </a:extLst>
          </p:cNvPr>
          <p:cNvSpPr/>
          <p:nvPr/>
        </p:nvSpPr>
        <p:spPr>
          <a:xfrm>
            <a:off x="7458912" y="5264918"/>
            <a:ext cx="540147" cy="573907"/>
          </a:xfrm>
          <a:prstGeom prst="ellipse">
            <a:avLst/>
          </a:prstGeom>
          <a:solidFill>
            <a:srgbClr val="F49A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cs typeface="+mj-cs"/>
            </a:endParaRPr>
          </a:p>
        </p:txBody>
      </p:sp>
      <p:sp>
        <p:nvSpPr>
          <p:cNvPr id="22" name="Oval 21">
            <a:extLst>
              <a:ext uri="{FF2B5EF4-FFF2-40B4-BE49-F238E27FC236}">
                <a16:creationId xmlns:a16="http://schemas.microsoft.com/office/drawing/2014/main" id="{8AFF6E9C-AFD9-4001-B715-26F510F20B91}"/>
              </a:ext>
            </a:extLst>
          </p:cNvPr>
          <p:cNvSpPr/>
          <p:nvPr/>
        </p:nvSpPr>
        <p:spPr>
          <a:xfrm>
            <a:off x="5463387" y="3026114"/>
            <a:ext cx="541804" cy="559306"/>
          </a:xfrm>
          <a:prstGeom prst="ellipse">
            <a:avLst/>
          </a:prstGeom>
          <a:solidFill>
            <a:srgbClr val="BF6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cs typeface="+mj-cs"/>
            </a:endParaRPr>
          </a:p>
        </p:txBody>
      </p:sp>
      <p:sp>
        <p:nvSpPr>
          <p:cNvPr id="23" name="Oval 22">
            <a:extLst>
              <a:ext uri="{FF2B5EF4-FFF2-40B4-BE49-F238E27FC236}">
                <a16:creationId xmlns:a16="http://schemas.microsoft.com/office/drawing/2014/main" id="{EEFA7494-787D-4B7C-89BC-A22C0A4AAD30}"/>
              </a:ext>
            </a:extLst>
          </p:cNvPr>
          <p:cNvSpPr/>
          <p:nvPr/>
        </p:nvSpPr>
        <p:spPr>
          <a:xfrm>
            <a:off x="4815682" y="5349201"/>
            <a:ext cx="541804" cy="559306"/>
          </a:xfrm>
          <a:prstGeom prst="ellipse">
            <a:avLst/>
          </a:prstGeom>
          <a:solidFill>
            <a:srgbClr val="A07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cs typeface="+mj-cs"/>
            </a:endParaRPr>
          </a:p>
        </p:txBody>
      </p:sp>
      <p:sp>
        <p:nvSpPr>
          <p:cNvPr id="24" name="TextBox 23">
            <a:extLst>
              <a:ext uri="{FF2B5EF4-FFF2-40B4-BE49-F238E27FC236}">
                <a16:creationId xmlns:a16="http://schemas.microsoft.com/office/drawing/2014/main" id="{AF67BB17-2B07-452B-94C9-483DA927233D}"/>
              </a:ext>
            </a:extLst>
          </p:cNvPr>
          <p:cNvSpPr txBox="1"/>
          <p:nvPr/>
        </p:nvSpPr>
        <p:spPr>
          <a:xfrm>
            <a:off x="1005589" y="-2030816"/>
            <a:ext cx="2855085" cy="1938992"/>
          </a:xfrm>
          <a:prstGeom prst="rect">
            <a:avLst/>
          </a:prstGeom>
          <a:noFill/>
        </p:spPr>
        <p:txBody>
          <a:bodyPr wrap="square" rtlCol="0">
            <a:spAutoFit/>
          </a:bodyPr>
          <a:lstStyle/>
          <a:p>
            <a:pPr algn="ctr" rtl="1"/>
            <a:r>
              <a:rPr lang="ar-SY" sz="2400" dirty="0">
                <a:solidFill>
                  <a:schemeClr val="bg1"/>
                </a:solidFill>
                <a:latin typeface="Cairo SemiBold" panose="00000700000000000000" pitchFamily="2" charset="-78"/>
                <a:cs typeface="+mj-cs"/>
              </a:rPr>
              <a:t>يمكن للمريض إجراء حجز موعد لنفسه ولمرة واحدة في الأسبوع ولن يتمكن من الحجز إن كان هناك موعد محجوز له مسبقاً</a:t>
            </a:r>
            <a:endParaRPr lang="en-US" sz="2400" dirty="0">
              <a:solidFill>
                <a:schemeClr val="bg1"/>
              </a:solidFill>
              <a:latin typeface="Cairo SemiBold" panose="00000700000000000000" pitchFamily="2" charset="-78"/>
              <a:cs typeface="+mj-cs"/>
            </a:endParaRPr>
          </a:p>
        </p:txBody>
      </p:sp>
      <p:sp>
        <p:nvSpPr>
          <p:cNvPr id="25" name="TextBox 24">
            <a:extLst>
              <a:ext uri="{FF2B5EF4-FFF2-40B4-BE49-F238E27FC236}">
                <a16:creationId xmlns:a16="http://schemas.microsoft.com/office/drawing/2014/main" id="{4A07E4A2-A0FB-4EC9-B5BC-55D5D5ACB1A8}"/>
              </a:ext>
            </a:extLst>
          </p:cNvPr>
          <p:cNvSpPr txBox="1"/>
          <p:nvPr/>
        </p:nvSpPr>
        <p:spPr>
          <a:xfrm>
            <a:off x="1075991" y="-934393"/>
            <a:ext cx="2855085" cy="830997"/>
          </a:xfrm>
          <a:prstGeom prst="rect">
            <a:avLst/>
          </a:prstGeom>
          <a:noFill/>
        </p:spPr>
        <p:txBody>
          <a:bodyPr wrap="square" rtlCol="0">
            <a:spAutoFit/>
          </a:bodyPr>
          <a:lstStyle/>
          <a:p>
            <a:pPr algn="ctr" rtl="1"/>
            <a:r>
              <a:rPr lang="ar-SY" sz="2400" dirty="0">
                <a:solidFill>
                  <a:schemeClr val="bg1"/>
                </a:solidFill>
                <a:latin typeface="Cairo SemiBold" panose="00000700000000000000" pitchFamily="2" charset="-78"/>
                <a:cs typeface="+mj-cs"/>
              </a:rPr>
              <a:t>يمكن للمريض القيام بتسجيل حساب جديد في النظام</a:t>
            </a:r>
            <a:endParaRPr lang="en-US" sz="2400" dirty="0">
              <a:solidFill>
                <a:schemeClr val="bg1"/>
              </a:solidFill>
              <a:latin typeface="Cairo SemiBold" panose="00000700000000000000" pitchFamily="2" charset="-78"/>
              <a:cs typeface="+mj-cs"/>
            </a:endParaRPr>
          </a:p>
        </p:txBody>
      </p:sp>
      <p:sp>
        <p:nvSpPr>
          <p:cNvPr id="26" name="TextBox 25">
            <a:extLst>
              <a:ext uri="{FF2B5EF4-FFF2-40B4-BE49-F238E27FC236}">
                <a16:creationId xmlns:a16="http://schemas.microsoft.com/office/drawing/2014/main" id="{9F111901-1BFF-401C-9A80-6185B64E548D}"/>
              </a:ext>
            </a:extLst>
          </p:cNvPr>
          <p:cNvSpPr txBox="1"/>
          <p:nvPr/>
        </p:nvSpPr>
        <p:spPr>
          <a:xfrm>
            <a:off x="909505" y="-1423993"/>
            <a:ext cx="2855085" cy="1200329"/>
          </a:xfrm>
          <a:prstGeom prst="rect">
            <a:avLst/>
          </a:prstGeom>
          <a:noFill/>
        </p:spPr>
        <p:txBody>
          <a:bodyPr wrap="square" rtlCol="0">
            <a:spAutoFit/>
          </a:bodyPr>
          <a:lstStyle/>
          <a:p>
            <a:pPr algn="ctr" rtl="1"/>
            <a:r>
              <a:rPr lang="ar-SY" sz="2400" dirty="0">
                <a:solidFill>
                  <a:schemeClr val="bg1"/>
                </a:solidFill>
                <a:latin typeface="Cairo SemiBold" panose="00000700000000000000" pitchFamily="2" charset="-78"/>
                <a:cs typeface="+mj-cs"/>
              </a:rPr>
              <a:t>يمكن للمريض عمل تحليل لحالته الصحية وفقاً لأحد فحوصاته السابقة</a:t>
            </a:r>
            <a:endParaRPr lang="en-US" sz="2400" dirty="0">
              <a:solidFill>
                <a:schemeClr val="bg1"/>
              </a:solidFill>
              <a:latin typeface="Cairo SemiBold" panose="00000700000000000000" pitchFamily="2" charset="-78"/>
              <a:cs typeface="+mj-cs"/>
            </a:endParaRPr>
          </a:p>
        </p:txBody>
      </p:sp>
      <p:sp>
        <p:nvSpPr>
          <p:cNvPr id="29" name="TextBox 28">
            <a:extLst>
              <a:ext uri="{FF2B5EF4-FFF2-40B4-BE49-F238E27FC236}">
                <a16:creationId xmlns:a16="http://schemas.microsoft.com/office/drawing/2014/main" id="{6A4B7C43-1197-4361-BBFF-7DFD184C8458}"/>
              </a:ext>
            </a:extLst>
          </p:cNvPr>
          <p:cNvSpPr txBox="1"/>
          <p:nvPr/>
        </p:nvSpPr>
        <p:spPr>
          <a:xfrm>
            <a:off x="979907" y="-1023731"/>
            <a:ext cx="2855085" cy="830997"/>
          </a:xfrm>
          <a:prstGeom prst="rect">
            <a:avLst/>
          </a:prstGeom>
          <a:noFill/>
        </p:spPr>
        <p:txBody>
          <a:bodyPr wrap="square" rtlCol="0">
            <a:spAutoFit/>
          </a:bodyPr>
          <a:lstStyle/>
          <a:p>
            <a:pPr algn="ctr" rtl="1"/>
            <a:r>
              <a:rPr lang="ar-SY" sz="2400" dirty="0">
                <a:solidFill>
                  <a:schemeClr val="bg1"/>
                </a:solidFill>
                <a:latin typeface="Cairo SemiBold" panose="00000700000000000000" pitchFamily="2" charset="-78"/>
                <a:cs typeface="+mj-cs"/>
              </a:rPr>
              <a:t>يمكن للمريض إلغاء حجز موعد محجوزاً له</a:t>
            </a:r>
            <a:endParaRPr lang="en-US" sz="2400" dirty="0">
              <a:solidFill>
                <a:schemeClr val="bg1"/>
              </a:solidFill>
              <a:latin typeface="Cairo SemiBold" panose="00000700000000000000" pitchFamily="2" charset="-78"/>
              <a:cs typeface="+mj-cs"/>
            </a:endParaRPr>
          </a:p>
        </p:txBody>
      </p:sp>
      <p:sp>
        <p:nvSpPr>
          <p:cNvPr id="32" name="TextBox 31">
            <a:extLst>
              <a:ext uri="{FF2B5EF4-FFF2-40B4-BE49-F238E27FC236}">
                <a16:creationId xmlns:a16="http://schemas.microsoft.com/office/drawing/2014/main" id="{F6D34026-940C-45AD-B851-9F85A5EE96BB}"/>
              </a:ext>
            </a:extLst>
          </p:cNvPr>
          <p:cNvSpPr txBox="1"/>
          <p:nvPr/>
        </p:nvSpPr>
        <p:spPr>
          <a:xfrm>
            <a:off x="1030659" y="-1437101"/>
            <a:ext cx="2855085" cy="1200329"/>
          </a:xfrm>
          <a:prstGeom prst="rect">
            <a:avLst/>
          </a:prstGeom>
          <a:noFill/>
        </p:spPr>
        <p:txBody>
          <a:bodyPr wrap="square" rtlCol="0">
            <a:spAutoFit/>
          </a:bodyPr>
          <a:lstStyle/>
          <a:p>
            <a:pPr algn="ctr" rtl="1"/>
            <a:r>
              <a:rPr lang="ar-SY" sz="2400" dirty="0">
                <a:solidFill>
                  <a:schemeClr val="bg1"/>
                </a:solidFill>
                <a:latin typeface="Cairo SemiBold" panose="00000700000000000000" pitchFamily="2" charset="-78"/>
                <a:cs typeface="+mj-cs"/>
              </a:rPr>
              <a:t>يمكن للمريض أن يدفع قيمة فاتورة باستخدام رقم بطاقة الدفع</a:t>
            </a:r>
            <a:endParaRPr lang="en-US" sz="2400" dirty="0">
              <a:solidFill>
                <a:schemeClr val="bg1"/>
              </a:solidFill>
              <a:latin typeface="Cairo SemiBold" panose="00000700000000000000" pitchFamily="2" charset="-78"/>
              <a:cs typeface="+mj-cs"/>
            </a:endParaRPr>
          </a:p>
        </p:txBody>
      </p:sp>
      <p:sp>
        <p:nvSpPr>
          <p:cNvPr id="36" name="TextBox 35">
            <a:extLst>
              <a:ext uri="{FF2B5EF4-FFF2-40B4-BE49-F238E27FC236}">
                <a16:creationId xmlns:a16="http://schemas.microsoft.com/office/drawing/2014/main" id="{F3420CD7-FAA5-4476-8C7E-DF6AFB4971B7}"/>
              </a:ext>
            </a:extLst>
          </p:cNvPr>
          <p:cNvSpPr txBox="1"/>
          <p:nvPr/>
        </p:nvSpPr>
        <p:spPr>
          <a:xfrm>
            <a:off x="979906" y="-1385809"/>
            <a:ext cx="2855085" cy="1200329"/>
          </a:xfrm>
          <a:prstGeom prst="rect">
            <a:avLst/>
          </a:prstGeom>
          <a:noFill/>
        </p:spPr>
        <p:txBody>
          <a:bodyPr wrap="square" rtlCol="0">
            <a:spAutoFit/>
          </a:bodyPr>
          <a:lstStyle/>
          <a:p>
            <a:pPr algn="ctr" rtl="1"/>
            <a:r>
              <a:rPr lang="ar-SY" sz="2400" dirty="0">
                <a:solidFill>
                  <a:schemeClr val="bg1"/>
                </a:solidFill>
                <a:latin typeface="Cairo SemiBold" panose="00000700000000000000" pitchFamily="2" charset="-78"/>
                <a:cs typeface="+mj-cs"/>
              </a:rPr>
              <a:t>يمكن للمريض استعراض نتائج تحاليله وفحوصاته الطبية السابقة في العيادة</a:t>
            </a:r>
            <a:endParaRPr lang="en-US" sz="2400" dirty="0">
              <a:solidFill>
                <a:schemeClr val="bg1"/>
              </a:solidFill>
              <a:latin typeface="Cairo SemiBold" panose="00000700000000000000" pitchFamily="2" charset="-78"/>
              <a:cs typeface="+mj-cs"/>
            </a:endParaRPr>
          </a:p>
        </p:txBody>
      </p:sp>
      <p:sp>
        <p:nvSpPr>
          <p:cNvPr id="38" name="TextBox 37">
            <a:extLst>
              <a:ext uri="{FF2B5EF4-FFF2-40B4-BE49-F238E27FC236}">
                <a16:creationId xmlns:a16="http://schemas.microsoft.com/office/drawing/2014/main" id="{61DC5B9F-43C2-46FA-A11E-07B1FC532194}"/>
              </a:ext>
            </a:extLst>
          </p:cNvPr>
          <p:cNvSpPr txBox="1"/>
          <p:nvPr/>
        </p:nvSpPr>
        <p:spPr>
          <a:xfrm>
            <a:off x="864173" y="-1069586"/>
            <a:ext cx="2855085" cy="830997"/>
          </a:xfrm>
          <a:prstGeom prst="rect">
            <a:avLst/>
          </a:prstGeom>
          <a:noFill/>
        </p:spPr>
        <p:txBody>
          <a:bodyPr wrap="square" rtlCol="0">
            <a:spAutoFit/>
          </a:bodyPr>
          <a:lstStyle/>
          <a:p>
            <a:pPr algn="ctr" rtl="1"/>
            <a:r>
              <a:rPr lang="ar-SY" sz="2400" dirty="0">
                <a:solidFill>
                  <a:schemeClr val="bg1"/>
                </a:solidFill>
                <a:latin typeface="Cairo SemiBold" panose="00000700000000000000" pitchFamily="2" charset="-78"/>
                <a:cs typeface="+mj-cs"/>
              </a:rPr>
              <a:t>يمكن للمريض القيام بتسجيل خروجه من النظام</a:t>
            </a:r>
            <a:endParaRPr lang="en-US" sz="2400" dirty="0">
              <a:solidFill>
                <a:schemeClr val="bg1"/>
              </a:solidFill>
              <a:latin typeface="Cairo SemiBold" panose="00000700000000000000" pitchFamily="2" charset="-78"/>
              <a:cs typeface="+mj-cs"/>
            </a:endParaRPr>
          </a:p>
        </p:txBody>
      </p:sp>
      <p:sp>
        <p:nvSpPr>
          <p:cNvPr id="48" name="TextBox 47">
            <a:extLst>
              <a:ext uri="{FF2B5EF4-FFF2-40B4-BE49-F238E27FC236}">
                <a16:creationId xmlns:a16="http://schemas.microsoft.com/office/drawing/2014/main" id="{80182D2F-826A-4BE1-B3B2-5391D2FE67BC}"/>
              </a:ext>
            </a:extLst>
          </p:cNvPr>
          <p:cNvSpPr txBox="1"/>
          <p:nvPr/>
        </p:nvSpPr>
        <p:spPr>
          <a:xfrm>
            <a:off x="889243" y="-1609646"/>
            <a:ext cx="2855085" cy="1200329"/>
          </a:xfrm>
          <a:prstGeom prst="rect">
            <a:avLst/>
          </a:prstGeom>
          <a:noFill/>
        </p:spPr>
        <p:txBody>
          <a:bodyPr wrap="square" rtlCol="0">
            <a:spAutoFit/>
          </a:bodyPr>
          <a:lstStyle/>
          <a:p>
            <a:pPr algn="ctr" rtl="1"/>
            <a:r>
              <a:rPr lang="ar-SY" sz="2400" dirty="0">
                <a:solidFill>
                  <a:schemeClr val="bg1"/>
                </a:solidFill>
                <a:latin typeface="Cairo SemiBold" panose="00000700000000000000" pitchFamily="2" charset="-78"/>
                <a:cs typeface="+mj-cs"/>
              </a:rPr>
              <a:t>يمكن للمريض زيارة الصفحة الرئيسية وصفحة التواصل</a:t>
            </a:r>
            <a:endParaRPr lang="en-US" sz="2400" dirty="0">
              <a:solidFill>
                <a:schemeClr val="bg1"/>
              </a:solidFill>
              <a:latin typeface="Cairo SemiBold" panose="00000700000000000000" pitchFamily="2" charset="-78"/>
              <a:cs typeface="+mj-cs"/>
            </a:endParaRPr>
          </a:p>
        </p:txBody>
      </p:sp>
      <p:grpSp>
        <p:nvGrpSpPr>
          <p:cNvPr id="49" name="Group 48">
            <a:extLst>
              <a:ext uri="{FF2B5EF4-FFF2-40B4-BE49-F238E27FC236}">
                <a16:creationId xmlns:a16="http://schemas.microsoft.com/office/drawing/2014/main" id="{0F6DAE0E-28C4-41EB-B934-5411F99DB999}"/>
              </a:ext>
            </a:extLst>
          </p:cNvPr>
          <p:cNvGrpSpPr/>
          <p:nvPr/>
        </p:nvGrpSpPr>
        <p:grpSpPr>
          <a:xfrm>
            <a:off x="8149876" y="2004334"/>
            <a:ext cx="2472404" cy="1835666"/>
            <a:chOff x="7195145" y="888260"/>
            <a:chExt cx="1100561" cy="529745"/>
          </a:xfrm>
          <a:effectLst>
            <a:glow rad="228600">
              <a:schemeClr val="accent2">
                <a:satMod val="175000"/>
                <a:alpha val="40000"/>
              </a:schemeClr>
            </a:glow>
          </a:effectLst>
        </p:grpSpPr>
        <p:cxnSp>
          <p:nvCxnSpPr>
            <p:cNvPr id="50" name="Connector: Curved 49">
              <a:extLst>
                <a:ext uri="{FF2B5EF4-FFF2-40B4-BE49-F238E27FC236}">
                  <a16:creationId xmlns:a16="http://schemas.microsoft.com/office/drawing/2014/main" id="{A3D4CAF9-120D-4713-8187-3AD93D07777C}"/>
                </a:ext>
              </a:extLst>
            </p:cNvPr>
            <p:cNvCxnSpPr>
              <a:cxnSpLocks/>
            </p:cNvCxnSpPr>
            <p:nvPr/>
          </p:nvCxnSpPr>
          <p:spPr>
            <a:xfrm flipV="1">
              <a:off x="7195145" y="900017"/>
              <a:ext cx="1067674" cy="517988"/>
            </a:xfrm>
            <a:prstGeom prst="curvedConnector2">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1" name="Isosceles Triangle 50">
              <a:extLst>
                <a:ext uri="{FF2B5EF4-FFF2-40B4-BE49-F238E27FC236}">
                  <a16:creationId xmlns:a16="http://schemas.microsoft.com/office/drawing/2014/main" id="{8C1B23E2-9052-4079-8401-B7F4E4107064}"/>
                </a:ext>
              </a:extLst>
            </p:cNvPr>
            <p:cNvSpPr/>
            <p:nvPr/>
          </p:nvSpPr>
          <p:spPr>
            <a:xfrm>
              <a:off x="8231528" y="888260"/>
              <a:ext cx="64178" cy="45719"/>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BFDE724D-4828-4423-A09C-94C3669D8635}"/>
              </a:ext>
            </a:extLst>
          </p:cNvPr>
          <p:cNvGrpSpPr/>
          <p:nvPr/>
        </p:nvGrpSpPr>
        <p:grpSpPr>
          <a:xfrm>
            <a:off x="9069402" y="2011461"/>
            <a:ext cx="1532970" cy="377181"/>
            <a:chOff x="7195145" y="888260"/>
            <a:chExt cx="1100561" cy="529745"/>
          </a:xfrm>
          <a:effectLst>
            <a:glow rad="228600">
              <a:schemeClr val="accent2">
                <a:satMod val="175000"/>
                <a:alpha val="40000"/>
              </a:schemeClr>
            </a:glow>
          </a:effectLst>
        </p:grpSpPr>
        <p:cxnSp>
          <p:nvCxnSpPr>
            <p:cNvPr id="53" name="Connector: Curved 52">
              <a:extLst>
                <a:ext uri="{FF2B5EF4-FFF2-40B4-BE49-F238E27FC236}">
                  <a16:creationId xmlns:a16="http://schemas.microsoft.com/office/drawing/2014/main" id="{93ACFE8C-A005-4BCD-AEA2-191C6974D81C}"/>
                </a:ext>
              </a:extLst>
            </p:cNvPr>
            <p:cNvCxnSpPr>
              <a:cxnSpLocks/>
            </p:cNvCxnSpPr>
            <p:nvPr/>
          </p:nvCxnSpPr>
          <p:spPr>
            <a:xfrm flipV="1">
              <a:off x="7195145" y="900017"/>
              <a:ext cx="1067674" cy="517988"/>
            </a:xfrm>
            <a:prstGeom prst="curvedConnector2">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4" name="Isosceles Triangle 53">
              <a:extLst>
                <a:ext uri="{FF2B5EF4-FFF2-40B4-BE49-F238E27FC236}">
                  <a16:creationId xmlns:a16="http://schemas.microsoft.com/office/drawing/2014/main" id="{2A2264EB-981F-4B54-AA90-9E390C73BC25}"/>
                </a:ext>
              </a:extLst>
            </p:cNvPr>
            <p:cNvSpPr/>
            <p:nvPr/>
          </p:nvSpPr>
          <p:spPr>
            <a:xfrm>
              <a:off x="8231528" y="888260"/>
              <a:ext cx="64178" cy="45719"/>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BB1F18E1-05B3-423B-B599-9DE23B778A41}"/>
              </a:ext>
            </a:extLst>
          </p:cNvPr>
          <p:cNvGrpSpPr/>
          <p:nvPr/>
        </p:nvGrpSpPr>
        <p:grpSpPr>
          <a:xfrm>
            <a:off x="9939741" y="2004335"/>
            <a:ext cx="682539" cy="2878664"/>
            <a:chOff x="7195145" y="891579"/>
            <a:chExt cx="1185365" cy="526426"/>
          </a:xfrm>
          <a:effectLst>
            <a:glow rad="228600">
              <a:schemeClr val="accent2">
                <a:satMod val="175000"/>
                <a:alpha val="40000"/>
              </a:schemeClr>
            </a:glow>
          </a:effectLst>
        </p:grpSpPr>
        <p:cxnSp>
          <p:nvCxnSpPr>
            <p:cNvPr id="59" name="Connector: Curved 58">
              <a:extLst>
                <a:ext uri="{FF2B5EF4-FFF2-40B4-BE49-F238E27FC236}">
                  <a16:creationId xmlns:a16="http://schemas.microsoft.com/office/drawing/2014/main" id="{258538F5-90B9-4613-9CAB-E10BE4F1A4B8}"/>
                </a:ext>
              </a:extLst>
            </p:cNvPr>
            <p:cNvCxnSpPr>
              <a:cxnSpLocks/>
            </p:cNvCxnSpPr>
            <p:nvPr/>
          </p:nvCxnSpPr>
          <p:spPr>
            <a:xfrm flipV="1">
              <a:off x="7195145" y="900017"/>
              <a:ext cx="1067674" cy="517988"/>
            </a:xfrm>
            <a:prstGeom prst="curvedConnector2">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0" name="Isosceles Triangle 59">
              <a:extLst>
                <a:ext uri="{FF2B5EF4-FFF2-40B4-BE49-F238E27FC236}">
                  <a16:creationId xmlns:a16="http://schemas.microsoft.com/office/drawing/2014/main" id="{D44520AC-4DF0-49B1-A22C-307230D98761}"/>
                </a:ext>
              </a:extLst>
            </p:cNvPr>
            <p:cNvSpPr/>
            <p:nvPr/>
          </p:nvSpPr>
          <p:spPr>
            <a:xfrm>
              <a:off x="8136624" y="891579"/>
              <a:ext cx="243886" cy="15072"/>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46692B75-6E55-4440-B409-AECEC8FB1E0D}"/>
              </a:ext>
            </a:extLst>
          </p:cNvPr>
          <p:cNvGrpSpPr/>
          <p:nvPr/>
        </p:nvGrpSpPr>
        <p:grpSpPr>
          <a:xfrm>
            <a:off x="7139686" y="1992535"/>
            <a:ext cx="3492946" cy="3696531"/>
            <a:chOff x="7195145" y="889850"/>
            <a:chExt cx="1097538" cy="528155"/>
          </a:xfrm>
          <a:effectLst>
            <a:glow rad="228600">
              <a:schemeClr val="accent2">
                <a:satMod val="175000"/>
                <a:alpha val="40000"/>
              </a:schemeClr>
            </a:glow>
          </a:effectLst>
        </p:grpSpPr>
        <p:cxnSp>
          <p:nvCxnSpPr>
            <p:cNvPr id="62" name="Connector: Curved 61">
              <a:extLst>
                <a:ext uri="{FF2B5EF4-FFF2-40B4-BE49-F238E27FC236}">
                  <a16:creationId xmlns:a16="http://schemas.microsoft.com/office/drawing/2014/main" id="{FF27BB6E-0DF2-43F1-8B80-9FB7667FEABE}"/>
                </a:ext>
              </a:extLst>
            </p:cNvPr>
            <p:cNvCxnSpPr>
              <a:cxnSpLocks/>
            </p:cNvCxnSpPr>
            <p:nvPr/>
          </p:nvCxnSpPr>
          <p:spPr>
            <a:xfrm flipV="1">
              <a:off x="7195145" y="900017"/>
              <a:ext cx="1067674" cy="517988"/>
            </a:xfrm>
            <a:prstGeom prst="curvedConnector2">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3" name="Isosceles Triangle 62">
              <a:extLst>
                <a:ext uri="{FF2B5EF4-FFF2-40B4-BE49-F238E27FC236}">
                  <a16:creationId xmlns:a16="http://schemas.microsoft.com/office/drawing/2014/main" id="{0CA8AB45-CDFC-4716-B2C4-B64C6C2CB62A}"/>
                </a:ext>
              </a:extLst>
            </p:cNvPr>
            <p:cNvSpPr/>
            <p:nvPr/>
          </p:nvSpPr>
          <p:spPr>
            <a:xfrm>
              <a:off x="8242049" y="889850"/>
              <a:ext cx="50634" cy="1498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72332A1A-B21A-4603-945D-F247CF90C41D}"/>
              </a:ext>
            </a:extLst>
          </p:cNvPr>
          <p:cNvGrpSpPr/>
          <p:nvPr/>
        </p:nvGrpSpPr>
        <p:grpSpPr>
          <a:xfrm>
            <a:off x="5625753" y="1994460"/>
            <a:ext cx="5020515" cy="2562382"/>
            <a:chOff x="7195145" y="888226"/>
            <a:chExt cx="1089642" cy="529779"/>
          </a:xfrm>
          <a:effectLst>
            <a:glow rad="228600">
              <a:schemeClr val="accent2">
                <a:satMod val="175000"/>
                <a:alpha val="40000"/>
              </a:schemeClr>
            </a:glow>
          </a:effectLst>
        </p:grpSpPr>
        <p:cxnSp>
          <p:nvCxnSpPr>
            <p:cNvPr id="65" name="Connector: Curved 64">
              <a:extLst>
                <a:ext uri="{FF2B5EF4-FFF2-40B4-BE49-F238E27FC236}">
                  <a16:creationId xmlns:a16="http://schemas.microsoft.com/office/drawing/2014/main" id="{BCDDFC23-B9D7-4D58-B190-341155FFB64F}"/>
                </a:ext>
              </a:extLst>
            </p:cNvPr>
            <p:cNvCxnSpPr>
              <a:cxnSpLocks/>
            </p:cNvCxnSpPr>
            <p:nvPr/>
          </p:nvCxnSpPr>
          <p:spPr>
            <a:xfrm flipV="1">
              <a:off x="7195145" y="900017"/>
              <a:ext cx="1067674" cy="517988"/>
            </a:xfrm>
            <a:prstGeom prst="curvedConnector2">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6" name="Isosceles Triangle 65">
              <a:extLst>
                <a:ext uri="{FF2B5EF4-FFF2-40B4-BE49-F238E27FC236}">
                  <a16:creationId xmlns:a16="http://schemas.microsoft.com/office/drawing/2014/main" id="{E2339682-C67D-45FE-B06A-BB26F4BA7476}"/>
                </a:ext>
              </a:extLst>
            </p:cNvPr>
            <p:cNvSpPr/>
            <p:nvPr/>
          </p:nvSpPr>
          <p:spPr>
            <a:xfrm>
              <a:off x="8241055" y="888226"/>
              <a:ext cx="43732" cy="26472"/>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257AB29E-4654-4258-8156-A23694DF13DE}"/>
              </a:ext>
            </a:extLst>
          </p:cNvPr>
          <p:cNvGrpSpPr/>
          <p:nvPr/>
        </p:nvGrpSpPr>
        <p:grpSpPr>
          <a:xfrm>
            <a:off x="4798789" y="2003192"/>
            <a:ext cx="5832132" cy="3939154"/>
            <a:chOff x="7195145" y="890501"/>
            <a:chExt cx="1085239" cy="527504"/>
          </a:xfrm>
          <a:effectLst>
            <a:glow rad="228600">
              <a:schemeClr val="accent2">
                <a:satMod val="175000"/>
                <a:alpha val="40000"/>
              </a:schemeClr>
            </a:glow>
          </a:effectLst>
        </p:grpSpPr>
        <p:cxnSp>
          <p:nvCxnSpPr>
            <p:cNvPr id="68" name="Connector: Curved 67">
              <a:extLst>
                <a:ext uri="{FF2B5EF4-FFF2-40B4-BE49-F238E27FC236}">
                  <a16:creationId xmlns:a16="http://schemas.microsoft.com/office/drawing/2014/main" id="{F050D39A-FC0A-47DD-AD61-F0FCA57AD4B2}"/>
                </a:ext>
              </a:extLst>
            </p:cNvPr>
            <p:cNvCxnSpPr>
              <a:cxnSpLocks/>
            </p:cNvCxnSpPr>
            <p:nvPr/>
          </p:nvCxnSpPr>
          <p:spPr>
            <a:xfrm flipV="1">
              <a:off x="7195145" y="900017"/>
              <a:ext cx="1067674" cy="517988"/>
            </a:xfrm>
            <a:prstGeom prst="curvedConnector2">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9" name="Isosceles Triangle 68">
              <a:extLst>
                <a:ext uri="{FF2B5EF4-FFF2-40B4-BE49-F238E27FC236}">
                  <a16:creationId xmlns:a16="http://schemas.microsoft.com/office/drawing/2014/main" id="{4A8BBA8D-5C51-4BAE-9963-952A3BA89BCD}"/>
                </a:ext>
              </a:extLst>
            </p:cNvPr>
            <p:cNvSpPr/>
            <p:nvPr/>
          </p:nvSpPr>
          <p:spPr>
            <a:xfrm>
              <a:off x="8246442" y="890501"/>
              <a:ext cx="33942" cy="17351"/>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73" name="TextBox 72">
            <a:extLst>
              <a:ext uri="{FF2B5EF4-FFF2-40B4-BE49-F238E27FC236}">
                <a16:creationId xmlns:a16="http://schemas.microsoft.com/office/drawing/2014/main" id="{63F7AA07-F1B4-4F36-AC53-611DDB6CC591}"/>
              </a:ext>
            </a:extLst>
          </p:cNvPr>
          <p:cNvSpPr txBox="1"/>
          <p:nvPr/>
        </p:nvSpPr>
        <p:spPr>
          <a:xfrm>
            <a:off x="9255744" y="2068847"/>
            <a:ext cx="793807" cy="338554"/>
          </a:xfrm>
          <a:prstGeom prst="rect">
            <a:avLst/>
          </a:prstGeom>
          <a:noFill/>
        </p:spPr>
        <p:txBody>
          <a:bodyPr wrap="none" rtlCol="0">
            <a:spAutoFit/>
          </a:bodyPr>
          <a:lstStyle/>
          <a:p>
            <a:r>
              <a:rPr lang="en-US" sz="1600" dirty="0">
                <a:solidFill>
                  <a:schemeClr val="tx2">
                    <a:lumMod val="75000"/>
                  </a:schemeClr>
                </a:solidFill>
              </a:rPr>
              <a:t>Include</a:t>
            </a:r>
          </a:p>
        </p:txBody>
      </p:sp>
      <p:sp>
        <p:nvSpPr>
          <p:cNvPr id="75" name="TextBox 74">
            <a:extLst>
              <a:ext uri="{FF2B5EF4-FFF2-40B4-BE49-F238E27FC236}">
                <a16:creationId xmlns:a16="http://schemas.microsoft.com/office/drawing/2014/main" id="{B5CF870C-97CB-4B2A-B6F5-C90615E3C45F}"/>
              </a:ext>
            </a:extLst>
          </p:cNvPr>
          <p:cNvSpPr txBox="1"/>
          <p:nvPr/>
        </p:nvSpPr>
        <p:spPr>
          <a:xfrm>
            <a:off x="8168043" y="3475362"/>
            <a:ext cx="793807" cy="338554"/>
          </a:xfrm>
          <a:prstGeom prst="rect">
            <a:avLst/>
          </a:prstGeom>
          <a:noFill/>
        </p:spPr>
        <p:txBody>
          <a:bodyPr wrap="none" rtlCol="0">
            <a:spAutoFit/>
          </a:bodyPr>
          <a:lstStyle/>
          <a:p>
            <a:r>
              <a:rPr lang="en-US" sz="1600" dirty="0">
                <a:solidFill>
                  <a:schemeClr val="tx2">
                    <a:lumMod val="75000"/>
                  </a:schemeClr>
                </a:solidFill>
              </a:rPr>
              <a:t>Include</a:t>
            </a:r>
          </a:p>
        </p:txBody>
      </p:sp>
      <p:sp>
        <p:nvSpPr>
          <p:cNvPr id="76" name="TextBox 75">
            <a:extLst>
              <a:ext uri="{FF2B5EF4-FFF2-40B4-BE49-F238E27FC236}">
                <a16:creationId xmlns:a16="http://schemas.microsoft.com/office/drawing/2014/main" id="{4F1A2BB8-647E-4E95-A398-D1AE8AFA5336}"/>
              </a:ext>
            </a:extLst>
          </p:cNvPr>
          <p:cNvSpPr txBox="1"/>
          <p:nvPr/>
        </p:nvSpPr>
        <p:spPr>
          <a:xfrm>
            <a:off x="10030855" y="4675401"/>
            <a:ext cx="793807" cy="338554"/>
          </a:xfrm>
          <a:prstGeom prst="rect">
            <a:avLst/>
          </a:prstGeom>
          <a:noFill/>
        </p:spPr>
        <p:txBody>
          <a:bodyPr wrap="none" rtlCol="0">
            <a:spAutoFit/>
          </a:bodyPr>
          <a:lstStyle/>
          <a:p>
            <a:r>
              <a:rPr lang="en-US" sz="1600" dirty="0">
                <a:solidFill>
                  <a:schemeClr val="tx2">
                    <a:lumMod val="75000"/>
                  </a:schemeClr>
                </a:solidFill>
              </a:rPr>
              <a:t>Include</a:t>
            </a:r>
          </a:p>
        </p:txBody>
      </p:sp>
      <p:sp>
        <p:nvSpPr>
          <p:cNvPr id="77" name="TextBox 76">
            <a:extLst>
              <a:ext uri="{FF2B5EF4-FFF2-40B4-BE49-F238E27FC236}">
                <a16:creationId xmlns:a16="http://schemas.microsoft.com/office/drawing/2014/main" id="{97E531AD-57F6-4F92-9770-F9AC50653C1E}"/>
              </a:ext>
            </a:extLst>
          </p:cNvPr>
          <p:cNvSpPr txBox="1"/>
          <p:nvPr/>
        </p:nvSpPr>
        <p:spPr>
          <a:xfrm>
            <a:off x="5644299" y="4255716"/>
            <a:ext cx="793807" cy="338554"/>
          </a:xfrm>
          <a:prstGeom prst="rect">
            <a:avLst/>
          </a:prstGeom>
          <a:noFill/>
        </p:spPr>
        <p:txBody>
          <a:bodyPr wrap="none" rtlCol="0">
            <a:spAutoFit/>
          </a:bodyPr>
          <a:lstStyle/>
          <a:p>
            <a:r>
              <a:rPr lang="en-US" sz="1600" dirty="0">
                <a:solidFill>
                  <a:schemeClr val="tx2">
                    <a:lumMod val="75000"/>
                  </a:schemeClr>
                </a:solidFill>
              </a:rPr>
              <a:t>Include</a:t>
            </a:r>
          </a:p>
        </p:txBody>
      </p:sp>
      <p:sp>
        <p:nvSpPr>
          <p:cNvPr id="78" name="TextBox 77">
            <a:extLst>
              <a:ext uri="{FF2B5EF4-FFF2-40B4-BE49-F238E27FC236}">
                <a16:creationId xmlns:a16="http://schemas.microsoft.com/office/drawing/2014/main" id="{E91306DC-7B50-4E88-8A75-E2546525BB7F}"/>
              </a:ext>
            </a:extLst>
          </p:cNvPr>
          <p:cNvSpPr txBox="1"/>
          <p:nvPr/>
        </p:nvSpPr>
        <p:spPr>
          <a:xfrm>
            <a:off x="7258484" y="5608043"/>
            <a:ext cx="793807" cy="338554"/>
          </a:xfrm>
          <a:prstGeom prst="rect">
            <a:avLst/>
          </a:prstGeom>
          <a:noFill/>
        </p:spPr>
        <p:txBody>
          <a:bodyPr wrap="none" rtlCol="0">
            <a:spAutoFit/>
          </a:bodyPr>
          <a:lstStyle/>
          <a:p>
            <a:r>
              <a:rPr lang="en-US" sz="1600" dirty="0">
                <a:solidFill>
                  <a:schemeClr val="tx2">
                    <a:lumMod val="75000"/>
                  </a:schemeClr>
                </a:solidFill>
              </a:rPr>
              <a:t>Include</a:t>
            </a:r>
          </a:p>
        </p:txBody>
      </p:sp>
      <p:sp>
        <p:nvSpPr>
          <p:cNvPr id="79" name="TextBox 78">
            <a:extLst>
              <a:ext uri="{FF2B5EF4-FFF2-40B4-BE49-F238E27FC236}">
                <a16:creationId xmlns:a16="http://schemas.microsoft.com/office/drawing/2014/main" id="{CA5C1B74-D9C7-4309-A325-17BB9D22802A}"/>
              </a:ext>
            </a:extLst>
          </p:cNvPr>
          <p:cNvSpPr txBox="1"/>
          <p:nvPr/>
        </p:nvSpPr>
        <p:spPr>
          <a:xfrm>
            <a:off x="4729961" y="5882595"/>
            <a:ext cx="793807" cy="338554"/>
          </a:xfrm>
          <a:prstGeom prst="rect">
            <a:avLst/>
          </a:prstGeom>
          <a:noFill/>
        </p:spPr>
        <p:txBody>
          <a:bodyPr wrap="none" rtlCol="0">
            <a:spAutoFit/>
          </a:bodyPr>
          <a:lstStyle/>
          <a:p>
            <a:r>
              <a:rPr lang="en-US" sz="1600" dirty="0">
                <a:solidFill>
                  <a:schemeClr val="tx2">
                    <a:lumMod val="75000"/>
                  </a:schemeClr>
                </a:solidFill>
              </a:rPr>
              <a:t>Include</a:t>
            </a:r>
          </a:p>
        </p:txBody>
      </p:sp>
    </p:spTree>
    <p:extLst>
      <p:ext uri="{BB962C8B-B14F-4D97-AF65-F5344CB8AC3E}">
        <p14:creationId xmlns:p14="http://schemas.microsoft.com/office/powerpoint/2010/main" val="2279998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58333E-6 -7.40741E-7 L -0.18151 0.14792 " pathEditMode="relative" rAng="0" ptsTypes="AA">
                                      <p:cBhvr>
                                        <p:cTn id="6" dur="2000" fill="hold"/>
                                        <p:tgtEl>
                                          <p:spTgt spid="30"/>
                                        </p:tgtEl>
                                        <p:attrNameLst>
                                          <p:attrName>ppt_x</p:attrName>
                                          <p:attrName>ppt_y</p:attrName>
                                        </p:attrNameLst>
                                      </p:cBhvr>
                                      <p:rCtr x="-9076" y="7384"/>
                                    </p:animMotion>
                                  </p:childTnLst>
                                </p:cTn>
                              </p:par>
                              <p:par>
                                <p:cTn id="7" presetID="42" presetClass="path" presetSubtype="0" accel="50000" decel="50000" fill="hold" grpId="0" nodeType="withEffect">
                                  <p:stCondLst>
                                    <p:cond delay="0"/>
                                  </p:stCondLst>
                                  <p:childTnLst>
                                    <p:animMotion origin="layout" path="M -8.33333E-7 3.7037E-7 L -0.32552 0.00856 " pathEditMode="relative" rAng="0" ptsTypes="AA">
                                      <p:cBhvr>
                                        <p:cTn id="8" dur="2000" fill="hold"/>
                                        <p:tgtEl>
                                          <p:spTgt spid="4"/>
                                        </p:tgtEl>
                                        <p:attrNameLst>
                                          <p:attrName>ppt_x</p:attrName>
                                          <p:attrName>ppt_y</p:attrName>
                                        </p:attrNameLst>
                                      </p:cBhvr>
                                      <p:rCtr x="-16276" y="417"/>
                                    </p:animMotion>
                                  </p:childTnLst>
                                </p:cTn>
                              </p:par>
                              <p:par>
                                <p:cTn id="9" presetID="42" presetClass="path" presetSubtype="0" accel="50000" decel="50000" fill="hold" grpId="0" nodeType="withEffect">
                                  <p:stCondLst>
                                    <p:cond delay="0"/>
                                  </p:stCondLst>
                                  <p:childTnLst>
                                    <p:animMotion origin="layout" path="M 8.33333E-7 -3.7037E-7 L -0.00339 0.53935 " pathEditMode="relative" rAng="0" ptsTypes="AA">
                                      <p:cBhvr>
                                        <p:cTn id="10" dur="2000" fill="hold"/>
                                        <p:tgtEl>
                                          <p:spTgt spid="24"/>
                                        </p:tgtEl>
                                        <p:attrNameLst>
                                          <p:attrName>ppt_x</p:attrName>
                                          <p:attrName>ppt_y</p:attrName>
                                        </p:attrNameLst>
                                      </p:cBhvr>
                                      <p:rCtr x="-169" y="26968"/>
                                    </p:animMotion>
                                  </p:childTnLst>
                                </p:cTn>
                              </p:par>
                              <p:par>
                                <p:cTn id="11" presetID="10" presetClass="entr" presetSubtype="0" fill="hold" nodeType="withEffect">
                                  <p:stCondLst>
                                    <p:cond delay="1000"/>
                                  </p:stCondLst>
                                  <p:childTnLst>
                                    <p:set>
                                      <p:cBhvr>
                                        <p:cTn id="12" dur="1" fill="hold">
                                          <p:stCondLst>
                                            <p:cond delay="0"/>
                                          </p:stCondLst>
                                        </p:cTn>
                                        <p:tgtEl>
                                          <p:spTgt spid="52"/>
                                        </p:tgtEl>
                                        <p:attrNameLst>
                                          <p:attrName>style.visibility</p:attrName>
                                        </p:attrNameLst>
                                      </p:cBhvr>
                                      <p:to>
                                        <p:strVal val="visible"/>
                                      </p:to>
                                    </p:set>
                                    <p:animEffect transition="in" filter="fade">
                                      <p:cBhvr>
                                        <p:cTn id="13" dur="500"/>
                                        <p:tgtEl>
                                          <p:spTgt spid="52"/>
                                        </p:tgtEl>
                                      </p:cBhvr>
                                    </p:animEffect>
                                  </p:childTnLst>
                                </p:cTn>
                              </p:par>
                              <p:par>
                                <p:cTn id="14" presetID="10" presetClass="entr" presetSubtype="0" fill="hold" grpId="0" nodeType="withEffect">
                                  <p:stCondLst>
                                    <p:cond delay="100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0"/>
                                  </p:stCondLst>
                                  <p:childTnLst>
                                    <p:animMotion origin="layout" path="M -0.18151 0.14792 L -0.02604 0.30695 " pathEditMode="relative" rAng="0" ptsTypes="AA">
                                      <p:cBhvr>
                                        <p:cTn id="20" dur="2000" fill="hold"/>
                                        <p:tgtEl>
                                          <p:spTgt spid="30"/>
                                        </p:tgtEl>
                                        <p:attrNameLst>
                                          <p:attrName>ppt_x</p:attrName>
                                          <p:attrName>ppt_y</p:attrName>
                                        </p:attrNameLst>
                                      </p:cBhvr>
                                      <p:rCtr x="7773" y="7940"/>
                                    </p:animMotion>
                                  </p:childTnLst>
                                </p:cTn>
                              </p:par>
                              <p:par>
                                <p:cTn id="21" presetID="42" presetClass="path" presetSubtype="0" accel="50000" decel="50000" fill="hold" grpId="1" nodeType="withEffect">
                                  <p:stCondLst>
                                    <p:cond delay="0"/>
                                  </p:stCondLst>
                                  <p:childTnLst>
                                    <p:animMotion origin="layout" path="M -0.00339 0.53935 L -0.39479 0.48657 " pathEditMode="relative" rAng="0" ptsTypes="AA">
                                      <p:cBhvr>
                                        <p:cTn id="22" dur="2000" fill="hold"/>
                                        <p:tgtEl>
                                          <p:spTgt spid="24"/>
                                        </p:tgtEl>
                                        <p:attrNameLst>
                                          <p:attrName>ppt_x</p:attrName>
                                          <p:attrName>ppt_y</p:attrName>
                                        </p:attrNameLst>
                                      </p:cBhvr>
                                      <p:rCtr x="-19570" y="-3241"/>
                                    </p:animMotion>
                                  </p:childTnLst>
                                </p:cTn>
                              </p:par>
                              <p:par>
                                <p:cTn id="23" presetID="42" presetClass="path" presetSubtype="0" accel="50000" decel="50000" fill="hold" grpId="0" nodeType="withEffect">
                                  <p:stCondLst>
                                    <p:cond delay="0"/>
                                  </p:stCondLst>
                                  <p:childTnLst>
                                    <p:animMotion origin="layout" path="M 1.45833E-6 4.44444E-6 L -0.01107 0.41158 " pathEditMode="relative" rAng="0" ptsTypes="AA">
                                      <p:cBhvr>
                                        <p:cTn id="24" dur="2000" fill="hold"/>
                                        <p:tgtEl>
                                          <p:spTgt spid="25"/>
                                        </p:tgtEl>
                                        <p:attrNameLst>
                                          <p:attrName>ppt_x</p:attrName>
                                          <p:attrName>ppt_y</p:attrName>
                                        </p:attrNameLst>
                                      </p:cBhvr>
                                      <p:rCtr x="-547" y="21343"/>
                                    </p:animMotion>
                                  </p:childTnLst>
                                </p:cTn>
                              </p:par>
                              <p:par>
                                <p:cTn id="25" presetID="10" presetClass="exit" presetSubtype="0" fill="hold" nodeType="withEffect">
                                  <p:stCondLst>
                                    <p:cond delay="0"/>
                                  </p:stCondLst>
                                  <p:childTnLst>
                                    <p:animEffect transition="out" filter="fade">
                                      <p:cBhvr>
                                        <p:cTn id="26" dur="500"/>
                                        <p:tgtEl>
                                          <p:spTgt spid="52"/>
                                        </p:tgtEl>
                                      </p:cBhvr>
                                    </p:animEffect>
                                    <p:set>
                                      <p:cBhvr>
                                        <p:cTn id="27" dur="1" fill="hold">
                                          <p:stCondLst>
                                            <p:cond delay="499"/>
                                          </p:stCondLst>
                                        </p:cTn>
                                        <p:tgtEl>
                                          <p:spTgt spid="52"/>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73"/>
                                        </p:tgtEl>
                                      </p:cBhvr>
                                    </p:animEffect>
                                    <p:set>
                                      <p:cBhvr>
                                        <p:cTn id="30" dur="1" fill="hold">
                                          <p:stCondLst>
                                            <p:cond delay="499"/>
                                          </p:stCondLst>
                                        </p:cTn>
                                        <p:tgtEl>
                                          <p:spTgt spid="7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2" nodeType="clickEffect">
                                  <p:stCondLst>
                                    <p:cond delay="0"/>
                                  </p:stCondLst>
                                  <p:childTnLst>
                                    <p:animMotion origin="layout" path="M -0.02604 0.30695 L -0.27812 0.35185 " pathEditMode="relative" rAng="0" ptsTypes="AA">
                                      <p:cBhvr>
                                        <p:cTn id="34" dur="2000" fill="hold"/>
                                        <p:tgtEl>
                                          <p:spTgt spid="30"/>
                                        </p:tgtEl>
                                        <p:attrNameLst>
                                          <p:attrName>ppt_x</p:attrName>
                                          <p:attrName>ppt_y</p:attrName>
                                        </p:attrNameLst>
                                      </p:cBhvr>
                                      <p:rCtr x="-12604" y="2245"/>
                                    </p:animMotion>
                                  </p:childTnLst>
                                </p:cTn>
                              </p:par>
                              <p:par>
                                <p:cTn id="35" presetID="42" presetClass="path" presetSubtype="0" accel="50000" decel="50000" fill="hold" grpId="2" nodeType="withEffect">
                                  <p:stCondLst>
                                    <p:cond delay="0"/>
                                  </p:stCondLst>
                                  <p:childTnLst>
                                    <p:animMotion origin="layout" path="M -0.01107 0.41157 L -0.36576 0.42384 " pathEditMode="relative" rAng="0" ptsTypes="AA">
                                      <p:cBhvr>
                                        <p:cTn id="36" dur="2000" fill="hold"/>
                                        <p:tgtEl>
                                          <p:spTgt spid="25"/>
                                        </p:tgtEl>
                                        <p:attrNameLst>
                                          <p:attrName>ppt_x</p:attrName>
                                          <p:attrName>ppt_y</p:attrName>
                                        </p:attrNameLst>
                                      </p:cBhvr>
                                      <p:rCtr x="-17734" y="602"/>
                                    </p:animMotion>
                                  </p:childTnLst>
                                </p:cTn>
                              </p:par>
                              <p:par>
                                <p:cTn id="37" presetID="42" presetClass="path" presetSubtype="0" accel="50000" decel="50000" fill="hold" grpId="0" nodeType="withEffect">
                                  <p:stCondLst>
                                    <p:cond delay="0"/>
                                  </p:stCondLst>
                                  <p:childTnLst>
                                    <p:animMotion origin="layout" path="M -0.00209 -0.025 L 0.00234 0.47986 " pathEditMode="relative" rAng="0" ptsTypes="AA">
                                      <p:cBhvr>
                                        <p:cTn id="38" dur="2000" fill="hold"/>
                                        <p:tgtEl>
                                          <p:spTgt spid="26"/>
                                        </p:tgtEl>
                                        <p:attrNameLst>
                                          <p:attrName>ppt_x</p:attrName>
                                          <p:attrName>ppt_y</p:attrName>
                                        </p:attrNameLst>
                                      </p:cBhvr>
                                      <p:rCtr x="221" y="25231"/>
                                    </p:animMotion>
                                  </p:childTnLst>
                                </p:cTn>
                              </p:par>
                              <p:par>
                                <p:cTn id="39" presetID="10" presetClass="entr" presetSubtype="0" fill="hold" nodeType="withEffect">
                                  <p:stCondLst>
                                    <p:cond delay="1000"/>
                                  </p:stCondLst>
                                  <p:childTnLst>
                                    <p:set>
                                      <p:cBhvr>
                                        <p:cTn id="40" dur="1" fill="hold">
                                          <p:stCondLst>
                                            <p:cond delay="0"/>
                                          </p:stCondLst>
                                        </p:cTn>
                                        <p:tgtEl>
                                          <p:spTgt spid="49"/>
                                        </p:tgtEl>
                                        <p:attrNameLst>
                                          <p:attrName>style.visibility</p:attrName>
                                        </p:attrNameLst>
                                      </p:cBhvr>
                                      <p:to>
                                        <p:strVal val="visible"/>
                                      </p:to>
                                    </p:set>
                                    <p:animEffect transition="in" filter="fade">
                                      <p:cBhvr>
                                        <p:cTn id="41" dur="500"/>
                                        <p:tgtEl>
                                          <p:spTgt spid="49"/>
                                        </p:tgtEl>
                                      </p:cBhvr>
                                    </p:animEffect>
                                  </p:childTnLst>
                                </p:cTn>
                              </p:par>
                              <p:par>
                                <p:cTn id="42" presetID="10" presetClass="entr" presetSubtype="0" fill="hold" grpId="0" nodeType="withEffect">
                                  <p:stCondLst>
                                    <p:cond delay="1000"/>
                                  </p:stCondLst>
                                  <p:childTnLst>
                                    <p:set>
                                      <p:cBhvr>
                                        <p:cTn id="43" dur="1" fill="hold">
                                          <p:stCondLst>
                                            <p:cond delay="0"/>
                                          </p:stCondLst>
                                        </p:cTn>
                                        <p:tgtEl>
                                          <p:spTgt spid="75"/>
                                        </p:tgtEl>
                                        <p:attrNameLst>
                                          <p:attrName>style.visibility</p:attrName>
                                        </p:attrNameLst>
                                      </p:cBhvr>
                                      <p:to>
                                        <p:strVal val="visible"/>
                                      </p:to>
                                    </p:set>
                                    <p:animEffect transition="in" filter="fade">
                                      <p:cBhvr>
                                        <p:cTn id="44" dur="500"/>
                                        <p:tgtEl>
                                          <p:spTgt spid="75"/>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3" nodeType="clickEffect">
                                  <p:stCondLst>
                                    <p:cond delay="0"/>
                                  </p:stCondLst>
                                  <p:childTnLst>
                                    <p:animMotion origin="layout" path="M -0.27812 0.35185 L -0.46796 0.4838 " pathEditMode="relative" rAng="0" ptsTypes="AA">
                                      <p:cBhvr>
                                        <p:cTn id="48" dur="2000" fill="hold"/>
                                        <p:tgtEl>
                                          <p:spTgt spid="30"/>
                                        </p:tgtEl>
                                        <p:attrNameLst>
                                          <p:attrName>ppt_x</p:attrName>
                                          <p:attrName>ppt_y</p:attrName>
                                        </p:attrNameLst>
                                      </p:cBhvr>
                                      <p:rCtr x="-9492" y="6597"/>
                                    </p:animMotion>
                                  </p:childTnLst>
                                </p:cTn>
                              </p:par>
                              <p:par>
                                <p:cTn id="49" presetID="42" presetClass="path" presetSubtype="0" accel="50000" decel="50000" fill="hold" grpId="1" nodeType="withEffect">
                                  <p:stCondLst>
                                    <p:cond delay="0"/>
                                  </p:stCondLst>
                                  <p:childTnLst>
                                    <p:animMotion origin="layout" path="M 0.00364 0.47708 L -0.35313 0.46968 " pathEditMode="relative" rAng="0" ptsTypes="AA">
                                      <p:cBhvr>
                                        <p:cTn id="50" dur="2000" fill="hold"/>
                                        <p:tgtEl>
                                          <p:spTgt spid="26"/>
                                        </p:tgtEl>
                                        <p:attrNameLst>
                                          <p:attrName>ppt_x</p:attrName>
                                          <p:attrName>ppt_y</p:attrName>
                                        </p:attrNameLst>
                                      </p:cBhvr>
                                      <p:rCtr x="-17839" y="-370"/>
                                    </p:animMotion>
                                  </p:childTnLst>
                                </p:cTn>
                              </p:par>
                              <p:par>
                                <p:cTn id="51" presetID="42" presetClass="path" presetSubtype="0" accel="50000" decel="50000" fill="hold" grpId="0" nodeType="withEffect">
                                  <p:stCondLst>
                                    <p:cond delay="0"/>
                                  </p:stCondLst>
                                  <p:childTnLst>
                                    <p:animMotion origin="layout" path="M 4.16667E-6 -2.59259E-6 L -0.00313 0.42454 " pathEditMode="relative" rAng="0" ptsTypes="AA">
                                      <p:cBhvr>
                                        <p:cTn id="52" dur="2000" fill="hold"/>
                                        <p:tgtEl>
                                          <p:spTgt spid="29"/>
                                        </p:tgtEl>
                                        <p:attrNameLst>
                                          <p:attrName>ppt_x</p:attrName>
                                          <p:attrName>ppt_y</p:attrName>
                                        </p:attrNameLst>
                                      </p:cBhvr>
                                      <p:rCtr x="-65" y="21227"/>
                                    </p:animMotion>
                                  </p:childTnLst>
                                </p:cTn>
                              </p:par>
                              <p:par>
                                <p:cTn id="53" presetID="10" presetClass="exit" presetSubtype="0" fill="hold" nodeType="withEffect">
                                  <p:stCondLst>
                                    <p:cond delay="0"/>
                                  </p:stCondLst>
                                  <p:childTnLst>
                                    <p:animEffect transition="out" filter="fade">
                                      <p:cBhvr>
                                        <p:cTn id="54" dur="500"/>
                                        <p:tgtEl>
                                          <p:spTgt spid="49"/>
                                        </p:tgtEl>
                                      </p:cBhvr>
                                    </p:animEffect>
                                    <p:set>
                                      <p:cBhvr>
                                        <p:cTn id="55" dur="1" fill="hold">
                                          <p:stCondLst>
                                            <p:cond delay="499"/>
                                          </p:stCondLst>
                                        </p:cTn>
                                        <p:tgtEl>
                                          <p:spTgt spid="49"/>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75"/>
                                        </p:tgtEl>
                                      </p:cBhvr>
                                    </p:animEffect>
                                    <p:set>
                                      <p:cBhvr>
                                        <p:cTn id="58" dur="1" fill="hold">
                                          <p:stCondLst>
                                            <p:cond delay="499"/>
                                          </p:stCondLst>
                                        </p:cTn>
                                        <p:tgtEl>
                                          <p:spTgt spid="75"/>
                                        </p:tgtEl>
                                        <p:attrNameLst>
                                          <p:attrName>style.visibility</p:attrName>
                                        </p:attrNameLst>
                                      </p:cBhvr>
                                      <p:to>
                                        <p:strVal val="hidden"/>
                                      </p:to>
                                    </p:set>
                                  </p:childTnLst>
                                </p:cTn>
                              </p:par>
                              <p:par>
                                <p:cTn id="59" presetID="10" presetClass="entr" presetSubtype="0" fill="hold" nodeType="withEffect">
                                  <p:stCondLst>
                                    <p:cond delay="1000"/>
                                  </p:stCondLst>
                                  <p:childTnLst>
                                    <p:set>
                                      <p:cBhvr>
                                        <p:cTn id="60" dur="1" fill="hold">
                                          <p:stCondLst>
                                            <p:cond delay="0"/>
                                          </p:stCondLst>
                                        </p:cTn>
                                        <p:tgtEl>
                                          <p:spTgt spid="64"/>
                                        </p:tgtEl>
                                        <p:attrNameLst>
                                          <p:attrName>style.visibility</p:attrName>
                                        </p:attrNameLst>
                                      </p:cBhvr>
                                      <p:to>
                                        <p:strVal val="visible"/>
                                      </p:to>
                                    </p:set>
                                    <p:animEffect transition="in" filter="fade">
                                      <p:cBhvr>
                                        <p:cTn id="61" dur="500"/>
                                        <p:tgtEl>
                                          <p:spTgt spid="64"/>
                                        </p:tgtEl>
                                      </p:cBhvr>
                                    </p:animEffect>
                                  </p:childTnLst>
                                </p:cTn>
                              </p:par>
                              <p:par>
                                <p:cTn id="62" presetID="10" presetClass="entr" presetSubtype="0" fill="hold" grpId="0" nodeType="withEffect">
                                  <p:stCondLst>
                                    <p:cond delay="1000"/>
                                  </p:stCondLst>
                                  <p:childTnLst>
                                    <p:set>
                                      <p:cBhvr>
                                        <p:cTn id="63" dur="1" fill="hold">
                                          <p:stCondLst>
                                            <p:cond delay="0"/>
                                          </p:stCondLst>
                                        </p:cTn>
                                        <p:tgtEl>
                                          <p:spTgt spid="77"/>
                                        </p:tgtEl>
                                        <p:attrNameLst>
                                          <p:attrName>style.visibility</p:attrName>
                                        </p:attrNameLst>
                                      </p:cBhvr>
                                      <p:to>
                                        <p:strVal val="visible"/>
                                      </p:to>
                                    </p:set>
                                    <p:animEffect transition="in" filter="fade">
                                      <p:cBhvr>
                                        <p:cTn id="64" dur="500"/>
                                        <p:tgtEl>
                                          <p:spTgt spid="77"/>
                                        </p:tgtEl>
                                      </p:cBhvr>
                                    </p:animEffect>
                                  </p:childTnLst>
                                </p:cTn>
                              </p:par>
                            </p:childTnLst>
                          </p:cTn>
                        </p:par>
                      </p:childTnLst>
                    </p:cTn>
                  </p:par>
                  <p:par>
                    <p:cTn id="65" fill="hold">
                      <p:stCondLst>
                        <p:cond delay="indefinite"/>
                      </p:stCondLst>
                      <p:childTnLst>
                        <p:par>
                          <p:cTn id="66" fill="hold">
                            <p:stCondLst>
                              <p:cond delay="0"/>
                            </p:stCondLst>
                            <p:childTnLst>
                              <p:par>
                                <p:cTn id="67" presetID="42" presetClass="path" presetSubtype="0" accel="50000" decel="50000" fill="hold" grpId="4" nodeType="clickEffect">
                                  <p:stCondLst>
                                    <p:cond delay="0"/>
                                  </p:stCondLst>
                                  <p:childTnLst>
                                    <p:animMotion origin="layout" path="M -0.46796 0.4838 L -0.10013 0.59769 " pathEditMode="relative" rAng="0" ptsTypes="AA">
                                      <p:cBhvr>
                                        <p:cTn id="68" dur="2000" fill="hold"/>
                                        <p:tgtEl>
                                          <p:spTgt spid="30"/>
                                        </p:tgtEl>
                                        <p:attrNameLst>
                                          <p:attrName>ppt_x</p:attrName>
                                          <p:attrName>ppt_y</p:attrName>
                                        </p:attrNameLst>
                                      </p:cBhvr>
                                      <p:rCtr x="18385" y="5694"/>
                                    </p:animMotion>
                                  </p:childTnLst>
                                </p:cTn>
                              </p:par>
                              <p:par>
                                <p:cTn id="69" presetID="42" presetClass="path" presetSubtype="0" accel="50000" decel="50000" fill="hold" grpId="1" nodeType="withEffect">
                                  <p:stCondLst>
                                    <p:cond delay="0"/>
                                  </p:stCondLst>
                                  <p:childTnLst>
                                    <p:animMotion origin="layout" path="M -0.00312 0.42453 L -0.36928 0.44144 " pathEditMode="relative" rAng="0" ptsTypes="AA">
                                      <p:cBhvr>
                                        <p:cTn id="70" dur="2000" fill="hold"/>
                                        <p:tgtEl>
                                          <p:spTgt spid="29"/>
                                        </p:tgtEl>
                                        <p:attrNameLst>
                                          <p:attrName>ppt_x</p:attrName>
                                          <p:attrName>ppt_y</p:attrName>
                                        </p:attrNameLst>
                                      </p:cBhvr>
                                      <p:rCtr x="-18164" y="1042"/>
                                    </p:animMotion>
                                  </p:childTnLst>
                                </p:cTn>
                              </p:par>
                              <p:par>
                                <p:cTn id="71" presetID="42" presetClass="path" presetSubtype="0" accel="50000" decel="50000" fill="hold" grpId="0" nodeType="withEffect">
                                  <p:stCondLst>
                                    <p:cond delay="0"/>
                                  </p:stCondLst>
                                  <p:childTnLst>
                                    <p:animMotion origin="layout" path="M -2.5E-6 7.40741E-7 L -0.00625 0.47893 " pathEditMode="relative" rAng="0" ptsTypes="AA">
                                      <p:cBhvr>
                                        <p:cTn id="72" dur="2000" fill="hold"/>
                                        <p:tgtEl>
                                          <p:spTgt spid="32"/>
                                        </p:tgtEl>
                                        <p:attrNameLst>
                                          <p:attrName>ppt_x</p:attrName>
                                          <p:attrName>ppt_y</p:attrName>
                                        </p:attrNameLst>
                                      </p:cBhvr>
                                      <p:rCtr x="-365" y="24329"/>
                                    </p:animMotion>
                                  </p:childTnLst>
                                </p:cTn>
                              </p:par>
                              <p:par>
                                <p:cTn id="73" presetID="10" presetClass="exit" presetSubtype="0" fill="hold" nodeType="withEffect">
                                  <p:stCondLst>
                                    <p:cond delay="0"/>
                                  </p:stCondLst>
                                  <p:childTnLst>
                                    <p:animEffect transition="out" filter="fade">
                                      <p:cBhvr>
                                        <p:cTn id="74" dur="500"/>
                                        <p:tgtEl>
                                          <p:spTgt spid="64"/>
                                        </p:tgtEl>
                                      </p:cBhvr>
                                    </p:animEffect>
                                    <p:set>
                                      <p:cBhvr>
                                        <p:cTn id="75" dur="1" fill="hold">
                                          <p:stCondLst>
                                            <p:cond delay="499"/>
                                          </p:stCondLst>
                                        </p:cTn>
                                        <p:tgtEl>
                                          <p:spTgt spid="64"/>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77"/>
                                        </p:tgtEl>
                                      </p:cBhvr>
                                    </p:animEffect>
                                    <p:set>
                                      <p:cBhvr>
                                        <p:cTn id="78" dur="1" fill="hold">
                                          <p:stCondLst>
                                            <p:cond delay="499"/>
                                          </p:stCondLst>
                                        </p:cTn>
                                        <p:tgtEl>
                                          <p:spTgt spid="77"/>
                                        </p:tgtEl>
                                        <p:attrNameLst>
                                          <p:attrName>style.visibility</p:attrName>
                                        </p:attrNameLst>
                                      </p:cBhvr>
                                      <p:to>
                                        <p:strVal val="hidden"/>
                                      </p:to>
                                    </p:set>
                                  </p:childTnLst>
                                </p:cTn>
                              </p:par>
                              <p:par>
                                <p:cTn id="79" presetID="10" presetClass="entr" presetSubtype="0" fill="hold" nodeType="withEffect">
                                  <p:stCondLst>
                                    <p:cond delay="1000"/>
                                  </p:stCondLst>
                                  <p:childTnLst>
                                    <p:set>
                                      <p:cBhvr>
                                        <p:cTn id="80" dur="1" fill="hold">
                                          <p:stCondLst>
                                            <p:cond delay="0"/>
                                          </p:stCondLst>
                                        </p:cTn>
                                        <p:tgtEl>
                                          <p:spTgt spid="58"/>
                                        </p:tgtEl>
                                        <p:attrNameLst>
                                          <p:attrName>style.visibility</p:attrName>
                                        </p:attrNameLst>
                                      </p:cBhvr>
                                      <p:to>
                                        <p:strVal val="visible"/>
                                      </p:to>
                                    </p:set>
                                    <p:animEffect transition="in" filter="fade">
                                      <p:cBhvr>
                                        <p:cTn id="81" dur="500"/>
                                        <p:tgtEl>
                                          <p:spTgt spid="58"/>
                                        </p:tgtEl>
                                      </p:cBhvr>
                                    </p:animEffect>
                                  </p:childTnLst>
                                </p:cTn>
                              </p:par>
                              <p:par>
                                <p:cTn id="82" presetID="10" presetClass="entr" presetSubtype="0" fill="hold" grpId="0" nodeType="withEffect">
                                  <p:stCondLst>
                                    <p:cond delay="1000"/>
                                  </p:stCondLst>
                                  <p:childTnLst>
                                    <p:set>
                                      <p:cBhvr>
                                        <p:cTn id="83" dur="1" fill="hold">
                                          <p:stCondLst>
                                            <p:cond delay="0"/>
                                          </p:stCondLst>
                                        </p:cTn>
                                        <p:tgtEl>
                                          <p:spTgt spid="76"/>
                                        </p:tgtEl>
                                        <p:attrNameLst>
                                          <p:attrName>style.visibility</p:attrName>
                                        </p:attrNameLst>
                                      </p:cBhvr>
                                      <p:to>
                                        <p:strVal val="visible"/>
                                      </p:to>
                                    </p:set>
                                    <p:animEffect transition="in" filter="fade">
                                      <p:cBhvr>
                                        <p:cTn id="84" dur="500"/>
                                        <p:tgtEl>
                                          <p:spTgt spid="76"/>
                                        </p:tgtEl>
                                      </p:cBhvr>
                                    </p:animEffect>
                                  </p:childTnLst>
                                </p:cTn>
                              </p:par>
                            </p:childTnLst>
                          </p:cTn>
                        </p:par>
                      </p:childTnLst>
                    </p:cTn>
                  </p:par>
                  <p:par>
                    <p:cTn id="85" fill="hold">
                      <p:stCondLst>
                        <p:cond delay="indefinite"/>
                      </p:stCondLst>
                      <p:childTnLst>
                        <p:par>
                          <p:cTn id="86" fill="hold">
                            <p:stCondLst>
                              <p:cond delay="0"/>
                            </p:stCondLst>
                            <p:childTnLst>
                              <p:par>
                                <p:cTn id="87" presetID="42" presetClass="path" presetSubtype="0" accel="50000" decel="50000" fill="hold" grpId="5" nodeType="clickEffect">
                                  <p:stCondLst>
                                    <p:cond delay="0"/>
                                  </p:stCondLst>
                                  <p:childTnLst>
                                    <p:animMotion origin="layout" path="M -0.10013 0.59769 L -0.34843 0.64259 " pathEditMode="relative" rAng="0" ptsTypes="AA">
                                      <p:cBhvr>
                                        <p:cTn id="88" dur="2000" fill="hold"/>
                                        <p:tgtEl>
                                          <p:spTgt spid="30"/>
                                        </p:tgtEl>
                                        <p:attrNameLst>
                                          <p:attrName>ppt_x</p:attrName>
                                          <p:attrName>ppt_y</p:attrName>
                                        </p:attrNameLst>
                                      </p:cBhvr>
                                      <p:rCtr x="-12422" y="2245"/>
                                    </p:animMotion>
                                  </p:childTnLst>
                                </p:cTn>
                              </p:par>
                              <p:par>
                                <p:cTn id="89" presetID="42" presetClass="path" presetSubtype="0" accel="50000" decel="50000" fill="hold" grpId="1" nodeType="withEffect">
                                  <p:stCondLst>
                                    <p:cond delay="0"/>
                                  </p:stCondLst>
                                  <p:childTnLst>
                                    <p:animMotion origin="layout" path="M -0.00755 0.48171 L -0.38489 0.47153 " pathEditMode="relative" rAng="0" ptsTypes="AA">
                                      <p:cBhvr>
                                        <p:cTn id="90" dur="2000" fill="hold"/>
                                        <p:tgtEl>
                                          <p:spTgt spid="32"/>
                                        </p:tgtEl>
                                        <p:attrNameLst>
                                          <p:attrName>ppt_x</p:attrName>
                                          <p:attrName>ppt_y</p:attrName>
                                        </p:attrNameLst>
                                      </p:cBhvr>
                                      <p:rCtr x="-18867" y="-509"/>
                                    </p:animMotion>
                                  </p:childTnLst>
                                </p:cTn>
                              </p:par>
                              <p:par>
                                <p:cTn id="91" presetID="42" presetClass="path" presetSubtype="0" accel="50000" decel="50000" fill="hold" grpId="0" nodeType="withEffect">
                                  <p:stCondLst>
                                    <p:cond delay="0"/>
                                  </p:stCondLst>
                                  <p:childTnLst>
                                    <p:animMotion origin="layout" path="M 4.16667E-6 3.33333E-6 L -0.00208 0.47153 " pathEditMode="relative" rAng="0" ptsTypes="AA">
                                      <p:cBhvr>
                                        <p:cTn id="92" dur="2000" fill="hold"/>
                                        <p:tgtEl>
                                          <p:spTgt spid="36"/>
                                        </p:tgtEl>
                                        <p:attrNameLst>
                                          <p:attrName>ppt_x</p:attrName>
                                          <p:attrName>ppt_y</p:attrName>
                                        </p:attrNameLst>
                                      </p:cBhvr>
                                      <p:rCtr x="-130" y="23495"/>
                                    </p:animMotion>
                                  </p:childTnLst>
                                </p:cTn>
                              </p:par>
                              <p:par>
                                <p:cTn id="93" presetID="10" presetClass="exit" presetSubtype="0" fill="hold" nodeType="withEffect">
                                  <p:stCondLst>
                                    <p:cond delay="0"/>
                                  </p:stCondLst>
                                  <p:childTnLst>
                                    <p:animEffect transition="out" filter="fade">
                                      <p:cBhvr>
                                        <p:cTn id="94" dur="500"/>
                                        <p:tgtEl>
                                          <p:spTgt spid="58"/>
                                        </p:tgtEl>
                                      </p:cBhvr>
                                    </p:animEffect>
                                    <p:set>
                                      <p:cBhvr>
                                        <p:cTn id="95" dur="1" fill="hold">
                                          <p:stCondLst>
                                            <p:cond delay="499"/>
                                          </p:stCondLst>
                                        </p:cTn>
                                        <p:tgtEl>
                                          <p:spTgt spid="58"/>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76"/>
                                        </p:tgtEl>
                                      </p:cBhvr>
                                    </p:animEffect>
                                    <p:set>
                                      <p:cBhvr>
                                        <p:cTn id="98" dur="1" fill="hold">
                                          <p:stCondLst>
                                            <p:cond delay="499"/>
                                          </p:stCondLst>
                                        </p:cTn>
                                        <p:tgtEl>
                                          <p:spTgt spid="76"/>
                                        </p:tgtEl>
                                        <p:attrNameLst>
                                          <p:attrName>style.visibility</p:attrName>
                                        </p:attrNameLst>
                                      </p:cBhvr>
                                      <p:to>
                                        <p:strVal val="hidden"/>
                                      </p:to>
                                    </p:set>
                                  </p:childTnLst>
                                </p:cTn>
                              </p:par>
                              <p:par>
                                <p:cTn id="99" presetID="10" presetClass="entr" presetSubtype="0" fill="hold" nodeType="withEffect">
                                  <p:stCondLst>
                                    <p:cond delay="1000"/>
                                  </p:stCondLst>
                                  <p:childTnLst>
                                    <p:set>
                                      <p:cBhvr>
                                        <p:cTn id="100" dur="1" fill="hold">
                                          <p:stCondLst>
                                            <p:cond delay="0"/>
                                          </p:stCondLst>
                                        </p:cTn>
                                        <p:tgtEl>
                                          <p:spTgt spid="61"/>
                                        </p:tgtEl>
                                        <p:attrNameLst>
                                          <p:attrName>style.visibility</p:attrName>
                                        </p:attrNameLst>
                                      </p:cBhvr>
                                      <p:to>
                                        <p:strVal val="visible"/>
                                      </p:to>
                                    </p:set>
                                    <p:animEffect transition="in" filter="fade">
                                      <p:cBhvr>
                                        <p:cTn id="101" dur="500"/>
                                        <p:tgtEl>
                                          <p:spTgt spid="61"/>
                                        </p:tgtEl>
                                      </p:cBhvr>
                                    </p:animEffect>
                                  </p:childTnLst>
                                </p:cTn>
                              </p:par>
                              <p:par>
                                <p:cTn id="102" presetID="10" presetClass="entr" presetSubtype="0" fill="hold" grpId="0" nodeType="withEffect">
                                  <p:stCondLst>
                                    <p:cond delay="1000"/>
                                  </p:stCondLst>
                                  <p:childTnLst>
                                    <p:set>
                                      <p:cBhvr>
                                        <p:cTn id="103" dur="1" fill="hold">
                                          <p:stCondLst>
                                            <p:cond delay="0"/>
                                          </p:stCondLst>
                                        </p:cTn>
                                        <p:tgtEl>
                                          <p:spTgt spid="78"/>
                                        </p:tgtEl>
                                        <p:attrNameLst>
                                          <p:attrName>style.visibility</p:attrName>
                                        </p:attrNameLst>
                                      </p:cBhvr>
                                      <p:to>
                                        <p:strVal val="visible"/>
                                      </p:to>
                                    </p:set>
                                    <p:animEffect transition="in" filter="fade">
                                      <p:cBhvr>
                                        <p:cTn id="104" dur="500"/>
                                        <p:tgtEl>
                                          <p:spTgt spid="78"/>
                                        </p:tgtEl>
                                      </p:cBhvr>
                                    </p:animEffect>
                                  </p:childTnLst>
                                </p:cTn>
                              </p:par>
                            </p:childTnLst>
                          </p:cTn>
                        </p:par>
                      </p:childTnLst>
                    </p:cTn>
                  </p:par>
                  <p:par>
                    <p:cTn id="105" fill="hold">
                      <p:stCondLst>
                        <p:cond delay="indefinite"/>
                      </p:stCondLst>
                      <p:childTnLst>
                        <p:par>
                          <p:cTn id="106" fill="hold">
                            <p:stCondLst>
                              <p:cond delay="0"/>
                            </p:stCondLst>
                            <p:childTnLst>
                              <p:par>
                                <p:cTn id="107" presetID="42" presetClass="path" presetSubtype="0" accel="50000" decel="50000" fill="hold" grpId="6" nodeType="clickEffect">
                                  <p:stCondLst>
                                    <p:cond delay="0"/>
                                  </p:stCondLst>
                                  <p:childTnLst>
                                    <p:animMotion origin="layout" path="M -0.34843 0.64259 L -0.53645 0.67407 " pathEditMode="relative" rAng="0" ptsTypes="AA">
                                      <p:cBhvr>
                                        <p:cTn id="108" dur="2000" fill="hold"/>
                                        <p:tgtEl>
                                          <p:spTgt spid="30"/>
                                        </p:tgtEl>
                                        <p:attrNameLst>
                                          <p:attrName>ppt_x</p:attrName>
                                          <p:attrName>ppt_y</p:attrName>
                                        </p:attrNameLst>
                                      </p:cBhvr>
                                      <p:rCtr x="-9401" y="1574"/>
                                    </p:animMotion>
                                  </p:childTnLst>
                                </p:cTn>
                              </p:par>
                              <p:par>
                                <p:cTn id="109" presetID="42" presetClass="path" presetSubtype="0" accel="50000" decel="50000" fill="hold" grpId="1" nodeType="withEffect">
                                  <p:stCondLst>
                                    <p:cond delay="0"/>
                                  </p:stCondLst>
                                  <p:childTnLst>
                                    <p:animMotion origin="layout" path="M -0.00339 0.4743 L -0.37735 0.44791 " pathEditMode="relative" rAng="0" ptsTypes="AA">
                                      <p:cBhvr>
                                        <p:cTn id="110" dur="2000" fill="hold"/>
                                        <p:tgtEl>
                                          <p:spTgt spid="36"/>
                                        </p:tgtEl>
                                        <p:attrNameLst>
                                          <p:attrName>ppt_x</p:attrName>
                                          <p:attrName>ppt_y</p:attrName>
                                        </p:attrNameLst>
                                      </p:cBhvr>
                                      <p:rCtr x="-18737" y="-1181"/>
                                    </p:animMotion>
                                  </p:childTnLst>
                                </p:cTn>
                              </p:par>
                              <p:par>
                                <p:cTn id="111" presetID="42" presetClass="path" presetSubtype="0" accel="50000" decel="50000" fill="hold" grpId="0" nodeType="withEffect">
                                  <p:stCondLst>
                                    <p:cond delay="0"/>
                                  </p:stCondLst>
                                  <p:childTnLst>
                                    <p:animMotion origin="layout" path="M -6.25E-7 3.7037E-7 L 0.00638 0.43125 " pathEditMode="relative" rAng="0" ptsTypes="AA">
                                      <p:cBhvr>
                                        <p:cTn id="112" dur="2000" fill="hold"/>
                                        <p:tgtEl>
                                          <p:spTgt spid="38"/>
                                        </p:tgtEl>
                                        <p:attrNameLst>
                                          <p:attrName>ppt_x</p:attrName>
                                          <p:attrName>ppt_y</p:attrName>
                                        </p:attrNameLst>
                                      </p:cBhvr>
                                      <p:rCtr x="404" y="21713"/>
                                    </p:animMotion>
                                  </p:childTnLst>
                                </p:cTn>
                              </p:par>
                              <p:par>
                                <p:cTn id="113" presetID="10" presetClass="exit" presetSubtype="0" fill="hold" nodeType="withEffect">
                                  <p:stCondLst>
                                    <p:cond delay="0"/>
                                  </p:stCondLst>
                                  <p:childTnLst>
                                    <p:animEffect transition="out" filter="fade">
                                      <p:cBhvr>
                                        <p:cTn id="114" dur="500"/>
                                        <p:tgtEl>
                                          <p:spTgt spid="61"/>
                                        </p:tgtEl>
                                      </p:cBhvr>
                                    </p:animEffect>
                                    <p:set>
                                      <p:cBhvr>
                                        <p:cTn id="115" dur="1" fill="hold">
                                          <p:stCondLst>
                                            <p:cond delay="499"/>
                                          </p:stCondLst>
                                        </p:cTn>
                                        <p:tgtEl>
                                          <p:spTgt spid="61"/>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500"/>
                                        <p:tgtEl>
                                          <p:spTgt spid="78"/>
                                        </p:tgtEl>
                                      </p:cBhvr>
                                    </p:animEffect>
                                    <p:set>
                                      <p:cBhvr>
                                        <p:cTn id="118" dur="1" fill="hold">
                                          <p:stCondLst>
                                            <p:cond delay="499"/>
                                          </p:stCondLst>
                                        </p:cTn>
                                        <p:tgtEl>
                                          <p:spTgt spid="78"/>
                                        </p:tgtEl>
                                        <p:attrNameLst>
                                          <p:attrName>style.visibility</p:attrName>
                                        </p:attrNameLst>
                                      </p:cBhvr>
                                      <p:to>
                                        <p:strVal val="hidden"/>
                                      </p:to>
                                    </p:set>
                                  </p:childTnLst>
                                </p:cTn>
                              </p:par>
                              <p:par>
                                <p:cTn id="119" presetID="10" presetClass="entr" presetSubtype="0" fill="hold" nodeType="withEffect">
                                  <p:stCondLst>
                                    <p:cond delay="1000"/>
                                  </p:stCondLst>
                                  <p:childTnLst>
                                    <p:set>
                                      <p:cBhvr>
                                        <p:cTn id="120" dur="1" fill="hold">
                                          <p:stCondLst>
                                            <p:cond delay="0"/>
                                          </p:stCondLst>
                                        </p:cTn>
                                        <p:tgtEl>
                                          <p:spTgt spid="67"/>
                                        </p:tgtEl>
                                        <p:attrNameLst>
                                          <p:attrName>style.visibility</p:attrName>
                                        </p:attrNameLst>
                                      </p:cBhvr>
                                      <p:to>
                                        <p:strVal val="visible"/>
                                      </p:to>
                                    </p:set>
                                    <p:animEffect transition="in" filter="fade">
                                      <p:cBhvr>
                                        <p:cTn id="121" dur="500"/>
                                        <p:tgtEl>
                                          <p:spTgt spid="67"/>
                                        </p:tgtEl>
                                      </p:cBhvr>
                                    </p:animEffect>
                                  </p:childTnLst>
                                </p:cTn>
                              </p:par>
                              <p:par>
                                <p:cTn id="122" presetID="10" presetClass="entr" presetSubtype="0" fill="hold" grpId="0" nodeType="withEffect">
                                  <p:stCondLst>
                                    <p:cond delay="1000"/>
                                  </p:stCondLst>
                                  <p:childTnLst>
                                    <p:set>
                                      <p:cBhvr>
                                        <p:cTn id="123" dur="1" fill="hold">
                                          <p:stCondLst>
                                            <p:cond delay="0"/>
                                          </p:stCondLst>
                                        </p:cTn>
                                        <p:tgtEl>
                                          <p:spTgt spid="79"/>
                                        </p:tgtEl>
                                        <p:attrNameLst>
                                          <p:attrName>style.visibility</p:attrName>
                                        </p:attrNameLst>
                                      </p:cBhvr>
                                      <p:to>
                                        <p:strVal val="visible"/>
                                      </p:to>
                                    </p:set>
                                    <p:animEffect transition="in" filter="fade">
                                      <p:cBhvr>
                                        <p:cTn id="124" dur="500"/>
                                        <p:tgtEl>
                                          <p:spTgt spid="79"/>
                                        </p:tgtEl>
                                      </p:cBhvr>
                                    </p:animEffect>
                                  </p:childTnLst>
                                </p:cTn>
                              </p:par>
                            </p:childTnLst>
                          </p:cTn>
                        </p:par>
                      </p:childTnLst>
                    </p:cTn>
                  </p:par>
                  <p:par>
                    <p:cTn id="125" fill="hold">
                      <p:stCondLst>
                        <p:cond delay="indefinite"/>
                      </p:stCondLst>
                      <p:childTnLst>
                        <p:par>
                          <p:cTn id="126" fill="hold">
                            <p:stCondLst>
                              <p:cond delay="0"/>
                            </p:stCondLst>
                            <p:childTnLst>
                              <p:par>
                                <p:cTn id="127" presetID="42" presetClass="path" presetSubtype="0" accel="50000" decel="50000" fill="hold" grpId="7" nodeType="clickEffect">
                                  <p:stCondLst>
                                    <p:cond delay="0"/>
                                  </p:stCondLst>
                                  <p:childTnLst>
                                    <p:animMotion origin="layout" path="M -0.53645 0.67407 L -0.72981 0.61667 " pathEditMode="relative" rAng="0" ptsTypes="AA">
                                      <p:cBhvr>
                                        <p:cTn id="128" dur="2000" fill="hold"/>
                                        <p:tgtEl>
                                          <p:spTgt spid="30"/>
                                        </p:tgtEl>
                                        <p:attrNameLst>
                                          <p:attrName>ppt_x</p:attrName>
                                          <p:attrName>ppt_y</p:attrName>
                                        </p:attrNameLst>
                                      </p:cBhvr>
                                      <p:rCtr x="-9674" y="-2870"/>
                                    </p:animMotion>
                                  </p:childTnLst>
                                </p:cTn>
                              </p:par>
                              <p:par>
                                <p:cTn id="129" presetID="42" presetClass="path" presetSubtype="0" accel="50000" decel="50000" fill="hold" grpId="1" nodeType="withEffect">
                                  <p:stCondLst>
                                    <p:cond delay="0"/>
                                  </p:stCondLst>
                                  <p:childTnLst>
                                    <p:animMotion origin="layout" path="M 0.00638 0.43125 L -0.35117 0.43935 " pathEditMode="relative" rAng="0" ptsTypes="AA">
                                      <p:cBhvr>
                                        <p:cTn id="130" dur="2000" fill="hold"/>
                                        <p:tgtEl>
                                          <p:spTgt spid="38"/>
                                        </p:tgtEl>
                                        <p:attrNameLst>
                                          <p:attrName>ppt_x</p:attrName>
                                          <p:attrName>ppt_y</p:attrName>
                                        </p:attrNameLst>
                                      </p:cBhvr>
                                      <p:rCtr x="-17878" y="394"/>
                                    </p:animMotion>
                                  </p:childTnLst>
                                </p:cTn>
                              </p:par>
                              <p:par>
                                <p:cTn id="131" presetID="42" presetClass="path" presetSubtype="0" accel="50000" decel="50000" fill="hold" grpId="0" nodeType="withEffect">
                                  <p:stCondLst>
                                    <p:cond delay="0"/>
                                  </p:stCondLst>
                                  <p:childTnLst>
                                    <p:animMotion origin="layout" path="M -3.95833E-6 2.22222E-6 L 0.00534 0.50416 " pathEditMode="relative" rAng="0" ptsTypes="AA">
                                      <p:cBhvr>
                                        <p:cTn id="132" dur="2000" fill="hold"/>
                                        <p:tgtEl>
                                          <p:spTgt spid="48"/>
                                        </p:tgtEl>
                                        <p:attrNameLst>
                                          <p:attrName>ppt_x</p:attrName>
                                          <p:attrName>ppt_y</p:attrName>
                                        </p:attrNameLst>
                                      </p:cBhvr>
                                      <p:rCtr x="339" y="25046"/>
                                    </p:animMotion>
                                  </p:childTnLst>
                                </p:cTn>
                              </p:par>
                              <p:par>
                                <p:cTn id="133" presetID="10" presetClass="exit" presetSubtype="0" fill="hold" nodeType="withEffect">
                                  <p:stCondLst>
                                    <p:cond delay="0"/>
                                  </p:stCondLst>
                                  <p:childTnLst>
                                    <p:animEffect transition="out" filter="fade">
                                      <p:cBhvr>
                                        <p:cTn id="134" dur="500"/>
                                        <p:tgtEl>
                                          <p:spTgt spid="67"/>
                                        </p:tgtEl>
                                      </p:cBhvr>
                                    </p:animEffect>
                                    <p:set>
                                      <p:cBhvr>
                                        <p:cTn id="135" dur="1" fill="hold">
                                          <p:stCondLst>
                                            <p:cond delay="499"/>
                                          </p:stCondLst>
                                        </p:cTn>
                                        <p:tgtEl>
                                          <p:spTgt spid="67"/>
                                        </p:tgtEl>
                                        <p:attrNameLst>
                                          <p:attrName>style.visibility</p:attrName>
                                        </p:attrNameLst>
                                      </p:cBhvr>
                                      <p:to>
                                        <p:strVal val="hidden"/>
                                      </p:to>
                                    </p:set>
                                  </p:childTnLst>
                                </p:cTn>
                              </p:par>
                              <p:par>
                                <p:cTn id="136" presetID="10" presetClass="exit" presetSubtype="0" fill="hold" grpId="1" nodeType="withEffect">
                                  <p:stCondLst>
                                    <p:cond delay="0"/>
                                  </p:stCondLst>
                                  <p:childTnLst>
                                    <p:animEffect transition="out" filter="fade">
                                      <p:cBhvr>
                                        <p:cTn id="137" dur="500"/>
                                        <p:tgtEl>
                                          <p:spTgt spid="79"/>
                                        </p:tgtEl>
                                      </p:cBhvr>
                                    </p:animEffect>
                                    <p:set>
                                      <p:cBhvr>
                                        <p:cTn id="138" dur="1" fill="hold">
                                          <p:stCondLst>
                                            <p:cond delay="499"/>
                                          </p:stCondLst>
                                        </p:cTn>
                                        <p:tgtEl>
                                          <p:spTgt spid="7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0" grpId="0" animBg="1"/>
      <p:bldP spid="30" grpId="1" animBg="1"/>
      <p:bldP spid="30" grpId="2" animBg="1"/>
      <p:bldP spid="30" grpId="3" animBg="1"/>
      <p:bldP spid="30" grpId="4" animBg="1"/>
      <p:bldP spid="30" grpId="5" animBg="1"/>
      <p:bldP spid="30" grpId="6" animBg="1"/>
      <p:bldP spid="30" grpId="7" animBg="1"/>
      <p:bldP spid="24" grpId="0"/>
      <p:bldP spid="24" grpId="1"/>
      <p:bldP spid="25" grpId="0"/>
      <p:bldP spid="25" grpId="2"/>
      <p:bldP spid="26" grpId="0"/>
      <p:bldP spid="26" grpId="1"/>
      <p:bldP spid="29" grpId="0"/>
      <p:bldP spid="29" grpId="1"/>
      <p:bldP spid="32" grpId="0"/>
      <p:bldP spid="32" grpId="1"/>
      <p:bldP spid="36" grpId="0"/>
      <p:bldP spid="36" grpId="1"/>
      <p:bldP spid="38" grpId="0"/>
      <p:bldP spid="38" grpId="1"/>
      <p:bldP spid="48" grpId="0"/>
      <p:bldP spid="73" grpId="0"/>
      <p:bldP spid="73" grpId="1"/>
      <p:bldP spid="75" grpId="0"/>
      <p:bldP spid="75" grpId="1"/>
      <p:bldP spid="76" grpId="0"/>
      <p:bldP spid="76" grpId="1"/>
      <p:bldP spid="77" grpId="0"/>
      <p:bldP spid="77" grpId="1"/>
      <p:bldP spid="78" grpId="0"/>
      <p:bldP spid="78" grpId="1"/>
      <p:bldP spid="79" grpId="0"/>
      <p:bldP spid="79"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A2B6A65-8F34-43DB-A5A2-8F9223931E17}"/>
              </a:ext>
            </a:extLst>
          </p:cNvPr>
          <p:cNvPicPr>
            <a:picLocks noChangeAspect="1"/>
          </p:cNvPicPr>
          <p:nvPr/>
        </p:nvPicPr>
        <p:blipFill rotWithShape="1">
          <a:blip r:embed="rId3">
            <a:extLst>
              <a:ext uri="{28A0092B-C50C-407E-A947-70E740481C1C}">
                <a14:useLocalDpi xmlns:a14="http://schemas.microsoft.com/office/drawing/2010/main" val="0"/>
              </a:ext>
            </a:extLst>
          </a:blip>
          <a:srcRect t="82971"/>
          <a:stretch/>
        </p:blipFill>
        <p:spPr>
          <a:xfrm rot="16200000">
            <a:off x="8337804" y="3003804"/>
            <a:ext cx="6858000" cy="850392"/>
          </a:xfrm>
          <a:prstGeom prst="rect">
            <a:avLst/>
          </a:prstGeom>
          <a:ln>
            <a:noFill/>
          </a:ln>
        </p:spPr>
      </p:pic>
      <p:sp>
        <p:nvSpPr>
          <p:cNvPr id="11" name="Oval 10"/>
          <p:cNvSpPr/>
          <p:nvPr/>
        </p:nvSpPr>
        <p:spPr>
          <a:xfrm>
            <a:off x="760174" y="501115"/>
            <a:ext cx="3219450" cy="3336624"/>
          </a:xfrm>
          <a:prstGeom prst="ellipse">
            <a:avLst/>
          </a:prstGeom>
          <a:solidFill>
            <a:srgbClr val="F17E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Cairo SemiBold" panose="00000700000000000000" pitchFamily="2" charset="-78"/>
              <a:cs typeface="+mj-cs"/>
            </a:endParaRPr>
          </a:p>
        </p:txBody>
      </p:sp>
      <p:sp>
        <p:nvSpPr>
          <p:cNvPr id="15" name="Oval 14"/>
          <p:cNvSpPr/>
          <p:nvPr/>
        </p:nvSpPr>
        <p:spPr>
          <a:xfrm>
            <a:off x="6264629" y="3053542"/>
            <a:ext cx="1914584" cy="1925808"/>
          </a:xfrm>
          <a:prstGeom prst="ellipse">
            <a:avLst/>
          </a:prstGeom>
          <a:solidFill>
            <a:srgbClr val="E870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Cairo SemiBold" panose="00000700000000000000" pitchFamily="2" charset="-78"/>
              <a:cs typeface="+mj-cs"/>
            </a:endParaRPr>
          </a:p>
        </p:txBody>
      </p:sp>
      <p:sp>
        <p:nvSpPr>
          <p:cNvPr id="17" name="Oval 16"/>
          <p:cNvSpPr/>
          <p:nvPr/>
        </p:nvSpPr>
        <p:spPr>
          <a:xfrm>
            <a:off x="4273684" y="-18263"/>
            <a:ext cx="2104558" cy="2104558"/>
          </a:xfrm>
          <a:prstGeom prst="ellipse">
            <a:avLst/>
          </a:prstGeom>
          <a:solidFill>
            <a:srgbClr val="9064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90647E"/>
              </a:solidFill>
              <a:latin typeface="Cairo SemiBold" panose="00000700000000000000" pitchFamily="2" charset="-78"/>
              <a:cs typeface="+mj-cs"/>
            </a:endParaRPr>
          </a:p>
        </p:txBody>
      </p:sp>
      <p:sp>
        <p:nvSpPr>
          <p:cNvPr id="4" name="TextBox 3"/>
          <p:cNvSpPr txBox="1"/>
          <p:nvPr/>
        </p:nvSpPr>
        <p:spPr>
          <a:xfrm>
            <a:off x="957301" y="1762030"/>
            <a:ext cx="2855085" cy="830997"/>
          </a:xfrm>
          <a:prstGeom prst="rect">
            <a:avLst/>
          </a:prstGeom>
          <a:noFill/>
        </p:spPr>
        <p:txBody>
          <a:bodyPr wrap="square" rtlCol="0">
            <a:spAutoFit/>
          </a:bodyPr>
          <a:lstStyle/>
          <a:p>
            <a:pPr algn="ctr" rtl="1"/>
            <a:r>
              <a:rPr lang="ar-SY" sz="2400" dirty="0">
                <a:solidFill>
                  <a:schemeClr val="bg1"/>
                </a:solidFill>
                <a:latin typeface="Cairo SemiBold" panose="00000700000000000000" pitchFamily="2" charset="-78"/>
                <a:cs typeface="+mj-cs"/>
              </a:rPr>
              <a:t>يمكن للزائر انشاء حساب جديد في النظام</a:t>
            </a:r>
            <a:endParaRPr lang="en-US" sz="2400" dirty="0">
              <a:solidFill>
                <a:schemeClr val="bg1"/>
              </a:solidFill>
              <a:latin typeface="Cairo SemiBold" panose="00000700000000000000" pitchFamily="2" charset="-78"/>
              <a:cs typeface="+mj-cs"/>
            </a:endParaRPr>
          </a:p>
        </p:txBody>
      </p:sp>
      <p:sp>
        <p:nvSpPr>
          <p:cNvPr id="19" name="TextBox 18"/>
          <p:cNvSpPr txBox="1"/>
          <p:nvPr/>
        </p:nvSpPr>
        <p:spPr>
          <a:xfrm>
            <a:off x="4557294" y="1305385"/>
            <a:ext cx="1189175" cy="523220"/>
          </a:xfrm>
          <a:prstGeom prst="rect">
            <a:avLst/>
          </a:prstGeom>
          <a:noFill/>
        </p:spPr>
        <p:txBody>
          <a:bodyPr wrap="square" rtlCol="0">
            <a:spAutoFit/>
          </a:bodyPr>
          <a:lstStyle/>
          <a:p>
            <a:pPr algn="r"/>
            <a:r>
              <a:rPr lang="ar-SY" sz="2800" dirty="0">
                <a:solidFill>
                  <a:schemeClr val="bg1"/>
                </a:solidFill>
                <a:latin typeface="Cairo SemiBold" panose="00000700000000000000" pitchFamily="2" charset="-78"/>
                <a:cs typeface="+mj-cs"/>
              </a:rPr>
              <a:t>الزائر</a:t>
            </a:r>
            <a:endParaRPr lang="en-US" sz="2800" dirty="0">
              <a:solidFill>
                <a:schemeClr val="bg1"/>
              </a:solidFill>
              <a:latin typeface="Cairo SemiBold" panose="00000700000000000000" pitchFamily="2" charset="-78"/>
              <a:cs typeface="+mj-cs"/>
            </a:endParaRPr>
          </a:p>
        </p:txBody>
      </p:sp>
      <p:sp>
        <p:nvSpPr>
          <p:cNvPr id="27" name="Oval 26"/>
          <p:cNvSpPr/>
          <p:nvPr/>
        </p:nvSpPr>
        <p:spPr>
          <a:xfrm>
            <a:off x="9438913" y="2769539"/>
            <a:ext cx="1730645" cy="1768858"/>
          </a:xfrm>
          <a:prstGeom prst="ellipse">
            <a:avLst/>
          </a:prstGeom>
          <a:solidFill>
            <a:srgbClr val="DC6E80"/>
          </a:solidFill>
          <a:ln>
            <a:solidFill>
              <a:srgbClr val="D7DF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cs typeface="+mj-cs"/>
            </a:endParaRPr>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2426" y="179642"/>
            <a:ext cx="1118571" cy="1118571"/>
          </a:xfrm>
          <a:prstGeom prst="rect">
            <a:avLst/>
          </a:prstGeom>
        </p:spPr>
      </p:pic>
      <p:pic>
        <p:nvPicPr>
          <p:cNvPr id="33" name="Picture 32"/>
          <p:cNvPicPr>
            <a:picLocks noChangeAspect="1"/>
          </p:cNvPicPr>
          <p:nvPr/>
        </p:nvPicPr>
        <p:blipFill>
          <a:blip r:embed="rId5">
            <a:extLst>
              <a:ext uri="{28A0092B-C50C-407E-A947-70E740481C1C}">
                <a14:useLocalDpi xmlns:a14="http://schemas.microsoft.com/office/drawing/2010/main" val="0"/>
              </a:ext>
            </a:extLst>
          </a:blip>
          <a:srcRect/>
          <a:stretch/>
        </p:blipFill>
        <p:spPr>
          <a:xfrm>
            <a:off x="1802115" y="602025"/>
            <a:ext cx="1069867" cy="1069867"/>
          </a:xfrm>
          <a:prstGeom prst="rect">
            <a:avLst/>
          </a:prstGeom>
        </p:spPr>
      </p:pic>
      <p:sp>
        <p:nvSpPr>
          <p:cNvPr id="28" name="TextBox 27">
            <a:hlinkClick r:id="" action="ppaction://noaction"/>
          </p:cNvPr>
          <p:cNvSpPr txBox="1"/>
          <p:nvPr/>
        </p:nvSpPr>
        <p:spPr>
          <a:xfrm rot="16200000">
            <a:off x="9024041" y="1599892"/>
            <a:ext cx="5395474" cy="658835"/>
          </a:xfrm>
          <a:prstGeom prst="rect">
            <a:avLst/>
          </a:prstGeom>
          <a:noFill/>
        </p:spPr>
        <p:txBody>
          <a:bodyPr wrap="square" rtlCol="0">
            <a:spAutoFit/>
          </a:bodyPr>
          <a:lstStyle/>
          <a:p>
            <a:pPr algn="ctr" rtl="1">
              <a:lnSpc>
                <a:spcPct val="150000"/>
              </a:lnSpc>
            </a:pPr>
            <a:r>
              <a:rPr lang="ar-SY" sz="2800" dirty="0">
                <a:solidFill>
                  <a:schemeClr val="bg1"/>
                </a:solidFill>
                <a:latin typeface="Cairo SemiBold" panose="00000700000000000000" pitchFamily="2" charset="-78"/>
                <a:cs typeface="+mj-cs"/>
              </a:rPr>
              <a:t>مخطط حالات الاستخدام</a:t>
            </a:r>
            <a:endParaRPr lang="en-US" sz="2800" dirty="0">
              <a:solidFill>
                <a:schemeClr val="bg1"/>
              </a:solidFill>
              <a:latin typeface="Cairo SemiBold" panose="00000700000000000000" pitchFamily="2" charset="-78"/>
              <a:cs typeface="+mj-cs"/>
            </a:endParaRPr>
          </a:p>
        </p:txBody>
      </p:sp>
      <p:sp>
        <p:nvSpPr>
          <p:cNvPr id="39" name="TextBox 38">
            <a:extLst>
              <a:ext uri="{FF2B5EF4-FFF2-40B4-BE49-F238E27FC236}">
                <a16:creationId xmlns:a16="http://schemas.microsoft.com/office/drawing/2014/main" id="{9B5B388F-5A15-4028-951C-5F4FE0BB006B}"/>
              </a:ext>
            </a:extLst>
          </p:cNvPr>
          <p:cNvSpPr txBox="1"/>
          <p:nvPr/>
        </p:nvSpPr>
        <p:spPr>
          <a:xfrm>
            <a:off x="6436363" y="3694243"/>
            <a:ext cx="1594176" cy="830997"/>
          </a:xfrm>
          <a:prstGeom prst="rect">
            <a:avLst/>
          </a:prstGeom>
          <a:noFill/>
        </p:spPr>
        <p:txBody>
          <a:bodyPr wrap="square" rtlCol="0">
            <a:spAutoFit/>
          </a:bodyPr>
          <a:lstStyle/>
          <a:p>
            <a:pPr algn="ctr"/>
            <a:r>
              <a:rPr lang="ar-SY" sz="2400" dirty="0">
                <a:solidFill>
                  <a:schemeClr val="bg1"/>
                </a:solidFill>
                <a:cs typeface="+mj-cs"/>
              </a:rPr>
              <a:t>عمل تحليل سريع</a:t>
            </a:r>
            <a:endParaRPr lang="en-US" sz="2400" dirty="0">
              <a:solidFill>
                <a:schemeClr val="bg1"/>
              </a:solidFill>
              <a:cs typeface="+mj-cs"/>
            </a:endParaRPr>
          </a:p>
        </p:txBody>
      </p:sp>
      <p:sp>
        <p:nvSpPr>
          <p:cNvPr id="43" name="TextBox 42">
            <a:extLst>
              <a:ext uri="{FF2B5EF4-FFF2-40B4-BE49-F238E27FC236}">
                <a16:creationId xmlns:a16="http://schemas.microsoft.com/office/drawing/2014/main" id="{01E2D638-0BFB-4AAE-A620-4312A949FA9C}"/>
              </a:ext>
            </a:extLst>
          </p:cNvPr>
          <p:cNvSpPr txBox="1"/>
          <p:nvPr/>
        </p:nvSpPr>
        <p:spPr>
          <a:xfrm>
            <a:off x="9578091" y="3185449"/>
            <a:ext cx="1452288" cy="830997"/>
          </a:xfrm>
          <a:prstGeom prst="rect">
            <a:avLst/>
          </a:prstGeom>
          <a:noFill/>
        </p:spPr>
        <p:txBody>
          <a:bodyPr wrap="square" rtlCol="0">
            <a:spAutoFit/>
          </a:bodyPr>
          <a:lstStyle/>
          <a:p>
            <a:pPr algn="ctr"/>
            <a:r>
              <a:rPr lang="ar-SY" sz="2400" dirty="0">
                <a:solidFill>
                  <a:schemeClr val="bg1"/>
                </a:solidFill>
                <a:cs typeface="+mj-cs"/>
              </a:rPr>
              <a:t>تسجيل حساب جديد</a:t>
            </a:r>
            <a:endParaRPr lang="en-US" sz="2400" dirty="0">
              <a:solidFill>
                <a:schemeClr val="bg1"/>
              </a:solidFill>
              <a:cs typeface="+mj-cs"/>
            </a:endParaRPr>
          </a:p>
        </p:txBody>
      </p:sp>
      <p:sp>
        <p:nvSpPr>
          <p:cNvPr id="30" name="Freeform: Shape 29">
            <a:extLst>
              <a:ext uri="{FF2B5EF4-FFF2-40B4-BE49-F238E27FC236}">
                <a16:creationId xmlns:a16="http://schemas.microsoft.com/office/drawing/2014/main" id="{FDD82140-AA7A-413A-ABB0-89767939CD3A}"/>
              </a:ext>
            </a:extLst>
          </p:cNvPr>
          <p:cNvSpPr/>
          <p:nvPr/>
        </p:nvSpPr>
        <p:spPr>
          <a:xfrm flipV="1">
            <a:off x="10146153" y="2193595"/>
            <a:ext cx="353416" cy="473471"/>
          </a:xfrm>
          <a:custGeom>
            <a:avLst/>
            <a:gdLst>
              <a:gd name="connsiteX0" fmla="*/ 0 w 1114425"/>
              <a:gd name="connsiteY0" fmla="*/ 1095375 h 1104900"/>
              <a:gd name="connsiteX1" fmla="*/ 514350 w 1114425"/>
              <a:gd name="connsiteY1" fmla="*/ 0 h 1104900"/>
              <a:gd name="connsiteX2" fmla="*/ 1114425 w 1114425"/>
              <a:gd name="connsiteY2" fmla="*/ 1104900 h 1104900"/>
              <a:gd name="connsiteX3" fmla="*/ 552450 w 1114425"/>
              <a:gd name="connsiteY3" fmla="*/ 400050 h 1104900"/>
              <a:gd name="connsiteX4" fmla="*/ 0 w 1114425"/>
              <a:gd name="connsiteY4" fmla="*/ 1095375 h 1104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425" h="1104900">
                <a:moveTo>
                  <a:pt x="0" y="1095375"/>
                </a:moveTo>
                <a:lnTo>
                  <a:pt x="514350" y="0"/>
                </a:lnTo>
                <a:lnTo>
                  <a:pt x="1114425" y="1104900"/>
                </a:lnTo>
                <a:lnTo>
                  <a:pt x="552450" y="400050"/>
                </a:lnTo>
                <a:lnTo>
                  <a:pt x="0" y="1095375"/>
                </a:lnTo>
                <a:close/>
              </a:path>
            </a:pathLst>
          </a:custGeom>
          <a:solidFill>
            <a:srgbClr val="EF7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j-cs"/>
            </a:endParaRPr>
          </a:p>
        </p:txBody>
      </p:sp>
      <p:sp>
        <p:nvSpPr>
          <p:cNvPr id="6" name="Oval 5">
            <a:extLst>
              <a:ext uri="{FF2B5EF4-FFF2-40B4-BE49-F238E27FC236}">
                <a16:creationId xmlns:a16="http://schemas.microsoft.com/office/drawing/2014/main" id="{C14887A1-F5A5-4EC8-A830-8B93E3F876AC}"/>
              </a:ext>
            </a:extLst>
          </p:cNvPr>
          <p:cNvSpPr/>
          <p:nvPr/>
        </p:nvSpPr>
        <p:spPr>
          <a:xfrm>
            <a:off x="8456402" y="4789326"/>
            <a:ext cx="1965022" cy="1917562"/>
          </a:xfrm>
          <a:prstGeom prst="ellipse">
            <a:avLst/>
          </a:prstGeom>
          <a:solidFill>
            <a:srgbClr val="BF6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cs typeface="+mj-cs"/>
            </a:endParaRPr>
          </a:p>
        </p:txBody>
      </p:sp>
      <p:sp>
        <p:nvSpPr>
          <p:cNvPr id="12" name="TextBox 11">
            <a:extLst>
              <a:ext uri="{FF2B5EF4-FFF2-40B4-BE49-F238E27FC236}">
                <a16:creationId xmlns:a16="http://schemas.microsoft.com/office/drawing/2014/main" id="{B8828011-8163-49A4-95F2-08FBAD32EBCE}"/>
              </a:ext>
            </a:extLst>
          </p:cNvPr>
          <p:cNvSpPr txBox="1"/>
          <p:nvPr/>
        </p:nvSpPr>
        <p:spPr>
          <a:xfrm>
            <a:off x="8516358" y="5167351"/>
            <a:ext cx="1806503" cy="1200329"/>
          </a:xfrm>
          <a:prstGeom prst="rect">
            <a:avLst/>
          </a:prstGeom>
          <a:noFill/>
        </p:spPr>
        <p:txBody>
          <a:bodyPr wrap="square" rtlCol="0">
            <a:spAutoFit/>
          </a:bodyPr>
          <a:lstStyle/>
          <a:p>
            <a:pPr algn="ctr"/>
            <a:r>
              <a:rPr lang="ar-SY" sz="2400" dirty="0">
                <a:solidFill>
                  <a:schemeClr val="bg1"/>
                </a:solidFill>
                <a:cs typeface="+mj-cs"/>
              </a:rPr>
              <a:t>زيارة الصفحة الرئيسية وصفحة التواصل</a:t>
            </a:r>
            <a:endParaRPr lang="en-US" sz="2400" dirty="0">
              <a:solidFill>
                <a:schemeClr val="bg1"/>
              </a:solidFill>
              <a:cs typeface="+mj-cs"/>
            </a:endParaRPr>
          </a:p>
        </p:txBody>
      </p:sp>
      <p:sp>
        <p:nvSpPr>
          <p:cNvPr id="18" name="Oval 17">
            <a:extLst>
              <a:ext uri="{FF2B5EF4-FFF2-40B4-BE49-F238E27FC236}">
                <a16:creationId xmlns:a16="http://schemas.microsoft.com/office/drawing/2014/main" id="{C50F5937-6499-4B34-AACF-A738E40C5687}"/>
              </a:ext>
            </a:extLst>
          </p:cNvPr>
          <p:cNvSpPr/>
          <p:nvPr/>
        </p:nvSpPr>
        <p:spPr>
          <a:xfrm>
            <a:off x="8602822" y="3773026"/>
            <a:ext cx="522128" cy="567910"/>
          </a:xfrm>
          <a:prstGeom prst="ellipse">
            <a:avLst/>
          </a:prstGeom>
          <a:solidFill>
            <a:srgbClr val="DC6E80"/>
          </a:solidFill>
          <a:ln>
            <a:solidFill>
              <a:srgbClr val="D7DF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cs typeface="+mj-cs"/>
            </a:endParaRPr>
          </a:p>
        </p:txBody>
      </p:sp>
      <p:sp>
        <p:nvSpPr>
          <p:cNvPr id="21" name="Oval 20">
            <a:extLst>
              <a:ext uri="{FF2B5EF4-FFF2-40B4-BE49-F238E27FC236}">
                <a16:creationId xmlns:a16="http://schemas.microsoft.com/office/drawing/2014/main" id="{393DC9A6-F18C-4333-A787-7F6F576D8512}"/>
              </a:ext>
            </a:extLst>
          </p:cNvPr>
          <p:cNvSpPr/>
          <p:nvPr/>
        </p:nvSpPr>
        <p:spPr>
          <a:xfrm>
            <a:off x="7458912" y="5264918"/>
            <a:ext cx="540147" cy="573907"/>
          </a:xfrm>
          <a:prstGeom prst="ellipse">
            <a:avLst/>
          </a:prstGeom>
          <a:solidFill>
            <a:srgbClr val="F49A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cs typeface="+mj-cs"/>
            </a:endParaRPr>
          </a:p>
        </p:txBody>
      </p:sp>
      <p:sp>
        <p:nvSpPr>
          <p:cNvPr id="22" name="Oval 21">
            <a:extLst>
              <a:ext uri="{FF2B5EF4-FFF2-40B4-BE49-F238E27FC236}">
                <a16:creationId xmlns:a16="http://schemas.microsoft.com/office/drawing/2014/main" id="{B4A5A9D8-28E1-45D1-A009-049955FE9EA1}"/>
              </a:ext>
            </a:extLst>
          </p:cNvPr>
          <p:cNvSpPr/>
          <p:nvPr/>
        </p:nvSpPr>
        <p:spPr>
          <a:xfrm>
            <a:off x="6119148" y="3213720"/>
            <a:ext cx="541804" cy="559306"/>
          </a:xfrm>
          <a:prstGeom prst="ellipse">
            <a:avLst/>
          </a:prstGeom>
          <a:solidFill>
            <a:srgbClr val="BF6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cs typeface="+mj-cs"/>
            </a:endParaRPr>
          </a:p>
        </p:txBody>
      </p:sp>
      <p:sp>
        <p:nvSpPr>
          <p:cNvPr id="2" name="TextBox 1">
            <a:extLst>
              <a:ext uri="{FF2B5EF4-FFF2-40B4-BE49-F238E27FC236}">
                <a16:creationId xmlns:a16="http://schemas.microsoft.com/office/drawing/2014/main" id="{3EEC106A-ABA4-4748-AC40-0FCF037A30E7}"/>
              </a:ext>
            </a:extLst>
          </p:cNvPr>
          <p:cNvSpPr txBox="1"/>
          <p:nvPr/>
        </p:nvSpPr>
        <p:spPr>
          <a:xfrm>
            <a:off x="884028" y="-2068334"/>
            <a:ext cx="3001630" cy="1938992"/>
          </a:xfrm>
          <a:prstGeom prst="rect">
            <a:avLst/>
          </a:prstGeom>
          <a:noFill/>
        </p:spPr>
        <p:txBody>
          <a:bodyPr wrap="square" rtlCol="0">
            <a:spAutoFit/>
          </a:bodyPr>
          <a:lstStyle/>
          <a:p>
            <a:pPr algn="ctr" rtl="1"/>
            <a:r>
              <a:rPr lang="ar-SY" sz="2400" dirty="0">
                <a:solidFill>
                  <a:schemeClr val="bg1"/>
                </a:solidFill>
                <a:latin typeface="Cairo SemiBold" panose="00000700000000000000" pitchFamily="2" charset="-78"/>
                <a:cs typeface="+mj-cs"/>
              </a:rPr>
              <a:t>يمكن للزائر الدخول إلى صفحة التحليل السريع وعمل تحليل آلي بحسب بيانات يقوم بإدخالها يدوياً ولا تحفظ في النظام</a:t>
            </a:r>
            <a:endParaRPr lang="en-US" sz="2400" dirty="0">
              <a:solidFill>
                <a:schemeClr val="bg1"/>
              </a:solidFill>
              <a:latin typeface="Cairo SemiBold" panose="00000700000000000000" pitchFamily="2" charset="-78"/>
              <a:cs typeface="+mj-cs"/>
            </a:endParaRPr>
          </a:p>
        </p:txBody>
      </p:sp>
      <p:sp>
        <p:nvSpPr>
          <p:cNvPr id="3" name="TextBox 2">
            <a:extLst>
              <a:ext uri="{FF2B5EF4-FFF2-40B4-BE49-F238E27FC236}">
                <a16:creationId xmlns:a16="http://schemas.microsoft.com/office/drawing/2014/main" id="{1EEFD7B3-81AF-49D9-9539-087C5936D7FF}"/>
              </a:ext>
            </a:extLst>
          </p:cNvPr>
          <p:cNvSpPr txBox="1"/>
          <p:nvPr/>
        </p:nvSpPr>
        <p:spPr>
          <a:xfrm>
            <a:off x="909505" y="-1438370"/>
            <a:ext cx="2855085" cy="1200329"/>
          </a:xfrm>
          <a:prstGeom prst="rect">
            <a:avLst/>
          </a:prstGeom>
          <a:noFill/>
        </p:spPr>
        <p:txBody>
          <a:bodyPr wrap="square" rtlCol="0">
            <a:spAutoFit/>
          </a:bodyPr>
          <a:lstStyle/>
          <a:p>
            <a:pPr algn="ctr" rtl="1"/>
            <a:r>
              <a:rPr lang="ar-SY" sz="2400" dirty="0">
                <a:solidFill>
                  <a:schemeClr val="bg1"/>
                </a:solidFill>
                <a:latin typeface="Cairo SemiBold" panose="00000700000000000000" pitchFamily="2" charset="-78"/>
                <a:cs typeface="+mj-cs"/>
              </a:rPr>
              <a:t>يمكن للزائر استعراض الصفحة الرئيسية وصفحة التواصل</a:t>
            </a:r>
            <a:endParaRPr lang="en-US" sz="2400" dirty="0">
              <a:solidFill>
                <a:schemeClr val="bg1"/>
              </a:solidFill>
              <a:latin typeface="Cairo SemiBold" panose="00000700000000000000" pitchFamily="2" charset="-78"/>
              <a:cs typeface="+mj-cs"/>
            </a:endParaRPr>
          </a:p>
        </p:txBody>
      </p:sp>
    </p:spTree>
    <p:extLst>
      <p:ext uri="{BB962C8B-B14F-4D97-AF65-F5344CB8AC3E}">
        <p14:creationId xmlns:p14="http://schemas.microsoft.com/office/powerpoint/2010/main" val="28833791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58333E-6 1.85185E-6 L -0.25507 0.05416 " pathEditMode="relative" rAng="0" ptsTypes="AA">
                                      <p:cBhvr>
                                        <p:cTn id="6" dur="2000" fill="hold"/>
                                        <p:tgtEl>
                                          <p:spTgt spid="30"/>
                                        </p:tgtEl>
                                        <p:attrNameLst>
                                          <p:attrName>ppt_x</p:attrName>
                                          <p:attrName>ppt_y</p:attrName>
                                        </p:attrNameLst>
                                      </p:cBhvr>
                                      <p:rCtr x="-12760" y="2708"/>
                                    </p:animMotion>
                                  </p:childTnLst>
                                </p:cTn>
                              </p:par>
                              <p:par>
                                <p:cTn id="7" presetID="42" presetClass="path" presetSubtype="0" accel="50000" decel="50000" fill="hold" grpId="0" nodeType="withEffect">
                                  <p:stCondLst>
                                    <p:cond delay="0"/>
                                  </p:stCondLst>
                                  <p:childTnLst>
                                    <p:animMotion origin="layout" path="M -2.91667E-6 -1.11111E-6 L -0.33567 0.00255 " pathEditMode="relative" rAng="0" ptsTypes="AA">
                                      <p:cBhvr>
                                        <p:cTn id="8" dur="2000" fill="hold"/>
                                        <p:tgtEl>
                                          <p:spTgt spid="4"/>
                                        </p:tgtEl>
                                        <p:attrNameLst>
                                          <p:attrName>ppt_x</p:attrName>
                                          <p:attrName>ppt_y</p:attrName>
                                        </p:attrNameLst>
                                      </p:cBhvr>
                                      <p:rCtr x="-16784" y="116"/>
                                    </p:animMotion>
                                  </p:childTnLst>
                                </p:cTn>
                              </p:par>
                              <p:par>
                                <p:cTn id="9" presetID="42" presetClass="path" presetSubtype="0" accel="50000" decel="50000" fill="hold" grpId="0" nodeType="withEffect">
                                  <p:stCondLst>
                                    <p:cond delay="0"/>
                                  </p:stCondLst>
                                  <p:childTnLst>
                                    <p:animMotion origin="layout" path="M -0.00234 -4.81481E-6 L 0.00052 0.54908 " pathEditMode="relative" rAng="0" ptsTypes="AA">
                                      <p:cBhvr>
                                        <p:cTn id="10" dur="2000" fill="hold"/>
                                        <p:tgtEl>
                                          <p:spTgt spid="2"/>
                                        </p:tgtEl>
                                        <p:attrNameLst>
                                          <p:attrName>ppt_x</p:attrName>
                                          <p:attrName>ppt_y</p:attrName>
                                        </p:attrNameLst>
                                      </p:cBhvr>
                                      <p:rCtr x="299" y="27593"/>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1" nodeType="clickEffect">
                                  <p:stCondLst>
                                    <p:cond delay="0"/>
                                  </p:stCondLst>
                                  <p:childTnLst>
                                    <p:animMotion origin="layout" path="M -0.25508 0.05416 L -0.07252 0.30741 " pathEditMode="relative" rAng="0" ptsTypes="AA">
                                      <p:cBhvr>
                                        <p:cTn id="14" dur="2000" fill="hold"/>
                                        <p:tgtEl>
                                          <p:spTgt spid="30"/>
                                        </p:tgtEl>
                                        <p:attrNameLst>
                                          <p:attrName>ppt_x</p:attrName>
                                          <p:attrName>ppt_y</p:attrName>
                                        </p:attrNameLst>
                                      </p:cBhvr>
                                      <p:rCtr x="9049" y="12894"/>
                                    </p:animMotion>
                                  </p:childTnLst>
                                </p:cTn>
                              </p:par>
                              <p:par>
                                <p:cTn id="15" presetID="42" presetClass="path" presetSubtype="0" accel="50000" decel="50000" fill="hold" grpId="1" nodeType="withEffect">
                                  <p:stCondLst>
                                    <p:cond delay="0"/>
                                  </p:stCondLst>
                                  <p:childTnLst>
                                    <p:animMotion origin="layout" path="M 0.00052 0.54907 L -0.38151 0.54908 " pathEditMode="relative" rAng="0" ptsTypes="AA">
                                      <p:cBhvr>
                                        <p:cTn id="16" dur="2000" fill="hold"/>
                                        <p:tgtEl>
                                          <p:spTgt spid="2"/>
                                        </p:tgtEl>
                                        <p:attrNameLst>
                                          <p:attrName>ppt_x</p:attrName>
                                          <p:attrName>ppt_y</p:attrName>
                                        </p:attrNameLst>
                                      </p:cBhvr>
                                      <p:rCtr x="-19102" y="532"/>
                                    </p:animMotion>
                                  </p:childTnLst>
                                </p:cTn>
                              </p:par>
                              <p:par>
                                <p:cTn id="17" presetID="42" presetClass="path" presetSubtype="0" accel="50000" decel="50000" fill="hold" grpId="0" nodeType="withEffect">
                                  <p:stCondLst>
                                    <p:cond delay="0"/>
                                  </p:stCondLst>
                                  <p:childTnLst>
                                    <p:animMotion origin="layout" path="M 3.33333E-6 2.22222E-6 L 0.00234 0.46759 " pathEditMode="relative" rAng="0" ptsTypes="AA">
                                      <p:cBhvr>
                                        <p:cTn id="18" dur="2000" fill="hold"/>
                                        <p:tgtEl>
                                          <p:spTgt spid="3"/>
                                        </p:tgtEl>
                                        <p:attrNameLst>
                                          <p:attrName>ppt_x</p:attrName>
                                          <p:attrName>ppt_y</p:attrName>
                                        </p:attrNameLst>
                                      </p:cBhvr>
                                      <p:rCtr x="117" y="2338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0" grpId="0" animBg="1"/>
      <p:bldP spid="30" grpId="1" animBg="1"/>
      <p:bldP spid="2" grpId="0"/>
      <p:bldP spid="2" grpId="1"/>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A2B6A65-8F34-43DB-A5A2-8F9223931E17}"/>
              </a:ext>
            </a:extLst>
          </p:cNvPr>
          <p:cNvPicPr>
            <a:picLocks noChangeAspect="1"/>
          </p:cNvPicPr>
          <p:nvPr/>
        </p:nvPicPr>
        <p:blipFill rotWithShape="1">
          <a:blip r:embed="rId2">
            <a:extLst>
              <a:ext uri="{28A0092B-C50C-407E-A947-70E740481C1C}">
                <a14:useLocalDpi xmlns:a14="http://schemas.microsoft.com/office/drawing/2010/main" val="0"/>
              </a:ext>
            </a:extLst>
          </a:blip>
          <a:srcRect t="82971"/>
          <a:stretch/>
        </p:blipFill>
        <p:spPr>
          <a:xfrm rot="16200000">
            <a:off x="8337805" y="3003803"/>
            <a:ext cx="6857999" cy="850392"/>
          </a:xfrm>
          <a:prstGeom prst="rect">
            <a:avLst/>
          </a:prstGeom>
          <a:ln>
            <a:noFill/>
          </a:ln>
        </p:spPr>
      </p:pic>
      <p:sp>
        <p:nvSpPr>
          <p:cNvPr id="6" name="TextBox 5">
            <a:hlinkClick r:id="" action="ppaction://noaction"/>
          </p:cNvPr>
          <p:cNvSpPr txBox="1"/>
          <p:nvPr/>
        </p:nvSpPr>
        <p:spPr>
          <a:xfrm rot="16200000">
            <a:off x="9708373" y="1729013"/>
            <a:ext cx="4116863" cy="658835"/>
          </a:xfrm>
          <a:prstGeom prst="rect">
            <a:avLst/>
          </a:prstGeom>
          <a:noFill/>
        </p:spPr>
        <p:txBody>
          <a:bodyPr wrap="square" rtlCol="0">
            <a:spAutoFit/>
          </a:bodyPr>
          <a:lstStyle/>
          <a:p>
            <a:pPr algn="ctr" rtl="1">
              <a:lnSpc>
                <a:spcPct val="150000"/>
              </a:lnSpc>
            </a:pPr>
            <a:r>
              <a:rPr lang="ar-SY" sz="2800" dirty="0">
                <a:solidFill>
                  <a:schemeClr val="bg1"/>
                </a:solidFill>
                <a:latin typeface="Cairo SemiBold" panose="00000700000000000000" pitchFamily="2" charset="-78"/>
                <a:cs typeface="+mj-cs"/>
              </a:rPr>
              <a:t>مخطط قاعدة البيانات</a:t>
            </a:r>
            <a:endParaRPr lang="en-US" sz="2800" dirty="0">
              <a:solidFill>
                <a:schemeClr val="bg1"/>
              </a:solidFill>
              <a:latin typeface="Cairo SemiBold" panose="00000700000000000000" pitchFamily="2" charset="-78"/>
              <a:cs typeface="+mj-cs"/>
            </a:endParaRPr>
          </a:p>
        </p:txBody>
      </p:sp>
      <p:pic>
        <p:nvPicPr>
          <p:cNvPr id="2" name="صورة 2">
            <a:extLst>
              <a:ext uri="{FF2B5EF4-FFF2-40B4-BE49-F238E27FC236}">
                <a16:creationId xmlns:a16="http://schemas.microsoft.com/office/drawing/2014/main" id="{0C0AF318-DF77-4656-9336-352FEB6A6C8D}"/>
              </a:ext>
            </a:extLst>
          </p:cNvPr>
          <p:cNvPicPr/>
          <p:nvPr/>
        </p:nvPicPr>
        <p:blipFill>
          <a:blip r:embed="rId3">
            <a:extLst>
              <a:ext uri="{28A0092B-C50C-407E-A947-70E740481C1C}">
                <a14:useLocalDpi xmlns:a14="http://schemas.microsoft.com/office/drawing/2010/main" val="0"/>
              </a:ext>
            </a:extLst>
          </a:blip>
          <a:stretch>
            <a:fillRect/>
          </a:stretch>
        </p:blipFill>
        <p:spPr>
          <a:xfrm>
            <a:off x="0" y="261258"/>
            <a:ext cx="11341608" cy="6755364"/>
          </a:xfrm>
          <a:prstGeom prst="rect">
            <a:avLst/>
          </a:prstGeom>
          <a:noFill/>
          <a:ln>
            <a:noFill/>
          </a:ln>
        </p:spPr>
      </p:pic>
      <p:pic>
        <p:nvPicPr>
          <p:cNvPr id="5" name="Picture 4">
            <a:extLst>
              <a:ext uri="{FF2B5EF4-FFF2-40B4-BE49-F238E27FC236}">
                <a16:creationId xmlns:a16="http://schemas.microsoft.com/office/drawing/2014/main" id="{B5685A31-10A9-48D9-A70D-ACDCFFE931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363663">
            <a:off x="12989957" y="6910641"/>
            <a:ext cx="1118571" cy="1118571"/>
          </a:xfrm>
          <a:prstGeom prst="rect">
            <a:avLst/>
          </a:prstGeom>
        </p:spPr>
      </p:pic>
      <p:pic>
        <p:nvPicPr>
          <p:cNvPr id="7" name="Picture 6">
            <a:extLst>
              <a:ext uri="{FF2B5EF4-FFF2-40B4-BE49-F238E27FC236}">
                <a16:creationId xmlns:a16="http://schemas.microsoft.com/office/drawing/2014/main" id="{91CD644E-1982-4E4B-AE79-1C56ED45AC6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9651117">
            <a:off x="-2601454" y="2507025"/>
            <a:ext cx="1069867" cy="1069867"/>
          </a:xfrm>
          <a:prstGeom prst="rect">
            <a:avLst/>
          </a:prstGeom>
        </p:spPr>
      </p:pic>
      <p:sp>
        <p:nvSpPr>
          <p:cNvPr id="8" name="Freeform: Shape 7">
            <a:extLst>
              <a:ext uri="{FF2B5EF4-FFF2-40B4-BE49-F238E27FC236}">
                <a16:creationId xmlns:a16="http://schemas.microsoft.com/office/drawing/2014/main" id="{EF61EDBB-0A92-4A62-83CD-9E34F858A2B6}"/>
              </a:ext>
            </a:extLst>
          </p:cNvPr>
          <p:cNvSpPr/>
          <p:nvPr/>
        </p:nvSpPr>
        <p:spPr>
          <a:xfrm rot="4888563" flipV="1">
            <a:off x="-869568" y="-236736"/>
            <a:ext cx="353416" cy="473471"/>
          </a:xfrm>
          <a:custGeom>
            <a:avLst/>
            <a:gdLst>
              <a:gd name="connsiteX0" fmla="*/ 0 w 1114425"/>
              <a:gd name="connsiteY0" fmla="*/ 1095375 h 1104900"/>
              <a:gd name="connsiteX1" fmla="*/ 514350 w 1114425"/>
              <a:gd name="connsiteY1" fmla="*/ 0 h 1104900"/>
              <a:gd name="connsiteX2" fmla="*/ 1114425 w 1114425"/>
              <a:gd name="connsiteY2" fmla="*/ 1104900 h 1104900"/>
              <a:gd name="connsiteX3" fmla="*/ 552450 w 1114425"/>
              <a:gd name="connsiteY3" fmla="*/ 400050 h 1104900"/>
              <a:gd name="connsiteX4" fmla="*/ 0 w 1114425"/>
              <a:gd name="connsiteY4" fmla="*/ 1095375 h 1104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425" h="1104900">
                <a:moveTo>
                  <a:pt x="0" y="1095375"/>
                </a:moveTo>
                <a:lnTo>
                  <a:pt x="514350" y="0"/>
                </a:lnTo>
                <a:lnTo>
                  <a:pt x="1114425" y="1104900"/>
                </a:lnTo>
                <a:lnTo>
                  <a:pt x="552450" y="400050"/>
                </a:lnTo>
                <a:lnTo>
                  <a:pt x="0" y="1095375"/>
                </a:lnTo>
                <a:close/>
              </a:path>
            </a:pathLst>
          </a:custGeom>
          <a:solidFill>
            <a:srgbClr val="EF7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j-cs"/>
            </a:endParaRPr>
          </a:p>
        </p:txBody>
      </p:sp>
    </p:spTree>
    <p:extLst>
      <p:ext uri="{BB962C8B-B14F-4D97-AF65-F5344CB8AC3E}">
        <p14:creationId xmlns:p14="http://schemas.microsoft.com/office/powerpoint/2010/main" val="30853314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8.33333E-7 0 L -0.25508 0.05417 " pathEditMode="relative" rAng="0" ptsTypes="AA">
                                      <p:cBhvr>
                                        <p:cTn id="6" dur="2000" fill="hold"/>
                                        <p:tgtEl>
                                          <p:spTgt spid="8"/>
                                        </p:tgtEl>
                                        <p:attrNameLst>
                                          <p:attrName>ppt_x</p:attrName>
                                          <p:attrName>ppt_y</p:attrName>
                                        </p:attrNameLst>
                                      </p:cBhvr>
                                      <p:rCtr x="-12747" y="2708"/>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25508 0.05417 L -0.07253 0.30741 " pathEditMode="relative" rAng="0" ptsTypes="AA">
                                      <p:cBhvr>
                                        <p:cTn id="10" dur="2000" fill="hold"/>
                                        <p:tgtEl>
                                          <p:spTgt spid="8"/>
                                        </p:tgtEl>
                                        <p:attrNameLst>
                                          <p:attrName>ppt_x</p:attrName>
                                          <p:attrName>ppt_y</p:attrName>
                                        </p:attrNameLst>
                                      </p:cBhvr>
                                      <p:rCtr x="9128" y="126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A2B6A65-8F34-43DB-A5A2-8F9223931E17}"/>
              </a:ext>
            </a:extLst>
          </p:cNvPr>
          <p:cNvPicPr>
            <a:picLocks noChangeAspect="1"/>
          </p:cNvPicPr>
          <p:nvPr/>
        </p:nvPicPr>
        <p:blipFill rotWithShape="1">
          <a:blip r:embed="rId2">
            <a:extLst>
              <a:ext uri="{28A0092B-C50C-407E-A947-70E740481C1C}">
                <a14:useLocalDpi xmlns:a14="http://schemas.microsoft.com/office/drawing/2010/main" val="0"/>
              </a:ext>
            </a:extLst>
          </a:blip>
          <a:srcRect t="82971"/>
          <a:stretch/>
        </p:blipFill>
        <p:spPr>
          <a:xfrm rot="16200000">
            <a:off x="8337805" y="3003803"/>
            <a:ext cx="6857999" cy="850392"/>
          </a:xfrm>
          <a:prstGeom prst="rect">
            <a:avLst/>
          </a:prstGeom>
          <a:ln>
            <a:noFill/>
          </a:ln>
        </p:spPr>
      </p:pic>
      <p:sp>
        <p:nvSpPr>
          <p:cNvPr id="6" name="TextBox 5">
            <a:hlinkClick r:id="" action="ppaction://noaction"/>
          </p:cNvPr>
          <p:cNvSpPr txBox="1"/>
          <p:nvPr/>
        </p:nvSpPr>
        <p:spPr>
          <a:xfrm rot="16200000">
            <a:off x="9708373" y="1729013"/>
            <a:ext cx="4116863" cy="658835"/>
          </a:xfrm>
          <a:prstGeom prst="rect">
            <a:avLst/>
          </a:prstGeom>
          <a:noFill/>
        </p:spPr>
        <p:txBody>
          <a:bodyPr wrap="square" rtlCol="0">
            <a:spAutoFit/>
          </a:bodyPr>
          <a:lstStyle/>
          <a:p>
            <a:pPr algn="ctr" rtl="1">
              <a:lnSpc>
                <a:spcPct val="150000"/>
              </a:lnSpc>
            </a:pPr>
            <a:r>
              <a:rPr lang="ar-SY" sz="2800" dirty="0">
                <a:solidFill>
                  <a:schemeClr val="bg1"/>
                </a:solidFill>
                <a:latin typeface="Cairo SemiBold" panose="00000700000000000000" pitchFamily="2" charset="-78"/>
                <a:cs typeface="+mj-cs"/>
              </a:rPr>
              <a:t>مخطط </a:t>
            </a:r>
            <a:r>
              <a:rPr lang="en-US" sz="2800" dirty="0">
                <a:solidFill>
                  <a:schemeClr val="bg1"/>
                </a:solidFill>
                <a:latin typeface="Cairo SemiBold" panose="00000700000000000000" pitchFamily="2" charset="-78"/>
                <a:cs typeface="+mj-cs"/>
              </a:rPr>
              <a:t>ERD</a:t>
            </a:r>
          </a:p>
        </p:txBody>
      </p:sp>
      <p:pic>
        <p:nvPicPr>
          <p:cNvPr id="9" name="Picture 8">
            <a:extLst>
              <a:ext uri="{FF2B5EF4-FFF2-40B4-BE49-F238E27FC236}">
                <a16:creationId xmlns:a16="http://schemas.microsoft.com/office/drawing/2014/main" id="{C46E862F-9BEE-425A-9381-6D55289617F6}"/>
              </a:ext>
            </a:extLst>
          </p:cNvPr>
          <p:cNvPicPr/>
          <p:nvPr/>
        </p:nvPicPr>
        <p:blipFill>
          <a:blip r:embed="rId3">
            <a:extLst>
              <a:ext uri="{28A0092B-C50C-407E-A947-70E740481C1C}">
                <a14:useLocalDpi xmlns:a14="http://schemas.microsoft.com/office/drawing/2010/main" val="0"/>
              </a:ext>
            </a:extLst>
          </a:blip>
          <a:stretch>
            <a:fillRect/>
          </a:stretch>
        </p:blipFill>
        <p:spPr>
          <a:xfrm>
            <a:off x="2948472" y="1884784"/>
            <a:ext cx="8393135" cy="4973214"/>
          </a:xfrm>
          <a:prstGeom prst="rect">
            <a:avLst/>
          </a:prstGeom>
        </p:spPr>
      </p:pic>
      <p:sp>
        <p:nvSpPr>
          <p:cNvPr id="4" name="TextBox 3">
            <a:extLst>
              <a:ext uri="{FF2B5EF4-FFF2-40B4-BE49-F238E27FC236}">
                <a16:creationId xmlns:a16="http://schemas.microsoft.com/office/drawing/2014/main" id="{72CD5267-6578-48B5-90CB-5FCB003A0762}"/>
              </a:ext>
            </a:extLst>
          </p:cNvPr>
          <p:cNvSpPr txBox="1"/>
          <p:nvPr/>
        </p:nvSpPr>
        <p:spPr>
          <a:xfrm>
            <a:off x="636923" y="-140814"/>
            <a:ext cx="10608906" cy="1881990"/>
          </a:xfrm>
          <a:prstGeom prst="rect">
            <a:avLst/>
          </a:prstGeom>
          <a:noFill/>
        </p:spPr>
        <p:txBody>
          <a:bodyPr wrap="square" rtlCol="0">
            <a:spAutoFit/>
          </a:bodyPr>
          <a:lstStyle/>
          <a:p>
            <a:pPr algn="ctr" rtl="1">
              <a:lnSpc>
                <a:spcPct val="150000"/>
              </a:lnSpc>
            </a:pPr>
            <a:r>
              <a:rPr lang="ar-SY" sz="4000" dirty="0">
                <a:solidFill>
                  <a:srgbClr val="F6A78D"/>
                </a:solidFill>
                <a:latin typeface="Cairo SemiBold" panose="00000700000000000000" pitchFamily="2" charset="-78"/>
                <a:cs typeface="+mj-cs"/>
              </a:rPr>
              <a:t>العلاقة بين المريض وبطاقة الدفع</a:t>
            </a:r>
            <a:endParaRPr lang="en-US" sz="4000" dirty="0">
              <a:solidFill>
                <a:srgbClr val="F6A78D"/>
              </a:solidFill>
              <a:latin typeface="Cairo SemiBold" panose="00000700000000000000" pitchFamily="2" charset="-78"/>
              <a:cs typeface="+mj-cs"/>
            </a:endParaRPr>
          </a:p>
          <a:p>
            <a:pPr algn="justLow" rtl="1">
              <a:lnSpc>
                <a:spcPct val="150000"/>
              </a:lnSpc>
            </a:pPr>
            <a:r>
              <a:rPr lang="ar-SY" sz="2000" dirty="0">
                <a:solidFill>
                  <a:srgbClr val="A76880"/>
                </a:solidFill>
                <a:cs typeface="+mj-cs"/>
              </a:rPr>
              <a:t>يمكن للمريض أن يملك عدة بطاقات دفع، لكننا لن نمثل هذه العلاقة في قاعدة البيانات حيث أننا لن نستخدم هذه المعلومات مطلقاً في أي حال من الأحوال وبالتالي لا داعي لتخزينها أو تمثيل العلاقة </a:t>
            </a:r>
            <a:endParaRPr lang="ar-SY" dirty="0">
              <a:cs typeface="+mj-cs"/>
            </a:endParaRPr>
          </a:p>
        </p:txBody>
      </p:sp>
      <p:sp>
        <p:nvSpPr>
          <p:cNvPr id="8" name="TextBox 7">
            <a:extLst>
              <a:ext uri="{FF2B5EF4-FFF2-40B4-BE49-F238E27FC236}">
                <a16:creationId xmlns:a16="http://schemas.microsoft.com/office/drawing/2014/main" id="{D5F57F1A-A3F1-45DE-A997-ABC95AAF94EF}"/>
              </a:ext>
            </a:extLst>
          </p:cNvPr>
          <p:cNvSpPr txBox="1"/>
          <p:nvPr/>
        </p:nvSpPr>
        <p:spPr>
          <a:xfrm>
            <a:off x="684813" y="-2024201"/>
            <a:ext cx="10608906" cy="1881990"/>
          </a:xfrm>
          <a:prstGeom prst="rect">
            <a:avLst/>
          </a:prstGeom>
          <a:noFill/>
        </p:spPr>
        <p:txBody>
          <a:bodyPr wrap="square" rtlCol="0">
            <a:spAutoFit/>
          </a:bodyPr>
          <a:lstStyle/>
          <a:p>
            <a:pPr algn="ctr" rtl="1">
              <a:lnSpc>
                <a:spcPct val="150000"/>
              </a:lnSpc>
            </a:pPr>
            <a:r>
              <a:rPr lang="ar-SY" sz="4000" dirty="0">
                <a:solidFill>
                  <a:srgbClr val="F6A78D"/>
                </a:solidFill>
                <a:latin typeface="Cairo SemiBold" panose="00000700000000000000" pitchFamily="2" charset="-78"/>
                <a:cs typeface="+mj-cs"/>
              </a:rPr>
              <a:t>العلاقة بين المريض والموعد</a:t>
            </a:r>
            <a:endParaRPr lang="en-US" sz="4000" dirty="0">
              <a:solidFill>
                <a:srgbClr val="F6A78D"/>
              </a:solidFill>
              <a:latin typeface="Cairo SemiBold" panose="00000700000000000000" pitchFamily="2" charset="-78"/>
              <a:cs typeface="+mj-cs"/>
            </a:endParaRPr>
          </a:p>
          <a:p>
            <a:pPr algn="justLow" rtl="1">
              <a:lnSpc>
                <a:spcPct val="150000"/>
              </a:lnSpc>
            </a:pPr>
            <a:r>
              <a:rPr lang="ar-SY" sz="2000" dirty="0">
                <a:solidFill>
                  <a:srgbClr val="A76880"/>
                </a:solidFill>
                <a:cs typeface="+mj-cs"/>
              </a:rPr>
              <a:t>يمكن للمريض أن يحجز موعد واحد فقط في كل مرة ولكن يمكن لنفس المريض أن يحجز أكثر من موعد خلال فترة أسبوعين ويمكن للموعد نفسه (موعد بنفس التوقيت) أن يحجزه مريض آخر في الأسبوع التالي فالعلاقة متعدد لمتعدد </a:t>
            </a:r>
            <a:endParaRPr lang="ar-SY" dirty="0">
              <a:cs typeface="+mj-cs"/>
            </a:endParaRPr>
          </a:p>
        </p:txBody>
      </p:sp>
      <p:sp>
        <p:nvSpPr>
          <p:cNvPr id="15" name="Oval 14">
            <a:extLst>
              <a:ext uri="{FF2B5EF4-FFF2-40B4-BE49-F238E27FC236}">
                <a16:creationId xmlns:a16="http://schemas.microsoft.com/office/drawing/2014/main" id="{344ADFA1-20C4-4D5C-981C-144F93BB6EE9}"/>
              </a:ext>
            </a:extLst>
          </p:cNvPr>
          <p:cNvSpPr/>
          <p:nvPr/>
        </p:nvSpPr>
        <p:spPr>
          <a:xfrm>
            <a:off x="6096000" y="1741176"/>
            <a:ext cx="2190750" cy="1687824"/>
          </a:xfrm>
          <a:prstGeom prst="ellipse">
            <a:avLst/>
          </a:prstGeom>
          <a:noFill/>
          <a:ln w="38100">
            <a:solidFill>
              <a:srgbClr val="F389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CA2EB64-B871-4FDF-8E97-30F732078D43}"/>
              </a:ext>
            </a:extLst>
          </p:cNvPr>
          <p:cNvSpPr/>
          <p:nvPr/>
        </p:nvSpPr>
        <p:spPr>
          <a:xfrm>
            <a:off x="8524875" y="1938137"/>
            <a:ext cx="2190750" cy="1687824"/>
          </a:xfrm>
          <a:prstGeom prst="ellipse">
            <a:avLst/>
          </a:prstGeom>
          <a:noFill/>
          <a:ln w="38100">
            <a:solidFill>
              <a:srgbClr val="F389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40125957-9A76-4F14-A261-89EF75C82889}"/>
              </a:ext>
            </a:extLst>
          </p:cNvPr>
          <p:cNvSpPr txBox="1"/>
          <p:nvPr/>
        </p:nvSpPr>
        <p:spPr>
          <a:xfrm>
            <a:off x="791547" y="-2024201"/>
            <a:ext cx="10608906" cy="1881990"/>
          </a:xfrm>
          <a:prstGeom prst="rect">
            <a:avLst/>
          </a:prstGeom>
          <a:noFill/>
        </p:spPr>
        <p:txBody>
          <a:bodyPr wrap="square" rtlCol="0">
            <a:spAutoFit/>
          </a:bodyPr>
          <a:lstStyle/>
          <a:p>
            <a:pPr algn="ctr" rtl="1">
              <a:lnSpc>
                <a:spcPct val="150000"/>
              </a:lnSpc>
            </a:pPr>
            <a:r>
              <a:rPr lang="ar-SY" sz="4000" dirty="0">
                <a:solidFill>
                  <a:srgbClr val="F6A78D"/>
                </a:solidFill>
                <a:latin typeface="Cairo SemiBold" panose="00000700000000000000" pitchFamily="2" charset="-78"/>
                <a:cs typeface="+mj-cs"/>
              </a:rPr>
              <a:t>العلاقة بين المريض والوصفة</a:t>
            </a:r>
            <a:endParaRPr lang="en-US" sz="4000" dirty="0">
              <a:solidFill>
                <a:srgbClr val="F6A78D"/>
              </a:solidFill>
              <a:latin typeface="Cairo SemiBold" panose="00000700000000000000" pitchFamily="2" charset="-78"/>
              <a:cs typeface="+mj-cs"/>
            </a:endParaRPr>
          </a:p>
          <a:p>
            <a:pPr algn="justLow" rtl="1">
              <a:lnSpc>
                <a:spcPct val="150000"/>
              </a:lnSpc>
            </a:pPr>
            <a:r>
              <a:rPr lang="ar-SY" sz="2000" dirty="0">
                <a:solidFill>
                  <a:srgbClr val="A76880"/>
                </a:solidFill>
                <a:cs typeface="+mj-cs"/>
              </a:rPr>
              <a:t>يمكن للمريض أن يملك أكثر من وصفة طبية خاصة به لكن لن يملك أكثر من مريض نفس الوصفة بذات الرقم فالعلاقة واحد لمتعدد فنضع رقم المريض في جدول الوصفة كحقل مفتاح أجنبي، كما أن المريض يدفع قيمة الوصفة الطبية بموجب بطاقة دفع </a:t>
            </a:r>
            <a:endParaRPr lang="ar-SY" dirty="0">
              <a:cs typeface="+mj-cs"/>
            </a:endParaRPr>
          </a:p>
        </p:txBody>
      </p:sp>
      <p:sp>
        <p:nvSpPr>
          <p:cNvPr id="20" name="TextBox 19">
            <a:extLst>
              <a:ext uri="{FF2B5EF4-FFF2-40B4-BE49-F238E27FC236}">
                <a16:creationId xmlns:a16="http://schemas.microsoft.com/office/drawing/2014/main" id="{BB951F3D-F34B-43DD-A0F0-C48A69157E11}"/>
              </a:ext>
            </a:extLst>
          </p:cNvPr>
          <p:cNvSpPr txBox="1"/>
          <p:nvPr/>
        </p:nvSpPr>
        <p:spPr>
          <a:xfrm>
            <a:off x="898281" y="-1794202"/>
            <a:ext cx="10608906" cy="1421992"/>
          </a:xfrm>
          <a:prstGeom prst="rect">
            <a:avLst/>
          </a:prstGeom>
          <a:noFill/>
        </p:spPr>
        <p:txBody>
          <a:bodyPr wrap="square" rtlCol="0">
            <a:spAutoFit/>
          </a:bodyPr>
          <a:lstStyle/>
          <a:p>
            <a:pPr algn="ctr" rtl="1">
              <a:lnSpc>
                <a:spcPct val="150000"/>
              </a:lnSpc>
            </a:pPr>
            <a:r>
              <a:rPr lang="ar-SY" sz="4000" dirty="0">
                <a:solidFill>
                  <a:srgbClr val="F6A78D"/>
                </a:solidFill>
                <a:latin typeface="Cairo SemiBold" panose="00000700000000000000" pitchFamily="2" charset="-78"/>
                <a:cs typeface="+mj-cs"/>
              </a:rPr>
              <a:t>العلاقة بين المدير والموعد</a:t>
            </a:r>
            <a:endParaRPr lang="en-US" sz="4000" dirty="0">
              <a:solidFill>
                <a:srgbClr val="F6A78D"/>
              </a:solidFill>
              <a:latin typeface="Cairo SemiBold" panose="00000700000000000000" pitchFamily="2" charset="-78"/>
              <a:cs typeface="+mj-cs"/>
            </a:endParaRPr>
          </a:p>
          <a:p>
            <a:pPr algn="justLow" rtl="1">
              <a:lnSpc>
                <a:spcPct val="150000"/>
              </a:lnSpc>
            </a:pPr>
            <a:r>
              <a:rPr lang="ar-SY" sz="2000" dirty="0">
                <a:solidFill>
                  <a:srgbClr val="A76880"/>
                </a:solidFill>
                <a:cs typeface="+mj-cs"/>
              </a:rPr>
              <a:t>يمكن للمدير أن يدير جدول المواعيد كما يشاء من حجز وحذف ويمكن أن يحجز أكثر من موعد واحد في ذات الأسبوع لمريض واحد </a:t>
            </a:r>
            <a:endParaRPr lang="ar-SY" dirty="0">
              <a:cs typeface="+mj-cs"/>
            </a:endParaRPr>
          </a:p>
        </p:txBody>
      </p:sp>
      <p:sp>
        <p:nvSpPr>
          <p:cNvPr id="22" name="TextBox 21">
            <a:extLst>
              <a:ext uri="{FF2B5EF4-FFF2-40B4-BE49-F238E27FC236}">
                <a16:creationId xmlns:a16="http://schemas.microsoft.com/office/drawing/2014/main" id="{A83EB970-A66A-47D5-B4B5-BA0D074D4856}"/>
              </a:ext>
            </a:extLst>
          </p:cNvPr>
          <p:cNvSpPr txBox="1"/>
          <p:nvPr/>
        </p:nvSpPr>
        <p:spPr>
          <a:xfrm>
            <a:off x="578079" y="-2025598"/>
            <a:ext cx="10608906" cy="1420325"/>
          </a:xfrm>
          <a:prstGeom prst="rect">
            <a:avLst/>
          </a:prstGeom>
          <a:noFill/>
        </p:spPr>
        <p:txBody>
          <a:bodyPr wrap="square" rtlCol="0">
            <a:spAutoFit/>
          </a:bodyPr>
          <a:lstStyle/>
          <a:p>
            <a:pPr algn="ctr" rtl="1">
              <a:lnSpc>
                <a:spcPct val="150000"/>
              </a:lnSpc>
            </a:pPr>
            <a:r>
              <a:rPr lang="ar-SY" sz="4000" dirty="0">
                <a:solidFill>
                  <a:srgbClr val="F6A78D"/>
                </a:solidFill>
                <a:latin typeface="Cairo SemiBold" panose="00000700000000000000" pitchFamily="2" charset="-78"/>
                <a:cs typeface="+mj-cs"/>
              </a:rPr>
              <a:t>العلاقة بين المدير والفحص الطبي</a:t>
            </a:r>
            <a:endParaRPr lang="en-US" sz="4000" dirty="0">
              <a:solidFill>
                <a:srgbClr val="F6A78D"/>
              </a:solidFill>
              <a:latin typeface="Cairo SemiBold" panose="00000700000000000000" pitchFamily="2" charset="-78"/>
              <a:cs typeface="+mj-cs"/>
            </a:endParaRPr>
          </a:p>
          <a:p>
            <a:pPr algn="justLow" rtl="1">
              <a:lnSpc>
                <a:spcPct val="150000"/>
              </a:lnSpc>
            </a:pPr>
            <a:r>
              <a:rPr lang="ar-SY" sz="2000" dirty="0">
                <a:solidFill>
                  <a:srgbClr val="A76880"/>
                </a:solidFill>
                <a:cs typeface="+mj-cs"/>
              </a:rPr>
              <a:t>يحدد المدير نتيجة الفحص الطبي لمريض بحسب موعد محدد لينتج عنه الوصفة الطبية</a:t>
            </a:r>
            <a:endParaRPr lang="ar-SY" dirty="0">
              <a:cs typeface="+mj-cs"/>
            </a:endParaRPr>
          </a:p>
        </p:txBody>
      </p:sp>
      <p:sp>
        <p:nvSpPr>
          <p:cNvPr id="24" name="TextBox 23">
            <a:extLst>
              <a:ext uri="{FF2B5EF4-FFF2-40B4-BE49-F238E27FC236}">
                <a16:creationId xmlns:a16="http://schemas.microsoft.com/office/drawing/2014/main" id="{77955A87-0ADC-4B59-BC45-286FA9547CC9}"/>
              </a:ext>
            </a:extLst>
          </p:cNvPr>
          <p:cNvSpPr txBox="1"/>
          <p:nvPr/>
        </p:nvSpPr>
        <p:spPr>
          <a:xfrm>
            <a:off x="364611" y="-1910599"/>
            <a:ext cx="10608906" cy="1420325"/>
          </a:xfrm>
          <a:prstGeom prst="rect">
            <a:avLst/>
          </a:prstGeom>
          <a:noFill/>
        </p:spPr>
        <p:txBody>
          <a:bodyPr wrap="square" rtlCol="0">
            <a:spAutoFit/>
          </a:bodyPr>
          <a:lstStyle/>
          <a:p>
            <a:pPr algn="ctr" rtl="1">
              <a:lnSpc>
                <a:spcPct val="150000"/>
              </a:lnSpc>
            </a:pPr>
            <a:r>
              <a:rPr lang="ar-SY" sz="4000" dirty="0">
                <a:solidFill>
                  <a:srgbClr val="F6A78D"/>
                </a:solidFill>
                <a:latin typeface="Cairo SemiBold" panose="00000700000000000000" pitchFamily="2" charset="-78"/>
                <a:cs typeface="+mj-cs"/>
              </a:rPr>
              <a:t>العلاقة بين المدير والوصفة الطبية</a:t>
            </a:r>
            <a:endParaRPr lang="en-US" sz="4000" dirty="0">
              <a:solidFill>
                <a:srgbClr val="F6A78D"/>
              </a:solidFill>
              <a:latin typeface="Cairo SemiBold" panose="00000700000000000000" pitchFamily="2" charset="-78"/>
              <a:cs typeface="+mj-cs"/>
            </a:endParaRPr>
          </a:p>
          <a:p>
            <a:pPr algn="justLow" rtl="1">
              <a:lnSpc>
                <a:spcPct val="150000"/>
              </a:lnSpc>
            </a:pPr>
            <a:r>
              <a:rPr lang="ar-SY" sz="2000" dirty="0">
                <a:solidFill>
                  <a:srgbClr val="A76880"/>
                </a:solidFill>
                <a:cs typeface="+mj-cs"/>
              </a:rPr>
              <a:t>يستطيع المدير أن يجعل الوصفة الطبية ذات رقم معين على أن ثمنها قد تم تسديده نقداً</a:t>
            </a:r>
            <a:endParaRPr lang="ar-SY" dirty="0">
              <a:cs typeface="+mj-cs"/>
            </a:endParaRPr>
          </a:p>
        </p:txBody>
      </p:sp>
      <p:sp>
        <p:nvSpPr>
          <p:cNvPr id="26" name="TextBox 25">
            <a:extLst>
              <a:ext uri="{FF2B5EF4-FFF2-40B4-BE49-F238E27FC236}">
                <a16:creationId xmlns:a16="http://schemas.microsoft.com/office/drawing/2014/main" id="{C8D6F81C-3389-4351-B740-75D62FFE70C7}"/>
              </a:ext>
            </a:extLst>
          </p:cNvPr>
          <p:cNvSpPr txBox="1"/>
          <p:nvPr/>
        </p:nvSpPr>
        <p:spPr>
          <a:xfrm>
            <a:off x="1005015" y="-2049480"/>
            <a:ext cx="10608906" cy="1881990"/>
          </a:xfrm>
          <a:prstGeom prst="rect">
            <a:avLst/>
          </a:prstGeom>
          <a:noFill/>
        </p:spPr>
        <p:txBody>
          <a:bodyPr wrap="square" rtlCol="0">
            <a:spAutoFit/>
          </a:bodyPr>
          <a:lstStyle/>
          <a:p>
            <a:pPr algn="ctr" rtl="1">
              <a:lnSpc>
                <a:spcPct val="150000"/>
              </a:lnSpc>
            </a:pPr>
            <a:r>
              <a:rPr lang="ar-SY" sz="4000" dirty="0">
                <a:solidFill>
                  <a:srgbClr val="F6A78D"/>
                </a:solidFill>
                <a:latin typeface="Cairo SemiBold" panose="00000700000000000000" pitchFamily="2" charset="-78"/>
                <a:cs typeface="+mj-cs"/>
              </a:rPr>
              <a:t>العلاقة بين الدواء والوصفة الطبية</a:t>
            </a:r>
            <a:endParaRPr lang="en-US" sz="4000" dirty="0">
              <a:solidFill>
                <a:srgbClr val="F6A78D"/>
              </a:solidFill>
              <a:latin typeface="Cairo SemiBold" panose="00000700000000000000" pitchFamily="2" charset="-78"/>
              <a:cs typeface="+mj-cs"/>
            </a:endParaRPr>
          </a:p>
          <a:p>
            <a:pPr algn="justLow" rtl="1">
              <a:lnSpc>
                <a:spcPct val="150000"/>
              </a:lnSpc>
            </a:pPr>
            <a:r>
              <a:rPr lang="ar-SY" sz="2000" dirty="0">
                <a:solidFill>
                  <a:srgbClr val="A76880"/>
                </a:solidFill>
                <a:cs typeface="+mj-cs"/>
              </a:rPr>
              <a:t>يمكن لوصفة طبية أن تحوي على أكثر من دواء ويمكن للوصفة الواحدة أيضاً أن تحوي على نفس الدواء أكثر من مرة كما أنه يمكن للدواء أن يكون موجوداً في أكثر من وصفة وقد لا يكون موجوداً إطلاقاً لذلك قمنا بتمثيل العلاقة في كيان وسيط سميناه </a:t>
            </a:r>
            <a:r>
              <a:rPr lang="en-US" sz="2000" dirty="0" err="1">
                <a:solidFill>
                  <a:srgbClr val="A76880"/>
                </a:solidFill>
                <a:cs typeface="+mj-cs"/>
              </a:rPr>
              <a:t>medices</a:t>
            </a:r>
            <a:endParaRPr lang="ar-SY" dirty="0">
              <a:cs typeface="+mj-cs"/>
            </a:endParaRPr>
          </a:p>
        </p:txBody>
      </p:sp>
    </p:spTree>
    <p:extLst>
      <p:ext uri="{BB962C8B-B14F-4D97-AF65-F5344CB8AC3E}">
        <p14:creationId xmlns:p14="http://schemas.microsoft.com/office/powerpoint/2010/main" val="11030421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7 3.33333E-6 L -0.94792 -0.00232 " pathEditMode="relative" rAng="0" ptsTypes="AA">
                                      <p:cBhvr>
                                        <p:cTn id="6" dur="2000" fill="hold"/>
                                        <p:tgtEl>
                                          <p:spTgt spid="4"/>
                                        </p:tgtEl>
                                        <p:attrNameLst>
                                          <p:attrName>ppt_x</p:attrName>
                                          <p:attrName>ppt_y</p:attrName>
                                        </p:attrNameLst>
                                      </p:cBhvr>
                                      <p:rCtr x="-47396" y="-116"/>
                                    </p:animMotion>
                                  </p:childTnLst>
                                </p:cTn>
                              </p:par>
                              <p:par>
                                <p:cTn id="7" presetID="42" presetClass="path" presetSubtype="0" accel="50000" decel="50000" fill="hold" grpId="0" nodeType="withEffect">
                                  <p:stCondLst>
                                    <p:cond delay="0"/>
                                  </p:stCondLst>
                                  <p:childTnLst>
                                    <p:animMotion origin="layout" path="M 4.16667E-6 3.7037E-7 L -0.00391 0.27454 " pathEditMode="relative" rAng="0" ptsTypes="AA">
                                      <p:cBhvr>
                                        <p:cTn id="8" dur="2000" fill="hold"/>
                                        <p:tgtEl>
                                          <p:spTgt spid="8"/>
                                        </p:tgtEl>
                                        <p:attrNameLst>
                                          <p:attrName>ppt_x</p:attrName>
                                          <p:attrName>ppt_y</p:attrName>
                                        </p:attrNameLst>
                                      </p:cBhvr>
                                      <p:rCtr x="-91" y="13727"/>
                                    </p:animMotion>
                                  </p:childTnLst>
                                </p:cTn>
                              </p:par>
                              <p:par>
                                <p:cTn id="9" presetID="42" presetClass="path" presetSubtype="0" accel="50000" decel="50000" fill="hold" grpId="0" nodeType="withEffect">
                                  <p:stCondLst>
                                    <p:cond delay="0"/>
                                  </p:stCondLst>
                                  <p:childTnLst>
                                    <p:animMotion origin="layout" path="M -2.5E-6 4.44444E-6 L -0.44388 -0.01412 " pathEditMode="relative" rAng="0" ptsTypes="AA">
                                      <p:cBhvr>
                                        <p:cTn id="10" dur="2000" fill="hold"/>
                                        <p:tgtEl>
                                          <p:spTgt spid="16"/>
                                        </p:tgtEl>
                                        <p:attrNameLst>
                                          <p:attrName>ppt_x</p:attrName>
                                          <p:attrName>ppt_y</p:attrName>
                                        </p:attrNameLst>
                                      </p:cBhvr>
                                      <p:rCtr x="-22201" y="-718"/>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1" nodeType="clickEffect">
                                  <p:stCondLst>
                                    <p:cond delay="0"/>
                                  </p:stCondLst>
                                  <p:childTnLst>
                                    <p:animMotion origin="layout" path="M -0.00391 0.27454 L -0.95547 0.27454 " pathEditMode="relative" rAng="0" ptsTypes="AA">
                                      <p:cBhvr>
                                        <p:cTn id="14" dur="2000" fill="hold"/>
                                        <p:tgtEl>
                                          <p:spTgt spid="8"/>
                                        </p:tgtEl>
                                        <p:attrNameLst>
                                          <p:attrName>ppt_x</p:attrName>
                                          <p:attrName>ppt_y</p:attrName>
                                        </p:attrNameLst>
                                      </p:cBhvr>
                                      <p:rCtr x="-47682" y="116"/>
                                    </p:animMotion>
                                  </p:childTnLst>
                                </p:cTn>
                              </p:par>
                              <p:par>
                                <p:cTn id="15" presetID="42" presetClass="path" presetSubtype="0" accel="50000" decel="50000" fill="hold" grpId="0" nodeType="withEffect">
                                  <p:stCondLst>
                                    <p:cond delay="0"/>
                                  </p:stCondLst>
                                  <p:childTnLst>
                                    <p:animMotion origin="layout" path="M 0 3.7037E-7 L -0.01276 0.27454 " pathEditMode="relative" rAng="0" ptsTypes="AA">
                                      <p:cBhvr>
                                        <p:cTn id="16" dur="2000" fill="hold"/>
                                        <p:tgtEl>
                                          <p:spTgt spid="18"/>
                                        </p:tgtEl>
                                        <p:attrNameLst>
                                          <p:attrName>ppt_x</p:attrName>
                                          <p:attrName>ppt_y</p:attrName>
                                        </p:attrNameLst>
                                      </p:cBhvr>
                                      <p:rCtr x="-1016" y="13727"/>
                                    </p:animMotion>
                                  </p:childTnLst>
                                </p:cTn>
                              </p:par>
                              <p:par>
                                <p:cTn id="17" presetID="42" presetClass="path" presetSubtype="0" accel="50000" decel="50000" fill="hold" grpId="1" nodeType="withEffect">
                                  <p:stCondLst>
                                    <p:cond delay="0"/>
                                  </p:stCondLst>
                                  <p:childTnLst>
                                    <p:animMotion origin="layout" path="M -0.44388 -0.01412 L -0.18906 0.24606 " pathEditMode="relative" rAng="0" ptsTypes="AA">
                                      <p:cBhvr>
                                        <p:cTn id="18" dur="2000" fill="hold"/>
                                        <p:tgtEl>
                                          <p:spTgt spid="16"/>
                                        </p:tgtEl>
                                        <p:attrNameLst>
                                          <p:attrName>ppt_x</p:attrName>
                                          <p:attrName>ppt_y</p:attrName>
                                        </p:attrNameLst>
                                      </p:cBhvr>
                                      <p:rCtr x="12500" y="12292"/>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1" nodeType="clickEffect">
                                  <p:stCondLst>
                                    <p:cond delay="0"/>
                                  </p:stCondLst>
                                  <p:childTnLst>
                                    <p:animMotion origin="layout" path="M -0.01276 0.27454 L -0.95599 0.27454 " pathEditMode="relative" rAng="0" ptsTypes="AA">
                                      <p:cBhvr>
                                        <p:cTn id="22" dur="2000" fill="hold"/>
                                        <p:tgtEl>
                                          <p:spTgt spid="18"/>
                                        </p:tgtEl>
                                        <p:attrNameLst>
                                          <p:attrName>ppt_x</p:attrName>
                                          <p:attrName>ppt_y</p:attrName>
                                        </p:attrNameLst>
                                      </p:cBhvr>
                                      <p:rCtr x="-47383" y="116"/>
                                    </p:animMotion>
                                  </p:childTnLst>
                                </p:cTn>
                              </p:par>
                              <p:par>
                                <p:cTn id="23" presetID="42" presetClass="path" presetSubtype="0" accel="50000" decel="50000" fill="hold" grpId="0" nodeType="withEffect">
                                  <p:stCondLst>
                                    <p:cond delay="0"/>
                                  </p:stCondLst>
                                  <p:childTnLst>
                                    <p:animMotion origin="layout" path="M -3.95833E-6 3.7037E-7 L -0.02148 0.27454 " pathEditMode="relative" rAng="0" ptsTypes="AA">
                                      <p:cBhvr>
                                        <p:cTn id="24" dur="2000" fill="hold"/>
                                        <p:tgtEl>
                                          <p:spTgt spid="20"/>
                                        </p:tgtEl>
                                        <p:attrNameLst>
                                          <p:attrName>ppt_x</p:attrName>
                                          <p:attrName>ppt_y</p:attrName>
                                        </p:attrNameLst>
                                      </p:cBhvr>
                                      <p:rCtr x="-443" y="12870"/>
                                    </p:animMotion>
                                  </p:childTnLst>
                                </p:cTn>
                              </p:par>
                              <p:par>
                                <p:cTn id="25" presetID="42" presetClass="path" presetSubtype="0" accel="50000" decel="50000" fill="hold" grpId="0" nodeType="withEffect">
                                  <p:stCondLst>
                                    <p:cond delay="0"/>
                                  </p:stCondLst>
                                  <p:childTnLst>
                                    <p:animMotion origin="layout" path="M -3.75E-6 -1.85185E-6 L -0.24466 0.01459 " pathEditMode="relative" rAng="0" ptsTypes="AA">
                                      <p:cBhvr>
                                        <p:cTn id="26" dur="2000" fill="hold"/>
                                        <p:tgtEl>
                                          <p:spTgt spid="15"/>
                                        </p:tgtEl>
                                        <p:attrNameLst>
                                          <p:attrName>ppt_x</p:attrName>
                                          <p:attrName>ppt_y</p:attrName>
                                        </p:attrNameLst>
                                      </p:cBhvr>
                                      <p:rCtr x="-12292" y="718"/>
                                    </p:animMotion>
                                  </p:childTnLst>
                                </p:cTn>
                              </p:par>
                              <p:par>
                                <p:cTn id="27" presetID="42" presetClass="path" presetSubtype="0" accel="50000" decel="50000" fill="hold" grpId="2" nodeType="withEffect">
                                  <p:stCondLst>
                                    <p:cond delay="0"/>
                                  </p:stCondLst>
                                  <p:childTnLst>
                                    <p:animMotion origin="layout" path="M -0.18906 0.24606 L -0.33073 0.22083 " pathEditMode="relative" rAng="0" ptsTypes="AA">
                                      <p:cBhvr>
                                        <p:cTn id="28" dur="2000" fill="hold"/>
                                        <p:tgtEl>
                                          <p:spTgt spid="16"/>
                                        </p:tgtEl>
                                        <p:attrNameLst>
                                          <p:attrName>ppt_x</p:attrName>
                                          <p:attrName>ppt_y</p:attrName>
                                        </p:attrNameLst>
                                      </p:cBhvr>
                                      <p:rCtr x="-6849" y="-972"/>
                                    </p:animMotion>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0.02148 0.27454 L -0.96471 0.27454 " pathEditMode="relative" rAng="0" ptsTypes="AA">
                                      <p:cBhvr>
                                        <p:cTn id="32" dur="2000" fill="hold"/>
                                        <p:tgtEl>
                                          <p:spTgt spid="20"/>
                                        </p:tgtEl>
                                        <p:attrNameLst>
                                          <p:attrName>ppt_x</p:attrName>
                                          <p:attrName>ppt_y</p:attrName>
                                        </p:attrNameLst>
                                      </p:cBhvr>
                                      <p:rCtr x="-47383" y="-208"/>
                                    </p:animMotion>
                                  </p:childTnLst>
                                </p:cTn>
                              </p:par>
                              <p:par>
                                <p:cTn id="33" presetID="42" presetClass="path" presetSubtype="0" accel="50000" decel="50000" fill="hold" grpId="0" nodeType="withEffect">
                                  <p:stCondLst>
                                    <p:cond delay="0"/>
                                  </p:stCondLst>
                                  <p:childTnLst>
                                    <p:animMotion origin="layout" path="M -1.875E-6 -3.33333E-6 L 0.00481 0.30833 " pathEditMode="relative" rAng="0" ptsTypes="AA">
                                      <p:cBhvr>
                                        <p:cTn id="34" dur="2000" fill="hold"/>
                                        <p:tgtEl>
                                          <p:spTgt spid="22"/>
                                        </p:tgtEl>
                                        <p:attrNameLst>
                                          <p:attrName>ppt_x</p:attrName>
                                          <p:attrName>ppt_y</p:attrName>
                                        </p:attrNameLst>
                                      </p:cBhvr>
                                      <p:rCtr x="404" y="15301"/>
                                    </p:animMotion>
                                  </p:childTnLst>
                                </p:cTn>
                              </p:par>
                              <p:par>
                                <p:cTn id="35" presetID="42" presetClass="path" presetSubtype="0" accel="50000" decel="50000" fill="hold" grpId="1" nodeType="withEffect">
                                  <p:stCondLst>
                                    <p:cond delay="0"/>
                                  </p:stCondLst>
                                  <p:childTnLst>
                                    <p:animMotion origin="layout" path="M -0.24466 0.01459 L -0.24531 0.48287 " pathEditMode="relative" rAng="0" ptsTypes="AA">
                                      <p:cBhvr>
                                        <p:cTn id="36" dur="2000" fill="hold"/>
                                        <p:tgtEl>
                                          <p:spTgt spid="15"/>
                                        </p:tgtEl>
                                        <p:attrNameLst>
                                          <p:attrName>ppt_x</p:attrName>
                                          <p:attrName>ppt_y</p:attrName>
                                        </p:attrNameLst>
                                      </p:cBhvr>
                                      <p:rCtr x="26" y="23403"/>
                                    </p:animMotion>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grpId="1" nodeType="clickEffect">
                                  <p:stCondLst>
                                    <p:cond delay="0"/>
                                  </p:stCondLst>
                                  <p:childTnLst>
                                    <p:animMotion origin="layout" path="M 0.00482 0.30833 L -0.94075 0.30394 " pathEditMode="relative" rAng="0" ptsTypes="AA">
                                      <p:cBhvr>
                                        <p:cTn id="40" dur="2000" fill="hold"/>
                                        <p:tgtEl>
                                          <p:spTgt spid="22"/>
                                        </p:tgtEl>
                                        <p:attrNameLst>
                                          <p:attrName>ppt_x</p:attrName>
                                          <p:attrName>ppt_y</p:attrName>
                                        </p:attrNameLst>
                                      </p:cBhvr>
                                      <p:rCtr x="-47266" y="-417"/>
                                    </p:animMotion>
                                  </p:childTnLst>
                                </p:cTn>
                              </p:par>
                              <p:par>
                                <p:cTn id="41" presetID="42" presetClass="path" presetSubtype="0" accel="50000" decel="50000" fill="hold" grpId="0" nodeType="withEffect">
                                  <p:stCondLst>
                                    <p:cond delay="0"/>
                                  </p:stCondLst>
                                  <p:childTnLst>
                                    <p:animMotion origin="layout" path="M 0.03503 0.01713 L 0.02227 0.29167 " pathEditMode="relative" rAng="0" ptsTypes="AA">
                                      <p:cBhvr>
                                        <p:cTn id="42" dur="2000" fill="hold"/>
                                        <p:tgtEl>
                                          <p:spTgt spid="24"/>
                                        </p:tgtEl>
                                        <p:attrNameLst>
                                          <p:attrName>ppt_x</p:attrName>
                                          <p:attrName>ppt_y</p:attrName>
                                        </p:attrNameLst>
                                      </p:cBhvr>
                                      <p:rCtr x="-638" y="13727"/>
                                    </p:animMotion>
                                  </p:childTnLst>
                                </p:cTn>
                              </p:par>
                              <p:par>
                                <p:cTn id="43" presetID="42" presetClass="path" presetSubtype="0" accel="50000" decel="50000" fill="hold" grpId="2" nodeType="withEffect">
                                  <p:stCondLst>
                                    <p:cond delay="0"/>
                                  </p:stCondLst>
                                  <p:childTnLst>
                                    <p:animMotion origin="layout" path="M -0.24531 0.48287 L 0.01498 0.275 " pathEditMode="relative" rAng="0" ptsTypes="AA">
                                      <p:cBhvr>
                                        <p:cTn id="44" dur="2000" fill="hold"/>
                                        <p:tgtEl>
                                          <p:spTgt spid="15"/>
                                        </p:tgtEl>
                                        <p:attrNameLst>
                                          <p:attrName>ppt_x</p:attrName>
                                          <p:attrName>ppt_y</p:attrName>
                                        </p:attrNameLst>
                                      </p:cBhvr>
                                      <p:rCtr x="12982" y="-10162"/>
                                    </p:animMotion>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1" nodeType="clickEffect">
                                  <p:stCondLst>
                                    <p:cond delay="0"/>
                                  </p:stCondLst>
                                  <p:childTnLst>
                                    <p:animMotion origin="layout" path="M 0.02227 0.29167 L -0.92096 0.29352 " pathEditMode="relative" rAng="0" ptsTypes="AA">
                                      <p:cBhvr>
                                        <p:cTn id="48" dur="2000" fill="hold"/>
                                        <p:tgtEl>
                                          <p:spTgt spid="24"/>
                                        </p:tgtEl>
                                        <p:attrNameLst>
                                          <p:attrName>ppt_x</p:attrName>
                                          <p:attrName>ppt_y</p:attrName>
                                        </p:attrNameLst>
                                      </p:cBhvr>
                                      <p:rCtr x="-47083" y="93"/>
                                    </p:animMotion>
                                  </p:childTnLst>
                                </p:cTn>
                              </p:par>
                              <p:par>
                                <p:cTn id="49" presetID="42" presetClass="path" presetSubtype="0" accel="50000" decel="50000" fill="hold" grpId="0" nodeType="withEffect">
                                  <p:stCondLst>
                                    <p:cond delay="0"/>
                                  </p:stCondLst>
                                  <p:childTnLst>
                                    <p:animMotion origin="layout" path="M 2.08333E-6 4.07407E-6 L -0.03021 0.27824 " pathEditMode="relative" rAng="0" ptsTypes="AA">
                                      <p:cBhvr>
                                        <p:cTn id="50" dur="2000" fill="hold"/>
                                        <p:tgtEl>
                                          <p:spTgt spid="26"/>
                                        </p:tgtEl>
                                        <p:attrNameLst>
                                          <p:attrName>ppt_x</p:attrName>
                                          <p:attrName>ppt_y</p:attrName>
                                        </p:attrNameLst>
                                      </p:cBhvr>
                                      <p:rCtr x="-1406" y="13727"/>
                                    </p:animMotion>
                                  </p:childTnLst>
                                </p:cTn>
                              </p:par>
                              <p:par>
                                <p:cTn id="51" presetID="42" presetClass="path" presetSubtype="0" accel="50000" decel="50000" fill="hold" grpId="3" nodeType="withEffect">
                                  <p:stCondLst>
                                    <p:cond delay="0"/>
                                  </p:stCondLst>
                                  <p:childTnLst>
                                    <p:animMotion origin="layout" path="M -0.33073 0.22083 L 0.06094 0.19467 " pathEditMode="relative" rAng="0" ptsTypes="AA">
                                      <p:cBhvr>
                                        <p:cTn id="52" dur="2000" fill="hold"/>
                                        <p:tgtEl>
                                          <p:spTgt spid="16"/>
                                        </p:tgtEl>
                                        <p:attrNameLst>
                                          <p:attrName>ppt_x</p:attrName>
                                          <p:attrName>ppt_y</p:attrName>
                                        </p:attrNameLst>
                                      </p:cBhvr>
                                      <p:rCtr x="19401" y="-11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8" grpId="1"/>
      <p:bldP spid="15" grpId="0" animBg="1"/>
      <p:bldP spid="15" grpId="1" animBg="1"/>
      <p:bldP spid="15" grpId="2" animBg="1"/>
      <p:bldP spid="16" grpId="0" animBg="1"/>
      <p:bldP spid="16" grpId="1" animBg="1"/>
      <p:bldP spid="16" grpId="2" animBg="1"/>
      <p:bldP spid="16" grpId="3" animBg="1"/>
      <p:bldP spid="18" grpId="0"/>
      <p:bldP spid="18" grpId="1"/>
      <p:bldP spid="20" grpId="0"/>
      <p:bldP spid="20" grpId="1"/>
      <p:bldP spid="22" grpId="0"/>
      <p:bldP spid="22" grpId="1"/>
      <p:bldP spid="24" grpId="0"/>
      <p:bldP spid="24" grpId="1"/>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6A2B6A65-8F34-43DB-A5A2-8F9223931E17}"/>
              </a:ext>
            </a:extLst>
          </p:cNvPr>
          <p:cNvPicPr>
            <a:picLocks noChangeAspect="1"/>
          </p:cNvPicPr>
          <p:nvPr/>
        </p:nvPicPr>
        <p:blipFill rotWithShape="1">
          <a:blip r:embed="rId2">
            <a:extLst>
              <a:ext uri="{28A0092B-C50C-407E-A947-70E740481C1C}">
                <a14:useLocalDpi xmlns:a14="http://schemas.microsoft.com/office/drawing/2010/main" val="0"/>
              </a:ext>
            </a:extLst>
          </a:blip>
          <a:srcRect t="82971"/>
          <a:stretch/>
        </p:blipFill>
        <p:spPr>
          <a:xfrm rot="16200000">
            <a:off x="8337805" y="3003803"/>
            <a:ext cx="6857999" cy="850392"/>
          </a:xfrm>
          <a:prstGeom prst="rect">
            <a:avLst/>
          </a:prstGeom>
          <a:ln>
            <a:noFill/>
          </a:ln>
        </p:spPr>
      </p:pic>
      <p:sp>
        <p:nvSpPr>
          <p:cNvPr id="28" name="TextBox 27">
            <a:hlinkClick r:id="" action="ppaction://noaction"/>
          </p:cNvPr>
          <p:cNvSpPr txBox="1"/>
          <p:nvPr/>
        </p:nvSpPr>
        <p:spPr>
          <a:xfrm rot="16200000">
            <a:off x="9740728" y="1641801"/>
            <a:ext cx="4023361" cy="739754"/>
          </a:xfrm>
          <a:prstGeom prst="rect">
            <a:avLst/>
          </a:prstGeom>
          <a:noFill/>
        </p:spPr>
        <p:txBody>
          <a:bodyPr wrap="square" rtlCol="0">
            <a:spAutoFit/>
          </a:bodyPr>
          <a:lstStyle/>
          <a:p>
            <a:pPr algn="ctr">
              <a:lnSpc>
                <a:spcPct val="150000"/>
              </a:lnSpc>
            </a:pPr>
            <a:r>
              <a:rPr lang="ar-SY" sz="3200" dirty="0">
                <a:solidFill>
                  <a:schemeClr val="bg1"/>
                </a:solidFill>
                <a:latin typeface="Cairo SemiBold" panose="00000700000000000000" pitchFamily="2" charset="-78"/>
                <a:cs typeface="+mj-cs"/>
              </a:rPr>
              <a:t>الواجهات البرمجية</a:t>
            </a:r>
            <a:endParaRPr lang="en-US" sz="3200" dirty="0">
              <a:solidFill>
                <a:schemeClr val="bg1"/>
              </a:solidFill>
              <a:latin typeface="Cairo SemiBold" panose="00000700000000000000" pitchFamily="2" charset="-78"/>
              <a:cs typeface="+mj-cs"/>
            </a:endParaRPr>
          </a:p>
        </p:txBody>
      </p:sp>
      <p:pic>
        <p:nvPicPr>
          <p:cNvPr id="3" name="Picture 2">
            <a:extLst>
              <a:ext uri="{FF2B5EF4-FFF2-40B4-BE49-F238E27FC236}">
                <a16:creationId xmlns:a16="http://schemas.microsoft.com/office/drawing/2014/main" id="{286EA98F-C421-4C63-87E5-51D691EE05DF}"/>
              </a:ext>
            </a:extLst>
          </p:cNvPr>
          <p:cNvPicPr>
            <a:picLocks noChangeAspect="1"/>
          </p:cNvPicPr>
          <p:nvPr/>
        </p:nvPicPr>
        <p:blipFill>
          <a:blip r:embed="rId3"/>
          <a:stretch>
            <a:fillRect/>
          </a:stretch>
        </p:blipFill>
        <p:spPr>
          <a:xfrm>
            <a:off x="-1" y="1087020"/>
            <a:ext cx="11339259" cy="5770980"/>
          </a:xfrm>
          <a:prstGeom prst="rect">
            <a:avLst/>
          </a:prstGeom>
        </p:spPr>
      </p:pic>
      <p:sp>
        <p:nvSpPr>
          <p:cNvPr id="5" name="TextBox 4">
            <a:extLst>
              <a:ext uri="{FF2B5EF4-FFF2-40B4-BE49-F238E27FC236}">
                <a16:creationId xmlns:a16="http://schemas.microsoft.com/office/drawing/2014/main" id="{E7BA045D-3754-40D0-A860-1071679AD88B}"/>
              </a:ext>
            </a:extLst>
          </p:cNvPr>
          <p:cNvSpPr txBox="1"/>
          <p:nvPr/>
        </p:nvSpPr>
        <p:spPr>
          <a:xfrm>
            <a:off x="148666" y="-2"/>
            <a:ext cx="10829609" cy="1050993"/>
          </a:xfrm>
          <a:prstGeom prst="rect">
            <a:avLst/>
          </a:prstGeom>
          <a:noFill/>
        </p:spPr>
        <p:txBody>
          <a:bodyPr wrap="square" rtlCol="0">
            <a:spAutoFit/>
          </a:bodyPr>
          <a:lstStyle/>
          <a:p>
            <a:pPr algn="ctr" rtl="1"/>
            <a:r>
              <a:rPr lang="ar-SY" sz="3600" dirty="0">
                <a:solidFill>
                  <a:srgbClr val="F6A78D"/>
                </a:solidFill>
                <a:latin typeface="Cairo SemiBold" panose="00000700000000000000" pitchFamily="2" charset="-78"/>
                <a:cs typeface="+mj-cs"/>
              </a:rPr>
              <a:t>الصفحة الرئيسية</a:t>
            </a:r>
          </a:p>
          <a:p>
            <a:pPr algn="justLow" rtl="1">
              <a:lnSpc>
                <a:spcPct val="150000"/>
              </a:lnSpc>
            </a:pPr>
            <a:r>
              <a:rPr lang="ar-SY" sz="2000" dirty="0">
                <a:solidFill>
                  <a:srgbClr val="A76880"/>
                </a:solidFill>
                <a:latin typeface="Cairo SemiBold" panose="00000700000000000000" pitchFamily="2" charset="-78"/>
                <a:cs typeface="+mj-cs"/>
              </a:rPr>
              <a:t>تحوي معلومات عامة عن مرض السكري وعن الخدمات التي يقدمها الموقع بالإضافة لروابط لباقي الصفحات بالموقع</a:t>
            </a:r>
            <a:endParaRPr lang="en-US" sz="2000" dirty="0">
              <a:solidFill>
                <a:srgbClr val="A76880"/>
              </a:solidFill>
              <a:latin typeface="Cairo SemiBold" panose="00000700000000000000" pitchFamily="2" charset="-78"/>
              <a:cs typeface="+mj-cs"/>
            </a:endParaRPr>
          </a:p>
        </p:txBody>
      </p:sp>
      <p:sp>
        <p:nvSpPr>
          <p:cNvPr id="2" name="TextBox 1">
            <a:extLst>
              <a:ext uri="{FF2B5EF4-FFF2-40B4-BE49-F238E27FC236}">
                <a16:creationId xmlns:a16="http://schemas.microsoft.com/office/drawing/2014/main" id="{28952DC4-8C70-4D2F-8456-2A47B93F1ED6}"/>
              </a:ext>
            </a:extLst>
          </p:cNvPr>
          <p:cNvSpPr txBox="1"/>
          <p:nvPr/>
        </p:nvSpPr>
        <p:spPr>
          <a:xfrm>
            <a:off x="148665" y="-6894031"/>
            <a:ext cx="10829609" cy="1050993"/>
          </a:xfrm>
          <a:prstGeom prst="rect">
            <a:avLst/>
          </a:prstGeom>
          <a:noFill/>
        </p:spPr>
        <p:txBody>
          <a:bodyPr wrap="square" rtlCol="0">
            <a:spAutoFit/>
          </a:bodyPr>
          <a:lstStyle/>
          <a:p>
            <a:pPr algn="ctr" rtl="1"/>
            <a:r>
              <a:rPr lang="ar-SY" sz="3600" dirty="0">
                <a:solidFill>
                  <a:srgbClr val="F6A78D"/>
                </a:solidFill>
                <a:latin typeface="Cairo SemiBold" panose="00000700000000000000" pitchFamily="2" charset="-78"/>
                <a:cs typeface="+mj-cs"/>
              </a:rPr>
              <a:t>صفحة التواصل</a:t>
            </a:r>
          </a:p>
          <a:p>
            <a:pPr algn="justLow" rtl="1">
              <a:lnSpc>
                <a:spcPct val="150000"/>
              </a:lnSpc>
            </a:pPr>
            <a:r>
              <a:rPr lang="ar-SY" sz="2000" dirty="0">
                <a:solidFill>
                  <a:srgbClr val="A76880"/>
                </a:solidFill>
                <a:latin typeface="Cairo SemiBold" panose="00000700000000000000" pitchFamily="2" charset="-78"/>
                <a:cs typeface="+mj-cs"/>
              </a:rPr>
              <a:t>تحوي معلومات التواصل الخاصة بالعيادة والطبيب كالبريد الالكتروني ورقم الهاتف </a:t>
            </a:r>
            <a:endParaRPr lang="en-US" sz="2000" dirty="0">
              <a:solidFill>
                <a:srgbClr val="A76880"/>
              </a:solidFill>
              <a:latin typeface="Cairo SemiBold" panose="00000700000000000000" pitchFamily="2" charset="-78"/>
              <a:cs typeface="+mj-cs"/>
            </a:endParaRPr>
          </a:p>
        </p:txBody>
      </p:sp>
      <p:pic>
        <p:nvPicPr>
          <p:cNvPr id="4" name="Picture 3">
            <a:extLst>
              <a:ext uri="{FF2B5EF4-FFF2-40B4-BE49-F238E27FC236}">
                <a16:creationId xmlns:a16="http://schemas.microsoft.com/office/drawing/2014/main" id="{B8478E87-EBAA-4132-8399-1D84DBE82820}"/>
              </a:ext>
            </a:extLst>
          </p:cNvPr>
          <p:cNvPicPr>
            <a:picLocks noChangeAspect="1"/>
          </p:cNvPicPr>
          <p:nvPr/>
        </p:nvPicPr>
        <p:blipFill>
          <a:blip r:embed="rId4"/>
          <a:stretch>
            <a:fillRect/>
          </a:stretch>
        </p:blipFill>
        <p:spPr>
          <a:xfrm>
            <a:off x="-1" y="-5781892"/>
            <a:ext cx="11336910" cy="5745861"/>
          </a:xfrm>
          <a:prstGeom prst="rect">
            <a:avLst/>
          </a:prstGeom>
        </p:spPr>
      </p:pic>
      <p:sp>
        <p:nvSpPr>
          <p:cNvPr id="7" name="TextBox 6">
            <a:extLst>
              <a:ext uri="{FF2B5EF4-FFF2-40B4-BE49-F238E27FC236}">
                <a16:creationId xmlns:a16="http://schemas.microsoft.com/office/drawing/2014/main" id="{8062DC8C-E951-4EE1-81FB-4E751F29DE8C}"/>
              </a:ext>
            </a:extLst>
          </p:cNvPr>
          <p:cNvSpPr txBox="1"/>
          <p:nvPr/>
        </p:nvSpPr>
        <p:spPr>
          <a:xfrm>
            <a:off x="6214187" y="-6907253"/>
            <a:ext cx="4764087" cy="646331"/>
          </a:xfrm>
          <a:prstGeom prst="rect">
            <a:avLst/>
          </a:prstGeom>
          <a:noFill/>
        </p:spPr>
        <p:txBody>
          <a:bodyPr wrap="square" rtlCol="0">
            <a:spAutoFit/>
          </a:bodyPr>
          <a:lstStyle/>
          <a:p>
            <a:pPr algn="ctr" rtl="1"/>
            <a:r>
              <a:rPr lang="ar-SY" sz="3600" dirty="0">
                <a:solidFill>
                  <a:srgbClr val="F6A78D"/>
                </a:solidFill>
                <a:latin typeface="Cairo SemiBold" panose="00000700000000000000" pitchFamily="2" charset="-78"/>
                <a:cs typeface="+mj-cs"/>
              </a:rPr>
              <a:t>صفحة تسجيل الدخول</a:t>
            </a:r>
          </a:p>
        </p:txBody>
      </p:sp>
      <p:pic>
        <p:nvPicPr>
          <p:cNvPr id="9" name="Picture 8">
            <a:extLst>
              <a:ext uri="{FF2B5EF4-FFF2-40B4-BE49-F238E27FC236}">
                <a16:creationId xmlns:a16="http://schemas.microsoft.com/office/drawing/2014/main" id="{545F952B-40D9-4113-BBC0-2F129FD7DA2F}"/>
              </a:ext>
            </a:extLst>
          </p:cNvPr>
          <p:cNvPicPr>
            <a:picLocks noChangeAspect="1"/>
          </p:cNvPicPr>
          <p:nvPr/>
        </p:nvPicPr>
        <p:blipFill rotWithShape="1">
          <a:blip r:embed="rId5"/>
          <a:srcRect l="5518" r="11414"/>
          <a:stretch/>
        </p:blipFill>
        <p:spPr>
          <a:xfrm>
            <a:off x="-1" y="-6907251"/>
            <a:ext cx="5883254" cy="6857999"/>
          </a:xfrm>
          <a:prstGeom prst="rect">
            <a:avLst/>
          </a:prstGeom>
        </p:spPr>
      </p:pic>
      <p:sp>
        <p:nvSpPr>
          <p:cNvPr id="11" name="TextBox 10">
            <a:extLst>
              <a:ext uri="{FF2B5EF4-FFF2-40B4-BE49-F238E27FC236}">
                <a16:creationId xmlns:a16="http://schemas.microsoft.com/office/drawing/2014/main" id="{D7F4AAE1-A656-4856-B279-2E955CE5874C}"/>
              </a:ext>
            </a:extLst>
          </p:cNvPr>
          <p:cNvSpPr txBox="1"/>
          <p:nvPr/>
        </p:nvSpPr>
        <p:spPr>
          <a:xfrm>
            <a:off x="6094826" y="-5626366"/>
            <a:ext cx="5139588" cy="1881990"/>
          </a:xfrm>
          <a:prstGeom prst="rect">
            <a:avLst/>
          </a:prstGeom>
          <a:noFill/>
        </p:spPr>
        <p:txBody>
          <a:bodyPr wrap="square" rtlCol="0">
            <a:spAutoFit/>
          </a:bodyPr>
          <a:lstStyle/>
          <a:p>
            <a:pPr algn="justLow" rtl="1">
              <a:lnSpc>
                <a:spcPct val="150000"/>
              </a:lnSpc>
            </a:pPr>
            <a:r>
              <a:rPr lang="ar-SY" sz="2000" dirty="0">
                <a:solidFill>
                  <a:srgbClr val="A76880"/>
                </a:solidFill>
                <a:latin typeface="Cairo SemiBold" panose="00000700000000000000" pitchFamily="2" charset="-78"/>
                <a:cs typeface="+mj-cs"/>
              </a:rPr>
              <a:t>صفحة بسيطة فيها يقوم المستخدم بإدخال بيانات الدخول الخاصة وفيها زر "ليس لدي حساب" ينقلنا لصفحة تسجيل الحساب وزر "العودة للصفحة الرئيسية" للعودة للصفحة الرئيسية</a:t>
            </a:r>
            <a:endParaRPr lang="en-US" sz="2000" dirty="0">
              <a:solidFill>
                <a:srgbClr val="A76880"/>
              </a:solidFill>
              <a:latin typeface="Cairo SemiBold" panose="00000700000000000000" pitchFamily="2" charset="-78"/>
              <a:cs typeface="+mj-cs"/>
            </a:endParaRPr>
          </a:p>
        </p:txBody>
      </p:sp>
      <p:sp>
        <p:nvSpPr>
          <p:cNvPr id="13" name="TextBox 12">
            <a:extLst>
              <a:ext uri="{FF2B5EF4-FFF2-40B4-BE49-F238E27FC236}">
                <a16:creationId xmlns:a16="http://schemas.microsoft.com/office/drawing/2014/main" id="{A074926C-7B11-4E2A-863A-14A3634242B1}"/>
              </a:ext>
            </a:extLst>
          </p:cNvPr>
          <p:cNvSpPr txBox="1"/>
          <p:nvPr/>
        </p:nvSpPr>
        <p:spPr>
          <a:xfrm>
            <a:off x="6294307" y="-6934356"/>
            <a:ext cx="4683967" cy="646331"/>
          </a:xfrm>
          <a:prstGeom prst="rect">
            <a:avLst/>
          </a:prstGeom>
          <a:noFill/>
        </p:spPr>
        <p:txBody>
          <a:bodyPr wrap="square" rtlCol="0">
            <a:spAutoFit/>
          </a:bodyPr>
          <a:lstStyle/>
          <a:p>
            <a:pPr algn="ctr" rtl="1"/>
            <a:r>
              <a:rPr lang="ar-SY" sz="3600" dirty="0">
                <a:solidFill>
                  <a:srgbClr val="F6A78D"/>
                </a:solidFill>
                <a:latin typeface="Cairo SemiBold" panose="00000700000000000000" pitchFamily="2" charset="-78"/>
                <a:cs typeface="+mj-cs"/>
              </a:rPr>
              <a:t>صفحة تسجيل الحساب</a:t>
            </a:r>
          </a:p>
        </p:txBody>
      </p:sp>
      <p:sp>
        <p:nvSpPr>
          <p:cNvPr id="17" name="TextBox 16">
            <a:extLst>
              <a:ext uri="{FF2B5EF4-FFF2-40B4-BE49-F238E27FC236}">
                <a16:creationId xmlns:a16="http://schemas.microsoft.com/office/drawing/2014/main" id="{2D334D33-A4BD-43CC-BBD8-16698CD8A5F0}"/>
              </a:ext>
            </a:extLst>
          </p:cNvPr>
          <p:cNvSpPr txBox="1"/>
          <p:nvPr/>
        </p:nvSpPr>
        <p:spPr>
          <a:xfrm>
            <a:off x="6018004" y="-5863671"/>
            <a:ext cx="5139588" cy="2343655"/>
          </a:xfrm>
          <a:prstGeom prst="rect">
            <a:avLst/>
          </a:prstGeom>
          <a:noFill/>
        </p:spPr>
        <p:txBody>
          <a:bodyPr wrap="square" rtlCol="0">
            <a:spAutoFit/>
          </a:bodyPr>
          <a:lstStyle/>
          <a:p>
            <a:pPr algn="justLow" rtl="1">
              <a:lnSpc>
                <a:spcPct val="150000"/>
              </a:lnSpc>
            </a:pPr>
            <a:r>
              <a:rPr lang="ar-SY" sz="2000" dirty="0">
                <a:solidFill>
                  <a:srgbClr val="A76880"/>
                </a:solidFill>
                <a:latin typeface="Cairo SemiBold" panose="00000700000000000000" pitchFamily="2" charset="-78"/>
                <a:cs typeface="+mj-cs"/>
              </a:rPr>
              <a:t>يقوم المستخدم بإدخال اسمه ويختار كلمة مرور ويقوم بتأكيدها عن طريق إعادة كتابتها ويدخل تاريخ ميلاده وعند الضغط على زر التسجيل يتم التحقق من تطابق كلمات المرور ومن ملء جميع الحقول بالإضافة للتحقق من عدم ورود اسم مستخدم مطابق في النظام مسبقاً</a:t>
            </a:r>
            <a:endParaRPr lang="en-US" sz="2000" dirty="0">
              <a:solidFill>
                <a:srgbClr val="A76880"/>
              </a:solidFill>
              <a:latin typeface="Cairo SemiBold" panose="00000700000000000000" pitchFamily="2" charset="-78"/>
              <a:cs typeface="+mj-cs"/>
            </a:endParaRPr>
          </a:p>
        </p:txBody>
      </p:sp>
      <p:pic>
        <p:nvPicPr>
          <p:cNvPr id="19" name="Picture 18">
            <a:extLst>
              <a:ext uri="{FF2B5EF4-FFF2-40B4-BE49-F238E27FC236}">
                <a16:creationId xmlns:a16="http://schemas.microsoft.com/office/drawing/2014/main" id="{4238F82C-834D-4EB9-A48E-B5F04E73DF4E}"/>
              </a:ext>
            </a:extLst>
          </p:cNvPr>
          <p:cNvPicPr>
            <a:picLocks noChangeAspect="1"/>
          </p:cNvPicPr>
          <p:nvPr/>
        </p:nvPicPr>
        <p:blipFill>
          <a:blip r:embed="rId6"/>
          <a:stretch>
            <a:fillRect/>
          </a:stretch>
        </p:blipFill>
        <p:spPr>
          <a:xfrm>
            <a:off x="-1" y="-6943281"/>
            <a:ext cx="4683967" cy="6866927"/>
          </a:xfrm>
          <a:prstGeom prst="rect">
            <a:avLst/>
          </a:prstGeom>
        </p:spPr>
      </p:pic>
      <p:sp>
        <p:nvSpPr>
          <p:cNvPr id="21" name="TextBox 20">
            <a:extLst>
              <a:ext uri="{FF2B5EF4-FFF2-40B4-BE49-F238E27FC236}">
                <a16:creationId xmlns:a16="http://schemas.microsoft.com/office/drawing/2014/main" id="{FFDF7CCD-F69C-42D7-877D-4087BC5B8416}"/>
              </a:ext>
            </a:extLst>
          </p:cNvPr>
          <p:cNvSpPr txBox="1"/>
          <p:nvPr/>
        </p:nvSpPr>
        <p:spPr>
          <a:xfrm>
            <a:off x="172759" y="-6920472"/>
            <a:ext cx="10829609" cy="1974323"/>
          </a:xfrm>
          <a:prstGeom prst="rect">
            <a:avLst/>
          </a:prstGeom>
          <a:noFill/>
        </p:spPr>
        <p:txBody>
          <a:bodyPr wrap="square" rtlCol="0">
            <a:spAutoFit/>
          </a:bodyPr>
          <a:lstStyle/>
          <a:p>
            <a:pPr algn="ctr" rtl="1"/>
            <a:r>
              <a:rPr lang="ar-SY" sz="3600" dirty="0">
                <a:solidFill>
                  <a:srgbClr val="F6A78D"/>
                </a:solidFill>
                <a:latin typeface="Cairo SemiBold" panose="00000700000000000000" pitchFamily="2" charset="-78"/>
                <a:cs typeface="+mj-cs"/>
              </a:rPr>
              <a:t>صفحة المواعيد – حجز أو حذف موعد (طبيب)</a:t>
            </a:r>
          </a:p>
          <a:p>
            <a:pPr algn="justLow" rtl="1">
              <a:lnSpc>
                <a:spcPct val="150000"/>
              </a:lnSpc>
            </a:pPr>
            <a:r>
              <a:rPr lang="ar-SY" sz="2000" dirty="0">
                <a:solidFill>
                  <a:srgbClr val="A76880"/>
                </a:solidFill>
                <a:latin typeface="Cairo SemiBold" panose="00000700000000000000" pitchFamily="2" charset="-78"/>
                <a:cs typeface="+mj-cs"/>
              </a:rPr>
              <a:t>في تبويب حجز أو حذف موعد في صفحة المواعيد يمكن للطبيب أن يختار اسم المريض من قائمة المرضى من على اليمين والضغط على زر "حجز هنا" في سطر الساعة المطلوبة وعمود اليوم المطلوب ويمكنه الضغط على زر حذف لحذف الموعد في هذا التوقيت لأحد المرضى، كما يمكنه أن يقوم بتفريغ جدول مواعيد الأسبوع</a:t>
            </a:r>
            <a:endParaRPr lang="en-US" sz="2000" dirty="0">
              <a:solidFill>
                <a:srgbClr val="A76880"/>
              </a:solidFill>
              <a:latin typeface="Cairo SemiBold" panose="00000700000000000000" pitchFamily="2" charset="-78"/>
              <a:cs typeface="+mj-cs"/>
            </a:endParaRPr>
          </a:p>
        </p:txBody>
      </p:sp>
      <p:pic>
        <p:nvPicPr>
          <p:cNvPr id="23" name="Picture 22">
            <a:extLst>
              <a:ext uri="{FF2B5EF4-FFF2-40B4-BE49-F238E27FC236}">
                <a16:creationId xmlns:a16="http://schemas.microsoft.com/office/drawing/2014/main" id="{F4D1E983-739A-4F79-9F7F-8BD601379ACD}"/>
              </a:ext>
            </a:extLst>
          </p:cNvPr>
          <p:cNvPicPr>
            <a:picLocks noChangeAspect="1"/>
          </p:cNvPicPr>
          <p:nvPr/>
        </p:nvPicPr>
        <p:blipFill>
          <a:blip r:embed="rId7"/>
          <a:stretch>
            <a:fillRect/>
          </a:stretch>
        </p:blipFill>
        <p:spPr>
          <a:xfrm>
            <a:off x="0" y="-4830413"/>
            <a:ext cx="11365701" cy="4767942"/>
          </a:xfrm>
          <a:prstGeom prst="rect">
            <a:avLst/>
          </a:prstGeom>
        </p:spPr>
      </p:pic>
      <p:sp>
        <p:nvSpPr>
          <p:cNvPr id="25" name="TextBox 24">
            <a:extLst>
              <a:ext uri="{FF2B5EF4-FFF2-40B4-BE49-F238E27FC236}">
                <a16:creationId xmlns:a16="http://schemas.microsoft.com/office/drawing/2014/main" id="{B7930CAA-2C7D-4502-8D18-374ECFA48732}"/>
              </a:ext>
            </a:extLst>
          </p:cNvPr>
          <p:cNvSpPr txBox="1"/>
          <p:nvPr/>
        </p:nvSpPr>
        <p:spPr>
          <a:xfrm>
            <a:off x="-134680" y="-6957164"/>
            <a:ext cx="10926771" cy="2435988"/>
          </a:xfrm>
          <a:prstGeom prst="rect">
            <a:avLst/>
          </a:prstGeom>
          <a:noFill/>
        </p:spPr>
        <p:txBody>
          <a:bodyPr wrap="square" rtlCol="0">
            <a:spAutoFit/>
          </a:bodyPr>
          <a:lstStyle/>
          <a:p>
            <a:pPr algn="ctr" rtl="1"/>
            <a:r>
              <a:rPr lang="ar-SY" sz="3600" dirty="0">
                <a:solidFill>
                  <a:srgbClr val="F6A78D"/>
                </a:solidFill>
                <a:latin typeface="Cairo SemiBold" panose="00000700000000000000" pitchFamily="2" charset="-78"/>
                <a:cs typeface="+mj-cs"/>
              </a:rPr>
              <a:t>صفحة المواعيد – حجز أو حذف موعد (مريض)</a:t>
            </a:r>
          </a:p>
          <a:p>
            <a:pPr algn="justLow" rtl="1">
              <a:lnSpc>
                <a:spcPct val="150000"/>
              </a:lnSpc>
            </a:pPr>
            <a:r>
              <a:rPr lang="ar-SY" sz="2000" dirty="0">
                <a:solidFill>
                  <a:srgbClr val="A76880"/>
                </a:solidFill>
                <a:latin typeface="Cairo SemiBold" panose="00000700000000000000" pitchFamily="2" charset="-78"/>
                <a:cs typeface="+mj-cs"/>
              </a:rPr>
              <a:t>تظهر الصفحة بالنسبة للمريض بالشكل التالي حيث لا يوجد تبويب تحديد نتيجة فحص أو زر تفريغ جدول المواعيد ويستطيع حجز موعد واحد فقط لنفسه وعندها يتم تعطيل كافة الأزرار عدا زر الحذف للموعد المحجوز له وعندما يقوم بالحذف يمكنه إعادة حجز موعد من جديد ولكن لا يستطيع تغيير أو حذف موعد لمريض آخر حيث يظهر الزر بعبارة "محجوز" باللون الرمادي لا يمكن التفاعل معه، بالإضافة إلى أنه لا يستطيع أن يطلع على المواعيد السابقة لغيره من المرضى حيث يظهر الجدول لمواعيده هو فقط</a:t>
            </a:r>
            <a:endParaRPr lang="en-US" sz="2000" dirty="0">
              <a:solidFill>
                <a:srgbClr val="A76880"/>
              </a:solidFill>
              <a:latin typeface="Cairo SemiBold" panose="00000700000000000000" pitchFamily="2" charset="-78"/>
              <a:cs typeface="+mj-cs"/>
            </a:endParaRPr>
          </a:p>
        </p:txBody>
      </p:sp>
      <p:pic>
        <p:nvPicPr>
          <p:cNvPr id="27" name="Picture 26">
            <a:extLst>
              <a:ext uri="{FF2B5EF4-FFF2-40B4-BE49-F238E27FC236}">
                <a16:creationId xmlns:a16="http://schemas.microsoft.com/office/drawing/2014/main" id="{F35DC5D4-16F5-40AE-AA37-A3EB198F4350}"/>
              </a:ext>
            </a:extLst>
          </p:cNvPr>
          <p:cNvPicPr>
            <a:picLocks noChangeAspect="1"/>
          </p:cNvPicPr>
          <p:nvPr/>
        </p:nvPicPr>
        <p:blipFill>
          <a:blip r:embed="rId8"/>
          <a:stretch>
            <a:fillRect/>
          </a:stretch>
        </p:blipFill>
        <p:spPr>
          <a:xfrm>
            <a:off x="0" y="-4521176"/>
            <a:ext cx="11051214" cy="4422013"/>
          </a:xfrm>
          <a:prstGeom prst="rect">
            <a:avLst/>
          </a:prstGeom>
        </p:spPr>
      </p:pic>
      <p:sp>
        <p:nvSpPr>
          <p:cNvPr id="31" name="TextBox 30">
            <a:extLst>
              <a:ext uri="{FF2B5EF4-FFF2-40B4-BE49-F238E27FC236}">
                <a16:creationId xmlns:a16="http://schemas.microsoft.com/office/drawing/2014/main" id="{47107B52-CF6D-413F-A0AE-E9A63AD9ED3D}"/>
              </a:ext>
            </a:extLst>
          </p:cNvPr>
          <p:cNvSpPr txBox="1"/>
          <p:nvPr/>
        </p:nvSpPr>
        <p:spPr>
          <a:xfrm>
            <a:off x="19394" y="-6934356"/>
            <a:ext cx="11288723" cy="1512658"/>
          </a:xfrm>
          <a:prstGeom prst="rect">
            <a:avLst/>
          </a:prstGeom>
          <a:noFill/>
        </p:spPr>
        <p:txBody>
          <a:bodyPr wrap="square" rtlCol="0">
            <a:spAutoFit/>
          </a:bodyPr>
          <a:lstStyle/>
          <a:p>
            <a:pPr algn="ctr" rtl="1"/>
            <a:r>
              <a:rPr lang="ar-SY" sz="3600" dirty="0">
                <a:solidFill>
                  <a:srgbClr val="F6A78D"/>
                </a:solidFill>
                <a:latin typeface="Cairo SemiBold" panose="00000700000000000000" pitchFamily="2" charset="-78"/>
                <a:cs typeface="+mj-cs"/>
              </a:rPr>
              <a:t>صفحة المواعيد – استعراض المواعيد السابقة</a:t>
            </a:r>
          </a:p>
          <a:p>
            <a:pPr algn="justLow" rtl="1">
              <a:lnSpc>
                <a:spcPct val="150000"/>
              </a:lnSpc>
            </a:pPr>
            <a:r>
              <a:rPr lang="ar-SY" sz="2000" dirty="0">
                <a:solidFill>
                  <a:srgbClr val="A76880"/>
                </a:solidFill>
                <a:latin typeface="Cairo SemiBold" panose="00000700000000000000" pitchFamily="2" charset="-78"/>
                <a:cs typeface="+mj-cs"/>
              </a:rPr>
              <a:t>في تبويب استعراض المواعيد في صفحة المواعيد نرى جدول فيه نتائج الفحص الطبي وعند الضغط على رقم الوصفة تظهر لنا نافذة منبثقة كما هو موضح فيها رقم الوصفة واسم المريض وتوضح الأدوية الموصوفة وثمنها وفي النهاية زر تعيين الوصفة كمسددة نقداً وزر إغلاق</a:t>
            </a:r>
            <a:endParaRPr lang="en-US" sz="2000" dirty="0">
              <a:solidFill>
                <a:srgbClr val="A76880"/>
              </a:solidFill>
              <a:latin typeface="Cairo SemiBold" panose="00000700000000000000" pitchFamily="2" charset="-78"/>
              <a:cs typeface="+mj-cs"/>
            </a:endParaRPr>
          </a:p>
        </p:txBody>
      </p:sp>
      <p:pic>
        <p:nvPicPr>
          <p:cNvPr id="33" name="Picture 32">
            <a:extLst>
              <a:ext uri="{FF2B5EF4-FFF2-40B4-BE49-F238E27FC236}">
                <a16:creationId xmlns:a16="http://schemas.microsoft.com/office/drawing/2014/main" id="{17A07837-9886-4B29-BB99-A07AABF86F55}"/>
              </a:ext>
            </a:extLst>
          </p:cNvPr>
          <p:cNvPicPr>
            <a:picLocks noChangeAspect="1"/>
          </p:cNvPicPr>
          <p:nvPr/>
        </p:nvPicPr>
        <p:blipFill>
          <a:blip r:embed="rId9"/>
          <a:stretch>
            <a:fillRect/>
          </a:stretch>
        </p:blipFill>
        <p:spPr>
          <a:xfrm>
            <a:off x="-4699" y="-5250194"/>
            <a:ext cx="11341608" cy="5173839"/>
          </a:xfrm>
          <a:prstGeom prst="rect">
            <a:avLst/>
          </a:prstGeom>
        </p:spPr>
      </p:pic>
      <p:sp>
        <p:nvSpPr>
          <p:cNvPr id="35" name="TextBox 34">
            <a:extLst>
              <a:ext uri="{FF2B5EF4-FFF2-40B4-BE49-F238E27FC236}">
                <a16:creationId xmlns:a16="http://schemas.microsoft.com/office/drawing/2014/main" id="{8F348BDE-FEB7-4769-A47A-35A99AE29939}"/>
              </a:ext>
            </a:extLst>
          </p:cNvPr>
          <p:cNvSpPr txBox="1"/>
          <p:nvPr/>
        </p:nvSpPr>
        <p:spPr>
          <a:xfrm>
            <a:off x="391887" y="-6981100"/>
            <a:ext cx="10636898" cy="1512658"/>
          </a:xfrm>
          <a:prstGeom prst="rect">
            <a:avLst/>
          </a:prstGeom>
          <a:noFill/>
        </p:spPr>
        <p:txBody>
          <a:bodyPr wrap="square" rtlCol="0">
            <a:spAutoFit/>
          </a:bodyPr>
          <a:lstStyle/>
          <a:p>
            <a:pPr algn="ctr" rtl="1"/>
            <a:r>
              <a:rPr lang="ar-SY" sz="3600" dirty="0">
                <a:solidFill>
                  <a:srgbClr val="F6A78D"/>
                </a:solidFill>
                <a:latin typeface="Cairo SemiBold" panose="00000700000000000000" pitchFamily="2" charset="-78"/>
                <a:cs typeface="+mj-cs"/>
              </a:rPr>
              <a:t>صفحة المواعيد – تحديد نتيجة فحص</a:t>
            </a:r>
          </a:p>
          <a:p>
            <a:pPr algn="justLow" rtl="1">
              <a:lnSpc>
                <a:spcPct val="150000"/>
              </a:lnSpc>
            </a:pPr>
            <a:r>
              <a:rPr lang="ar-SY" sz="2000" dirty="0">
                <a:solidFill>
                  <a:srgbClr val="A76880"/>
                </a:solidFill>
                <a:latin typeface="Cairo SemiBold" panose="00000700000000000000" pitchFamily="2" charset="-78"/>
                <a:cs typeface="+mj-cs"/>
              </a:rPr>
              <a:t>في تبويب تحديد نتيجة فحص في صفحة المواعيد نرى جدول المواعيد المحجوزة مميزة بزر "إنهاء" وعندما يقوم الطبيب بالضغط عليها ينقلنا لصفحة تسجيل وصفة طبية</a:t>
            </a:r>
            <a:endParaRPr lang="en-US" sz="2000" dirty="0">
              <a:solidFill>
                <a:srgbClr val="A76880"/>
              </a:solidFill>
              <a:latin typeface="Cairo SemiBold" panose="00000700000000000000" pitchFamily="2" charset="-78"/>
              <a:cs typeface="+mj-cs"/>
            </a:endParaRPr>
          </a:p>
        </p:txBody>
      </p:sp>
      <p:pic>
        <p:nvPicPr>
          <p:cNvPr id="37" name="Picture 36">
            <a:extLst>
              <a:ext uri="{FF2B5EF4-FFF2-40B4-BE49-F238E27FC236}">
                <a16:creationId xmlns:a16="http://schemas.microsoft.com/office/drawing/2014/main" id="{5FCBD6C2-B491-46EC-8826-271DB2B74842}"/>
              </a:ext>
            </a:extLst>
          </p:cNvPr>
          <p:cNvPicPr>
            <a:picLocks noChangeAspect="1"/>
          </p:cNvPicPr>
          <p:nvPr/>
        </p:nvPicPr>
        <p:blipFill>
          <a:blip r:embed="rId10"/>
          <a:stretch>
            <a:fillRect/>
          </a:stretch>
        </p:blipFill>
        <p:spPr>
          <a:xfrm>
            <a:off x="0" y="-4003748"/>
            <a:ext cx="11339259" cy="3880650"/>
          </a:xfrm>
          <a:prstGeom prst="rect">
            <a:avLst/>
          </a:prstGeom>
        </p:spPr>
      </p:pic>
      <p:sp>
        <p:nvSpPr>
          <p:cNvPr id="39" name="TextBox 38">
            <a:extLst>
              <a:ext uri="{FF2B5EF4-FFF2-40B4-BE49-F238E27FC236}">
                <a16:creationId xmlns:a16="http://schemas.microsoft.com/office/drawing/2014/main" id="{F681D9B0-0B89-43AF-BA1F-305A789DA152}"/>
              </a:ext>
            </a:extLst>
          </p:cNvPr>
          <p:cNvSpPr txBox="1"/>
          <p:nvPr/>
        </p:nvSpPr>
        <p:spPr>
          <a:xfrm>
            <a:off x="402758" y="-7011457"/>
            <a:ext cx="10636898" cy="1512658"/>
          </a:xfrm>
          <a:prstGeom prst="rect">
            <a:avLst/>
          </a:prstGeom>
          <a:noFill/>
        </p:spPr>
        <p:txBody>
          <a:bodyPr wrap="square" rtlCol="0">
            <a:spAutoFit/>
          </a:bodyPr>
          <a:lstStyle/>
          <a:p>
            <a:pPr algn="ctr" rtl="1"/>
            <a:r>
              <a:rPr lang="ar-SY" sz="3600" dirty="0">
                <a:solidFill>
                  <a:srgbClr val="F6A78D"/>
                </a:solidFill>
                <a:latin typeface="Cairo SemiBold" panose="00000700000000000000" pitchFamily="2" charset="-78"/>
                <a:cs typeface="Cairo SemiBold" panose="00000700000000000000" pitchFamily="2" charset="-78"/>
              </a:rPr>
              <a:t>صفحة تسجيل وصفة طبية</a:t>
            </a:r>
          </a:p>
          <a:p>
            <a:pPr algn="justLow" rtl="1">
              <a:lnSpc>
                <a:spcPct val="150000"/>
              </a:lnSpc>
            </a:pPr>
            <a:r>
              <a:rPr lang="ar-SY" sz="2000" dirty="0">
                <a:solidFill>
                  <a:srgbClr val="A76880"/>
                </a:solidFill>
                <a:latin typeface="Cairo SemiBold" panose="00000700000000000000" pitchFamily="2" charset="-78"/>
                <a:cs typeface="Cairo SemiBold" panose="00000700000000000000" pitchFamily="2" charset="-78"/>
              </a:rPr>
              <a:t>عند طلب صفحة تسجيل وصفة طبية نمرر لها رقم الموعد ويقوم الطبيب بإدخال نسبة سكر الدم في الحقل المخصص له ويقوم باختيار الأدوية التي يريد إضافتها للوصفة الطبية وعند الانتهاء يقوم بالضغط على زر تثبيت البيانات</a:t>
            </a:r>
            <a:endParaRPr lang="en-US" sz="2000" dirty="0">
              <a:solidFill>
                <a:srgbClr val="A76880"/>
              </a:solidFill>
              <a:latin typeface="Cairo SemiBold" panose="00000700000000000000" pitchFamily="2" charset="-78"/>
              <a:cs typeface="Cairo SemiBold" panose="00000700000000000000" pitchFamily="2" charset="-78"/>
            </a:endParaRPr>
          </a:p>
        </p:txBody>
      </p:sp>
      <p:pic>
        <p:nvPicPr>
          <p:cNvPr id="41" name="Picture 40">
            <a:extLst>
              <a:ext uri="{FF2B5EF4-FFF2-40B4-BE49-F238E27FC236}">
                <a16:creationId xmlns:a16="http://schemas.microsoft.com/office/drawing/2014/main" id="{D1E8A76E-984A-451E-85AC-E1A704A588FE}"/>
              </a:ext>
            </a:extLst>
          </p:cNvPr>
          <p:cNvPicPr>
            <a:picLocks noChangeAspect="1"/>
          </p:cNvPicPr>
          <p:nvPr/>
        </p:nvPicPr>
        <p:blipFill>
          <a:blip r:embed="rId11"/>
          <a:stretch>
            <a:fillRect/>
          </a:stretch>
        </p:blipFill>
        <p:spPr>
          <a:xfrm>
            <a:off x="10871" y="-4237296"/>
            <a:ext cx="11339259" cy="4083839"/>
          </a:xfrm>
          <a:prstGeom prst="rect">
            <a:avLst/>
          </a:prstGeom>
        </p:spPr>
      </p:pic>
      <p:sp>
        <p:nvSpPr>
          <p:cNvPr id="43" name="TextBox 42">
            <a:extLst>
              <a:ext uri="{FF2B5EF4-FFF2-40B4-BE49-F238E27FC236}">
                <a16:creationId xmlns:a16="http://schemas.microsoft.com/office/drawing/2014/main" id="{9E97F0B4-9C06-414A-946B-A8789A34D1A7}"/>
              </a:ext>
            </a:extLst>
          </p:cNvPr>
          <p:cNvSpPr txBox="1"/>
          <p:nvPr/>
        </p:nvSpPr>
        <p:spPr>
          <a:xfrm>
            <a:off x="391886" y="-7078523"/>
            <a:ext cx="10636898" cy="1974323"/>
          </a:xfrm>
          <a:prstGeom prst="rect">
            <a:avLst/>
          </a:prstGeom>
          <a:noFill/>
        </p:spPr>
        <p:txBody>
          <a:bodyPr wrap="square" rtlCol="0">
            <a:spAutoFit/>
          </a:bodyPr>
          <a:lstStyle/>
          <a:p>
            <a:pPr algn="ctr" rtl="1"/>
            <a:r>
              <a:rPr lang="ar-SY" sz="3600" dirty="0">
                <a:solidFill>
                  <a:srgbClr val="F6A78D"/>
                </a:solidFill>
                <a:latin typeface="Cairo SemiBold" panose="00000700000000000000" pitchFamily="2" charset="-78"/>
                <a:cs typeface="+mj-cs"/>
              </a:rPr>
              <a:t>صفحة الدفع</a:t>
            </a:r>
          </a:p>
          <a:p>
            <a:pPr algn="justLow" rtl="1">
              <a:lnSpc>
                <a:spcPct val="150000"/>
              </a:lnSpc>
            </a:pPr>
            <a:r>
              <a:rPr lang="ar-SY" sz="2000" dirty="0">
                <a:solidFill>
                  <a:srgbClr val="A76880"/>
                </a:solidFill>
                <a:latin typeface="Cairo SemiBold" panose="00000700000000000000" pitchFamily="2" charset="-78"/>
                <a:cs typeface="+mj-cs"/>
              </a:rPr>
              <a:t>عندما يضغط المريض زر تسديد الآن في فاتورة ما، تظهر صفحة الدفع بهذا الشكل ليقوم بإدخال رقم بطاقته واجراء الدفع فيتم تعيين الوصفة كمسددة الثمن وخصم القيمة من رصيد البطاقة ويتم إعادة تحويله لصفحة المواعيد، أو يعرض رسالة تفيد بوجود مشكلة ما كأن يكون رقم البطاقة غير صالح أو رصيد البطاقة غير كاف</a:t>
            </a:r>
            <a:endParaRPr lang="en-US" sz="2000" dirty="0">
              <a:solidFill>
                <a:srgbClr val="A76880"/>
              </a:solidFill>
              <a:latin typeface="Cairo SemiBold" panose="00000700000000000000" pitchFamily="2" charset="-78"/>
              <a:cs typeface="+mj-cs"/>
            </a:endParaRPr>
          </a:p>
        </p:txBody>
      </p:sp>
      <p:pic>
        <p:nvPicPr>
          <p:cNvPr id="45" name="Picture 44">
            <a:extLst>
              <a:ext uri="{FF2B5EF4-FFF2-40B4-BE49-F238E27FC236}">
                <a16:creationId xmlns:a16="http://schemas.microsoft.com/office/drawing/2014/main" id="{01E7DABD-A51A-4874-ABD6-A1061E35718A}"/>
              </a:ext>
            </a:extLst>
          </p:cNvPr>
          <p:cNvPicPr>
            <a:picLocks noChangeAspect="1"/>
          </p:cNvPicPr>
          <p:nvPr/>
        </p:nvPicPr>
        <p:blipFill>
          <a:blip r:embed="rId12"/>
          <a:stretch>
            <a:fillRect/>
          </a:stretch>
        </p:blipFill>
        <p:spPr>
          <a:xfrm>
            <a:off x="0" y="-4583646"/>
            <a:ext cx="11341608" cy="4363123"/>
          </a:xfrm>
          <a:prstGeom prst="rect">
            <a:avLst/>
          </a:prstGeom>
        </p:spPr>
      </p:pic>
      <p:sp>
        <p:nvSpPr>
          <p:cNvPr id="26" name="TextBox 25">
            <a:extLst>
              <a:ext uri="{FF2B5EF4-FFF2-40B4-BE49-F238E27FC236}">
                <a16:creationId xmlns:a16="http://schemas.microsoft.com/office/drawing/2014/main" id="{1AD9355C-C6CA-41D2-A3DF-BBE4CCA3ADE4}"/>
              </a:ext>
            </a:extLst>
          </p:cNvPr>
          <p:cNvSpPr txBox="1"/>
          <p:nvPr/>
        </p:nvSpPr>
        <p:spPr>
          <a:xfrm>
            <a:off x="173060" y="-7011457"/>
            <a:ext cx="11037796" cy="1050993"/>
          </a:xfrm>
          <a:prstGeom prst="rect">
            <a:avLst/>
          </a:prstGeom>
          <a:noFill/>
        </p:spPr>
        <p:txBody>
          <a:bodyPr wrap="square" rtlCol="0">
            <a:spAutoFit/>
          </a:bodyPr>
          <a:lstStyle/>
          <a:p>
            <a:pPr algn="ctr" rtl="1"/>
            <a:r>
              <a:rPr lang="ar-SY" sz="3600" dirty="0">
                <a:solidFill>
                  <a:srgbClr val="F6A78D"/>
                </a:solidFill>
                <a:latin typeface="Cairo SemiBold" panose="00000700000000000000" pitchFamily="2" charset="-78"/>
                <a:cs typeface="+mj-cs"/>
              </a:rPr>
              <a:t>صفحة التحليل السريع</a:t>
            </a:r>
          </a:p>
          <a:p>
            <a:pPr algn="justLow" rtl="1">
              <a:lnSpc>
                <a:spcPct val="150000"/>
              </a:lnSpc>
            </a:pPr>
            <a:r>
              <a:rPr lang="ar-SY" sz="2000" dirty="0">
                <a:solidFill>
                  <a:srgbClr val="A76880"/>
                </a:solidFill>
                <a:latin typeface="Cairo SemiBold" panose="00000700000000000000" pitchFamily="2" charset="-78"/>
                <a:cs typeface="+mj-cs"/>
              </a:rPr>
              <a:t>نقوم بملء الحقول كما في الصورة العلوية ونضغط على زر التحليل ليقوم بتنفيذ الخوارزمية ويعرض لنا النتيجة كما في الصورة السفلية</a:t>
            </a:r>
            <a:endParaRPr lang="en-US" sz="2000" dirty="0">
              <a:solidFill>
                <a:srgbClr val="A76880"/>
              </a:solidFill>
              <a:latin typeface="Cairo SemiBold" panose="00000700000000000000" pitchFamily="2" charset="-78"/>
              <a:cs typeface="+mj-cs"/>
            </a:endParaRPr>
          </a:p>
        </p:txBody>
      </p:sp>
      <p:pic>
        <p:nvPicPr>
          <p:cNvPr id="29" name="Picture 28">
            <a:extLst>
              <a:ext uri="{FF2B5EF4-FFF2-40B4-BE49-F238E27FC236}">
                <a16:creationId xmlns:a16="http://schemas.microsoft.com/office/drawing/2014/main" id="{A05AFD31-41E6-484F-98A7-BCF1B2DAAEF0}"/>
              </a:ext>
            </a:extLst>
          </p:cNvPr>
          <p:cNvPicPr>
            <a:picLocks noChangeAspect="1"/>
          </p:cNvPicPr>
          <p:nvPr/>
        </p:nvPicPr>
        <p:blipFill rotWithShape="1">
          <a:blip r:embed="rId13"/>
          <a:srcRect t="13628"/>
          <a:stretch/>
        </p:blipFill>
        <p:spPr>
          <a:xfrm>
            <a:off x="77282" y="-5765463"/>
            <a:ext cx="11341608" cy="4366009"/>
          </a:xfrm>
          <a:prstGeom prst="rect">
            <a:avLst/>
          </a:prstGeom>
        </p:spPr>
      </p:pic>
      <p:pic>
        <p:nvPicPr>
          <p:cNvPr id="30" name="Picture 29">
            <a:extLst>
              <a:ext uri="{FF2B5EF4-FFF2-40B4-BE49-F238E27FC236}">
                <a16:creationId xmlns:a16="http://schemas.microsoft.com/office/drawing/2014/main" id="{E0A29CBA-B0FA-4B3D-89B0-F6137242579A}"/>
              </a:ext>
            </a:extLst>
          </p:cNvPr>
          <p:cNvPicPr>
            <a:picLocks noChangeAspect="1"/>
          </p:cNvPicPr>
          <p:nvPr/>
        </p:nvPicPr>
        <p:blipFill>
          <a:blip r:embed="rId14"/>
          <a:stretch>
            <a:fillRect/>
          </a:stretch>
        </p:blipFill>
        <p:spPr>
          <a:xfrm>
            <a:off x="77282" y="-1711545"/>
            <a:ext cx="11341608" cy="1558087"/>
          </a:xfrm>
          <a:prstGeom prst="rect">
            <a:avLst/>
          </a:prstGeom>
        </p:spPr>
      </p:pic>
      <p:sp>
        <p:nvSpPr>
          <p:cNvPr id="32" name="TextBox 31">
            <a:extLst>
              <a:ext uri="{FF2B5EF4-FFF2-40B4-BE49-F238E27FC236}">
                <a16:creationId xmlns:a16="http://schemas.microsoft.com/office/drawing/2014/main" id="{9DC3001C-4BB8-456B-9966-3200D69CDA0B}"/>
              </a:ext>
            </a:extLst>
          </p:cNvPr>
          <p:cNvSpPr txBox="1"/>
          <p:nvPr/>
        </p:nvSpPr>
        <p:spPr>
          <a:xfrm>
            <a:off x="427091" y="-6981100"/>
            <a:ext cx="10829609" cy="1514004"/>
          </a:xfrm>
          <a:prstGeom prst="rect">
            <a:avLst/>
          </a:prstGeom>
          <a:noFill/>
        </p:spPr>
        <p:txBody>
          <a:bodyPr wrap="square" rtlCol="0">
            <a:spAutoFit/>
          </a:bodyPr>
          <a:lstStyle/>
          <a:p>
            <a:pPr algn="ctr" rtl="1"/>
            <a:r>
              <a:rPr lang="ar-SY" sz="3600" dirty="0">
                <a:solidFill>
                  <a:srgbClr val="F6A78D"/>
                </a:solidFill>
                <a:latin typeface="Cairo SemiBold" panose="00000700000000000000" pitchFamily="2" charset="-78"/>
                <a:cs typeface="+mj-cs"/>
              </a:rPr>
              <a:t>نتيجة التحليل الآلي</a:t>
            </a:r>
          </a:p>
          <a:p>
            <a:pPr algn="justLow" rtl="1">
              <a:lnSpc>
                <a:spcPct val="150000"/>
              </a:lnSpc>
            </a:pPr>
            <a:r>
              <a:rPr lang="ar-SY" sz="2000" dirty="0">
                <a:solidFill>
                  <a:srgbClr val="A76880"/>
                </a:solidFill>
                <a:latin typeface="Cairo SemiBold" panose="00000700000000000000" pitchFamily="2" charset="-78"/>
                <a:cs typeface="+mj-cs"/>
              </a:rPr>
              <a:t>نطلب صفحة التحليل الآلي ونمرر لها رقم الفحص الطبي فتقوم باسترجاع البيانات المطلوبة ثم تقوم بتنفيذ خوارزمية </a:t>
            </a:r>
            <a:r>
              <a:rPr lang="en-US" sz="2000" dirty="0">
                <a:solidFill>
                  <a:srgbClr val="A76880"/>
                </a:solidFill>
                <a:latin typeface="Cairo SemiBold" panose="00000700000000000000" pitchFamily="2" charset="-78"/>
                <a:cs typeface="+mj-cs"/>
              </a:rPr>
              <a:t>K-Means</a:t>
            </a:r>
            <a:r>
              <a:rPr lang="ar-SY" sz="2000" dirty="0">
                <a:solidFill>
                  <a:srgbClr val="A76880"/>
                </a:solidFill>
                <a:latin typeface="Cairo SemiBold" panose="00000700000000000000" pitchFamily="2" charset="-78"/>
                <a:cs typeface="+mj-cs"/>
              </a:rPr>
              <a:t> لتحليل الحالة الصحية</a:t>
            </a:r>
            <a:endParaRPr lang="en-US" sz="2000" dirty="0">
              <a:solidFill>
                <a:srgbClr val="A76880"/>
              </a:solidFill>
              <a:latin typeface="Cairo SemiBold" panose="00000700000000000000" pitchFamily="2" charset="-78"/>
              <a:cs typeface="+mj-cs"/>
            </a:endParaRPr>
          </a:p>
        </p:txBody>
      </p:sp>
      <p:pic>
        <p:nvPicPr>
          <p:cNvPr id="34" name="Picture 33">
            <a:extLst>
              <a:ext uri="{FF2B5EF4-FFF2-40B4-BE49-F238E27FC236}">
                <a16:creationId xmlns:a16="http://schemas.microsoft.com/office/drawing/2014/main" id="{9C1BE962-8A8A-4D6E-BE35-484580F9FE5C}"/>
              </a:ext>
            </a:extLst>
          </p:cNvPr>
          <p:cNvPicPr>
            <a:picLocks noChangeAspect="1"/>
          </p:cNvPicPr>
          <p:nvPr/>
        </p:nvPicPr>
        <p:blipFill>
          <a:blip r:embed="rId15"/>
          <a:stretch>
            <a:fillRect/>
          </a:stretch>
        </p:blipFill>
        <p:spPr>
          <a:xfrm>
            <a:off x="10871" y="-4989395"/>
            <a:ext cx="11341608" cy="4866295"/>
          </a:xfrm>
          <a:prstGeom prst="rect">
            <a:avLst/>
          </a:prstGeom>
        </p:spPr>
      </p:pic>
      <p:cxnSp>
        <p:nvCxnSpPr>
          <p:cNvPr id="36" name="Straight Connector 35">
            <a:extLst>
              <a:ext uri="{FF2B5EF4-FFF2-40B4-BE49-F238E27FC236}">
                <a16:creationId xmlns:a16="http://schemas.microsoft.com/office/drawing/2014/main" id="{2769CC9E-2020-432A-B42E-175956485BAC}"/>
              </a:ext>
            </a:extLst>
          </p:cNvPr>
          <p:cNvCxnSpPr>
            <a:cxnSpLocks/>
          </p:cNvCxnSpPr>
          <p:nvPr/>
        </p:nvCxnSpPr>
        <p:spPr>
          <a:xfrm flipH="1">
            <a:off x="13488122" y="5790937"/>
            <a:ext cx="2217058" cy="0"/>
          </a:xfrm>
          <a:prstGeom prst="line">
            <a:avLst/>
          </a:prstGeom>
          <a:ln w="38100">
            <a:solidFill>
              <a:srgbClr val="F0727E"/>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B0CC214-8ABC-4E56-BCBB-B8983E6E1A01}"/>
              </a:ext>
            </a:extLst>
          </p:cNvPr>
          <p:cNvSpPr txBox="1"/>
          <p:nvPr/>
        </p:nvSpPr>
        <p:spPr>
          <a:xfrm rot="10189148">
            <a:off x="11908259" y="-1872645"/>
            <a:ext cx="2427514" cy="1438855"/>
          </a:xfrm>
          <a:prstGeom prst="rect">
            <a:avLst/>
          </a:prstGeom>
          <a:noFill/>
        </p:spPr>
        <p:txBody>
          <a:bodyPr wrap="square" rtlCol="0">
            <a:spAutoFit/>
          </a:bodyPr>
          <a:lstStyle/>
          <a:p>
            <a:pPr algn="ctr" rtl="1">
              <a:lnSpc>
                <a:spcPct val="200000"/>
              </a:lnSpc>
            </a:pPr>
            <a:r>
              <a:rPr lang="ar-SY" sz="2800" dirty="0">
                <a:solidFill>
                  <a:schemeClr val="bg1"/>
                </a:solidFill>
                <a:latin typeface="Cairo SemiBold" panose="00000700000000000000" pitchFamily="2" charset="-78"/>
                <a:cs typeface="+mj-cs"/>
              </a:rPr>
              <a:t>فريق العمل</a:t>
            </a:r>
          </a:p>
          <a:p>
            <a:pPr algn="ctr" rtl="1">
              <a:lnSpc>
                <a:spcPct val="200000"/>
              </a:lnSpc>
            </a:pPr>
            <a:endParaRPr lang="ar-AE" dirty="0">
              <a:solidFill>
                <a:schemeClr val="bg1"/>
              </a:solidFill>
              <a:latin typeface="Cairo SemiBold" panose="00000700000000000000" pitchFamily="2" charset="-78"/>
              <a:cs typeface="+mj-cs"/>
            </a:endParaRPr>
          </a:p>
        </p:txBody>
      </p:sp>
      <p:sp>
        <p:nvSpPr>
          <p:cNvPr id="40" name="Text Placeholder 6">
            <a:extLst>
              <a:ext uri="{FF2B5EF4-FFF2-40B4-BE49-F238E27FC236}">
                <a16:creationId xmlns:a16="http://schemas.microsoft.com/office/drawing/2014/main" id="{0D5DCF64-ACD6-444B-B189-109AC4E4CB95}"/>
              </a:ext>
            </a:extLst>
          </p:cNvPr>
          <p:cNvSpPr txBox="1">
            <a:spLocks/>
          </p:cNvSpPr>
          <p:nvPr/>
        </p:nvSpPr>
        <p:spPr>
          <a:xfrm rot="11365735">
            <a:off x="-1973662" y="6507840"/>
            <a:ext cx="2963825" cy="120253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ts val="2160"/>
              </a:lnSpc>
              <a:buNone/>
            </a:pPr>
            <a:r>
              <a:rPr lang="ar-SY" sz="2000" dirty="0">
                <a:solidFill>
                  <a:schemeClr val="bg1"/>
                </a:solidFill>
                <a:latin typeface="Cairo SemiBold" panose="00000700000000000000" pitchFamily="2" charset="-78"/>
                <a:cs typeface="+mj-cs"/>
              </a:rPr>
              <a:t>عبير عتال عثمانلي</a:t>
            </a:r>
            <a:endParaRPr lang="en-US" sz="2000" dirty="0">
              <a:solidFill>
                <a:schemeClr val="bg1"/>
              </a:solidFill>
              <a:latin typeface="Cairo SemiBold" panose="00000700000000000000" pitchFamily="2" charset="-78"/>
              <a:cs typeface="+mj-cs"/>
            </a:endParaRPr>
          </a:p>
          <a:p>
            <a:pPr marL="0" indent="0" algn="ctr">
              <a:lnSpc>
                <a:spcPts val="2160"/>
              </a:lnSpc>
              <a:buNone/>
            </a:pPr>
            <a:r>
              <a:rPr lang="ar-SY" sz="2000" dirty="0">
                <a:solidFill>
                  <a:schemeClr val="bg1"/>
                </a:solidFill>
                <a:latin typeface="Cairo SemiBold" panose="00000700000000000000" pitchFamily="2" charset="-78"/>
                <a:cs typeface="+mj-cs"/>
              </a:rPr>
              <a:t>نور الهدى الحلبي</a:t>
            </a:r>
            <a:endParaRPr lang="en-US" sz="2000" dirty="0">
              <a:solidFill>
                <a:schemeClr val="bg1"/>
              </a:solidFill>
              <a:latin typeface="Cairo SemiBold" panose="00000700000000000000" pitchFamily="2" charset="-78"/>
              <a:cs typeface="+mj-cs"/>
            </a:endParaRPr>
          </a:p>
        </p:txBody>
      </p:sp>
      <p:cxnSp>
        <p:nvCxnSpPr>
          <p:cNvPr id="42" name="Straight Connector 41">
            <a:extLst>
              <a:ext uri="{FF2B5EF4-FFF2-40B4-BE49-F238E27FC236}">
                <a16:creationId xmlns:a16="http://schemas.microsoft.com/office/drawing/2014/main" id="{876BB930-46EC-40B5-B3F8-CBE9A113DA80}"/>
              </a:ext>
            </a:extLst>
          </p:cNvPr>
          <p:cNvCxnSpPr>
            <a:cxnSpLocks/>
          </p:cNvCxnSpPr>
          <p:nvPr/>
        </p:nvCxnSpPr>
        <p:spPr>
          <a:xfrm flipH="1">
            <a:off x="-2378618" y="525494"/>
            <a:ext cx="2123028" cy="1"/>
          </a:xfrm>
          <a:prstGeom prst="line">
            <a:avLst/>
          </a:prstGeom>
          <a:ln w="38100">
            <a:solidFill>
              <a:srgbClr val="355E7A"/>
            </a:solidFill>
          </a:ln>
        </p:spPr>
        <p:style>
          <a:lnRef idx="1">
            <a:schemeClr val="accent1"/>
          </a:lnRef>
          <a:fillRef idx="0">
            <a:schemeClr val="accent1"/>
          </a:fillRef>
          <a:effectRef idx="0">
            <a:schemeClr val="accent1"/>
          </a:effectRef>
          <a:fontRef idx="minor">
            <a:schemeClr val="tx1"/>
          </a:fontRef>
        </p:style>
      </p:cxnSp>
      <p:sp>
        <p:nvSpPr>
          <p:cNvPr id="44" name="Text Placeholder 6">
            <a:extLst>
              <a:ext uri="{FF2B5EF4-FFF2-40B4-BE49-F238E27FC236}">
                <a16:creationId xmlns:a16="http://schemas.microsoft.com/office/drawing/2014/main" id="{EC692FB3-F602-4B1C-9994-FB2CABDC1959}"/>
              </a:ext>
            </a:extLst>
          </p:cNvPr>
          <p:cNvSpPr txBox="1">
            <a:spLocks/>
          </p:cNvSpPr>
          <p:nvPr/>
        </p:nvSpPr>
        <p:spPr>
          <a:xfrm rot="12503620">
            <a:off x="13114737" y="2550565"/>
            <a:ext cx="2963825" cy="120253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ts val="2160"/>
              </a:lnSpc>
              <a:buNone/>
            </a:pPr>
            <a:r>
              <a:rPr lang="ar-SY" sz="2000" dirty="0">
                <a:solidFill>
                  <a:schemeClr val="bg1"/>
                </a:solidFill>
                <a:latin typeface="Cairo SemiBold" panose="00000700000000000000" pitchFamily="2" charset="-78"/>
                <a:cs typeface="+mj-cs"/>
              </a:rPr>
              <a:t>نور الأخرس</a:t>
            </a:r>
            <a:endParaRPr lang="en-US" sz="2000" dirty="0">
              <a:solidFill>
                <a:schemeClr val="bg1"/>
              </a:solidFill>
              <a:latin typeface="Cairo SemiBold" panose="00000700000000000000" pitchFamily="2" charset="-78"/>
              <a:cs typeface="+mj-cs"/>
            </a:endParaRPr>
          </a:p>
          <a:p>
            <a:pPr marL="0" indent="0" algn="ctr">
              <a:lnSpc>
                <a:spcPts val="2160"/>
              </a:lnSpc>
              <a:buNone/>
            </a:pPr>
            <a:r>
              <a:rPr lang="ar-SY" sz="2000" dirty="0">
                <a:solidFill>
                  <a:schemeClr val="bg1"/>
                </a:solidFill>
                <a:latin typeface="Cairo SemiBold" panose="00000700000000000000" pitchFamily="2" charset="-78"/>
                <a:cs typeface="+mj-cs"/>
              </a:rPr>
              <a:t>ديانا الجاجة</a:t>
            </a:r>
            <a:endParaRPr lang="en-US" sz="2000" dirty="0">
              <a:solidFill>
                <a:schemeClr val="bg1"/>
              </a:solidFill>
              <a:latin typeface="Cairo SemiBold" panose="00000700000000000000" pitchFamily="2" charset="-78"/>
              <a:cs typeface="+mj-cs"/>
            </a:endParaRPr>
          </a:p>
        </p:txBody>
      </p:sp>
      <p:sp>
        <p:nvSpPr>
          <p:cNvPr id="46" name="Text Placeholder 6">
            <a:extLst>
              <a:ext uri="{FF2B5EF4-FFF2-40B4-BE49-F238E27FC236}">
                <a16:creationId xmlns:a16="http://schemas.microsoft.com/office/drawing/2014/main" id="{0C1FAAB0-A92E-4FA7-9BC0-ED4AD6B9747D}"/>
              </a:ext>
            </a:extLst>
          </p:cNvPr>
          <p:cNvSpPr txBox="1">
            <a:spLocks/>
          </p:cNvSpPr>
          <p:nvPr/>
        </p:nvSpPr>
        <p:spPr>
          <a:xfrm rot="9210395">
            <a:off x="-2903666" y="-1829887"/>
            <a:ext cx="2963825" cy="120253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ts val="2160"/>
              </a:lnSpc>
              <a:buNone/>
            </a:pPr>
            <a:r>
              <a:rPr lang="ar-SY" sz="2000" dirty="0">
                <a:solidFill>
                  <a:schemeClr val="bg1"/>
                </a:solidFill>
                <a:latin typeface="Cairo SemiBold" panose="00000700000000000000" pitchFamily="2" charset="-78"/>
                <a:cs typeface="+mj-cs"/>
              </a:rPr>
              <a:t>نور حديد</a:t>
            </a:r>
            <a:endParaRPr lang="en-US" sz="2000" dirty="0">
              <a:solidFill>
                <a:schemeClr val="bg1"/>
              </a:solidFill>
              <a:latin typeface="Cairo SemiBold" panose="00000700000000000000" pitchFamily="2" charset="-78"/>
              <a:cs typeface="+mj-cs"/>
            </a:endParaRPr>
          </a:p>
          <a:p>
            <a:pPr marL="0" indent="0" algn="ctr">
              <a:lnSpc>
                <a:spcPts val="2160"/>
              </a:lnSpc>
              <a:buNone/>
            </a:pPr>
            <a:r>
              <a:rPr lang="ar-SY" sz="2000" dirty="0">
                <a:solidFill>
                  <a:schemeClr val="bg1"/>
                </a:solidFill>
                <a:latin typeface="Cairo SemiBold" panose="00000700000000000000" pitchFamily="2" charset="-78"/>
                <a:cs typeface="+mj-cs"/>
              </a:rPr>
              <a:t>ساره سبسبي</a:t>
            </a:r>
            <a:endParaRPr lang="en-US" sz="2000" dirty="0">
              <a:solidFill>
                <a:schemeClr val="bg1"/>
              </a:solidFill>
              <a:latin typeface="Cairo SemiBold" panose="00000700000000000000" pitchFamily="2" charset="-78"/>
              <a:cs typeface="+mj-cs"/>
            </a:endParaRPr>
          </a:p>
        </p:txBody>
      </p:sp>
      <p:sp>
        <p:nvSpPr>
          <p:cNvPr id="6" name="TextBox 5">
            <a:extLst>
              <a:ext uri="{FF2B5EF4-FFF2-40B4-BE49-F238E27FC236}">
                <a16:creationId xmlns:a16="http://schemas.microsoft.com/office/drawing/2014/main" id="{6980A215-A9E4-436D-BFE8-D7493E7C7B1C}"/>
              </a:ext>
            </a:extLst>
          </p:cNvPr>
          <p:cNvSpPr txBox="1"/>
          <p:nvPr/>
        </p:nvSpPr>
        <p:spPr>
          <a:xfrm rot="14146823">
            <a:off x="-4502556" y="1403871"/>
            <a:ext cx="3872047" cy="3884397"/>
          </a:xfrm>
          <a:prstGeom prst="rect">
            <a:avLst/>
          </a:prstGeom>
          <a:noFill/>
        </p:spPr>
        <p:txBody>
          <a:bodyPr wrap="square" rtlCol="0">
            <a:spAutoFit/>
          </a:bodyPr>
          <a:lstStyle/>
          <a:p>
            <a:pPr algn="ctr" rtl="1">
              <a:lnSpc>
                <a:spcPct val="200000"/>
              </a:lnSpc>
            </a:pPr>
            <a:r>
              <a:rPr lang="ar-AE" dirty="0">
                <a:solidFill>
                  <a:schemeClr val="bg1"/>
                </a:solidFill>
                <a:latin typeface="Cairo SemiBold" panose="00000700000000000000" pitchFamily="2" charset="-78"/>
                <a:cs typeface="+mj-cs"/>
              </a:rPr>
              <a:t>للنجاح أناس يقدرون معناه</a:t>
            </a:r>
            <a:endParaRPr lang="ar-SY" dirty="0">
              <a:solidFill>
                <a:schemeClr val="bg1"/>
              </a:solidFill>
              <a:latin typeface="Cairo SemiBold" panose="00000700000000000000" pitchFamily="2" charset="-78"/>
              <a:cs typeface="+mj-cs"/>
            </a:endParaRPr>
          </a:p>
          <a:p>
            <a:pPr algn="ctr" rtl="1">
              <a:lnSpc>
                <a:spcPct val="200000"/>
              </a:lnSpc>
            </a:pPr>
            <a:r>
              <a:rPr lang="ar-AE" dirty="0">
                <a:solidFill>
                  <a:schemeClr val="bg1"/>
                </a:solidFill>
                <a:latin typeface="Cairo SemiBold" panose="00000700000000000000" pitchFamily="2" charset="-78"/>
                <a:cs typeface="+mj-cs"/>
              </a:rPr>
              <a:t>للإبداع أناس ٌ يحصدونه </a:t>
            </a:r>
            <a:endParaRPr lang="ar-SY" dirty="0">
              <a:solidFill>
                <a:schemeClr val="bg1"/>
              </a:solidFill>
              <a:latin typeface="Cairo SemiBold" panose="00000700000000000000" pitchFamily="2" charset="-78"/>
              <a:cs typeface="+mj-cs"/>
            </a:endParaRPr>
          </a:p>
          <a:p>
            <a:pPr algn="ctr" rtl="1">
              <a:lnSpc>
                <a:spcPct val="200000"/>
              </a:lnSpc>
            </a:pPr>
            <a:r>
              <a:rPr lang="ar-AE" dirty="0">
                <a:solidFill>
                  <a:schemeClr val="bg1"/>
                </a:solidFill>
                <a:latin typeface="Cairo SemiBold" panose="00000700000000000000" pitchFamily="2" charset="-78"/>
                <a:cs typeface="+mj-cs"/>
              </a:rPr>
              <a:t>لذا نقدر جهودك معنا </a:t>
            </a:r>
            <a:endParaRPr lang="ar-SY" dirty="0">
              <a:solidFill>
                <a:schemeClr val="bg1"/>
              </a:solidFill>
              <a:latin typeface="Cairo SemiBold" panose="00000700000000000000" pitchFamily="2" charset="-78"/>
              <a:cs typeface="+mj-cs"/>
            </a:endParaRPr>
          </a:p>
          <a:p>
            <a:pPr algn="ctr" rtl="1">
              <a:lnSpc>
                <a:spcPct val="200000"/>
              </a:lnSpc>
            </a:pPr>
            <a:r>
              <a:rPr lang="ar-AE" dirty="0">
                <a:solidFill>
                  <a:schemeClr val="bg1"/>
                </a:solidFill>
                <a:latin typeface="Cairo SemiBold" panose="00000700000000000000" pitchFamily="2" charset="-78"/>
                <a:cs typeface="+mj-cs"/>
              </a:rPr>
              <a:t>فأنت أهل ٌ للشكر والتقدير ووجب علينا تقديرك </a:t>
            </a:r>
            <a:endParaRPr lang="ar-SY" dirty="0">
              <a:solidFill>
                <a:schemeClr val="bg1"/>
              </a:solidFill>
              <a:latin typeface="Cairo SemiBold" panose="00000700000000000000" pitchFamily="2" charset="-78"/>
              <a:cs typeface="+mj-cs"/>
            </a:endParaRPr>
          </a:p>
          <a:p>
            <a:pPr algn="ctr" rtl="1">
              <a:lnSpc>
                <a:spcPct val="200000"/>
              </a:lnSpc>
            </a:pPr>
            <a:r>
              <a:rPr lang="ar-AE" dirty="0">
                <a:solidFill>
                  <a:schemeClr val="bg1"/>
                </a:solidFill>
                <a:latin typeface="Cairo SemiBold" panose="00000700000000000000" pitchFamily="2" charset="-78"/>
                <a:cs typeface="+mj-cs"/>
              </a:rPr>
              <a:t>لك منا كل الثناء والتقدير .</a:t>
            </a:r>
            <a:endParaRPr lang="en-US" dirty="0">
              <a:solidFill>
                <a:schemeClr val="bg1"/>
              </a:solidFill>
              <a:latin typeface="Cairo SemiBold" panose="00000700000000000000" pitchFamily="2" charset="-78"/>
              <a:cs typeface="+mj-cs"/>
            </a:endParaRPr>
          </a:p>
          <a:p>
            <a:pPr algn="ctr" rtl="1">
              <a:lnSpc>
                <a:spcPct val="200000"/>
              </a:lnSpc>
            </a:pPr>
            <a:endParaRPr lang="ar-AE" dirty="0">
              <a:solidFill>
                <a:schemeClr val="bg1"/>
              </a:solidFill>
              <a:latin typeface="Cairo SemiBold" panose="00000700000000000000" pitchFamily="2" charset="-78"/>
              <a:cs typeface="+mj-cs"/>
            </a:endParaRPr>
          </a:p>
          <a:p>
            <a:pPr algn="ctr" rtl="1">
              <a:lnSpc>
                <a:spcPct val="200000"/>
              </a:lnSpc>
            </a:pPr>
            <a:r>
              <a:rPr lang="ar-SY" dirty="0">
                <a:solidFill>
                  <a:schemeClr val="bg1"/>
                </a:solidFill>
                <a:latin typeface="Cairo SemiBold" panose="00000700000000000000" pitchFamily="2" charset="-78"/>
                <a:cs typeface="+mj-cs"/>
              </a:rPr>
              <a:t>م. تغريد حرفوش</a:t>
            </a:r>
            <a:endParaRPr lang="ar-AE" dirty="0">
              <a:solidFill>
                <a:schemeClr val="bg1"/>
              </a:solidFill>
              <a:latin typeface="Cairo SemiBold" panose="00000700000000000000" pitchFamily="2" charset="-78"/>
              <a:cs typeface="+mj-cs"/>
            </a:endParaRPr>
          </a:p>
        </p:txBody>
      </p:sp>
    </p:spTree>
    <p:extLst>
      <p:ext uri="{BB962C8B-B14F-4D97-AF65-F5344CB8AC3E}">
        <p14:creationId xmlns:p14="http://schemas.microsoft.com/office/powerpoint/2010/main" val="340840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95833E-6 3.33333E-6 L -0.97096 0.0074 " pathEditMode="relative" rAng="0" ptsTypes="AA">
                                      <p:cBhvr>
                                        <p:cTn id="6" dur="2000" fill="hold"/>
                                        <p:tgtEl>
                                          <p:spTgt spid="3"/>
                                        </p:tgtEl>
                                        <p:attrNameLst>
                                          <p:attrName>ppt_x</p:attrName>
                                          <p:attrName>ppt_y</p:attrName>
                                        </p:attrNameLst>
                                      </p:cBhvr>
                                      <p:rCtr x="-48542" y="370"/>
                                    </p:animMotion>
                                  </p:childTnLst>
                                </p:cTn>
                              </p:par>
                              <p:par>
                                <p:cTn id="7" presetID="42" presetClass="path" presetSubtype="0" accel="50000" decel="50000" fill="hold" grpId="0" nodeType="withEffect">
                                  <p:stCondLst>
                                    <p:cond delay="0"/>
                                  </p:stCondLst>
                                  <p:childTnLst>
                                    <p:animMotion origin="layout" path="M 0 -3.7037E-7 L -0.90625 0.00069 " pathEditMode="relative" rAng="0" ptsTypes="AA">
                                      <p:cBhvr>
                                        <p:cTn id="8" dur="2000" fill="hold"/>
                                        <p:tgtEl>
                                          <p:spTgt spid="5"/>
                                        </p:tgtEl>
                                        <p:attrNameLst>
                                          <p:attrName>ppt_x</p:attrName>
                                          <p:attrName>ppt_y</p:attrName>
                                        </p:attrNameLst>
                                      </p:cBhvr>
                                      <p:rCtr x="-45313" y="23"/>
                                    </p:animMotion>
                                  </p:childTnLst>
                                </p:cTn>
                              </p:par>
                              <p:par>
                                <p:cTn id="9" presetID="42" presetClass="path" presetSubtype="0" accel="50000" decel="50000" fill="hold" grpId="0" nodeType="withEffect">
                                  <p:stCondLst>
                                    <p:cond delay="0"/>
                                  </p:stCondLst>
                                  <p:childTnLst>
                                    <p:animMotion origin="layout" path="M 0 3.7037E-6 L -1.45833E-6 1.00533 " pathEditMode="relative" rAng="0" ptsTypes="AA">
                                      <p:cBhvr>
                                        <p:cTn id="10" dur="2000" fill="hold"/>
                                        <p:tgtEl>
                                          <p:spTgt spid="2"/>
                                        </p:tgtEl>
                                        <p:attrNameLst>
                                          <p:attrName>ppt_x</p:attrName>
                                          <p:attrName>ppt_y</p:attrName>
                                        </p:attrNameLst>
                                      </p:cBhvr>
                                      <p:rCtr x="39" y="50000"/>
                                    </p:animMotion>
                                  </p:childTnLst>
                                </p:cTn>
                              </p:par>
                              <p:par>
                                <p:cTn id="11" presetID="42" presetClass="path" presetSubtype="0" accel="50000" decel="50000" fill="hold" nodeType="withEffect">
                                  <p:stCondLst>
                                    <p:cond delay="0"/>
                                  </p:stCondLst>
                                  <p:childTnLst>
                                    <p:animMotion origin="layout" path="M -3.75E-6 4.07407E-6 L 0.00014 1.00324 " pathEditMode="relative" rAng="0" ptsTypes="AA">
                                      <p:cBhvr>
                                        <p:cTn id="12" dur="2000" fill="hold"/>
                                        <p:tgtEl>
                                          <p:spTgt spid="4"/>
                                        </p:tgtEl>
                                        <p:attrNameLst>
                                          <p:attrName>ppt_x</p:attrName>
                                          <p:attrName>ppt_y</p:attrName>
                                        </p:attrNameLst>
                                      </p:cBhvr>
                                      <p:rCtr x="39" y="50000"/>
                                    </p:animMotion>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2.29167E-6 1.00533 L -0.90742 1 " pathEditMode="relative" rAng="0" ptsTypes="AA">
                                      <p:cBhvr>
                                        <p:cTn id="16" dur="2000" fill="hold"/>
                                        <p:tgtEl>
                                          <p:spTgt spid="2"/>
                                        </p:tgtEl>
                                        <p:attrNameLst>
                                          <p:attrName>ppt_x</p:attrName>
                                          <p:attrName>ppt_y</p:attrName>
                                        </p:attrNameLst>
                                      </p:cBhvr>
                                      <p:rCtr x="-45299" y="-787"/>
                                    </p:animMotion>
                                  </p:childTnLst>
                                </p:cTn>
                              </p:par>
                              <p:par>
                                <p:cTn id="17" presetID="42" presetClass="path" presetSubtype="0" accel="50000" decel="50000" fill="hold" nodeType="withEffect">
                                  <p:stCondLst>
                                    <p:cond delay="0"/>
                                  </p:stCondLst>
                                  <p:childTnLst>
                                    <p:animMotion origin="layout" path="M 0.00013 1.00324 L -0.94218 1.01064 " pathEditMode="relative" rAng="0" ptsTypes="AA">
                                      <p:cBhvr>
                                        <p:cTn id="18" dur="2000" fill="hold"/>
                                        <p:tgtEl>
                                          <p:spTgt spid="4"/>
                                        </p:tgtEl>
                                        <p:attrNameLst>
                                          <p:attrName>ppt_x</p:attrName>
                                          <p:attrName>ppt_y</p:attrName>
                                        </p:attrNameLst>
                                      </p:cBhvr>
                                      <p:rCtr x="-47109" y="370"/>
                                    </p:animMotion>
                                  </p:childTnLst>
                                </p:cTn>
                              </p:par>
                              <p:par>
                                <p:cTn id="19" presetID="42" presetClass="path" presetSubtype="0" accel="50000" decel="50000" fill="hold" grpId="0" nodeType="withEffect">
                                  <p:stCondLst>
                                    <p:cond delay="0"/>
                                  </p:stCondLst>
                                  <p:childTnLst>
                                    <p:animMotion origin="layout" path="M 2.91667E-6 1.85185E-6 L -0.00586 1.25023 " pathEditMode="relative" rAng="0" ptsTypes="AA">
                                      <p:cBhvr>
                                        <p:cTn id="20" dur="2000" fill="hold"/>
                                        <p:tgtEl>
                                          <p:spTgt spid="11"/>
                                        </p:tgtEl>
                                        <p:attrNameLst>
                                          <p:attrName>ppt_x</p:attrName>
                                          <p:attrName>ppt_y</p:attrName>
                                        </p:attrNameLst>
                                      </p:cBhvr>
                                      <p:rCtr x="-299" y="62523"/>
                                    </p:animMotion>
                                  </p:childTnLst>
                                </p:cTn>
                              </p:par>
                              <p:par>
                                <p:cTn id="21" presetID="42" presetClass="path" presetSubtype="0" accel="50000" decel="50000" fill="hold" nodeType="withEffect">
                                  <p:stCondLst>
                                    <p:cond delay="0"/>
                                  </p:stCondLst>
                                  <p:childTnLst>
                                    <p:animMotion origin="layout" path="M 3.95833E-6 -4.07407E-6 L -0.00079 1.00718 " pathEditMode="relative" rAng="0" ptsTypes="AA">
                                      <p:cBhvr>
                                        <p:cTn id="22" dur="2000" fill="hold"/>
                                        <p:tgtEl>
                                          <p:spTgt spid="9"/>
                                        </p:tgtEl>
                                        <p:attrNameLst>
                                          <p:attrName>ppt_x</p:attrName>
                                          <p:attrName>ppt_y</p:attrName>
                                        </p:attrNameLst>
                                      </p:cBhvr>
                                      <p:rCtr x="-39" y="50370"/>
                                    </p:animMotion>
                                  </p:childTnLst>
                                </p:cTn>
                              </p:par>
                              <p:par>
                                <p:cTn id="23" presetID="42" presetClass="path" presetSubtype="0" accel="50000" decel="50000" fill="hold" grpId="0" nodeType="withEffect">
                                  <p:stCondLst>
                                    <p:cond delay="0"/>
                                  </p:stCondLst>
                                  <p:childTnLst>
                                    <p:animMotion origin="layout" path="M 2.08333E-6 3.7037E-6 L 0.00573 1.11319 " pathEditMode="relative" rAng="0" ptsTypes="AA">
                                      <p:cBhvr>
                                        <p:cTn id="24" dur="2000" fill="hold"/>
                                        <p:tgtEl>
                                          <p:spTgt spid="7"/>
                                        </p:tgtEl>
                                        <p:attrNameLst>
                                          <p:attrName>ppt_x</p:attrName>
                                          <p:attrName>ppt_y</p:attrName>
                                        </p:attrNameLst>
                                      </p:cBhvr>
                                      <p:rCtr x="286" y="55671"/>
                                    </p:animMotion>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0.00586 1.25023 L -0.94636 1.26967 " pathEditMode="relative" rAng="0" ptsTypes="AA">
                                      <p:cBhvr>
                                        <p:cTn id="28" dur="2000" fill="hold"/>
                                        <p:tgtEl>
                                          <p:spTgt spid="11"/>
                                        </p:tgtEl>
                                        <p:attrNameLst>
                                          <p:attrName>ppt_x</p:attrName>
                                          <p:attrName>ppt_y</p:attrName>
                                        </p:attrNameLst>
                                      </p:cBhvr>
                                      <p:rCtr x="-47031" y="972"/>
                                    </p:animMotion>
                                  </p:childTnLst>
                                </p:cTn>
                              </p:par>
                              <p:par>
                                <p:cTn id="29" presetID="42" presetClass="path" presetSubtype="0" accel="50000" decel="50000" fill="hold" nodeType="withEffect">
                                  <p:stCondLst>
                                    <p:cond delay="0"/>
                                  </p:stCondLst>
                                  <p:childTnLst>
                                    <p:animMotion origin="layout" path="M -0.00079 1.00718 L -0.83177 1.00718 " pathEditMode="relative" rAng="0" ptsTypes="AA">
                                      <p:cBhvr>
                                        <p:cTn id="30" dur="2000" fill="hold"/>
                                        <p:tgtEl>
                                          <p:spTgt spid="9"/>
                                        </p:tgtEl>
                                        <p:attrNameLst>
                                          <p:attrName>ppt_x</p:attrName>
                                          <p:attrName>ppt_y</p:attrName>
                                        </p:attrNameLst>
                                      </p:cBhvr>
                                      <p:rCtr x="-41549" y="0"/>
                                    </p:animMotion>
                                  </p:childTnLst>
                                </p:cTn>
                              </p:par>
                              <p:par>
                                <p:cTn id="31" presetID="42" presetClass="path" presetSubtype="0" accel="50000" decel="50000" fill="hold" grpId="1" nodeType="withEffect">
                                  <p:stCondLst>
                                    <p:cond delay="0"/>
                                  </p:stCondLst>
                                  <p:childTnLst>
                                    <p:animMotion origin="layout" path="M 0.00573 1.1132 L -0.9431 1.11851 " pathEditMode="relative" rAng="0" ptsTypes="AA">
                                      <p:cBhvr>
                                        <p:cTn id="32" dur="2000" fill="hold"/>
                                        <p:tgtEl>
                                          <p:spTgt spid="7"/>
                                        </p:tgtEl>
                                        <p:attrNameLst>
                                          <p:attrName>ppt_x</p:attrName>
                                          <p:attrName>ppt_y</p:attrName>
                                        </p:attrNameLst>
                                      </p:cBhvr>
                                      <p:rCtr x="-47500" y="463"/>
                                    </p:animMotion>
                                  </p:childTnLst>
                                </p:cTn>
                              </p:par>
                              <p:par>
                                <p:cTn id="33" presetID="42" presetClass="path" presetSubtype="0" accel="50000" decel="50000" fill="hold" nodeType="withEffect">
                                  <p:stCondLst>
                                    <p:cond delay="0"/>
                                  </p:stCondLst>
                                  <p:childTnLst>
                                    <p:animMotion origin="layout" path="M 2.70833E-6 -4.44444E-6 L -0.00039 1.01181 " pathEditMode="relative" rAng="0" ptsTypes="AA">
                                      <p:cBhvr>
                                        <p:cTn id="34" dur="2000" fill="hold"/>
                                        <p:tgtEl>
                                          <p:spTgt spid="19"/>
                                        </p:tgtEl>
                                        <p:attrNameLst>
                                          <p:attrName>ppt_x</p:attrName>
                                          <p:attrName>ppt_y</p:attrName>
                                        </p:attrNameLst>
                                      </p:cBhvr>
                                      <p:rCtr x="-26" y="50602"/>
                                    </p:animMotion>
                                  </p:childTnLst>
                                </p:cTn>
                              </p:par>
                              <p:par>
                                <p:cTn id="35" presetID="42" presetClass="path" presetSubtype="0" accel="50000" decel="50000" fill="hold" grpId="0" nodeType="withEffect">
                                  <p:stCondLst>
                                    <p:cond delay="0"/>
                                  </p:stCondLst>
                                  <p:childTnLst>
                                    <p:animMotion origin="layout" path="M -3.33333E-6 -1.11111E-6 L 0.00352 1.11713 " pathEditMode="relative" rAng="0" ptsTypes="AA">
                                      <p:cBhvr>
                                        <p:cTn id="36" dur="2000" fill="hold"/>
                                        <p:tgtEl>
                                          <p:spTgt spid="13"/>
                                        </p:tgtEl>
                                        <p:attrNameLst>
                                          <p:attrName>ppt_x</p:attrName>
                                          <p:attrName>ppt_y</p:attrName>
                                        </p:attrNameLst>
                                      </p:cBhvr>
                                      <p:rCtr x="169" y="55856"/>
                                    </p:animMotion>
                                  </p:childTnLst>
                                </p:cTn>
                              </p:par>
                              <p:par>
                                <p:cTn id="37" presetID="42" presetClass="path" presetSubtype="0" accel="50000" decel="50000" fill="hold" grpId="0" nodeType="withEffect">
                                  <p:stCondLst>
                                    <p:cond delay="0"/>
                                  </p:stCondLst>
                                  <p:childTnLst>
                                    <p:animMotion origin="layout" path="M 3.125E-6 -2.22222E-6 L 0.00052 1.25116 " pathEditMode="relative" rAng="0" ptsTypes="AA">
                                      <p:cBhvr>
                                        <p:cTn id="38" dur="2000" fill="hold"/>
                                        <p:tgtEl>
                                          <p:spTgt spid="17"/>
                                        </p:tgtEl>
                                        <p:attrNameLst>
                                          <p:attrName>ppt_x</p:attrName>
                                          <p:attrName>ppt_y</p:attrName>
                                        </p:attrNameLst>
                                      </p:cBhvr>
                                      <p:rCtr x="26" y="62569"/>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nodeType="clickEffect">
                                  <p:stCondLst>
                                    <p:cond delay="0"/>
                                  </p:stCondLst>
                                  <p:childTnLst>
                                    <p:animMotion origin="layout" path="M -0.00039 1.01181 L -0.77774 1.01181 " pathEditMode="relative" rAng="0" ptsTypes="AA">
                                      <p:cBhvr>
                                        <p:cTn id="42" dur="2000" fill="hold"/>
                                        <p:tgtEl>
                                          <p:spTgt spid="19"/>
                                        </p:tgtEl>
                                        <p:attrNameLst>
                                          <p:attrName>ppt_x</p:attrName>
                                          <p:attrName>ppt_y</p:attrName>
                                        </p:attrNameLst>
                                      </p:cBhvr>
                                      <p:rCtr x="-38919" y="0"/>
                                    </p:animMotion>
                                  </p:childTnLst>
                                </p:cTn>
                              </p:par>
                              <p:par>
                                <p:cTn id="43" presetID="42" presetClass="path" presetSubtype="0" accel="50000" decel="50000" fill="hold" grpId="1" nodeType="withEffect">
                                  <p:stCondLst>
                                    <p:cond delay="0"/>
                                  </p:stCondLst>
                                  <p:childTnLst>
                                    <p:animMotion origin="layout" path="M 0.00234 1.11713 L -0.94166 1.12245 " pathEditMode="relative" rAng="0" ptsTypes="AA">
                                      <p:cBhvr>
                                        <p:cTn id="44" dur="2000" fill="hold"/>
                                        <p:tgtEl>
                                          <p:spTgt spid="13"/>
                                        </p:tgtEl>
                                        <p:attrNameLst>
                                          <p:attrName>ppt_x</p:attrName>
                                          <p:attrName>ppt_y</p:attrName>
                                        </p:attrNameLst>
                                      </p:cBhvr>
                                      <p:rCtr x="-47383" y="579"/>
                                    </p:animMotion>
                                  </p:childTnLst>
                                </p:cTn>
                              </p:par>
                              <p:par>
                                <p:cTn id="45" presetID="42" presetClass="path" presetSubtype="0" accel="50000" decel="50000" fill="hold" grpId="1" nodeType="withEffect">
                                  <p:stCondLst>
                                    <p:cond delay="0"/>
                                  </p:stCondLst>
                                  <p:childTnLst>
                                    <p:animMotion origin="layout" path="M 0.00052 1.25116 L -0.93008 1.2706 " pathEditMode="relative" rAng="0" ptsTypes="AA">
                                      <p:cBhvr>
                                        <p:cTn id="46" dur="2000" fill="hold"/>
                                        <p:tgtEl>
                                          <p:spTgt spid="17"/>
                                        </p:tgtEl>
                                        <p:attrNameLst>
                                          <p:attrName>ppt_x</p:attrName>
                                          <p:attrName>ppt_y</p:attrName>
                                        </p:attrNameLst>
                                      </p:cBhvr>
                                      <p:rCtr x="-46615" y="972"/>
                                    </p:animMotion>
                                  </p:childTnLst>
                                </p:cTn>
                              </p:par>
                              <p:par>
                                <p:cTn id="47" presetID="42" presetClass="path" presetSubtype="0" accel="50000" decel="50000" fill="hold" grpId="0" nodeType="withEffect">
                                  <p:stCondLst>
                                    <p:cond delay="0"/>
                                  </p:stCondLst>
                                  <p:childTnLst>
                                    <p:animMotion origin="layout" path="M -3.33333E-6 -3.7037E-6 L 0.00547 1.01644 " pathEditMode="relative" rAng="0" ptsTypes="AA">
                                      <p:cBhvr>
                                        <p:cTn id="48" dur="2000" fill="hold"/>
                                        <p:tgtEl>
                                          <p:spTgt spid="21"/>
                                        </p:tgtEl>
                                        <p:attrNameLst>
                                          <p:attrName>ppt_x</p:attrName>
                                          <p:attrName>ppt_y</p:attrName>
                                        </p:attrNameLst>
                                      </p:cBhvr>
                                      <p:rCtr x="273" y="50833"/>
                                    </p:animMotion>
                                  </p:childTnLst>
                                </p:cTn>
                              </p:par>
                              <p:par>
                                <p:cTn id="49" presetID="42" presetClass="path" presetSubtype="0" accel="50000" decel="50000" fill="hold" nodeType="withEffect">
                                  <p:stCondLst>
                                    <p:cond delay="0"/>
                                  </p:stCondLst>
                                  <p:childTnLst>
                                    <p:animMotion origin="layout" path="M 4.375E-6 2.96296E-6 L -0.00196 1.00139 " pathEditMode="relative" rAng="0" ptsTypes="AA">
                                      <p:cBhvr>
                                        <p:cTn id="50" dur="2000" fill="hold"/>
                                        <p:tgtEl>
                                          <p:spTgt spid="23"/>
                                        </p:tgtEl>
                                        <p:attrNameLst>
                                          <p:attrName>ppt_x</p:attrName>
                                          <p:attrName>ppt_y</p:attrName>
                                        </p:attrNameLst>
                                      </p:cBhvr>
                                      <p:rCtr x="-104" y="50069"/>
                                    </p:animMotion>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grpId="1" nodeType="clickEffect">
                                  <p:stCondLst>
                                    <p:cond delay="0"/>
                                  </p:stCondLst>
                                  <p:childTnLst>
                                    <p:animMotion origin="layout" path="M 0.00547 1.01644 L -0.9056 1.0125 " pathEditMode="relative" rAng="0" ptsTypes="AA">
                                      <p:cBhvr>
                                        <p:cTn id="54" dur="2000" fill="hold"/>
                                        <p:tgtEl>
                                          <p:spTgt spid="21"/>
                                        </p:tgtEl>
                                        <p:attrNameLst>
                                          <p:attrName>ppt_x</p:attrName>
                                          <p:attrName>ppt_y</p:attrName>
                                        </p:attrNameLst>
                                      </p:cBhvr>
                                      <p:rCtr x="-46003" y="-278"/>
                                    </p:animMotion>
                                  </p:childTnLst>
                                </p:cTn>
                              </p:par>
                              <p:par>
                                <p:cTn id="55" presetID="42" presetClass="path" presetSubtype="0" accel="50000" decel="50000" fill="hold" nodeType="withEffect">
                                  <p:stCondLst>
                                    <p:cond delay="0"/>
                                  </p:stCondLst>
                                  <p:childTnLst>
                                    <p:animMotion origin="layout" path="M -0.00196 1.00139 L -0.94102 1.00139 " pathEditMode="relative" rAng="0" ptsTypes="AA">
                                      <p:cBhvr>
                                        <p:cTn id="56" dur="2000" fill="hold"/>
                                        <p:tgtEl>
                                          <p:spTgt spid="23"/>
                                        </p:tgtEl>
                                        <p:attrNameLst>
                                          <p:attrName>ppt_x</p:attrName>
                                          <p:attrName>ppt_y</p:attrName>
                                        </p:attrNameLst>
                                      </p:cBhvr>
                                      <p:rCtr x="-46953" y="0"/>
                                    </p:animMotion>
                                  </p:childTnLst>
                                </p:cTn>
                              </p:par>
                              <p:par>
                                <p:cTn id="57" presetID="42" presetClass="path" presetSubtype="0" accel="50000" decel="50000" fill="hold" nodeType="withEffect">
                                  <p:stCondLst>
                                    <p:cond delay="0"/>
                                  </p:stCondLst>
                                  <p:childTnLst>
                                    <p:animMotion origin="layout" path="M 5E-6 -4.44444E-6 L 0.02396 1.01274 " pathEditMode="relative" rAng="0" ptsTypes="AA">
                                      <p:cBhvr>
                                        <p:cTn id="58" dur="2000" fill="hold"/>
                                        <p:tgtEl>
                                          <p:spTgt spid="27"/>
                                        </p:tgtEl>
                                        <p:attrNameLst>
                                          <p:attrName>ppt_x</p:attrName>
                                          <p:attrName>ppt_y</p:attrName>
                                        </p:attrNameLst>
                                      </p:cBhvr>
                                      <p:rCtr x="1198" y="50625"/>
                                    </p:animMotion>
                                  </p:childTnLst>
                                </p:cTn>
                              </p:par>
                              <p:par>
                                <p:cTn id="59" presetID="42" presetClass="path" presetSubtype="0" accel="50000" decel="50000" fill="hold" grpId="0" nodeType="withEffect">
                                  <p:stCondLst>
                                    <p:cond delay="0"/>
                                  </p:stCondLst>
                                  <p:childTnLst>
                                    <p:animMotion origin="layout" path="M 8.33333E-7 -4.44444E-6 L 0.02005 1.02153 " pathEditMode="relative" rAng="0" ptsTypes="AA">
                                      <p:cBhvr>
                                        <p:cTn id="60" dur="2000" fill="hold"/>
                                        <p:tgtEl>
                                          <p:spTgt spid="25"/>
                                        </p:tgtEl>
                                        <p:attrNameLst>
                                          <p:attrName>ppt_x</p:attrName>
                                          <p:attrName>ppt_y</p:attrName>
                                        </p:attrNameLst>
                                      </p:cBhvr>
                                      <p:rCtr x="1003" y="51088"/>
                                    </p:animMotion>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nodeType="clickEffect">
                                  <p:stCondLst>
                                    <p:cond delay="0"/>
                                  </p:stCondLst>
                                  <p:childTnLst>
                                    <p:animMotion origin="layout" path="M 0.02396 1.01575 L -0.92097 1.00973 " pathEditMode="relative" rAng="0" ptsTypes="AA">
                                      <p:cBhvr>
                                        <p:cTn id="64" dur="2000" fill="hold"/>
                                        <p:tgtEl>
                                          <p:spTgt spid="27"/>
                                        </p:tgtEl>
                                        <p:attrNameLst>
                                          <p:attrName>ppt_x</p:attrName>
                                          <p:attrName>ppt_y</p:attrName>
                                        </p:attrNameLst>
                                      </p:cBhvr>
                                      <p:rCtr x="-47253" y="-301"/>
                                    </p:animMotion>
                                  </p:childTnLst>
                                </p:cTn>
                              </p:par>
                              <p:par>
                                <p:cTn id="65" presetID="42" presetClass="path" presetSubtype="0" accel="50000" decel="50000" fill="hold" grpId="1" nodeType="withEffect">
                                  <p:stCondLst>
                                    <p:cond delay="0"/>
                                  </p:stCondLst>
                                  <p:childTnLst>
                                    <p:animMotion origin="layout" path="M 0.02799 1.01551 L -0.90417 0.99908 " pathEditMode="relative" rAng="0" ptsTypes="AA">
                                      <p:cBhvr>
                                        <p:cTn id="66" dur="2000" fill="hold"/>
                                        <p:tgtEl>
                                          <p:spTgt spid="25"/>
                                        </p:tgtEl>
                                        <p:attrNameLst>
                                          <p:attrName>ppt_x</p:attrName>
                                          <p:attrName>ppt_y</p:attrName>
                                        </p:attrNameLst>
                                      </p:cBhvr>
                                      <p:rCtr x="-46602" y="-833"/>
                                    </p:animMotion>
                                  </p:childTnLst>
                                </p:cTn>
                              </p:par>
                              <p:par>
                                <p:cTn id="67" presetID="42" presetClass="path" presetSubtype="0" accel="50000" decel="50000" fill="hold" nodeType="withEffect">
                                  <p:stCondLst>
                                    <p:cond delay="0"/>
                                  </p:stCondLst>
                                  <p:childTnLst>
                                    <p:animMotion origin="layout" path="M -0.00052 0.00925 L 0.00144 1.01064 " pathEditMode="relative" rAng="0" ptsTypes="AA">
                                      <p:cBhvr>
                                        <p:cTn id="68" dur="2000" fill="hold"/>
                                        <p:tgtEl>
                                          <p:spTgt spid="33"/>
                                        </p:tgtEl>
                                        <p:attrNameLst>
                                          <p:attrName>ppt_x</p:attrName>
                                          <p:attrName>ppt_y</p:attrName>
                                        </p:attrNameLst>
                                      </p:cBhvr>
                                      <p:rCtr x="91" y="50069"/>
                                    </p:animMotion>
                                  </p:childTnLst>
                                </p:cTn>
                              </p:par>
                              <p:par>
                                <p:cTn id="69" presetID="42" presetClass="path" presetSubtype="0" accel="50000" decel="50000" fill="hold" grpId="0" nodeType="withEffect">
                                  <p:stCondLst>
                                    <p:cond delay="0"/>
                                  </p:stCondLst>
                                  <p:childTnLst>
                                    <p:animMotion origin="layout" path="M 0.00938 0.03888 L 0.00118 1.0162 " pathEditMode="relative" rAng="0" ptsTypes="AA">
                                      <p:cBhvr>
                                        <p:cTn id="70" dur="2000" fill="hold"/>
                                        <p:tgtEl>
                                          <p:spTgt spid="31"/>
                                        </p:tgtEl>
                                        <p:attrNameLst>
                                          <p:attrName>ppt_x</p:attrName>
                                          <p:attrName>ppt_y</p:attrName>
                                        </p:attrNameLst>
                                      </p:cBhvr>
                                      <p:rCtr x="-417" y="48866"/>
                                    </p:animMotion>
                                  </p:childTnLst>
                                </p:cTn>
                              </p:par>
                            </p:childTnLst>
                          </p:cTn>
                        </p:par>
                      </p:childTnLst>
                    </p:cTn>
                  </p:par>
                  <p:par>
                    <p:cTn id="71" fill="hold">
                      <p:stCondLst>
                        <p:cond delay="indefinite"/>
                      </p:stCondLst>
                      <p:childTnLst>
                        <p:par>
                          <p:cTn id="72" fill="hold">
                            <p:stCondLst>
                              <p:cond delay="0"/>
                            </p:stCondLst>
                            <p:childTnLst>
                              <p:par>
                                <p:cTn id="73" presetID="42" presetClass="path" presetSubtype="0" accel="50000" decel="50000" fill="hold" nodeType="clickEffect">
                                  <p:stCondLst>
                                    <p:cond delay="0"/>
                                  </p:stCondLst>
                                  <p:childTnLst>
                                    <p:animMotion origin="layout" path="M 0.00026 1.01319 L -0.94088 1.0625 " pathEditMode="relative" rAng="0" ptsTypes="AA">
                                      <p:cBhvr>
                                        <p:cTn id="74" dur="2000" fill="hold"/>
                                        <p:tgtEl>
                                          <p:spTgt spid="33"/>
                                        </p:tgtEl>
                                        <p:attrNameLst>
                                          <p:attrName>ppt_x</p:attrName>
                                          <p:attrName>ppt_y</p:attrName>
                                        </p:attrNameLst>
                                      </p:cBhvr>
                                      <p:rCtr x="-47057" y="2454"/>
                                    </p:animMotion>
                                  </p:childTnLst>
                                </p:cTn>
                              </p:par>
                              <p:par>
                                <p:cTn id="75" presetID="42" presetClass="path" presetSubtype="0" accel="50000" decel="50000" fill="hold" grpId="1" nodeType="withEffect">
                                  <p:stCondLst>
                                    <p:cond delay="0"/>
                                  </p:stCondLst>
                                  <p:childTnLst>
                                    <p:animMotion origin="layout" path="M -3.125E-6 1.01689 L -0.93216 1.01597 " pathEditMode="relative" rAng="0" ptsTypes="AA">
                                      <p:cBhvr>
                                        <p:cTn id="76" dur="2000" fill="hold"/>
                                        <p:tgtEl>
                                          <p:spTgt spid="31"/>
                                        </p:tgtEl>
                                        <p:attrNameLst>
                                          <p:attrName>ppt_x</p:attrName>
                                          <p:attrName>ppt_y</p:attrName>
                                        </p:attrNameLst>
                                      </p:cBhvr>
                                      <p:rCtr x="-46602" y="-46"/>
                                    </p:animMotion>
                                  </p:childTnLst>
                                </p:cTn>
                              </p:par>
                              <p:par>
                                <p:cTn id="77" presetID="42" presetClass="path" presetSubtype="0" accel="50000" decel="50000" fill="hold" grpId="0" nodeType="withEffect">
                                  <p:stCondLst>
                                    <p:cond delay="0"/>
                                  </p:stCondLst>
                                  <p:childTnLst>
                                    <p:animMotion origin="layout" path="M 6.25E-7 0.02708 L -0.01211 1.01134 " pathEditMode="relative" rAng="0" ptsTypes="AA">
                                      <p:cBhvr>
                                        <p:cTn id="78" dur="2000" fill="hold"/>
                                        <p:tgtEl>
                                          <p:spTgt spid="35"/>
                                        </p:tgtEl>
                                        <p:attrNameLst>
                                          <p:attrName>ppt_x</p:attrName>
                                          <p:attrName>ppt_y</p:attrName>
                                        </p:attrNameLst>
                                      </p:cBhvr>
                                      <p:rCtr x="-612" y="49213"/>
                                    </p:animMotion>
                                  </p:childTnLst>
                                </p:cTn>
                              </p:par>
                              <p:par>
                                <p:cTn id="79" presetID="42" presetClass="path" presetSubtype="0" accel="50000" decel="50000" fill="hold" nodeType="withEffect">
                                  <p:stCondLst>
                                    <p:cond delay="0"/>
                                  </p:stCondLst>
                                  <p:childTnLst>
                                    <p:animMotion origin="layout" path="M 0.00352 -4.07407E-6 L 0.00039 1.02061 " pathEditMode="relative" rAng="0" ptsTypes="AA">
                                      <p:cBhvr>
                                        <p:cTn id="80" dur="2000" fill="hold"/>
                                        <p:tgtEl>
                                          <p:spTgt spid="37"/>
                                        </p:tgtEl>
                                        <p:attrNameLst>
                                          <p:attrName>ppt_x</p:attrName>
                                          <p:attrName>ppt_y</p:attrName>
                                        </p:attrNameLst>
                                      </p:cBhvr>
                                      <p:rCtr x="-156" y="51019"/>
                                    </p:animMotion>
                                  </p:childTnLst>
                                </p:cTn>
                              </p:par>
                            </p:childTnLst>
                          </p:cTn>
                        </p:par>
                      </p:childTnLst>
                    </p:cTn>
                  </p:par>
                  <p:par>
                    <p:cTn id="81" fill="hold">
                      <p:stCondLst>
                        <p:cond delay="indefinite"/>
                      </p:stCondLst>
                      <p:childTnLst>
                        <p:par>
                          <p:cTn id="82" fill="hold">
                            <p:stCondLst>
                              <p:cond delay="0"/>
                            </p:stCondLst>
                            <p:childTnLst>
                              <p:par>
                                <p:cTn id="83" presetID="42" presetClass="path" presetSubtype="0" accel="50000" decel="50000" fill="hold" grpId="1" nodeType="clickEffect">
                                  <p:stCondLst>
                                    <p:cond delay="0"/>
                                  </p:stCondLst>
                                  <p:childTnLst>
                                    <p:animMotion origin="layout" path="M -0.01211 1.01968 L -0.93021 1.02107 " pathEditMode="relative" rAng="0" ptsTypes="AA">
                                      <p:cBhvr>
                                        <p:cTn id="84" dur="2000" fill="hold"/>
                                        <p:tgtEl>
                                          <p:spTgt spid="35"/>
                                        </p:tgtEl>
                                        <p:attrNameLst>
                                          <p:attrName>ppt_x</p:attrName>
                                          <p:attrName>ppt_y</p:attrName>
                                        </p:attrNameLst>
                                      </p:cBhvr>
                                      <p:rCtr x="-45898" y="69"/>
                                    </p:animMotion>
                                  </p:childTnLst>
                                </p:cTn>
                              </p:par>
                              <p:par>
                                <p:cTn id="85" presetID="42" presetClass="path" presetSubtype="0" accel="50000" decel="50000" fill="hold" nodeType="withEffect">
                                  <p:stCondLst>
                                    <p:cond delay="0"/>
                                  </p:stCondLst>
                                  <p:childTnLst>
                                    <p:animMotion origin="layout" path="M 0.00039 1.01644 L -0.94596 1.01412 " pathEditMode="relative" rAng="0" ptsTypes="AA">
                                      <p:cBhvr>
                                        <p:cTn id="86" dur="2000" fill="hold"/>
                                        <p:tgtEl>
                                          <p:spTgt spid="37"/>
                                        </p:tgtEl>
                                        <p:attrNameLst>
                                          <p:attrName>ppt_x</p:attrName>
                                          <p:attrName>ppt_y</p:attrName>
                                        </p:attrNameLst>
                                      </p:cBhvr>
                                      <p:rCtr x="-47318" y="-116"/>
                                    </p:animMotion>
                                  </p:childTnLst>
                                </p:cTn>
                              </p:par>
                              <p:par>
                                <p:cTn id="87" presetID="42" presetClass="path" presetSubtype="0" accel="50000" decel="50000" fill="hold" nodeType="withEffect">
                                  <p:stCondLst>
                                    <p:cond delay="0"/>
                                  </p:stCondLst>
                                  <p:childTnLst>
                                    <p:animMotion origin="layout" path="M 4.58333E-6 -0.01273 L -0.00053 1.02292 " pathEditMode="relative" rAng="0" ptsTypes="AA">
                                      <p:cBhvr>
                                        <p:cTn id="88" dur="2000" fill="hold"/>
                                        <p:tgtEl>
                                          <p:spTgt spid="41"/>
                                        </p:tgtEl>
                                        <p:attrNameLst>
                                          <p:attrName>ppt_x</p:attrName>
                                          <p:attrName>ppt_y</p:attrName>
                                        </p:attrNameLst>
                                      </p:cBhvr>
                                      <p:rCtr x="-26" y="51782"/>
                                    </p:animMotion>
                                  </p:childTnLst>
                                </p:cTn>
                              </p:par>
                              <p:par>
                                <p:cTn id="89" presetID="42" presetClass="path" presetSubtype="0" accel="50000" decel="50000" fill="hold" grpId="0" nodeType="withEffect">
                                  <p:stCondLst>
                                    <p:cond delay="0"/>
                                  </p:stCondLst>
                                  <p:childTnLst>
                                    <p:animMotion origin="layout" path="M 0.00625 0.03473 L -0.00677 1.02338 " pathEditMode="relative" rAng="0" ptsTypes="AA">
                                      <p:cBhvr>
                                        <p:cTn id="90" dur="2000" fill="hold"/>
                                        <p:tgtEl>
                                          <p:spTgt spid="39"/>
                                        </p:tgtEl>
                                        <p:attrNameLst>
                                          <p:attrName>ppt_x</p:attrName>
                                          <p:attrName>ppt_y</p:attrName>
                                        </p:attrNameLst>
                                      </p:cBhvr>
                                      <p:rCtr x="-651" y="49444"/>
                                    </p:animMotion>
                                  </p:childTnLst>
                                </p:cTn>
                              </p:par>
                            </p:childTnLst>
                          </p:cTn>
                        </p:par>
                      </p:childTnLst>
                    </p:cTn>
                  </p:par>
                  <p:par>
                    <p:cTn id="91" fill="hold">
                      <p:stCondLst>
                        <p:cond delay="indefinite"/>
                      </p:stCondLst>
                      <p:childTnLst>
                        <p:par>
                          <p:cTn id="92" fill="hold">
                            <p:stCondLst>
                              <p:cond delay="0"/>
                            </p:stCondLst>
                            <p:childTnLst>
                              <p:par>
                                <p:cTn id="93" presetID="42" presetClass="path" presetSubtype="0" accel="50000" decel="50000" fill="hold" nodeType="clickEffect">
                                  <p:stCondLst>
                                    <p:cond delay="0"/>
                                  </p:stCondLst>
                                  <p:childTnLst>
                                    <p:animMotion origin="layout" path="M -0.00053 1.02245 L -0.94402 1.02292 " pathEditMode="relative" rAng="0" ptsTypes="AA">
                                      <p:cBhvr>
                                        <p:cTn id="94" dur="2000" fill="hold"/>
                                        <p:tgtEl>
                                          <p:spTgt spid="41"/>
                                        </p:tgtEl>
                                        <p:attrNameLst>
                                          <p:attrName>ppt_x</p:attrName>
                                          <p:attrName>ppt_y</p:attrName>
                                        </p:attrNameLst>
                                      </p:cBhvr>
                                      <p:rCtr x="-47174" y="23"/>
                                    </p:animMotion>
                                  </p:childTnLst>
                                </p:cTn>
                              </p:par>
                              <p:par>
                                <p:cTn id="95" presetID="42" presetClass="path" presetSubtype="0" accel="50000" decel="50000" fill="hold" grpId="1" nodeType="withEffect">
                                  <p:stCondLst>
                                    <p:cond delay="0"/>
                                  </p:stCondLst>
                                  <p:childTnLst>
                                    <p:animMotion origin="layout" path="M -0.00521 1.0206 L -0.91159 1.03959 " pathEditMode="relative" rAng="0" ptsTypes="AA">
                                      <p:cBhvr>
                                        <p:cTn id="96" dur="2000" fill="hold"/>
                                        <p:tgtEl>
                                          <p:spTgt spid="39"/>
                                        </p:tgtEl>
                                        <p:attrNameLst>
                                          <p:attrName>ppt_x</p:attrName>
                                          <p:attrName>ppt_y</p:attrName>
                                        </p:attrNameLst>
                                      </p:cBhvr>
                                      <p:rCtr x="-45326" y="949"/>
                                    </p:animMotion>
                                  </p:childTnLst>
                                </p:cTn>
                              </p:par>
                              <p:par>
                                <p:cTn id="97" presetID="42" presetClass="path" presetSubtype="0" accel="50000" decel="50000" fill="hold" grpId="0" nodeType="withEffect">
                                  <p:stCondLst>
                                    <p:cond delay="0"/>
                                  </p:stCondLst>
                                  <p:childTnLst>
                                    <p:animMotion origin="layout" path="M 6.25E-7 4.44444E-6 L -0.00456 1.03958 " pathEditMode="relative" rAng="0" ptsTypes="AA">
                                      <p:cBhvr>
                                        <p:cTn id="98" dur="2000" fill="hold"/>
                                        <p:tgtEl>
                                          <p:spTgt spid="43"/>
                                        </p:tgtEl>
                                        <p:attrNameLst>
                                          <p:attrName>ppt_x</p:attrName>
                                          <p:attrName>ppt_y</p:attrName>
                                        </p:attrNameLst>
                                      </p:cBhvr>
                                      <p:rCtr x="-234" y="51991"/>
                                    </p:animMotion>
                                  </p:childTnLst>
                                </p:cTn>
                              </p:par>
                              <p:par>
                                <p:cTn id="99" presetID="42" presetClass="path" presetSubtype="0" accel="50000" decel="50000" fill="hold" nodeType="withEffect">
                                  <p:stCondLst>
                                    <p:cond delay="0"/>
                                  </p:stCondLst>
                                  <p:childTnLst>
                                    <p:animMotion origin="layout" path="M -4.16667E-6 -0.03102 L 0.00026 1.03472 " pathEditMode="relative" rAng="0" ptsTypes="AA">
                                      <p:cBhvr>
                                        <p:cTn id="100" dur="2000" fill="hold"/>
                                        <p:tgtEl>
                                          <p:spTgt spid="45"/>
                                        </p:tgtEl>
                                        <p:attrNameLst>
                                          <p:attrName>ppt_x</p:attrName>
                                          <p:attrName>ppt_y</p:attrName>
                                        </p:attrNameLst>
                                      </p:cBhvr>
                                      <p:rCtr x="13" y="53287"/>
                                    </p:animMotion>
                                  </p:childTnLst>
                                </p:cTn>
                              </p:par>
                            </p:childTnLst>
                          </p:cTn>
                        </p:par>
                      </p:childTnLst>
                    </p:cTn>
                  </p:par>
                  <p:par>
                    <p:cTn id="101" fill="hold">
                      <p:stCondLst>
                        <p:cond delay="indefinite"/>
                      </p:stCondLst>
                      <p:childTnLst>
                        <p:par>
                          <p:cTn id="102" fill="hold">
                            <p:stCondLst>
                              <p:cond delay="0"/>
                            </p:stCondLst>
                            <p:childTnLst>
                              <p:par>
                                <p:cTn id="103" presetID="42" presetClass="path" presetSubtype="0" accel="50000" decel="50000" fill="hold" grpId="1" nodeType="clickEffect">
                                  <p:stCondLst>
                                    <p:cond delay="0"/>
                                  </p:stCondLst>
                                  <p:childTnLst>
                                    <p:animMotion origin="layout" path="M -0.01094 1.02106 L -0.92904 1.01458 " pathEditMode="relative" rAng="0" ptsTypes="AA">
                                      <p:cBhvr>
                                        <p:cTn id="104" dur="2000" fill="hold"/>
                                        <p:tgtEl>
                                          <p:spTgt spid="43"/>
                                        </p:tgtEl>
                                        <p:attrNameLst>
                                          <p:attrName>ppt_x</p:attrName>
                                          <p:attrName>ppt_y</p:attrName>
                                        </p:attrNameLst>
                                      </p:cBhvr>
                                      <p:rCtr x="-45898" y="-324"/>
                                    </p:animMotion>
                                  </p:childTnLst>
                                </p:cTn>
                              </p:par>
                              <p:par>
                                <p:cTn id="105" presetID="42" presetClass="path" presetSubtype="0" accel="50000" decel="50000" fill="hold" nodeType="withEffect">
                                  <p:stCondLst>
                                    <p:cond delay="0"/>
                                  </p:stCondLst>
                                  <p:childTnLst>
                                    <p:animMotion origin="layout" path="M -0.00104 1.03102 L -0.9526 1.03356 " pathEditMode="relative" rAng="0" ptsTypes="AA">
                                      <p:cBhvr>
                                        <p:cTn id="106" dur="2000" fill="hold"/>
                                        <p:tgtEl>
                                          <p:spTgt spid="45"/>
                                        </p:tgtEl>
                                        <p:attrNameLst>
                                          <p:attrName>ppt_x</p:attrName>
                                          <p:attrName>ppt_y</p:attrName>
                                        </p:attrNameLst>
                                      </p:cBhvr>
                                      <p:rCtr x="-47578" y="116"/>
                                    </p:animMotion>
                                  </p:childTnLst>
                                </p:cTn>
                              </p:par>
                              <p:par>
                                <p:cTn id="107" presetID="42" presetClass="path" presetSubtype="0" accel="50000" decel="50000" fill="hold" grpId="0" nodeType="withEffect">
                                  <p:stCondLst>
                                    <p:cond delay="0"/>
                                  </p:stCondLst>
                                  <p:childTnLst>
                                    <p:animMotion origin="layout" path="M 3.125E-6 3.33333E-6 L -0.01054 1.02245 " pathEditMode="relative" rAng="0" ptsTypes="AA">
                                      <p:cBhvr>
                                        <p:cTn id="108" dur="2000" fill="hold"/>
                                        <p:tgtEl>
                                          <p:spTgt spid="26"/>
                                        </p:tgtEl>
                                        <p:attrNameLst>
                                          <p:attrName>ppt_x</p:attrName>
                                          <p:attrName>ppt_y</p:attrName>
                                        </p:attrNameLst>
                                      </p:cBhvr>
                                      <p:rCtr x="-326" y="51597"/>
                                    </p:animMotion>
                                  </p:childTnLst>
                                </p:cTn>
                              </p:par>
                              <p:par>
                                <p:cTn id="109" presetID="42" presetClass="path" presetSubtype="0" accel="50000" decel="50000" fill="hold" nodeType="withEffect">
                                  <p:stCondLst>
                                    <p:cond delay="0"/>
                                  </p:stCondLst>
                                  <p:childTnLst>
                                    <p:animMotion origin="layout" path="M -4.375E-6 -3.7037E-7 L -0.00742 1.02477 " pathEditMode="relative" rAng="0" ptsTypes="AA">
                                      <p:cBhvr>
                                        <p:cTn id="110" dur="2000" fill="hold"/>
                                        <p:tgtEl>
                                          <p:spTgt spid="30"/>
                                        </p:tgtEl>
                                        <p:attrNameLst>
                                          <p:attrName>ppt_x</p:attrName>
                                          <p:attrName>ppt_y</p:attrName>
                                        </p:attrNameLst>
                                      </p:cBhvr>
                                      <p:rCtr x="-378" y="51227"/>
                                    </p:animMotion>
                                  </p:childTnLst>
                                </p:cTn>
                              </p:par>
                              <p:par>
                                <p:cTn id="111" presetID="42" presetClass="path" presetSubtype="0" accel="50000" decel="50000" fill="hold" nodeType="withEffect">
                                  <p:stCondLst>
                                    <p:cond delay="0"/>
                                  </p:stCondLst>
                                  <p:childTnLst>
                                    <p:animMotion origin="layout" path="M -4.375E-6 -0.08611 L -0.00651 1.03773 " pathEditMode="relative" rAng="0" ptsTypes="AA">
                                      <p:cBhvr>
                                        <p:cTn id="112" dur="2000" fill="hold"/>
                                        <p:tgtEl>
                                          <p:spTgt spid="29"/>
                                        </p:tgtEl>
                                        <p:attrNameLst>
                                          <p:attrName>ppt_x</p:attrName>
                                          <p:attrName>ppt_y</p:attrName>
                                        </p:attrNameLst>
                                      </p:cBhvr>
                                      <p:rCtr x="-326" y="56204"/>
                                    </p:animMotion>
                                  </p:childTnLst>
                                </p:cTn>
                              </p:par>
                            </p:childTnLst>
                          </p:cTn>
                        </p:par>
                      </p:childTnLst>
                    </p:cTn>
                  </p:par>
                  <p:par>
                    <p:cTn id="113" fill="hold">
                      <p:stCondLst>
                        <p:cond delay="indefinite"/>
                      </p:stCondLst>
                      <p:childTnLst>
                        <p:par>
                          <p:cTn id="114" fill="hold">
                            <p:stCondLst>
                              <p:cond delay="0"/>
                            </p:stCondLst>
                            <p:childTnLst>
                              <p:par>
                                <p:cTn id="115" presetID="42" presetClass="path" presetSubtype="0" accel="50000" decel="50000" fill="hold" grpId="1" nodeType="clickEffect">
                                  <p:stCondLst>
                                    <p:cond delay="0"/>
                                  </p:stCondLst>
                                  <p:childTnLst>
                                    <p:animMotion origin="layout" path="M -0.01055 1.02245 L -0.94076 1.02314 " pathEditMode="relative" rAng="0" ptsTypes="AA">
                                      <p:cBhvr>
                                        <p:cTn id="116" dur="2000" fill="hold"/>
                                        <p:tgtEl>
                                          <p:spTgt spid="26"/>
                                        </p:tgtEl>
                                        <p:attrNameLst>
                                          <p:attrName>ppt_x</p:attrName>
                                          <p:attrName>ppt_y</p:attrName>
                                        </p:attrNameLst>
                                      </p:cBhvr>
                                      <p:rCtr x="-46510" y="23"/>
                                    </p:animMotion>
                                  </p:childTnLst>
                                </p:cTn>
                              </p:par>
                              <p:par>
                                <p:cTn id="117" presetID="42" presetClass="path" presetSubtype="0" accel="50000" decel="50000" fill="hold" nodeType="withEffect">
                                  <p:stCondLst>
                                    <p:cond delay="0"/>
                                  </p:stCondLst>
                                  <p:childTnLst>
                                    <p:animMotion origin="layout" path="M -0.00742 1.02477 L -0.96211 1.02199 " pathEditMode="relative" rAng="0" ptsTypes="AA">
                                      <p:cBhvr>
                                        <p:cTn id="118" dur="2000" fill="hold"/>
                                        <p:tgtEl>
                                          <p:spTgt spid="30"/>
                                        </p:tgtEl>
                                        <p:attrNameLst>
                                          <p:attrName>ppt_x</p:attrName>
                                          <p:attrName>ppt_y</p:attrName>
                                        </p:attrNameLst>
                                      </p:cBhvr>
                                      <p:rCtr x="-47734" y="-139"/>
                                    </p:animMotion>
                                  </p:childTnLst>
                                </p:cTn>
                              </p:par>
                              <p:par>
                                <p:cTn id="119" presetID="42" presetClass="path" presetSubtype="0" accel="50000" decel="50000" fill="hold" nodeType="withEffect">
                                  <p:stCondLst>
                                    <p:cond delay="0"/>
                                  </p:stCondLst>
                                  <p:childTnLst>
                                    <p:animMotion origin="layout" path="M -0.00651 1.01273 L -0.97304 1.02245 " pathEditMode="relative" rAng="0" ptsTypes="AA">
                                      <p:cBhvr>
                                        <p:cTn id="120" dur="2000" fill="hold"/>
                                        <p:tgtEl>
                                          <p:spTgt spid="29"/>
                                        </p:tgtEl>
                                        <p:attrNameLst>
                                          <p:attrName>ppt_x</p:attrName>
                                          <p:attrName>ppt_y</p:attrName>
                                        </p:attrNameLst>
                                      </p:cBhvr>
                                      <p:rCtr x="-48320" y="486"/>
                                    </p:animMotion>
                                  </p:childTnLst>
                                </p:cTn>
                              </p:par>
                              <p:par>
                                <p:cTn id="121" presetID="42" presetClass="path" presetSubtype="0" accel="50000" decel="50000" fill="hold" nodeType="withEffect">
                                  <p:stCondLst>
                                    <p:cond delay="0"/>
                                  </p:stCondLst>
                                  <p:childTnLst>
                                    <p:animMotion origin="layout" path="M 4.375E-6 -4.81481E-6 L -0.00105 1.02269 " pathEditMode="relative" rAng="0" ptsTypes="AA">
                                      <p:cBhvr>
                                        <p:cTn id="122" dur="2000" fill="hold"/>
                                        <p:tgtEl>
                                          <p:spTgt spid="34"/>
                                        </p:tgtEl>
                                        <p:attrNameLst>
                                          <p:attrName>ppt_x</p:attrName>
                                          <p:attrName>ppt_y</p:attrName>
                                        </p:attrNameLst>
                                      </p:cBhvr>
                                      <p:rCtr x="-52" y="51134"/>
                                    </p:animMotion>
                                  </p:childTnLst>
                                </p:cTn>
                              </p:par>
                              <p:par>
                                <p:cTn id="123" presetID="42" presetClass="path" presetSubtype="0" accel="50000" decel="50000" fill="hold" grpId="0" nodeType="withEffect">
                                  <p:stCondLst>
                                    <p:cond delay="0"/>
                                  </p:stCondLst>
                                  <p:childTnLst>
                                    <p:animMotion origin="layout" path="M 0.00234 0.02708 L -0.02058 1.01134 " pathEditMode="relative" rAng="0" ptsTypes="AA">
                                      <p:cBhvr>
                                        <p:cTn id="124" dur="2000" fill="hold"/>
                                        <p:tgtEl>
                                          <p:spTgt spid="32"/>
                                        </p:tgtEl>
                                        <p:attrNameLst>
                                          <p:attrName>ppt_x</p:attrName>
                                          <p:attrName>ppt_y</p:attrName>
                                        </p:attrNameLst>
                                      </p:cBhvr>
                                      <p:rCtr x="-1146" y="4921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2" grpId="1"/>
      <p:bldP spid="7" grpId="0"/>
      <p:bldP spid="7" grpId="1"/>
      <p:bldP spid="11" grpId="0"/>
      <p:bldP spid="11" grpId="1"/>
      <p:bldP spid="13" grpId="0"/>
      <p:bldP spid="13" grpId="1"/>
      <p:bldP spid="17" grpId="0"/>
      <p:bldP spid="17" grpId="1"/>
      <p:bldP spid="21" grpId="0"/>
      <p:bldP spid="21" grpId="1"/>
      <p:bldP spid="25" grpId="0"/>
      <p:bldP spid="25" grpId="1"/>
      <p:bldP spid="31" grpId="0"/>
      <p:bldP spid="31" grpId="1"/>
      <p:bldP spid="35" grpId="0"/>
      <p:bldP spid="35" grpId="1"/>
      <p:bldP spid="39" grpId="0"/>
      <p:bldP spid="39" grpId="1"/>
      <p:bldP spid="43" grpId="0"/>
      <p:bldP spid="43" grpId="1"/>
      <p:bldP spid="26" grpId="0"/>
      <p:bldP spid="26" grpId="1"/>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712FE0-264B-4CF8-B4B4-CB22C35D22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2430" y="191744"/>
            <a:ext cx="4452258" cy="6142175"/>
          </a:xfrm>
          <a:prstGeom prst="rect">
            <a:avLst/>
          </a:prstGeom>
        </p:spPr>
      </p:pic>
      <p:cxnSp>
        <p:nvCxnSpPr>
          <p:cNvPr id="16" name="Straight Connector 15">
            <a:extLst>
              <a:ext uri="{FF2B5EF4-FFF2-40B4-BE49-F238E27FC236}">
                <a16:creationId xmlns:a16="http://schemas.microsoft.com/office/drawing/2014/main" id="{FD562ACD-7527-4D20-B650-8B4761EA6850}"/>
              </a:ext>
            </a:extLst>
          </p:cNvPr>
          <p:cNvCxnSpPr>
            <a:cxnSpLocks/>
          </p:cNvCxnSpPr>
          <p:nvPr/>
        </p:nvCxnSpPr>
        <p:spPr>
          <a:xfrm flipH="1">
            <a:off x="1702522" y="4452257"/>
            <a:ext cx="2217058" cy="0"/>
          </a:xfrm>
          <a:prstGeom prst="line">
            <a:avLst/>
          </a:prstGeom>
          <a:ln w="38100">
            <a:solidFill>
              <a:srgbClr val="F0727E"/>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936228" y="197957"/>
            <a:ext cx="2427514" cy="1438855"/>
          </a:xfrm>
          <a:prstGeom prst="rect">
            <a:avLst/>
          </a:prstGeom>
          <a:noFill/>
        </p:spPr>
        <p:txBody>
          <a:bodyPr wrap="square" rtlCol="0">
            <a:spAutoFit/>
          </a:bodyPr>
          <a:lstStyle/>
          <a:p>
            <a:pPr algn="ctr" rtl="1">
              <a:lnSpc>
                <a:spcPct val="200000"/>
              </a:lnSpc>
            </a:pPr>
            <a:r>
              <a:rPr lang="ar-SY" sz="2800" dirty="0">
                <a:solidFill>
                  <a:schemeClr val="bg1"/>
                </a:solidFill>
                <a:latin typeface="Cairo SemiBold" panose="00000700000000000000" pitchFamily="2" charset="-78"/>
                <a:cs typeface="+mj-cs"/>
              </a:rPr>
              <a:t>شكر وتقدير</a:t>
            </a:r>
          </a:p>
          <a:p>
            <a:pPr algn="ctr" rtl="1">
              <a:lnSpc>
                <a:spcPct val="200000"/>
              </a:lnSpc>
            </a:pPr>
            <a:endParaRPr lang="ar-AE" dirty="0">
              <a:solidFill>
                <a:schemeClr val="bg1"/>
              </a:solidFill>
              <a:latin typeface="Cairo SemiBold" panose="00000700000000000000" pitchFamily="2" charset="-78"/>
              <a:cs typeface="+mj-cs"/>
            </a:endParaRPr>
          </a:p>
        </p:txBody>
      </p:sp>
      <p:sp>
        <p:nvSpPr>
          <p:cNvPr id="18" name="TextBox 17"/>
          <p:cNvSpPr txBox="1"/>
          <p:nvPr/>
        </p:nvSpPr>
        <p:spPr>
          <a:xfrm>
            <a:off x="7202535" y="1172652"/>
            <a:ext cx="3872047" cy="3884397"/>
          </a:xfrm>
          <a:prstGeom prst="rect">
            <a:avLst/>
          </a:prstGeom>
          <a:noFill/>
        </p:spPr>
        <p:txBody>
          <a:bodyPr wrap="square" rtlCol="0">
            <a:spAutoFit/>
          </a:bodyPr>
          <a:lstStyle/>
          <a:p>
            <a:pPr algn="ctr" rtl="1">
              <a:lnSpc>
                <a:spcPct val="200000"/>
              </a:lnSpc>
            </a:pPr>
            <a:r>
              <a:rPr lang="ar-AE" dirty="0">
                <a:solidFill>
                  <a:schemeClr val="bg1"/>
                </a:solidFill>
                <a:latin typeface="Cairo SemiBold" panose="00000700000000000000" pitchFamily="2" charset="-78"/>
                <a:cs typeface="+mj-cs"/>
              </a:rPr>
              <a:t>للنجاح أناس يقدرون معناه</a:t>
            </a:r>
            <a:endParaRPr lang="ar-SY" dirty="0">
              <a:solidFill>
                <a:schemeClr val="bg1"/>
              </a:solidFill>
              <a:latin typeface="Cairo SemiBold" panose="00000700000000000000" pitchFamily="2" charset="-78"/>
              <a:cs typeface="+mj-cs"/>
            </a:endParaRPr>
          </a:p>
          <a:p>
            <a:pPr algn="ctr" rtl="1">
              <a:lnSpc>
                <a:spcPct val="200000"/>
              </a:lnSpc>
            </a:pPr>
            <a:r>
              <a:rPr lang="ar-AE" dirty="0">
                <a:solidFill>
                  <a:schemeClr val="bg1"/>
                </a:solidFill>
                <a:latin typeface="Cairo SemiBold" panose="00000700000000000000" pitchFamily="2" charset="-78"/>
                <a:cs typeface="+mj-cs"/>
              </a:rPr>
              <a:t>للإبداع أناس ٌ يحصدونه </a:t>
            </a:r>
            <a:endParaRPr lang="ar-SY" dirty="0">
              <a:solidFill>
                <a:schemeClr val="bg1"/>
              </a:solidFill>
              <a:latin typeface="Cairo SemiBold" panose="00000700000000000000" pitchFamily="2" charset="-78"/>
              <a:cs typeface="+mj-cs"/>
            </a:endParaRPr>
          </a:p>
          <a:p>
            <a:pPr algn="ctr" rtl="1">
              <a:lnSpc>
                <a:spcPct val="200000"/>
              </a:lnSpc>
            </a:pPr>
            <a:r>
              <a:rPr lang="ar-AE" dirty="0">
                <a:solidFill>
                  <a:schemeClr val="bg1"/>
                </a:solidFill>
                <a:latin typeface="Cairo SemiBold" panose="00000700000000000000" pitchFamily="2" charset="-78"/>
                <a:cs typeface="+mj-cs"/>
              </a:rPr>
              <a:t>لذا نقدر جهودك معنا </a:t>
            </a:r>
            <a:endParaRPr lang="ar-SY" dirty="0">
              <a:solidFill>
                <a:schemeClr val="bg1"/>
              </a:solidFill>
              <a:latin typeface="Cairo SemiBold" panose="00000700000000000000" pitchFamily="2" charset="-78"/>
              <a:cs typeface="+mj-cs"/>
            </a:endParaRPr>
          </a:p>
          <a:p>
            <a:pPr algn="ctr" rtl="1">
              <a:lnSpc>
                <a:spcPct val="200000"/>
              </a:lnSpc>
            </a:pPr>
            <a:r>
              <a:rPr lang="ar-AE" dirty="0">
                <a:solidFill>
                  <a:schemeClr val="bg1"/>
                </a:solidFill>
                <a:latin typeface="Cairo SemiBold" panose="00000700000000000000" pitchFamily="2" charset="-78"/>
                <a:cs typeface="+mj-cs"/>
              </a:rPr>
              <a:t>فأنت أهل ٌ للشكر والتقدير ووجب علينا تقديرك </a:t>
            </a:r>
            <a:endParaRPr lang="ar-SY" dirty="0">
              <a:solidFill>
                <a:schemeClr val="bg1"/>
              </a:solidFill>
              <a:latin typeface="Cairo SemiBold" panose="00000700000000000000" pitchFamily="2" charset="-78"/>
              <a:cs typeface="+mj-cs"/>
            </a:endParaRPr>
          </a:p>
          <a:p>
            <a:pPr algn="ctr" rtl="1">
              <a:lnSpc>
                <a:spcPct val="200000"/>
              </a:lnSpc>
            </a:pPr>
            <a:r>
              <a:rPr lang="ar-AE" dirty="0">
                <a:solidFill>
                  <a:schemeClr val="bg1"/>
                </a:solidFill>
                <a:latin typeface="Cairo SemiBold" panose="00000700000000000000" pitchFamily="2" charset="-78"/>
                <a:cs typeface="+mj-cs"/>
              </a:rPr>
              <a:t>لك منا كل الثناء والتقدير .</a:t>
            </a:r>
            <a:endParaRPr lang="en-US" dirty="0">
              <a:solidFill>
                <a:schemeClr val="bg1"/>
              </a:solidFill>
              <a:latin typeface="Cairo SemiBold" panose="00000700000000000000" pitchFamily="2" charset="-78"/>
              <a:cs typeface="+mj-cs"/>
            </a:endParaRPr>
          </a:p>
          <a:p>
            <a:pPr algn="ctr" rtl="1">
              <a:lnSpc>
                <a:spcPct val="200000"/>
              </a:lnSpc>
            </a:pPr>
            <a:endParaRPr lang="ar-AE" dirty="0">
              <a:solidFill>
                <a:schemeClr val="bg1"/>
              </a:solidFill>
              <a:latin typeface="Cairo SemiBold" panose="00000700000000000000" pitchFamily="2" charset="-78"/>
              <a:cs typeface="+mj-cs"/>
            </a:endParaRPr>
          </a:p>
          <a:p>
            <a:pPr algn="ctr" rtl="1">
              <a:lnSpc>
                <a:spcPct val="200000"/>
              </a:lnSpc>
            </a:pPr>
            <a:r>
              <a:rPr lang="ar-SY" dirty="0">
                <a:solidFill>
                  <a:schemeClr val="bg1"/>
                </a:solidFill>
                <a:latin typeface="Cairo SemiBold" panose="00000700000000000000" pitchFamily="2" charset="-78"/>
                <a:cs typeface="+mj-cs"/>
              </a:rPr>
              <a:t>م. تغريد حرفوش</a:t>
            </a:r>
            <a:endParaRPr lang="ar-AE" dirty="0">
              <a:solidFill>
                <a:schemeClr val="bg1"/>
              </a:solidFill>
              <a:latin typeface="Cairo SemiBold" panose="00000700000000000000" pitchFamily="2" charset="-78"/>
              <a:cs typeface="+mj-cs"/>
            </a:endParaRPr>
          </a:p>
        </p:txBody>
      </p:sp>
      <p:sp>
        <p:nvSpPr>
          <p:cNvPr id="22" name="TextBox 21"/>
          <p:cNvSpPr txBox="1"/>
          <p:nvPr/>
        </p:nvSpPr>
        <p:spPr>
          <a:xfrm>
            <a:off x="1492066" y="184851"/>
            <a:ext cx="2427514" cy="1438855"/>
          </a:xfrm>
          <a:prstGeom prst="rect">
            <a:avLst/>
          </a:prstGeom>
          <a:noFill/>
        </p:spPr>
        <p:txBody>
          <a:bodyPr wrap="square" rtlCol="0">
            <a:spAutoFit/>
          </a:bodyPr>
          <a:lstStyle/>
          <a:p>
            <a:pPr algn="ctr" rtl="1">
              <a:lnSpc>
                <a:spcPct val="200000"/>
              </a:lnSpc>
            </a:pPr>
            <a:r>
              <a:rPr lang="ar-SY" sz="2800" dirty="0">
                <a:solidFill>
                  <a:srgbClr val="90647E"/>
                </a:solidFill>
                <a:latin typeface="Cairo SemiBold" panose="00000700000000000000" pitchFamily="2" charset="-78"/>
                <a:cs typeface="+mj-cs"/>
              </a:rPr>
              <a:t>فريق العمل</a:t>
            </a:r>
          </a:p>
          <a:p>
            <a:pPr algn="ctr" rtl="1">
              <a:lnSpc>
                <a:spcPct val="200000"/>
              </a:lnSpc>
            </a:pPr>
            <a:endParaRPr lang="ar-AE" dirty="0">
              <a:solidFill>
                <a:schemeClr val="bg1"/>
              </a:solidFill>
              <a:latin typeface="Cairo SemiBold" panose="00000700000000000000" pitchFamily="2" charset="-78"/>
              <a:cs typeface="+mj-cs"/>
            </a:endParaRPr>
          </a:p>
        </p:txBody>
      </p:sp>
      <p:sp>
        <p:nvSpPr>
          <p:cNvPr id="23" name="Text Placeholder 6">
            <a:extLst>
              <a:ext uri="{FF2B5EF4-FFF2-40B4-BE49-F238E27FC236}">
                <a16:creationId xmlns:a16="http://schemas.microsoft.com/office/drawing/2014/main" id="{2A560F8B-F297-4B96-ABDD-5543A4963FB9}"/>
              </a:ext>
            </a:extLst>
          </p:cNvPr>
          <p:cNvSpPr txBox="1">
            <a:spLocks/>
          </p:cNvSpPr>
          <p:nvPr/>
        </p:nvSpPr>
        <p:spPr>
          <a:xfrm>
            <a:off x="1329138" y="1622106"/>
            <a:ext cx="2963825" cy="120253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ts val="2160"/>
              </a:lnSpc>
              <a:buNone/>
            </a:pPr>
            <a:r>
              <a:rPr lang="ar-SY" sz="2000" dirty="0">
                <a:solidFill>
                  <a:srgbClr val="525E7A"/>
                </a:solidFill>
                <a:latin typeface="Cairo SemiBold" panose="00000700000000000000" pitchFamily="2" charset="-78"/>
                <a:cs typeface="+mj-cs"/>
              </a:rPr>
              <a:t>عبير عتال عثمانلي</a:t>
            </a:r>
            <a:endParaRPr lang="en-US" sz="2000" dirty="0">
              <a:solidFill>
                <a:srgbClr val="525E7A"/>
              </a:solidFill>
              <a:latin typeface="Cairo SemiBold" panose="00000700000000000000" pitchFamily="2" charset="-78"/>
              <a:cs typeface="+mj-cs"/>
            </a:endParaRPr>
          </a:p>
          <a:p>
            <a:pPr marL="0" indent="0" algn="ctr">
              <a:lnSpc>
                <a:spcPts val="2160"/>
              </a:lnSpc>
              <a:buNone/>
            </a:pPr>
            <a:r>
              <a:rPr lang="ar-SY" sz="2000" dirty="0">
                <a:solidFill>
                  <a:srgbClr val="525E7A"/>
                </a:solidFill>
                <a:latin typeface="Cairo SemiBold" panose="00000700000000000000" pitchFamily="2" charset="-78"/>
                <a:cs typeface="+mj-cs"/>
              </a:rPr>
              <a:t>نور الهدى الحلبي</a:t>
            </a:r>
            <a:endParaRPr lang="en-US" sz="2000" dirty="0">
              <a:solidFill>
                <a:srgbClr val="525E7A"/>
              </a:solidFill>
              <a:latin typeface="Cairo SemiBold" panose="00000700000000000000" pitchFamily="2" charset="-78"/>
              <a:cs typeface="+mj-cs"/>
            </a:endParaRPr>
          </a:p>
        </p:txBody>
      </p:sp>
      <p:cxnSp>
        <p:nvCxnSpPr>
          <p:cNvPr id="24" name="Straight Connector 23">
            <a:extLst>
              <a:ext uri="{FF2B5EF4-FFF2-40B4-BE49-F238E27FC236}">
                <a16:creationId xmlns:a16="http://schemas.microsoft.com/office/drawing/2014/main" id="{70FA5CB5-B911-499A-837B-6560EC2CDB91}"/>
              </a:ext>
            </a:extLst>
          </p:cNvPr>
          <p:cNvCxnSpPr>
            <a:cxnSpLocks/>
          </p:cNvCxnSpPr>
          <p:nvPr/>
        </p:nvCxnSpPr>
        <p:spPr>
          <a:xfrm flipH="1">
            <a:off x="1702523" y="2824638"/>
            <a:ext cx="2123028" cy="1"/>
          </a:xfrm>
          <a:prstGeom prst="line">
            <a:avLst/>
          </a:prstGeom>
          <a:ln w="38100">
            <a:solidFill>
              <a:srgbClr val="355E7A"/>
            </a:solidFill>
          </a:ln>
        </p:spPr>
        <p:style>
          <a:lnRef idx="1">
            <a:schemeClr val="accent1"/>
          </a:lnRef>
          <a:fillRef idx="0">
            <a:schemeClr val="accent1"/>
          </a:fillRef>
          <a:effectRef idx="0">
            <a:schemeClr val="accent1"/>
          </a:effectRef>
          <a:fontRef idx="minor">
            <a:schemeClr val="tx1"/>
          </a:fontRef>
        </p:style>
      </p:cxnSp>
      <p:sp>
        <p:nvSpPr>
          <p:cNvPr id="25" name="Text Placeholder 6">
            <a:extLst>
              <a:ext uri="{FF2B5EF4-FFF2-40B4-BE49-F238E27FC236}">
                <a16:creationId xmlns:a16="http://schemas.microsoft.com/office/drawing/2014/main" id="{2A560F8B-F297-4B96-ABDD-5543A4963FB9}"/>
              </a:ext>
            </a:extLst>
          </p:cNvPr>
          <p:cNvSpPr txBox="1">
            <a:spLocks/>
          </p:cNvSpPr>
          <p:nvPr/>
        </p:nvSpPr>
        <p:spPr>
          <a:xfrm>
            <a:off x="1329137" y="4760365"/>
            <a:ext cx="2963825" cy="120253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ts val="2160"/>
              </a:lnSpc>
              <a:buNone/>
            </a:pPr>
            <a:r>
              <a:rPr lang="ar-SY" sz="2000" dirty="0">
                <a:solidFill>
                  <a:srgbClr val="525E7A"/>
                </a:solidFill>
                <a:latin typeface="Cairo SemiBold" panose="00000700000000000000" pitchFamily="2" charset="-78"/>
                <a:cs typeface="+mj-cs"/>
              </a:rPr>
              <a:t>نور الأخرس</a:t>
            </a:r>
            <a:endParaRPr lang="en-US" sz="2000" dirty="0">
              <a:solidFill>
                <a:srgbClr val="525E7A"/>
              </a:solidFill>
              <a:latin typeface="Cairo SemiBold" panose="00000700000000000000" pitchFamily="2" charset="-78"/>
              <a:cs typeface="+mj-cs"/>
            </a:endParaRPr>
          </a:p>
          <a:p>
            <a:pPr marL="0" indent="0" algn="ctr">
              <a:lnSpc>
                <a:spcPts val="2160"/>
              </a:lnSpc>
              <a:buNone/>
            </a:pPr>
            <a:r>
              <a:rPr lang="ar-SY" sz="2000" dirty="0">
                <a:solidFill>
                  <a:srgbClr val="525E7A"/>
                </a:solidFill>
                <a:latin typeface="Cairo SemiBold" panose="00000700000000000000" pitchFamily="2" charset="-78"/>
                <a:cs typeface="+mj-cs"/>
              </a:rPr>
              <a:t>ديانا الجاجة</a:t>
            </a:r>
            <a:endParaRPr lang="en-US" sz="2000" dirty="0">
              <a:solidFill>
                <a:srgbClr val="525E7A"/>
              </a:solidFill>
              <a:latin typeface="Cairo SemiBold" panose="00000700000000000000" pitchFamily="2" charset="-78"/>
              <a:cs typeface="+mj-cs"/>
            </a:endParaRPr>
          </a:p>
        </p:txBody>
      </p:sp>
      <p:sp>
        <p:nvSpPr>
          <p:cNvPr id="26" name="Text Placeholder 6">
            <a:extLst>
              <a:ext uri="{FF2B5EF4-FFF2-40B4-BE49-F238E27FC236}">
                <a16:creationId xmlns:a16="http://schemas.microsoft.com/office/drawing/2014/main" id="{2A560F8B-F297-4B96-ABDD-5543A4963FB9}"/>
              </a:ext>
            </a:extLst>
          </p:cNvPr>
          <p:cNvSpPr txBox="1">
            <a:spLocks/>
          </p:cNvSpPr>
          <p:nvPr/>
        </p:nvSpPr>
        <p:spPr>
          <a:xfrm>
            <a:off x="1223909" y="3262831"/>
            <a:ext cx="2963825" cy="120253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ts val="2160"/>
              </a:lnSpc>
              <a:buNone/>
            </a:pPr>
            <a:r>
              <a:rPr lang="ar-SY" sz="2000" dirty="0">
                <a:solidFill>
                  <a:srgbClr val="525E7A"/>
                </a:solidFill>
                <a:latin typeface="Cairo SemiBold" panose="00000700000000000000" pitchFamily="2" charset="-78"/>
                <a:cs typeface="+mj-cs"/>
              </a:rPr>
              <a:t>نور حديد</a:t>
            </a:r>
            <a:endParaRPr lang="en-US" sz="2000" dirty="0">
              <a:solidFill>
                <a:srgbClr val="525E7A"/>
              </a:solidFill>
              <a:latin typeface="Cairo SemiBold" panose="00000700000000000000" pitchFamily="2" charset="-78"/>
              <a:cs typeface="+mj-cs"/>
            </a:endParaRPr>
          </a:p>
          <a:p>
            <a:pPr marL="0" indent="0" algn="ctr">
              <a:lnSpc>
                <a:spcPts val="2160"/>
              </a:lnSpc>
              <a:buNone/>
            </a:pPr>
            <a:r>
              <a:rPr lang="ar-SY" sz="2000" dirty="0">
                <a:solidFill>
                  <a:srgbClr val="525E7A"/>
                </a:solidFill>
                <a:latin typeface="Cairo SemiBold" panose="00000700000000000000" pitchFamily="2" charset="-78"/>
                <a:cs typeface="+mj-cs"/>
              </a:rPr>
              <a:t>ساره سبسبي</a:t>
            </a:r>
            <a:endParaRPr lang="en-US" sz="2000" dirty="0">
              <a:solidFill>
                <a:srgbClr val="525E7A"/>
              </a:solidFill>
              <a:latin typeface="Cairo SemiBold" panose="00000700000000000000" pitchFamily="2" charset="-78"/>
              <a:cs typeface="+mj-cs"/>
            </a:endParaRPr>
          </a:p>
        </p:txBody>
      </p:sp>
    </p:spTree>
    <p:extLst>
      <p:ext uri="{BB962C8B-B14F-4D97-AF65-F5344CB8AC3E}">
        <p14:creationId xmlns:p14="http://schemas.microsoft.com/office/powerpoint/2010/main" val="1239375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Oval 92"/>
          <p:cNvSpPr/>
          <p:nvPr/>
        </p:nvSpPr>
        <p:spPr>
          <a:xfrm>
            <a:off x="11291446" y="1171481"/>
            <a:ext cx="716714" cy="716714"/>
          </a:xfrm>
          <a:prstGeom prst="ellipse">
            <a:avLst/>
          </a:prstGeom>
          <a:solidFill>
            <a:srgbClr val="9565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a:extLst>
              <a:ext uri="{FF2B5EF4-FFF2-40B4-BE49-F238E27FC236}">
                <a16:creationId xmlns:a16="http://schemas.microsoft.com/office/drawing/2014/main" id="{6A2B6A65-8F34-43DB-A5A2-8F9223931E17}"/>
              </a:ext>
            </a:extLst>
          </p:cNvPr>
          <p:cNvPicPr>
            <a:picLocks noChangeAspect="1"/>
          </p:cNvPicPr>
          <p:nvPr/>
        </p:nvPicPr>
        <p:blipFill rotWithShape="1">
          <a:blip r:embed="rId2">
            <a:extLst>
              <a:ext uri="{28A0092B-C50C-407E-A947-70E740481C1C}">
                <a14:useLocalDpi xmlns:a14="http://schemas.microsoft.com/office/drawing/2010/main" val="0"/>
              </a:ext>
            </a:extLst>
          </a:blip>
          <a:srcRect t="82971"/>
          <a:stretch/>
        </p:blipFill>
        <p:spPr>
          <a:xfrm rot="10800000">
            <a:off x="0" y="0"/>
            <a:ext cx="12192000" cy="986908"/>
          </a:xfrm>
          <a:prstGeom prst="rect">
            <a:avLst/>
          </a:prstGeom>
          <a:solidFill>
            <a:srgbClr val="D7DFE4"/>
          </a:solidFill>
          <a:ln>
            <a:noFill/>
          </a:ln>
        </p:spPr>
      </p:pic>
      <p:sp>
        <p:nvSpPr>
          <p:cNvPr id="60" name="Oval 59">
            <a:extLst>
              <a:ext uri="{FF2B5EF4-FFF2-40B4-BE49-F238E27FC236}">
                <a16:creationId xmlns:a16="http://schemas.microsoft.com/office/drawing/2014/main" id="{2E0406BD-5A08-49E7-B997-3BD759CC37CC}"/>
              </a:ext>
            </a:extLst>
          </p:cNvPr>
          <p:cNvSpPr/>
          <p:nvPr/>
        </p:nvSpPr>
        <p:spPr>
          <a:xfrm>
            <a:off x="11163481" y="5766137"/>
            <a:ext cx="914037" cy="914038"/>
          </a:xfrm>
          <a:prstGeom prst="ellipse">
            <a:avLst/>
          </a:prstGeom>
          <a:solidFill>
            <a:srgbClr val="355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33DD1C42-A970-4215-92FC-1711F6495AAD}"/>
              </a:ext>
            </a:extLst>
          </p:cNvPr>
          <p:cNvSpPr/>
          <p:nvPr/>
        </p:nvSpPr>
        <p:spPr>
          <a:xfrm>
            <a:off x="11660400" y="5516275"/>
            <a:ext cx="404957" cy="404957"/>
          </a:xfrm>
          <a:prstGeom prst="ellipse">
            <a:avLst/>
          </a:prstGeom>
          <a:solidFill>
            <a:srgbClr val="F6B1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4DE68827-973A-4C3A-AECD-38B6FD1077C1}"/>
              </a:ext>
            </a:extLst>
          </p:cNvPr>
          <p:cNvSpPr/>
          <p:nvPr/>
        </p:nvSpPr>
        <p:spPr>
          <a:xfrm>
            <a:off x="10481201" y="5464349"/>
            <a:ext cx="656232" cy="656232"/>
          </a:xfrm>
          <a:prstGeom prst="ellipse">
            <a:avLst/>
          </a:prstGeom>
          <a:solidFill>
            <a:srgbClr val="BE6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A03600C-19FF-4F8A-9670-BCA7A5047536}"/>
              </a:ext>
            </a:extLst>
          </p:cNvPr>
          <p:cNvSpPr/>
          <p:nvPr/>
        </p:nvSpPr>
        <p:spPr>
          <a:xfrm>
            <a:off x="11163481" y="5304114"/>
            <a:ext cx="320469" cy="320469"/>
          </a:xfrm>
          <a:prstGeom prst="ellipse">
            <a:avLst/>
          </a:prstGeom>
          <a:solidFill>
            <a:srgbClr val="F072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4FF78992-3EC2-4337-99E3-894D63FA4768}"/>
              </a:ext>
            </a:extLst>
          </p:cNvPr>
          <p:cNvSpPr/>
          <p:nvPr/>
        </p:nvSpPr>
        <p:spPr>
          <a:xfrm>
            <a:off x="10631124" y="6287113"/>
            <a:ext cx="491777" cy="491777"/>
          </a:xfrm>
          <a:prstGeom prst="ellipse">
            <a:avLst/>
          </a:prstGeom>
          <a:solidFill>
            <a:srgbClr val="6A5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 Box 2"/>
          <p:cNvSpPr txBox="1">
            <a:spLocks noChangeArrowheads="1"/>
          </p:cNvSpPr>
          <p:nvPr/>
        </p:nvSpPr>
        <p:spPr bwMode="auto">
          <a:xfrm rot="10800000" flipV="1">
            <a:off x="1166333" y="5265472"/>
            <a:ext cx="841524" cy="312420"/>
          </a:xfrm>
          <a:prstGeom prst="rect">
            <a:avLst/>
          </a:prstGeom>
          <a:no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US" sz="2400" b="1" dirty="0">
                <a:solidFill>
                  <a:srgbClr val="D66E81"/>
                </a:solidFill>
                <a:latin typeface="Calibri" panose="020F0502020204030204" pitchFamily="34" charset="0"/>
                <a:ea typeface="Times New Roman" panose="02020603050405020304" pitchFamily="18" charset="0"/>
              </a:rPr>
              <a:t>Nour</a:t>
            </a:r>
            <a:endParaRPr lang="en-US" sz="2800" b="1" dirty="0">
              <a:solidFill>
                <a:srgbClr val="D66E81"/>
              </a:solidFill>
              <a:effectLst/>
              <a:latin typeface="Times New Roman" panose="02020603050405020304" pitchFamily="18" charset="0"/>
              <a:ea typeface="Times New Roman" panose="02020603050405020304" pitchFamily="18" charset="0"/>
            </a:endParaRPr>
          </a:p>
        </p:txBody>
      </p:sp>
      <p:sp>
        <p:nvSpPr>
          <p:cNvPr id="66" name="Text Box 2"/>
          <p:cNvSpPr txBox="1">
            <a:spLocks noChangeArrowheads="1"/>
          </p:cNvSpPr>
          <p:nvPr/>
        </p:nvSpPr>
        <p:spPr bwMode="auto">
          <a:xfrm rot="10800000" flipV="1">
            <a:off x="1858560" y="5265472"/>
            <a:ext cx="1167531" cy="312420"/>
          </a:xfrm>
          <a:prstGeom prst="rect">
            <a:avLst/>
          </a:prstGeom>
          <a:no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US" sz="2400" b="1" dirty="0" err="1">
                <a:solidFill>
                  <a:srgbClr val="D66E81"/>
                </a:solidFill>
                <a:effectLst/>
                <a:latin typeface="Calibri" panose="020F0502020204030204" pitchFamily="34" charset="0"/>
                <a:ea typeface="Calibri" panose="020F0502020204030204" pitchFamily="34" charset="0"/>
              </a:rPr>
              <a:t>Hadeed</a:t>
            </a:r>
            <a:endParaRPr lang="en-US" sz="2000" b="1" dirty="0">
              <a:solidFill>
                <a:srgbClr val="D66E81"/>
              </a:solidFill>
              <a:effectLst/>
              <a:latin typeface="Times New Roman" panose="02020603050405020304" pitchFamily="18" charset="0"/>
              <a:ea typeface="Times New Roman" panose="02020603050405020304" pitchFamily="18" charset="0"/>
            </a:endParaRPr>
          </a:p>
        </p:txBody>
      </p:sp>
      <p:sp>
        <p:nvSpPr>
          <p:cNvPr id="67" name="Text Box 2"/>
          <p:cNvSpPr txBox="1">
            <a:spLocks noChangeArrowheads="1"/>
          </p:cNvSpPr>
          <p:nvPr/>
        </p:nvSpPr>
        <p:spPr bwMode="auto">
          <a:xfrm rot="10800000" flipV="1">
            <a:off x="4311744" y="5256332"/>
            <a:ext cx="1004980" cy="312420"/>
          </a:xfrm>
          <a:prstGeom prst="rect">
            <a:avLst/>
          </a:prstGeom>
          <a:noFill/>
          <a:ln w="9525">
            <a:noFill/>
            <a:miter lim="800000"/>
            <a:headEnd/>
            <a:tailEnd/>
          </a:ln>
        </p:spPr>
        <p:txBody>
          <a:bodyPr rot="0" vert="horz" wrap="square" lIns="91440" tIns="45720" rIns="91440" bIns="45720" anchor="t" anchorCtr="0">
            <a:noAutofit/>
          </a:bodyPr>
          <a:lstStyle/>
          <a:p>
            <a:r>
              <a:rPr lang="en-US" sz="2400" b="1" dirty="0" err="1">
                <a:solidFill>
                  <a:srgbClr val="95657F"/>
                </a:solidFill>
              </a:rPr>
              <a:t>Abeer</a:t>
            </a:r>
            <a:endParaRPr lang="en-US" b="1" dirty="0">
              <a:solidFill>
                <a:srgbClr val="95657F"/>
              </a:solidFill>
            </a:endParaRPr>
          </a:p>
          <a:p>
            <a:r>
              <a:rPr lang="en-US" dirty="0"/>
              <a:t> </a:t>
            </a:r>
          </a:p>
        </p:txBody>
      </p:sp>
      <p:sp>
        <p:nvSpPr>
          <p:cNvPr id="68" name="Text Box 2"/>
          <p:cNvSpPr txBox="1">
            <a:spLocks noChangeArrowheads="1"/>
          </p:cNvSpPr>
          <p:nvPr/>
        </p:nvSpPr>
        <p:spPr bwMode="auto">
          <a:xfrm rot="10800000" flipV="1">
            <a:off x="5170038" y="5256383"/>
            <a:ext cx="798951" cy="312420"/>
          </a:xfrm>
          <a:prstGeom prst="rect">
            <a:avLst/>
          </a:prstGeom>
          <a:noFill/>
          <a:ln w="9525">
            <a:noFill/>
            <a:miter lim="800000"/>
            <a:headEnd/>
            <a:tailEnd/>
          </a:ln>
        </p:spPr>
        <p:txBody>
          <a:bodyPr rot="0" vert="horz" wrap="square" lIns="91440" tIns="45720" rIns="91440" bIns="45720" anchor="t" anchorCtr="0">
            <a:noAutofit/>
          </a:bodyPr>
          <a:lstStyle/>
          <a:p>
            <a:r>
              <a:rPr lang="en-US" sz="2400" b="1" dirty="0">
                <a:solidFill>
                  <a:srgbClr val="95657F"/>
                </a:solidFill>
              </a:rPr>
              <a:t>Attal</a:t>
            </a:r>
            <a:r>
              <a:rPr lang="en-US" dirty="0">
                <a:solidFill>
                  <a:srgbClr val="F6B190"/>
                </a:solidFill>
              </a:rPr>
              <a:t> </a:t>
            </a:r>
          </a:p>
          <a:p>
            <a:r>
              <a:rPr lang="en-US" dirty="0">
                <a:solidFill>
                  <a:srgbClr val="F6B190"/>
                </a:solidFill>
              </a:rPr>
              <a:t> </a:t>
            </a:r>
          </a:p>
        </p:txBody>
      </p:sp>
      <p:sp>
        <p:nvSpPr>
          <p:cNvPr id="69" name="Text Box 2"/>
          <p:cNvSpPr txBox="1">
            <a:spLocks noChangeArrowheads="1"/>
          </p:cNvSpPr>
          <p:nvPr/>
        </p:nvSpPr>
        <p:spPr bwMode="auto">
          <a:xfrm rot="10800000" flipV="1">
            <a:off x="5851367" y="5265420"/>
            <a:ext cx="1467040" cy="312420"/>
          </a:xfrm>
          <a:prstGeom prst="rect">
            <a:avLst/>
          </a:prstGeom>
          <a:noFill/>
          <a:ln w="9525">
            <a:noFill/>
            <a:miter lim="800000"/>
            <a:headEnd/>
            <a:tailEnd/>
          </a:ln>
        </p:spPr>
        <p:txBody>
          <a:bodyPr rot="0" vert="horz" wrap="square" lIns="91440" tIns="45720" rIns="91440" bIns="45720" anchor="t" anchorCtr="0">
            <a:noAutofit/>
          </a:bodyPr>
          <a:lstStyle/>
          <a:p>
            <a:r>
              <a:rPr lang="en-US" sz="2400" b="1" dirty="0" err="1">
                <a:solidFill>
                  <a:srgbClr val="95657F"/>
                </a:solidFill>
              </a:rPr>
              <a:t>Othmanly</a:t>
            </a:r>
            <a:endParaRPr lang="en-US" b="1" dirty="0">
              <a:solidFill>
                <a:srgbClr val="95657F"/>
              </a:solidFill>
            </a:endParaRPr>
          </a:p>
          <a:p>
            <a:r>
              <a:rPr lang="en-US" dirty="0">
                <a:solidFill>
                  <a:srgbClr val="F6B190"/>
                </a:solidFill>
              </a:rPr>
              <a:t> </a:t>
            </a:r>
          </a:p>
        </p:txBody>
      </p:sp>
      <p:sp>
        <p:nvSpPr>
          <p:cNvPr id="70" name="Text Box 2"/>
          <p:cNvSpPr txBox="1">
            <a:spLocks noChangeArrowheads="1"/>
          </p:cNvSpPr>
          <p:nvPr/>
        </p:nvSpPr>
        <p:spPr bwMode="auto">
          <a:xfrm rot="10800000" flipV="1">
            <a:off x="8168962" y="5330659"/>
            <a:ext cx="1136459" cy="312420"/>
          </a:xfrm>
          <a:prstGeom prst="rect">
            <a:avLst/>
          </a:prstGeom>
          <a:noFill/>
          <a:ln w="9525">
            <a:noFill/>
            <a:miter lim="800000"/>
            <a:headEnd/>
            <a:tailEnd/>
          </a:ln>
        </p:spPr>
        <p:txBody>
          <a:bodyPr rot="0" vert="horz" wrap="square" lIns="91440" tIns="45720" rIns="91440" bIns="45720" anchor="t" anchorCtr="0">
            <a:noAutofit/>
          </a:bodyPr>
          <a:lstStyle/>
          <a:p>
            <a:r>
              <a:rPr lang="en-US" sz="2400" b="1" dirty="0">
                <a:solidFill>
                  <a:srgbClr val="F6B190"/>
                </a:solidFill>
              </a:rPr>
              <a:t>Nour</a:t>
            </a:r>
          </a:p>
          <a:p>
            <a:r>
              <a:rPr lang="en-US" dirty="0"/>
              <a:t> </a:t>
            </a:r>
          </a:p>
          <a:p>
            <a:r>
              <a:rPr lang="en-US" dirty="0"/>
              <a:t> </a:t>
            </a:r>
          </a:p>
          <a:p>
            <a:r>
              <a:rPr lang="en-US" dirty="0"/>
              <a:t> </a:t>
            </a:r>
          </a:p>
          <a:p>
            <a:endParaRPr lang="en-US" b="1" dirty="0"/>
          </a:p>
          <a:p>
            <a:r>
              <a:rPr lang="en-US" dirty="0"/>
              <a:t> </a:t>
            </a:r>
          </a:p>
          <a:p>
            <a:r>
              <a:rPr lang="en-US" dirty="0"/>
              <a:t> </a:t>
            </a:r>
          </a:p>
        </p:txBody>
      </p:sp>
      <p:sp>
        <p:nvSpPr>
          <p:cNvPr id="71" name="Text Box 2"/>
          <p:cNvSpPr txBox="1">
            <a:spLocks noChangeArrowheads="1"/>
          </p:cNvSpPr>
          <p:nvPr/>
        </p:nvSpPr>
        <p:spPr bwMode="auto">
          <a:xfrm rot="10800000" flipV="1">
            <a:off x="8843491" y="5326408"/>
            <a:ext cx="1625549" cy="312420"/>
          </a:xfrm>
          <a:prstGeom prst="rect">
            <a:avLst/>
          </a:prstGeom>
          <a:noFill/>
          <a:ln w="9525">
            <a:noFill/>
            <a:miter lim="800000"/>
            <a:headEnd/>
            <a:tailEnd/>
          </a:ln>
        </p:spPr>
        <p:txBody>
          <a:bodyPr rot="0" vert="horz" wrap="square" lIns="91440" tIns="45720" rIns="91440" bIns="45720" anchor="t" anchorCtr="0">
            <a:noAutofit/>
          </a:bodyPr>
          <a:lstStyle/>
          <a:p>
            <a:r>
              <a:rPr lang="en-US" sz="2400" b="1" dirty="0">
                <a:solidFill>
                  <a:srgbClr val="F6B190"/>
                </a:solidFill>
              </a:rPr>
              <a:t>Al-</a:t>
            </a:r>
            <a:r>
              <a:rPr lang="en-US" sz="2400" b="1" dirty="0" err="1">
                <a:solidFill>
                  <a:srgbClr val="F6B190"/>
                </a:solidFill>
              </a:rPr>
              <a:t>Akhras</a:t>
            </a:r>
            <a:endParaRPr lang="en-US" sz="2400" b="1" dirty="0">
              <a:solidFill>
                <a:srgbClr val="F6B190"/>
              </a:solidFill>
            </a:endParaRPr>
          </a:p>
          <a:p>
            <a:r>
              <a:rPr lang="en-US" dirty="0"/>
              <a:t> </a:t>
            </a:r>
            <a:endParaRPr lang="en-US" b="1" dirty="0"/>
          </a:p>
          <a:p>
            <a:r>
              <a:rPr lang="en-US" dirty="0"/>
              <a:t> </a:t>
            </a:r>
          </a:p>
          <a:p>
            <a:r>
              <a:rPr lang="en-US" dirty="0"/>
              <a:t> </a:t>
            </a:r>
          </a:p>
        </p:txBody>
      </p:sp>
      <p:sp>
        <p:nvSpPr>
          <p:cNvPr id="72" name="TextBox 71"/>
          <p:cNvSpPr txBox="1"/>
          <p:nvPr/>
        </p:nvSpPr>
        <p:spPr>
          <a:xfrm>
            <a:off x="634737" y="3129073"/>
            <a:ext cx="785625" cy="876632"/>
          </a:xfrm>
          <a:custGeom>
            <a:avLst/>
            <a:gdLst/>
            <a:ahLst/>
            <a:cxnLst/>
            <a:rect l="l" t="t" r="r" b="b"/>
            <a:pathLst>
              <a:path w="258291" h="297359">
                <a:moveTo>
                  <a:pt x="132159" y="0"/>
                </a:moveTo>
                <a:cubicBezTo>
                  <a:pt x="153442" y="0"/>
                  <a:pt x="171971" y="3200"/>
                  <a:pt x="187746" y="9600"/>
                </a:cubicBezTo>
                <a:cubicBezTo>
                  <a:pt x="203522" y="15999"/>
                  <a:pt x="216656" y="25338"/>
                  <a:pt x="227149" y="37616"/>
                </a:cubicBezTo>
                <a:cubicBezTo>
                  <a:pt x="237641" y="49895"/>
                  <a:pt x="245454" y="65075"/>
                  <a:pt x="250589" y="83158"/>
                </a:cubicBezTo>
                <a:cubicBezTo>
                  <a:pt x="255724" y="101240"/>
                  <a:pt x="258291" y="121965"/>
                  <a:pt x="258291" y="145331"/>
                </a:cubicBezTo>
                <a:cubicBezTo>
                  <a:pt x="258291" y="168697"/>
                  <a:pt x="255538" y="189756"/>
                  <a:pt x="250031" y="208508"/>
                </a:cubicBezTo>
                <a:cubicBezTo>
                  <a:pt x="244524" y="227261"/>
                  <a:pt x="236302" y="243223"/>
                  <a:pt x="225363" y="256394"/>
                </a:cubicBezTo>
                <a:cubicBezTo>
                  <a:pt x="214424" y="269565"/>
                  <a:pt x="200694" y="279685"/>
                  <a:pt x="184175" y="286755"/>
                </a:cubicBezTo>
                <a:cubicBezTo>
                  <a:pt x="167655" y="293824"/>
                  <a:pt x="148381" y="297359"/>
                  <a:pt x="126355" y="297359"/>
                </a:cubicBezTo>
                <a:cubicBezTo>
                  <a:pt x="104626" y="297359"/>
                  <a:pt x="85836" y="294122"/>
                  <a:pt x="69986" y="287648"/>
                </a:cubicBezTo>
                <a:cubicBezTo>
                  <a:pt x="54136" y="281174"/>
                  <a:pt x="41039" y="271760"/>
                  <a:pt x="30695" y="259408"/>
                </a:cubicBezTo>
                <a:cubicBezTo>
                  <a:pt x="20352" y="247055"/>
                  <a:pt x="12650" y="231726"/>
                  <a:pt x="7590" y="213420"/>
                </a:cubicBezTo>
                <a:cubicBezTo>
                  <a:pt x="2530" y="195114"/>
                  <a:pt x="0" y="174055"/>
                  <a:pt x="0" y="150242"/>
                </a:cubicBezTo>
                <a:cubicBezTo>
                  <a:pt x="0" y="127471"/>
                  <a:pt x="2753" y="106784"/>
                  <a:pt x="8260" y="88181"/>
                </a:cubicBezTo>
                <a:cubicBezTo>
                  <a:pt x="13766" y="69577"/>
                  <a:pt x="22026" y="53764"/>
                  <a:pt x="33040" y="40742"/>
                </a:cubicBezTo>
                <a:cubicBezTo>
                  <a:pt x="44053" y="27719"/>
                  <a:pt x="57819" y="17673"/>
                  <a:pt x="74339" y="10604"/>
                </a:cubicBezTo>
                <a:cubicBezTo>
                  <a:pt x="90859" y="3535"/>
                  <a:pt x="110132" y="0"/>
                  <a:pt x="132159" y="0"/>
                </a:cubicBezTo>
                <a:close/>
                <a:moveTo>
                  <a:pt x="129815" y="32817"/>
                </a:moveTo>
                <a:cubicBezTo>
                  <a:pt x="113167" y="32817"/>
                  <a:pt x="99195" y="35942"/>
                  <a:pt x="87898" y="42193"/>
                </a:cubicBezTo>
                <a:cubicBezTo>
                  <a:pt x="76601" y="48444"/>
                  <a:pt x="67422" y="56778"/>
                  <a:pt x="60362" y="67196"/>
                </a:cubicBezTo>
                <a:cubicBezTo>
                  <a:pt x="53302" y="77614"/>
                  <a:pt x="48248" y="89781"/>
                  <a:pt x="45201" y="103696"/>
                </a:cubicBezTo>
                <a:cubicBezTo>
                  <a:pt x="42153" y="117612"/>
                  <a:pt x="40630" y="132234"/>
                  <a:pt x="40630" y="147563"/>
                </a:cubicBezTo>
                <a:cubicBezTo>
                  <a:pt x="40630" y="164530"/>
                  <a:pt x="42042" y="180157"/>
                  <a:pt x="44866" y="194444"/>
                </a:cubicBezTo>
                <a:cubicBezTo>
                  <a:pt x="47690" y="208732"/>
                  <a:pt x="52447" y="221047"/>
                  <a:pt x="59136" y="231391"/>
                </a:cubicBezTo>
                <a:cubicBezTo>
                  <a:pt x="65825" y="241734"/>
                  <a:pt x="74781" y="249771"/>
                  <a:pt x="86004" y="255501"/>
                </a:cubicBezTo>
                <a:cubicBezTo>
                  <a:pt x="97226" y="261231"/>
                  <a:pt x="111309" y="264096"/>
                  <a:pt x="128252" y="264096"/>
                </a:cubicBezTo>
                <a:cubicBezTo>
                  <a:pt x="145049" y="264096"/>
                  <a:pt x="159170" y="260970"/>
                  <a:pt x="170616" y="254720"/>
                </a:cubicBezTo>
                <a:cubicBezTo>
                  <a:pt x="182062" y="248469"/>
                  <a:pt x="191278" y="240023"/>
                  <a:pt x="198263" y="229382"/>
                </a:cubicBezTo>
                <a:cubicBezTo>
                  <a:pt x="205249" y="218740"/>
                  <a:pt x="210228" y="206425"/>
                  <a:pt x="213201" y="192435"/>
                </a:cubicBezTo>
                <a:cubicBezTo>
                  <a:pt x="216174" y="178445"/>
                  <a:pt x="217661" y="163637"/>
                  <a:pt x="217661" y="148010"/>
                </a:cubicBezTo>
                <a:cubicBezTo>
                  <a:pt x="217661" y="131639"/>
                  <a:pt x="216212" y="116421"/>
                  <a:pt x="213313" y="102357"/>
                </a:cubicBezTo>
                <a:cubicBezTo>
                  <a:pt x="210414" y="88292"/>
                  <a:pt x="205583" y="76089"/>
                  <a:pt x="198819" y="65745"/>
                </a:cubicBezTo>
                <a:cubicBezTo>
                  <a:pt x="192056" y="55401"/>
                  <a:pt x="183026" y="47327"/>
                  <a:pt x="171731" y="41523"/>
                </a:cubicBezTo>
                <a:cubicBezTo>
                  <a:pt x="160435" y="35719"/>
                  <a:pt x="146463" y="32817"/>
                  <a:pt x="129815" y="32817"/>
                </a:cubicBezTo>
                <a:close/>
              </a:path>
            </a:pathLst>
          </a:custGeom>
          <a:solidFill>
            <a:srgbClr val="D66E8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3600" dirty="0">
              <a:solidFill>
                <a:srgbClr val="D66E81"/>
              </a:solidFill>
            </a:endParaRPr>
          </a:p>
        </p:txBody>
      </p:sp>
      <p:sp>
        <p:nvSpPr>
          <p:cNvPr id="73" name="TextBox 72"/>
          <p:cNvSpPr txBox="1"/>
          <p:nvPr/>
        </p:nvSpPr>
        <p:spPr>
          <a:xfrm>
            <a:off x="1506177" y="3511187"/>
            <a:ext cx="338328" cy="398987"/>
          </a:xfrm>
          <a:custGeom>
            <a:avLst/>
            <a:gdLst/>
            <a:ahLst/>
            <a:cxnLst/>
            <a:rect l="l" t="t" r="r" b="b"/>
            <a:pathLst>
              <a:path w="173012" h="217885">
                <a:moveTo>
                  <a:pt x="101128" y="0"/>
                </a:moveTo>
                <a:cubicBezTo>
                  <a:pt x="114523" y="0"/>
                  <a:pt x="125797" y="2270"/>
                  <a:pt x="134950" y="6809"/>
                </a:cubicBezTo>
                <a:cubicBezTo>
                  <a:pt x="144103" y="11348"/>
                  <a:pt x="151507" y="17413"/>
                  <a:pt x="157162" y="25003"/>
                </a:cubicBezTo>
                <a:cubicBezTo>
                  <a:pt x="162818" y="32594"/>
                  <a:pt x="166873" y="41486"/>
                  <a:pt x="169329" y="51681"/>
                </a:cubicBezTo>
                <a:cubicBezTo>
                  <a:pt x="171785" y="61876"/>
                  <a:pt x="173012" y="74117"/>
                  <a:pt x="173012" y="88404"/>
                </a:cubicBezTo>
                <a:lnTo>
                  <a:pt x="173012" y="210964"/>
                </a:lnTo>
                <a:cubicBezTo>
                  <a:pt x="173012" y="212155"/>
                  <a:pt x="172715" y="213159"/>
                  <a:pt x="172119" y="213978"/>
                </a:cubicBezTo>
                <a:cubicBezTo>
                  <a:pt x="171524" y="214796"/>
                  <a:pt x="170557" y="215503"/>
                  <a:pt x="169217" y="216099"/>
                </a:cubicBezTo>
                <a:cubicBezTo>
                  <a:pt x="167878" y="216694"/>
                  <a:pt x="166018" y="217140"/>
                  <a:pt x="163636" y="217438"/>
                </a:cubicBezTo>
                <a:cubicBezTo>
                  <a:pt x="161255" y="217736"/>
                  <a:pt x="158278" y="217885"/>
                  <a:pt x="154707" y="217885"/>
                </a:cubicBezTo>
                <a:cubicBezTo>
                  <a:pt x="150986" y="217885"/>
                  <a:pt x="147935" y="217736"/>
                  <a:pt x="145554" y="217438"/>
                </a:cubicBezTo>
                <a:cubicBezTo>
                  <a:pt x="143172" y="217140"/>
                  <a:pt x="141312" y="216694"/>
                  <a:pt x="139973" y="216099"/>
                </a:cubicBezTo>
                <a:cubicBezTo>
                  <a:pt x="138633" y="215503"/>
                  <a:pt x="137666" y="214796"/>
                  <a:pt x="137070" y="213978"/>
                </a:cubicBezTo>
                <a:cubicBezTo>
                  <a:pt x="136475" y="213159"/>
                  <a:pt x="136178" y="212155"/>
                  <a:pt x="136178" y="210964"/>
                </a:cubicBezTo>
                <a:lnTo>
                  <a:pt x="136178" y="93315"/>
                </a:lnTo>
                <a:cubicBezTo>
                  <a:pt x="136178" y="81856"/>
                  <a:pt x="135285" y="72628"/>
                  <a:pt x="133499" y="65633"/>
                </a:cubicBezTo>
                <a:cubicBezTo>
                  <a:pt x="131713" y="58639"/>
                  <a:pt x="129108" y="52611"/>
                  <a:pt x="125685" y="47551"/>
                </a:cubicBezTo>
                <a:cubicBezTo>
                  <a:pt x="122262" y="42491"/>
                  <a:pt x="117834" y="38621"/>
                  <a:pt x="112402" y="35942"/>
                </a:cubicBezTo>
                <a:cubicBezTo>
                  <a:pt x="106970" y="33263"/>
                  <a:pt x="100682" y="31924"/>
                  <a:pt x="93538" y="31924"/>
                </a:cubicBezTo>
                <a:cubicBezTo>
                  <a:pt x="84311" y="31924"/>
                  <a:pt x="75084" y="35198"/>
                  <a:pt x="65856" y="41746"/>
                </a:cubicBezTo>
                <a:cubicBezTo>
                  <a:pt x="56629" y="48295"/>
                  <a:pt x="46955" y="57894"/>
                  <a:pt x="36835" y="70545"/>
                </a:cubicBezTo>
                <a:lnTo>
                  <a:pt x="36835" y="210964"/>
                </a:lnTo>
                <a:cubicBezTo>
                  <a:pt x="36835" y="212155"/>
                  <a:pt x="36537" y="213159"/>
                  <a:pt x="35942" y="213978"/>
                </a:cubicBezTo>
                <a:cubicBezTo>
                  <a:pt x="35346" y="214796"/>
                  <a:pt x="34379" y="215503"/>
                  <a:pt x="33040" y="216099"/>
                </a:cubicBezTo>
                <a:cubicBezTo>
                  <a:pt x="31700" y="216694"/>
                  <a:pt x="29840" y="217140"/>
                  <a:pt x="27459" y="217438"/>
                </a:cubicBezTo>
                <a:cubicBezTo>
                  <a:pt x="25077" y="217736"/>
                  <a:pt x="22026" y="217885"/>
                  <a:pt x="18306" y="217885"/>
                </a:cubicBezTo>
                <a:cubicBezTo>
                  <a:pt x="14734" y="217885"/>
                  <a:pt x="11757" y="217736"/>
                  <a:pt x="9376" y="217438"/>
                </a:cubicBezTo>
                <a:cubicBezTo>
                  <a:pt x="6995" y="217140"/>
                  <a:pt x="5097" y="216694"/>
                  <a:pt x="3683" y="216099"/>
                </a:cubicBezTo>
                <a:cubicBezTo>
                  <a:pt x="2269" y="215503"/>
                  <a:pt x="1302" y="214796"/>
                  <a:pt x="781" y="213978"/>
                </a:cubicBezTo>
                <a:cubicBezTo>
                  <a:pt x="260" y="213159"/>
                  <a:pt x="0" y="212155"/>
                  <a:pt x="0" y="210964"/>
                </a:cubicBezTo>
                <a:lnTo>
                  <a:pt x="0" y="10046"/>
                </a:lnTo>
                <a:cubicBezTo>
                  <a:pt x="0" y="8855"/>
                  <a:pt x="223" y="7851"/>
                  <a:pt x="669" y="7032"/>
                </a:cubicBezTo>
                <a:cubicBezTo>
                  <a:pt x="1116" y="6214"/>
                  <a:pt x="2009" y="5470"/>
                  <a:pt x="3348" y="4800"/>
                </a:cubicBezTo>
                <a:cubicBezTo>
                  <a:pt x="4688" y="4130"/>
                  <a:pt x="6399" y="3684"/>
                  <a:pt x="8483" y="3460"/>
                </a:cubicBezTo>
                <a:cubicBezTo>
                  <a:pt x="10567" y="3237"/>
                  <a:pt x="13320" y="3126"/>
                  <a:pt x="16743" y="3126"/>
                </a:cubicBezTo>
                <a:cubicBezTo>
                  <a:pt x="20017" y="3126"/>
                  <a:pt x="22733" y="3237"/>
                  <a:pt x="24891" y="3460"/>
                </a:cubicBezTo>
                <a:cubicBezTo>
                  <a:pt x="27049" y="3684"/>
                  <a:pt x="28724" y="4130"/>
                  <a:pt x="29914" y="4800"/>
                </a:cubicBezTo>
                <a:cubicBezTo>
                  <a:pt x="31105" y="5470"/>
                  <a:pt x="31961" y="6214"/>
                  <a:pt x="32482" y="7032"/>
                </a:cubicBezTo>
                <a:cubicBezTo>
                  <a:pt x="33002" y="7851"/>
                  <a:pt x="33263" y="8855"/>
                  <a:pt x="33263" y="10046"/>
                </a:cubicBezTo>
                <a:lnTo>
                  <a:pt x="33263" y="36612"/>
                </a:lnTo>
                <a:cubicBezTo>
                  <a:pt x="44574" y="23962"/>
                  <a:pt x="55848" y="14697"/>
                  <a:pt x="67084" y="8818"/>
                </a:cubicBezTo>
                <a:cubicBezTo>
                  <a:pt x="78321" y="2940"/>
                  <a:pt x="89669" y="0"/>
                  <a:pt x="101128" y="0"/>
                </a:cubicBezTo>
                <a:close/>
              </a:path>
            </a:pathLst>
          </a:custGeom>
          <a:solidFill>
            <a:srgbClr val="E26F7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3600" dirty="0"/>
          </a:p>
        </p:txBody>
      </p:sp>
      <p:sp>
        <p:nvSpPr>
          <p:cNvPr id="74" name="TextBox 73"/>
          <p:cNvSpPr txBox="1"/>
          <p:nvPr/>
        </p:nvSpPr>
        <p:spPr>
          <a:xfrm flipH="1">
            <a:off x="1910128" y="3385398"/>
            <a:ext cx="68392" cy="510999"/>
          </a:xfrm>
          <a:custGeom>
            <a:avLst/>
            <a:gdLst/>
            <a:ahLst/>
            <a:cxnLst/>
            <a:rect l="l" t="t" r="r" b="b"/>
            <a:pathLst>
              <a:path w="36835" h="214759">
                <a:moveTo>
                  <a:pt x="18306" y="0"/>
                </a:moveTo>
                <a:cubicBezTo>
                  <a:pt x="22026" y="0"/>
                  <a:pt x="25077" y="148"/>
                  <a:pt x="27459" y="446"/>
                </a:cubicBezTo>
                <a:cubicBezTo>
                  <a:pt x="29840" y="744"/>
                  <a:pt x="31700" y="1190"/>
                  <a:pt x="33040" y="1785"/>
                </a:cubicBezTo>
                <a:cubicBezTo>
                  <a:pt x="34379" y="2381"/>
                  <a:pt x="35346" y="3125"/>
                  <a:pt x="35942" y="4018"/>
                </a:cubicBezTo>
                <a:cubicBezTo>
                  <a:pt x="36537" y="4911"/>
                  <a:pt x="36835" y="5878"/>
                  <a:pt x="36835" y="6920"/>
                </a:cubicBezTo>
                <a:lnTo>
                  <a:pt x="36835" y="207838"/>
                </a:lnTo>
                <a:cubicBezTo>
                  <a:pt x="36835" y="209029"/>
                  <a:pt x="36537" y="210033"/>
                  <a:pt x="35942" y="210852"/>
                </a:cubicBezTo>
                <a:cubicBezTo>
                  <a:pt x="35346" y="211670"/>
                  <a:pt x="34379" y="212377"/>
                  <a:pt x="33040" y="212973"/>
                </a:cubicBezTo>
                <a:cubicBezTo>
                  <a:pt x="31700" y="213568"/>
                  <a:pt x="29840" y="214014"/>
                  <a:pt x="27459" y="214312"/>
                </a:cubicBezTo>
                <a:cubicBezTo>
                  <a:pt x="25077" y="214610"/>
                  <a:pt x="22026" y="214759"/>
                  <a:pt x="18306" y="214759"/>
                </a:cubicBezTo>
                <a:cubicBezTo>
                  <a:pt x="14734" y="214759"/>
                  <a:pt x="11757" y="214610"/>
                  <a:pt x="9376" y="214312"/>
                </a:cubicBezTo>
                <a:cubicBezTo>
                  <a:pt x="6995" y="214014"/>
                  <a:pt x="5097" y="213568"/>
                  <a:pt x="3683" y="212973"/>
                </a:cubicBezTo>
                <a:cubicBezTo>
                  <a:pt x="2269" y="212377"/>
                  <a:pt x="1302" y="211670"/>
                  <a:pt x="781" y="210852"/>
                </a:cubicBezTo>
                <a:cubicBezTo>
                  <a:pt x="260" y="210033"/>
                  <a:pt x="0" y="209029"/>
                  <a:pt x="0" y="207838"/>
                </a:cubicBezTo>
                <a:lnTo>
                  <a:pt x="0" y="6920"/>
                </a:lnTo>
                <a:cubicBezTo>
                  <a:pt x="0" y="5878"/>
                  <a:pt x="260" y="4911"/>
                  <a:pt x="781" y="4018"/>
                </a:cubicBezTo>
                <a:cubicBezTo>
                  <a:pt x="1302" y="3125"/>
                  <a:pt x="2269" y="2381"/>
                  <a:pt x="3683" y="1785"/>
                </a:cubicBezTo>
                <a:cubicBezTo>
                  <a:pt x="5097" y="1190"/>
                  <a:pt x="6995" y="744"/>
                  <a:pt x="9376" y="446"/>
                </a:cubicBezTo>
                <a:cubicBezTo>
                  <a:pt x="11757" y="148"/>
                  <a:pt x="14734" y="0"/>
                  <a:pt x="18306" y="0"/>
                </a:cubicBezTo>
                <a:close/>
              </a:path>
            </a:pathLst>
          </a:custGeom>
          <a:solidFill>
            <a:srgbClr val="EC717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3600" dirty="0"/>
          </a:p>
        </p:txBody>
      </p:sp>
      <p:sp>
        <p:nvSpPr>
          <p:cNvPr id="75" name="TextBox 74"/>
          <p:cNvSpPr txBox="1"/>
          <p:nvPr/>
        </p:nvSpPr>
        <p:spPr>
          <a:xfrm>
            <a:off x="2068259" y="3616920"/>
            <a:ext cx="66633" cy="293254"/>
          </a:xfrm>
          <a:custGeom>
            <a:avLst/>
            <a:gdLst/>
            <a:ahLst/>
            <a:cxnLst/>
            <a:rect l="l" t="t" r="r" b="b"/>
            <a:pathLst>
              <a:path w="36835" h="214759">
                <a:moveTo>
                  <a:pt x="18306" y="0"/>
                </a:moveTo>
                <a:cubicBezTo>
                  <a:pt x="22026" y="0"/>
                  <a:pt x="25077" y="148"/>
                  <a:pt x="27459" y="446"/>
                </a:cubicBezTo>
                <a:cubicBezTo>
                  <a:pt x="29840" y="744"/>
                  <a:pt x="31700" y="1190"/>
                  <a:pt x="33040" y="1786"/>
                </a:cubicBezTo>
                <a:cubicBezTo>
                  <a:pt x="34379" y="2381"/>
                  <a:pt x="35347" y="3125"/>
                  <a:pt x="35942" y="4018"/>
                </a:cubicBezTo>
                <a:cubicBezTo>
                  <a:pt x="36537" y="4911"/>
                  <a:pt x="36835" y="5878"/>
                  <a:pt x="36835" y="6920"/>
                </a:cubicBezTo>
                <a:lnTo>
                  <a:pt x="36835" y="207838"/>
                </a:lnTo>
                <a:cubicBezTo>
                  <a:pt x="36835" y="209029"/>
                  <a:pt x="36537" y="210033"/>
                  <a:pt x="35942" y="210852"/>
                </a:cubicBezTo>
                <a:cubicBezTo>
                  <a:pt x="35347" y="211670"/>
                  <a:pt x="34379" y="212377"/>
                  <a:pt x="33040" y="212973"/>
                </a:cubicBezTo>
                <a:cubicBezTo>
                  <a:pt x="31700" y="213568"/>
                  <a:pt x="29840" y="214014"/>
                  <a:pt x="27459" y="214312"/>
                </a:cubicBezTo>
                <a:cubicBezTo>
                  <a:pt x="25077" y="214610"/>
                  <a:pt x="22026" y="214759"/>
                  <a:pt x="18306" y="214759"/>
                </a:cubicBezTo>
                <a:cubicBezTo>
                  <a:pt x="14734" y="214759"/>
                  <a:pt x="11757" y="214610"/>
                  <a:pt x="9376" y="214312"/>
                </a:cubicBezTo>
                <a:cubicBezTo>
                  <a:pt x="6995" y="214014"/>
                  <a:pt x="5097" y="213568"/>
                  <a:pt x="3683" y="212973"/>
                </a:cubicBezTo>
                <a:cubicBezTo>
                  <a:pt x="2269" y="212377"/>
                  <a:pt x="1302" y="211670"/>
                  <a:pt x="781" y="210852"/>
                </a:cubicBezTo>
                <a:cubicBezTo>
                  <a:pt x="260" y="210033"/>
                  <a:pt x="0" y="209029"/>
                  <a:pt x="0" y="207838"/>
                </a:cubicBezTo>
                <a:lnTo>
                  <a:pt x="0" y="6920"/>
                </a:lnTo>
                <a:cubicBezTo>
                  <a:pt x="0" y="5878"/>
                  <a:pt x="260" y="4911"/>
                  <a:pt x="781" y="4018"/>
                </a:cubicBezTo>
                <a:cubicBezTo>
                  <a:pt x="1302" y="3125"/>
                  <a:pt x="2269" y="2381"/>
                  <a:pt x="3683" y="1786"/>
                </a:cubicBezTo>
                <a:cubicBezTo>
                  <a:pt x="5097" y="1190"/>
                  <a:pt x="6995" y="744"/>
                  <a:pt x="9376" y="446"/>
                </a:cubicBezTo>
                <a:cubicBezTo>
                  <a:pt x="11757" y="148"/>
                  <a:pt x="14734" y="0"/>
                  <a:pt x="18306" y="0"/>
                </a:cubicBezTo>
                <a:close/>
              </a:path>
            </a:pathLst>
          </a:custGeom>
          <a:solidFill>
            <a:srgbClr val="E26F7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3600" dirty="0"/>
          </a:p>
        </p:txBody>
      </p:sp>
      <p:sp>
        <p:nvSpPr>
          <p:cNvPr id="76" name="TextBox 75"/>
          <p:cNvSpPr txBox="1"/>
          <p:nvPr/>
        </p:nvSpPr>
        <p:spPr>
          <a:xfrm flipV="1">
            <a:off x="2058888" y="3475949"/>
            <a:ext cx="93188" cy="91440"/>
          </a:xfrm>
          <a:custGeom>
            <a:avLst/>
            <a:gdLst/>
            <a:ahLst/>
            <a:cxnLst/>
            <a:rect l="l" t="t" r="r" b="b"/>
            <a:pathLst>
              <a:path w="45541" h="44202">
                <a:moveTo>
                  <a:pt x="22994" y="0"/>
                </a:moveTo>
                <a:cubicBezTo>
                  <a:pt x="31626" y="0"/>
                  <a:pt x="37542" y="1525"/>
                  <a:pt x="40742" y="4576"/>
                </a:cubicBezTo>
                <a:cubicBezTo>
                  <a:pt x="43941" y="7627"/>
                  <a:pt x="45541" y="13394"/>
                  <a:pt x="45541" y="21877"/>
                </a:cubicBezTo>
                <a:cubicBezTo>
                  <a:pt x="45541" y="30510"/>
                  <a:pt x="43904" y="36388"/>
                  <a:pt x="40630" y="39514"/>
                </a:cubicBezTo>
                <a:cubicBezTo>
                  <a:pt x="37356" y="42639"/>
                  <a:pt x="31328" y="44202"/>
                  <a:pt x="22547" y="44202"/>
                </a:cubicBezTo>
                <a:cubicBezTo>
                  <a:pt x="13915" y="44202"/>
                  <a:pt x="7999" y="42676"/>
                  <a:pt x="4800" y="39625"/>
                </a:cubicBezTo>
                <a:cubicBezTo>
                  <a:pt x="1600" y="36574"/>
                  <a:pt x="0" y="30807"/>
                  <a:pt x="0" y="22324"/>
                </a:cubicBezTo>
                <a:cubicBezTo>
                  <a:pt x="0" y="13692"/>
                  <a:pt x="1637" y="7813"/>
                  <a:pt x="4911" y="4688"/>
                </a:cubicBezTo>
                <a:cubicBezTo>
                  <a:pt x="8186" y="1562"/>
                  <a:pt x="14213" y="0"/>
                  <a:pt x="22994" y="0"/>
                </a:cubicBezTo>
                <a:close/>
              </a:path>
            </a:pathLst>
          </a:custGeom>
          <a:solidFill>
            <a:srgbClr val="E26F7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3600" dirty="0"/>
          </a:p>
        </p:txBody>
      </p:sp>
      <p:sp>
        <p:nvSpPr>
          <p:cNvPr id="77" name="TextBox 76"/>
          <p:cNvSpPr txBox="1"/>
          <p:nvPr/>
        </p:nvSpPr>
        <p:spPr>
          <a:xfrm rot="10800000" flipH="1" flipV="1">
            <a:off x="2610108" y="3519488"/>
            <a:ext cx="341829" cy="421256"/>
          </a:xfrm>
          <a:custGeom>
            <a:avLst/>
            <a:gdLst/>
            <a:ahLst/>
            <a:cxnLst/>
            <a:rect l="l" t="t" r="r" b="b"/>
            <a:pathLst>
              <a:path w="184845" h="220787">
                <a:moveTo>
                  <a:pt x="96441" y="0"/>
                </a:moveTo>
                <a:cubicBezTo>
                  <a:pt x="112217" y="0"/>
                  <a:pt x="125648" y="2530"/>
                  <a:pt x="136736" y="7590"/>
                </a:cubicBezTo>
                <a:cubicBezTo>
                  <a:pt x="147824" y="12651"/>
                  <a:pt x="156940" y="19459"/>
                  <a:pt x="164083" y="28017"/>
                </a:cubicBezTo>
                <a:cubicBezTo>
                  <a:pt x="171227" y="36575"/>
                  <a:pt x="176473" y="46621"/>
                  <a:pt x="179822" y="58155"/>
                </a:cubicBezTo>
                <a:cubicBezTo>
                  <a:pt x="183171" y="69689"/>
                  <a:pt x="184845" y="82005"/>
                  <a:pt x="184845" y="95101"/>
                </a:cubicBezTo>
                <a:lnTo>
                  <a:pt x="184845" y="101799"/>
                </a:lnTo>
                <a:cubicBezTo>
                  <a:pt x="184845" y="107603"/>
                  <a:pt x="183387" y="111733"/>
                  <a:pt x="180472" y="114189"/>
                </a:cubicBezTo>
                <a:cubicBezTo>
                  <a:pt x="177557" y="116644"/>
                  <a:pt x="174230" y="117872"/>
                  <a:pt x="170491" y="117872"/>
                </a:cubicBezTo>
                <a:lnTo>
                  <a:pt x="38175" y="117872"/>
                </a:lnTo>
                <a:cubicBezTo>
                  <a:pt x="38175" y="129034"/>
                  <a:pt x="39296" y="139080"/>
                  <a:pt x="41539" y="148010"/>
                </a:cubicBezTo>
                <a:cubicBezTo>
                  <a:pt x="43782" y="156940"/>
                  <a:pt x="47521" y="164604"/>
                  <a:pt x="52755" y="171004"/>
                </a:cubicBezTo>
                <a:cubicBezTo>
                  <a:pt x="57990" y="177403"/>
                  <a:pt x="64795" y="182315"/>
                  <a:pt x="73170" y="185738"/>
                </a:cubicBezTo>
                <a:cubicBezTo>
                  <a:pt x="81545" y="189161"/>
                  <a:pt x="91789" y="190872"/>
                  <a:pt x="103902" y="190872"/>
                </a:cubicBezTo>
                <a:cubicBezTo>
                  <a:pt x="113474" y="190872"/>
                  <a:pt x="121998" y="190091"/>
                  <a:pt x="129476" y="188528"/>
                </a:cubicBezTo>
                <a:cubicBezTo>
                  <a:pt x="136953" y="186966"/>
                  <a:pt x="143421" y="185217"/>
                  <a:pt x="148880" y="183282"/>
                </a:cubicBezTo>
                <a:cubicBezTo>
                  <a:pt x="154339" y="181347"/>
                  <a:pt x="158826" y="179599"/>
                  <a:pt x="162341" y="178036"/>
                </a:cubicBezTo>
                <a:cubicBezTo>
                  <a:pt x="165856" y="176473"/>
                  <a:pt x="168511" y="175692"/>
                  <a:pt x="170306" y="175692"/>
                </a:cubicBezTo>
                <a:cubicBezTo>
                  <a:pt x="171353" y="175692"/>
                  <a:pt x="172287" y="175952"/>
                  <a:pt x="173109" y="176473"/>
                </a:cubicBezTo>
                <a:cubicBezTo>
                  <a:pt x="173931" y="176994"/>
                  <a:pt x="174566" y="177775"/>
                  <a:pt x="175015" y="178817"/>
                </a:cubicBezTo>
                <a:cubicBezTo>
                  <a:pt x="175464" y="179859"/>
                  <a:pt x="175801" y="181310"/>
                  <a:pt x="176025" y="183170"/>
                </a:cubicBezTo>
                <a:cubicBezTo>
                  <a:pt x="176249" y="185031"/>
                  <a:pt x="176362" y="187300"/>
                  <a:pt x="176362" y="189979"/>
                </a:cubicBezTo>
                <a:cubicBezTo>
                  <a:pt x="176362" y="191914"/>
                  <a:pt x="176287" y="193588"/>
                  <a:pt x="176138" y="195002"/>
                </a:cubicBezTo>
                <a:cubicBezTo>
                  <a:pt x="175989" y="196416"/>
                  <a:pt x="175804" y="197681"/>
                  <a:pt x="175580" y="198797"/>
                </a:cubicBezTo>
                <a:cubicBezTo>
                  <a:pt x="175357" y="199914"/>
                  <a:pt x="174985" y="200918"/>
                  <a:pt x="174464" y="201811"/>
                </a:cubicBezTo>
                <a:cubicBezTo>
                  <a:pt x="173943" y="202704"/>
                  <a:pt x="173273" y="203560"/>
                  <a:pt x="172455" y="204378"/>
                </a:cubicBezTo>
                <a:cubicBezTo>
                  <a:pt x="171636" y="205197"/>
                  <a:pt x="169218" y="206536"/>
                  <a:pt x="165200" y="208397"/>
                </a:cubicBezTo>
                <a:cubicBezTo>
                  <a:pt x="161181" y="210257"/>
                  <a:pt x="155972" y="212080"/>
                  <a:pt x="149573" y="213866"/>
                </a:cubicBezTo>
                <a:cubicBezTo>
                  <a:pt x="143173" y="215652"/>
                  <a:pt x="135769" y="217252"/>
                  <a:pt x="127360" y="218666"/>
                </a:cubicBezTo>
                <a:cubicBezTo>
                  <a:pt x="118951" y="220080"/>
                  <a:pt x="109984" y="220787"/>
                  <a:pt x="100459" y="220787"/>
                </a:cubicBezTo>
                <a:cubicBezTo>
                  <a:pt x="83939" y="220787"/>
                  <a:pt x="69466" y="218480"/>
                  <a:pt x="57039" y="213866"/>
                </a:cubicBezTo>
                <a:cubicBezTo>
                  <a:pt x="44612" y="209253"/>
                  <a:pt x="34156" y="202407"/>
                  <a:pt x="25673" y="193328"/>
                </a:cubicBezTo>
                <a:cubicBezTo>
                  <a:pt x="17190" y="184249"/>
                  <a:pt x="10790" y="172864"/>
                  <a:pt x="6474" y="159172"/>
                </a:cubicBezTo>
                <a:cubicBezTo>
                  <a:pt x="2158" y="145480"/>
                  <a:pt x="0" y="129555"/>
                  <a:pt x="0" y="111398"/>
                </a:cubicBezTo>
                <a:cubicBezTo>
                  <a:pt x="0" y="94134"/>
                  <a:pt x="2233" y="78619"/>
                  <a:pt x="6698" y="64852"/>
                </a:cubicBezTo>
                <a:cubicBezTo>
                  <a:pt x="11162" y="51086"/>
                  <a:pt x="17599" y="39402"/>
                  <a:pt x="26008" y="29803"/>
                </a:cubicBezTo>
                <a:cubicBezTo>
                  <a:pt x="34417" y="20204"/>
                  <a:pt x="44574" y="12837"/>
                  <a:pt x="56481" y="7702"/>
                </a:cubicBezTo>
                <a:cubicBezTo>
                  <a:pt x="68387" y="2567"/>
                  <a:pt x="81707" y="0"/>
                  <a:pt x="96441" y="0"/>
                </a:cubicBezTo>
                <a:close/>
                <a:moveTo>
                  <a:pt x="94554" y="28798"/>
                </a:moveTo>
                <a:cubicBezTo>
                  <a:pt x="85420" y="28798"/>
                  <a:pt x="77408" y="30510"/>
                  <a:pt x="70520" y="33933"/>
                </a:cubicBezTo>
                <a:cubicBezTo>
                  <a:pt x="63632" y="37356"/>
                  <a:pt x="57867" y="41895"/>
                  <a:pt x="53224" y="47551"/>
                </a:cubicBezTo>
                <a:cubicBezTo>
                  <a:pt x="48582" y="53206"/>
                  <a:pt x="44988" y="59792"/>
                  <a:pt x="42442" y="67308"/>
                </a:cubicBezTo>
                <a:cubicBezTo>
                  <a:pt x="39897" y="74824"/>
                  <a:pt x="38475" y="82674"/>
                  <a:pt x="38175" y="90860"/>
                </a:cubicBezTo>
                <a:lnTo>
                  <a:pt x="147787" y="90860"/>
                </a:lnTo>
                <a:cubicBezTo>
                  <a:pt x="148233" y="71512"/>
                  <a:pt x="143928" y="56332"/>
                  <a:pt x="134870" y="45318"/>
                </a:cubicBezTo>
                <a:cubicBezTo>
                  <a:pt x="125812" y="34305"/>
                  <a:pt x="112374" y="28798"/>
                  <a:pt x="94554" y="28798"/>
                </a:cubicBezTo>
                <a:close/>
              </a:path>
            </a:pathLst>
          </a:custGeom>
          <a:solidFill>
            <a:srgbClr val="E26F7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3600" dirty="0"/>
          </a:p>
        </p:txBody>
      </p:sp>
      <p:sp>
        <p:nvSpPr>
          <p:cNvPr id="78" name="TextBox 77"/>
          <p:cNvSpPr txBox="1"/>
          <p:nvPr/>
        </p:nvSpPr>
        <p:spPr>
          <a:xfrm>
            <a:off x="2201293" y="3513694"/>
            <a:ext cx="338328" cy="413817"/>
          </a:xfrm>
          <a:custGeom>
            <a:avLst/>
            <a:gdLst/>
            <a:ahLst/>
            <a:cxnLst/>
            <a:rect l="l" t="t" r="r" b="b"/>
            <a:pathLst>
              <a:path w="173013" h="217885">
                <a:moveTo>
                  <a:pt x="101129" y="0"/>
                </a:moveTo>
                <a:cubicBezTo>
                  <a:pt x="114523" y="0"/>
                  <a:pt x="125797" y="2270"/>
                  <a:pt x="134950" y="6809"/>
                </a:cubicBezTo>
                <a:cubicBezTo>
                  <a:pt x="144103" y="11348"/>
                  <a:pt x="151507" y="17413"/>
                  <a:pt x="157162" y="25003"/>
                </a:cubicBezTo>
                <a:cubicBezTo>
                  <a:pt x="162818" y="32594"/>
                  <a:pt x="166873" y="41486"/>
                  <a:pt x="169329" y="51681"/>
                </a:cubicBezTo>
                <a:cubicBezTo>
                  <a:pt x="171785" y="61876"/>
                  <a:pt x="173013" y="74117"/>
                  <a:pt x="173013" y="88404"/>
                </a:cubicBezTo>
                <a:lnTo>
                  <a:pt x="173013" y="210964"/>
                </a:lnTo>
                <a:cubicBezTo>
                  <a:pt x="173013" y="212155"/>
                  <a:pt x="172715" y="213159"/>
                  <a:pt x="172120" y="213978"/>
                </a:cubicBezTo>
                <a:cubicBezTo>
                  <a:pt x="171524" y="214796"/>
                  <a:pt x="170557" y="215503"/>
                  <a:pt x="169217" y="216099"/>
                </a:cubicBezTo>
                <a:cubicBezTo>
                  <a:pt x="167878" y="216694"/>
                  <a:pt x="166018" y="217140"/>
                  <a:pt x="163636" y="217438"/>
                </a:cubicBezTo>
                <a:cubicBezTo>
                  <a:pt x="161255" y="217736"/>
                  <a:pt x="158279" y="217885"/>
                  <a:pt x="154707" y="217885"/>
                </a:cubicBezTo>
                <a:cubicBezTo>
                  <a:pt x="150986" y="217885"/>
                  <a:pt x="147935" y="217736"/>
                  <a:pt x="145554" y="217438"/>
                </a:cubicBezTo>
                <a:cubicBezTo>
                  <a:pt x="143172" y="217140"/>
                  <a:pt x="141312" y="216694"/>
                  <a:pt x="139973" y="216099"/>
                </a:cubicBezTo>
                <a:cubicBezTo>
                  <a:pt x="138633" y="215503"/>
                  <a:pt x="137666" y="214796"/>
                  <a:pt x="137071" y="213978"/>
                </a:cubicBezTo>
                <a:cubicBezTo>
                  <a:pt x="136475" y="213159"/>
                  <a:pt x="136178" y="212155"/>
                  <a:pt x="136178" y="210964"/>
                </a:cubicBezTo>
                <a:lnTo>
                  <a:pt x="136178" y="93315"/>
                </a:lnTo>
                <a:cubicBezTo>
                  <a:pt x="136178" y="81856"/>
                  <a:pt x="135285" y="72628"/>
                  <a:pt x="133499" y="65633"/>
                </a:cubicBezTo>
                <a:cubicBezTo>
                  <a:pt x="131713" y="58639"/>
                  <a:pt x="129108" y="52611"/>
                  <a:pt x="125685" y="47551"/>
                </a:cubicBezTo>
                <a:cubicBezTo>
                  <a:pt x="122262" y="42491"/>
                  <a:pt x="117834" y="38621"/>
                  <a:pt x="112402" y="35942"/>
                </a:cubicBezTo>
                <a:cubicBezTo>
                  <a:pt x="106970" y="33263"/>
                  <a:pt x="100682" y="31924"/>
                  <a:pt x="93538" y="31924"/>
                </a:cubicBezTo>
                <a:cubicBezTo>
                  <a:pt x="84311" y="31924"/>
                  <a:pt x="75084" y="35198"/>
                  <a:pt x="65856" y="41746"/>
                </a:cubicBezTo>
                <a:cubicBezTo>
                  <a:pt x="56629" y="48295"/>
                  <a:pt x="46955" y="57894"/>
                  <a:pt x="36835" y="70545"/>
                </a:cubicBezTo>
                <a:lnTo>
                  <a:pt x="36835" y="210964"/>
                </a:lnTo>
                <a:cubicBezTo>
                  <a:pt x="36835" y="212155"/>
                  <a:pt x="36537" y="213159"/>
                  <a:pt x="35942" y="213978"/>
                </a:cubicBezTo>
                <a:cubicBezTo>
                  <a:pt x="35347" y="214796"/>
                  <a:pt x="34379" y="215503"/>
                  <a:pt x="33040" y="216099"/>
                </a:cubicBezTo>
                <a:cubicBezTo>
                  <a:pt x="31700" y="216694"/>
                  <a:pt x="29840" y="217140"/>
                  <a:pt x="27459" y="217438"/>
                </a:cubicBezTo>
                <a:cubicBezTo>
                  <a:pt x="25077" y="217736"/>
                  <a:pt x="22026" y="217885"/>
                  <a:pt x="18306" y="217885"/>
                </a:cubicBezTo>
                <a:cubicBezTo>
                  <a:pt x="14734" y="217885"/>
                  <a:pt x="11757" y="217736"/>
                  <a:pt x="9376" y="217438"/>
                </a:cubicBezTo>
                <a:cubicBezTo>
                  <a:pt x="6995" y="217140"/>
                  <a:pt x="5097" y="216694"/>
                  <a:pt x="3683" y="216099"/>
                </a:cubicBezTo>
                <a:cubicBezTo>
                  <a:pt x="2269" y="215503"/>
                  <a:pt x="1302" y="214796"/>
                  <a:pt x="781" y="213978"/>
                </a:cubicBezTo>
                <a:cubicBezTo>
                  <a:pt x="260" y="213159"/>
                  <a:pt x="0" y="212155"/>
                  <a:pt x="0" y="210964"/>
                </a:cubicBezTo>
                <a:lnTo>
                  <a:pt x="0" y="10046"/>
                </a:lnTo>
                <a:cubicBezTo>
                  <a:pt x="0" y="8855"/>
                  <a:pt x="223" y="7851"/>
                  <a:pt x="670" y="7032"/>
                </a:cubicBezTo>
                <a:cubicBezTo>
                  <a:pt x="1116" y="6214"/>
                  <a:pt x="2009" y="5470"/>
                  <a:pt x="3348" y="4800"/>
                </a:cubicBezTo>
                <a:cubicBezTo>
                  <a:pt x="4688" y="4130"/>
                  <a:pt x="6399" y="3684"/>
                  <a:pt x="8483" y="3460"/>
                </a:cubicBezTo>
                <a:cubicBezTo>
                  <a:pt x="10567" y="3237"/>
                  <a:pt x="13320" y="3126"/>
                  <a:pt x="16743" y="3126"/>
                </a:cubicBezTo>
                <a:cubicBezTo>
                  <a:pt x="20017" y="3126"/>
                  <a:pt x="22733" y="3237"/>
                  <a:pt x="24891" y="3460"/>
                </a:cubicBezTo>
                <a:cubicBezTo>
                  <a:pt x="27049" y="3684"/>
                  <a:pt x="28724" y="4130"/>
                  <a:pt x="29914" y="4800"/>
                </a:cubicBezTo>
                <a:cubicBezTo>
                  <a:pt x="31105" y="5470"/>
                  <a:pt x="31961" y="6214"/>
                  <a:pt x="32482" y="7032"/>
                </a:cubicBezTo>
                <a:cubicBezTo>
                  <a:pt x="33002" y="7851"/>
                  <a:pt x="33263" y="8855"/>
                  <a:pt x="33263" y="10046"/>
                </a:cubicBezTo>
                <a:lnTo>
                  <a:pt x="33263" y="36612"/>
                </a:lnTo>
                <a:cubicBezTo>
                  <a:pt x="44574" y="23962"/>
                  <a:pt x="55848" y="14697"/>
                  <a:pt x="67084" y="8818"/>
                </a:cubicBezTo>
                <a:cubicBezTo>
                  <a:pt x="78321" y="2940"/>
                  <a:pt x="89669" y="0"/>
                  <a:pt x="101129" y="0"/>
                </a:cubicBezTo>
                <a:close/>
              </a:path>
            </a:pathLst>
          </a:custGeom>
          <a:solidFill>
            <a:srgbClr val="E26F7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3600" dirty="0"/>
          </a:p>
        </p:txBody>
      </p:sp>
      <p:sp>
        <p:nvSpPr>
          <p:cNvPr id="89" name="Oval 88"/>
          <p:cNvSpPr/>
          <p:nvPr/>
        </p:nvSpPr>
        <p:spPr>
          <a:xfrm>
            <a:off x="11291446" y="4433945"/>
            <a:ext cx="786072" cy="786072"/>
          </a:xfrm>
          <a:prstGeom prst="ellipse">
            <a:avLst/>
          </a:prstGeom>
          <a:solidFill>
            <a:srgbClr val="EF7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33DD1C42-A970-4215-92FC-1711F6495AAD}"/>
              </a:ext>
            </a:extLst>
          </p:cNvPr>
          <p:cNvSpPr/>
          <p:nvPr/>
        </p:nvSpPr>
        <p:spPr>
          <a:xfrm>
            <a:off x="11875039" y="1041859"/>
            <a:ext cx="277113" cy="277112"/>
          </a:xfrm>
          <a:prstGeom prst="ellipse">
            <a:avLst/>
          </a:prstGeom>
          <a:solidFill>
            <a:srgbClr val="F6B1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10073954" y="6120581"/>
            <a:ext cx="445681" cy="445681"/>
          </a:xfrm>
          <a:prstGeom prst="ellipse">
            <a:avLst/>
          </a:prstGeom>
          <a:solidFill>
            <a:srgbClr val="9565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10973077" y="1091446"/>
            <a:ext cx="441583" cy="441583"/>
          </a:xfrm>
          <a:prstGeom prst="ellipse">
            <a:avLst/>
          </a:prstGeom>
          <a:solidFill>
            <a:srgbClr val="EF7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4FF78992-3EC2-4337-99E3-894D63FA4768}"/>
              </a:ext>
            </a:extLst>
          </p:cNvPr>
          <p:cNvSpPr/>
          <p:nvPr/>
        </p:nvSpPr>
        <p:spPr>
          <a:xfrm>
            <a:off x="11163481" y="1888195"/>
            <a:ext cx="509080" cy="509080"/>
          </a:xfrm>
          <a:prstGeom prst="ellipse">
            <a:avLst/>
          </a:prstGeom>
          <a:solidFill>
            <a:srgbClr val="6A5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9455828" y="6285379"/>
            <a:ext cx="446072" cy="446072"/>
          </a:xfrm>
          <a:prstGeom prst="ellipse">
            <a:avLst/>
          </a:prstGeom>
          <a:solidFill>
            <a:srgbClr val="EF7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p:cNvSpPr txBox="1"/>
          <p:nvPr/>
        </p:nvSpPr>
        <p:spPr>
          <a:xfrm rot="10800000" flipV="1">
            <a:off x="7706369" y="3108271"/>
            <a:ext cx="1131139" cy="885331"/>
          </a:xfrm>
          <a:custGeom>
            <a:avLst/>
            <a:gdLst/>
            <a:ahLst/>
            <a:cxnLst/>
            <a:rect l="l" t="t" r="r" b="b"/>
            <a:pathLst>
              <a:path w="379078" h="291555">
                <a:moveTo>
                  <a:pt x="19318" y="0"/>
                </a:moveTo>
                <a:cubicBezTo>
                  <a:pt x="23931" y="0"/>
                  <a:pt x="27578" y="112"/>
                  <a:pt x="30256" y="335"/>
                </a:cubicBezTo>
                <a:cubicBezTo>
                  <a:pt x="32935" y="558"/>
                  <a:pt x="34982" y="968"/>
                  <a:pt x="36396" y="1563"/>
                </a:cubicBezTo>
                <a:cubicBezTo>
                  <a:pt x="37809" y="2158"/>
                  <a:pt x="38777" y="2977"/>
                  <a:pt x="39298" y="4019"/>
                </a:cubicBezTo>
                <a:cubicBezTo>
                  <a:pt x="39819" y="5060"/>
                  <a:pt x="40228" y="6400"/>
                  <a:pt x="40526" y="8037"/>
                </a:cubicBezTo>
                <a:lnTo>
                  <a:pt x="105489" y="250032"/>
                </a:lnTo>
                <a:lnTo>
                  <a:pt x="105712" y="250032"/>
                </a:lnTo>
                <a:lnTo>
                  <a:pt x="167327" y="8483"/>
                </a:lnTo>
                <a:cubicBezTo>
                  <a:pt x="167774" y="6846"/>
                  <a:pt x="168332" y="5470"/>
                  <a:pt x="169001" y="4354"/>
                </a:cubicBezTo>
                <a:cubicBezTo>
                  <a:pt x="169671" y="3237"/>
                  <a:pt x="170750" y="2382"/>
                  <a:pt x="172238" y="1786"/>
                </a:cubicBezTo>
                <a:cubicBezTo>
                  <a:pt x="173727" y="1191"/>
                  <a:pt x="175848" y="744"/>
                  <a:pt x="178601" y="447"/>
                </a:cubicBezTo>
                <a:cubicBezTo>
                  <a:pt x="181354" y="149"/>
                  <a:pt x="184963" y="0"/>
                  <a:pt x="189428" y="0"/>
                </a:cubicBezTo>
                <a:cubicBezTo>
                  <a:pt x="193595" y="0"/>
                  <a:pt x="196907" y="149"/>
                  <a:pt x="199362" y="447"/>
                </a:cubicBezTo>
                <a:cubicBezTo>
                  <a:pt x="201818" y="744"/>
                  <a:pt x="203790" y="1191"/>
                  <a:pt x="205278" y="1786"/>
                </a:cubicBezTo>
                <a:cubicBezTo>
                  <a:pt x="206767" y="2382"/>
                  <a:pt x="207846" y="3237"/>
                  <a:pt x="208515" y="4354"/>
                </a:cubicBezTo>
                <a:cubicBezTo>
                  <a:pt x="209185" y="5470"/>
                  <a:pt x="209743" y="6846"/>
                  <a:pt x="210190" y="8483"/>
                </a:cubicBezTo>
                <a:lnTo>
                  <a:pt x="276493" y="250032"/>
                </a:lnTo>
                <a:lnTo>
                  <a:pt x="276939" y="250032"/>
                </a:lnTo>
                <a:lnTo>
                  <a:pt x="340563" y="8260"/>
                </a:lnTo>
                <a:cubicBezTo>
                  <a:pt x="341010" y="6772"/>
                  <a:pt x="341456" y="5470"/>
                  <a:pt x="341903" y="4354"/>
                </a:cubicBezTo>
                <a:cubicBezTo>
                  <a:pt x="342349" y="3237"/>
                  <a:pt x="343279" y="2382"/>
                  <a:pt x="344693" y="1786"/>
                </a:cubicBezTo>
                <a:cubicBezTo>
                  <a:pt x="346107" y="1191"/>
                  <a:pt x="348116" y="744"/>
                  <a:pt x="350721" y="447"/>
                </a:cubicBezTo>
                <a:cubicBezTo>
                  <a:pt x="353325" y="149"/>
                  <a:pt x="356785" y="0"/>
                  <a:pt x="361101" y="0"/>
                </a:cubicBezTo>
                <a:cubicBezTo>
                  <a:pt x="365566" y="0"/>
                  <a:pt x="369101" y="186"/>
                  <a:pt x="371705" y="558"/>
                </a:cubicBezTo>
                <a:cubicBezTo>
                  <a:pt x="374310" y="930"/>
                  <a:pt x="376207" y="1637"/>
                  <a:pt x="377398" y="2679"/>
                </a:cubicBezTo>
                <a:cubicBezTo>
                  <a:pt x="378589" y="3721"/>
                  <a:pt x="379147" y="5209"/>
                  <a:pt x="379072" y="7144"/>
                </a:cubicBezTo>
                <a:cubicBezTo>
                  <a:pt x="378998" y="9079"/>
                  <a:pt x="378589" y="11758"/>
                  <a:pt x="377845" y="15181"/>
                </a:cubicBezTo>
                <a:lnTo>
                  <a:pt x="301272" y="281732"/>
                </a:lnTo>
                <a:cubicBezTo>
                  <a:pt x="300677" y="283816"/>
                  <a:pt x="299784" y="285490"/>
                  <a:pt x="298594" y="286755"/>
                </a:cubicBezTo>
                <a:cubicBezTo>
                  <a:pt x="297403" y="288020"/>
                  <a:pt x="295766" y="288987"/>
                  <a:pt x="293682" y="289657"/>
                </a:cubicBezTo>
                <a:cubicBezTo>
                  <a:pt x="291599" y="290327"/>
                  <a:pt x="289031" y="290810"/>
                  <a:pt x="285980" y="291108"/>
                </a:cubicBezTo>
                <a:cubicBezTo>
                  <a:pt x="282929" y="291406"/>
                  <a:pt x="279171" y="291555"/>
                  <a:pt x="274707" y="291555"/>
                </a:cubicBezTo>
                <a:cubicBezTo>
                  <a:pt x="270093" y="291555"/>
                  <a:pt x="266186" y="291406"/>
                  <a:pt x="262986" y="291108"/>
                </a:cubicBezTo>
                <a:cubicBezTo>
                  <a:pt x="259787" y="290810"/>
                  <a:pt x="257145" y="290327"/>
                  <a:pt x="255061" y="289657"/>
                </a:cubicBezTo>
                <a:cubicBezTo>
                  <a:pt x="252978" y="288987"/>
                  <a:pt x="251415" y="288020"/>
                  <a:pt x="250373" y="286755"/>
                </a:cubicBezTo>
                <a:cubicBezTo>
                  <a:pt x="249331" y="285490"/>
                  <a:pt x="248513" y="283816"/>
                  <a:pt x="247918" y="281732"/>
                </a:cubicBezTo>
                <a:lnTo>
                  <a:pt x="187419" y="63624"/>
                </a:lnTo>
                <a:lnTo>
                  <a:pt x="186972" y="63624"/>
                </a:lnTo>
                <a:lnTo>
                  <a:pt x="131162" y="281732"/>
                </a:lnTo>
                <a:cubicBezTo>
                  <a:pt x="130715" y="283816"/>
                  <a:pt x="129971" y="285490"/>
                  <a:pt x="128929" y="286755"/>
                </a:cubicBezTo>
                <a:cubicBezTo>
                  <a:pt x="127888" y="288020"/>
                  <a:pt x="126399" y="288987"/>
                  <a:pt x="124465" y="289657"/>
                </a:cubicBezTo>
                <a:cubicBezTo>
                  <a:pt x="122530" y="290327"/>
                  <a:pt x="120037" y="290810"/>
                  <a:pt x="116986" y="291108"/>
                </a:cubicBezTo>
                <a:cubicBezTo>
                  <a:pt x="113935" y="291406"/>
                  <a:pt x="110028" y="291555"/>
                  <a:pt x="105266" y="291555"/>
                </a:cubicBezTo>
                <a:cubicBezTo>
                  <a:pt x="100354" y="291555"/>
                  <a:pt x="96262" y="291406"/>
                  <a:pt x="92987" y="291108"/>
                </a:cubicBezTo>
                <a:cubicBezTo>
                  <a:pt x="89713" y="290810"/>
                  <a:pt x="87034" y="290327"/>
                  <a:pt x="84951" y="289657"/>
                </a:cubicBezTo>
                <a:cubicBezTo>
                  <a:pt x="82867" y="288987"/>
                  <a:pt x="81267" y="288020"/>
                  <a:pt x="80151" y="286755"/>
                </a:cubicBezTo>
                <a:cubicBezTo>
                  <a:pt x="79035" y="285490"/>
                  <a:pt x="78253" y="283816"/>
                  <a:pt x="77807" y="281732"/>
                </a:cubicBezTo>
                <a:lnTo>
                  <a:pt x="1458" y="14958"/>
                </a:lnTo>
                <a:cubicBezTo>
                  <a:pt x="565" y="11534"/>
                  <a:pt x="82" y="8856"/>
                  <a:pt x="7" y="6921"/>
                </a:cubicBezTo>
                <a:cubicBezTo>
                  <a:pt x="-67" y="4986"/>
                  <a:pt x="528" y="3498"/>
                  <a:pt x="1793" y="2456"/>
                </a:cubicBezTo>
                <a:cubicBezTo>
                  <a:pt x="3058" y="1414"/>
                  <a:pt x="5104" y="744"/>
                  <a:pt x="7932" y="447"/>
                </a:cubicBezTo>
                <a:cubicBezTo>
                  <a:pt x="10760" y="149"/>
                  <a:pt x="14555" y="0"/>
                  <a:pt x="19318" y="0"/>
                </a:cubicBezTo>
                <a:close/>
              </a:path>
            </a:pathLst>
          </a:custGeom>
          <a:solidFill>
            <a:srgbClr val="F6B190"/>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3600" dirty="0"/>
          </a:p>
        </p:txBody>
      </p:sp>
      <p:sp>
        <p:nvSpPr>
          <p:cNvPr id="98" name="TextBox 97"/>
          <p:cNvSpPr txBox="1"/>
          <p:nvPr/>
        </p:nvSpPr>
        <p:spPr>
          <a:xfrm>
            <a:off x="8769340" y="3528230"/>
            <a:ext cx="361389" cy="409957"/>
          </a:xfrm>
          <a:custGeom>
            <a:avLst/>
            <a:gdLst/>
            <a:ahLst/>
            <a:cxnLst/>
            <a:rect l="l" t="t" r="r" b="b"/>
            <a:pathLst>
              <a:path w="184845" h="220787">
                <a:moveTo>
                  <a:pt x="96441" y="0"/>
                </a:moveTo>
                <a:cubicBezTo>
                  <a:pt x="112217" y="0"/>
                  <a:pt x="125648" y="2530"/>
                  <a:pt x="136736" y="7590"/>
                </a:cubicBezTo>
                <a:cubicBezTo>
                  <a:pt x="147824" y="12651"/>
                  <a:pt x="156939" y="19459"/>
                  <a:pt x="164083" y="28017"/>
                </a:cubicBezTo>
                <a:cubicBezTo>
                  <a:pt x="171227" y="36575"/>
                  <a:pt x="176473" y="46621"/>
                  <a:pt x="179822" y="58155"/>
                </a:cubicBezTo>
                <a:cubicBezTo>
                  <a:pt x="183170" y="69689"/>
                  <a:pt x="184845" y="82005"/>
                  <a:pt x="184845" y="95101"/>
                </a:cubicBezTo>
                <a:lnTo>
                  <a:pt x="184845" y="101799"/>
                </a:lnTo>
                <a:cubicBezTo>
                  <a:pt x="184845" y="107603"/>
                  <a:pt x="183387" y="111733"/>
                  <a:pt x="180472" y="114189"/>
                </a:cubicBezTo>
                <a:cubicBezTo>
                  <a:pt x="177557" y="116644"/>
                  <a:pt x="174230" y="117872"/>
                  <a:pt x="170491" y="117872"/>
                </a:cubicBezTo>
                <a:lnTo>
                  <a:pt x="38175" y="117872"/>
                </a:lnTo>
                <a:cubicBezTo>
                  <a:pt x="38175" y="129034"/>
                  <a:pt x="39296" y="139080"/>
                  <a:pt x="41539" y="148010"/>
                </a:cubicBezTo>
                <a:cubicBezTo>
                  <a:pt x="43782" y="156940"/>
                  <a:pt x="47521" y="164604"/>
                  <a:pt x="52755" y="171004"/>
                </a:cubicBezTo>
                <a:cubicBezTo>
                  <a:pt x="57990" y="177403"/>
                  <a:pt x="64795" y="182315"/>
                  <a:pt x="73170" y="185738"/>
                </a:cubicBezTo>
                <a:cubicBezTo>
                  <a:pt x="81545" y="189161"/>
                  <a:pt x="91789" y="190872"/>
                  <a:pt x="103902" y="190872"/>
                </a:cubicBezTo>
                <a:cubicBezTo>
                  <a:pt x="113474" y="190872"/>
                  <a:pt x="121998" y="190091"/>
                  <a:pt x="129476" y="188528"/>
                </a:cubicBezTo>
                <a:cubicBezTo>
                  <a:pt x="136953" y="186966"/>
                  <a:pt x="143421" y="185217"/>
                  <a:pt x="148880" y="183282"/>
                </a:cubicBezTo>
                <a:cubicBezTo>
                  <a:pt x="154339" y="181347"/>
                  <a:pt x="158826" y="179599"/>
                  <a:pt x="162341" y="178036"/>
                </a:cubicBezTo>
                <a:cubicBezTo>
                  <a:pt x="165856" y="176473"/>
                  <a:pt x="168511" y="175692"/>
                  <a:pt x="170306" y="175692"/>
                </a:cubicBezTo>
                <a:cubicBezTo>
                  <a:pt x="171352" y="175692"/>
                  <a:pt x="172287" y="175952"/>
                  <a:pt x="173109" y="176473"/>
                </a:cubicBezTo>
                <a:cubicBezTo>
                  <a:pt x="173931" y="176994"/>
                  <a:pt x="174566" y="177775"/>
                  <a:pt x="175015" y="178817"/>
                </a:cubicBezTo>
                <a:cubicBezTo>
                  <a:pt x="175464" y="179859"/>
                  <a:pt x="175800" y="181310"/>
                  <a:pt x="176025" y="183170"/>
                </a:cubicBezTo>
                <a:cubicBezTo>
                  <a:pt x="176249" y="185031"/>
                  <a:pt x="176361" y="187300"/>
                  <a:pt x="176361" y="189979"/>
                </a:cubicBezTo>
                <a:cubicBezTo>
                  <a:pt x="176361" y="191914"/>
                  <a:pt x="176287" y="193588"/>
                  <a:pt x="176138" y="195002"/>
                </a:cubicBezTo>
                <a:cubicBezTo>
                  <a:pt x="175989" y="196416"/>
                  <a:pt x="175803" y="197681"/>
                  <a:pt x="175580" y="198797"/>
                </a:cubicBezTo>
                <a:cubicBezTo>
                  <a:pt x="175357" y="199914"/>
                  <a:pt x="174985" y="200918"/>
                  <a:pt x="174464" y="201811"/>
                </a:cubicBezTo>
                <a:cubicBezTo>
                  <a:pt x="173943" y="202704"/>
                  <a:pt x="173273" y="203560"/>
                  <a:pt x="172455" y="204378"/>
                </a:cubicBezTo>
                <a:cubicBezTo>
                  <a:pt x="171636" y="205197"/>
                  <a:pt x="169218" y="206536"/>
                  <a:pt x="165199" y="208397"/>
                </a:cubicBezTo>
                <a:cubicBezTo>
                  <a:pt x="161181" y="210257"/>
                  <a:pt x="155972" y="212080"/>
                  <a:pt x="149572" y="213866"/>
                </a:cubicBezTo>
                <a:cubicBezTo>
                  <a:pt x="143173" y="215652"/>
                  <a:pt x="135769" y="217252"/>
                  <a:pt x="127360" y="218666"/>
                </a:cubicBezTo>
                <a:cubicBezTo>
                  <a:pt x="118951" y="220080"/>
                  <a:pt x="109984" y="220787"/>
                  <a:pt x="100459" y="220787"/>
                </a:cubicBezTo>
                <a:cubicBezTo>
                  <a:pt x="83939" y="220787"/>
                  <a:pt x="69466" y="218480"/>
                  <a:pt x="57039" y="213866"/>
                </a:cubicBezTo>
                <a:cubicBezTo>
                  <a:pt x="44611" y="209253"/>
                  <a:pt x="34156" y="202407"/>
                  <a:pt x="25673" y="193328"/>
                </a:cubicBezTo>
                <a:cubicBezTo>
                  <a:pt x="17190" y="184249"/>
                  <a:pt x="10790" y="172864"/>
                  <a:pt x="6474" y="159172"/>
                </a:cubicBezTo>
                <a:cubicBezTo>
                  <a:pt x="2158" y="145480"/>
                  <a:pt x="0" y="129555"/>
                  <a:pt x="0" y="111398"/>
                </a:cubicBezTo>
                <a:cubicBezTo>
                  <a:pt x="0" y="94134"/>
                  <a:pt x="2233" y="78619"/>
                  <a:pt x="6697" y="64852"/>
                </a:cubicBezTo>
                <a:cubicBezTo>
                  <a:pt x="11162" y="51086"/>
                  <a:pt x="17599" y="39402"/>
                  <a:pt x="26008" y="29803"/>
                </a:cubicBezTo>
                <a:cubicBezTo>
                  <a:pt x="34417" y="20204"/>
                  <a:pt x="44574" y="12837"/>
                  <a:pt x="56480" y="7702"/>
                </a:cubicBezTo>
                <a:cubicBezTo>
                  <a:pt x="68387" y="2567"/>
                  <a:pt x="81707" y="0"/>
                  <a:pt x="96441" y="0"/>
                </a:cubicBezTo>
                <a:close/>
                <a:moveTo>
                  <a:pt x="94554" y="28798"/>
                </a:moveTo>
                <a:cubicBezTo>
                  <a:pt x="85419" y="28798"/>
                  <a:pt x="77408" y="30510"/>
                  <a:pt x="70520" y="33933"/>
                </a:cubicBezTo>
                <a:cubicBezTo>
                  <a:pt x="63632" y="37356"/>
                  <a:pt x="57867" y="41895"/>
                  <a:pt x="53224" y="47551"/>
                </a:cubicBezTo>
                <a:cubicBezTo>
                  <a:pt x="48582" y="53206"/>
                  <a:pt x="44988" y="59792"/>
                  <a:pt x="42442" y="67308"/>
                </a:cubicBezTo>
                <a:cubicBezTo>
                  <a:pt x="39897" y="74824"/>
                  <a:pt x="38475" y="82674"/>
                  <a:pt x="38175" y="90860"/>
                </a:cubicBezTo>
                <a:lnTo>
                  <a:pt x="147787" y="90860"/>
                </a:lnTo>
                <a:cubicBezTo>
                  <a:pt x="148233" y="71512"/>
                  <a:pt x="143928" y="56332"/>
                  <a:pt x="134870" y="45318"/>
                </a:cubicBezTo>
                <a:cubicBezTo>
                  <a:pt x="125812" y="34305"/>
                  <a:pt x="112374" y="28798"/>
                  <a:pt x="94554" y="28798"/>
                </a:cubicBezTo>
                <a:close/>
              </a:path>
            </a:pathLst>
          </a:custGeom>
          <a:solidFill>
            <a:srgbClr val="F28784"/>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3600" dirty="0"/>
          </a:p>
        </p:txBody>
      </p:sp>
      <p:sp>
        <p:nvSpPr>
          <p:cNvPr id="99" name="TextBox 98"/>
          <p:cNvSpPr txBox="1"/>
          <p:nvPr/>
        </p:nvSpPr>
        <p:spPr>
          <a:xfrm rot="10800000" flipV="1">
            <a:off x="9234682" y="3315470"/>
            <a:ext cx="377155" cy="641347"/>
          </a:xfrm>
          <a:custGeom>
            <a:avLst/>
            <a:gdLst/>
            <a:ahLst/>
            <a:cxnLst/>
            <a:rect l="l" t="t" r="r" b="b"/>
            <a:pathLst>
              <a:path w="184844" h="314325">
                <a:moveTo>
                  <a:pt x="166092" y="0"/>
                </a:moveTo>
                <a:cubicBezTo>
                  <a:pt x="169813" y="0"/>
                  <a:pt x="172864" y="186"/>
                  <a:pt x="175245" y="558"/>
                </a:cubicBezTo>
                <a:cubicBezTo>
                  <a:pt x="177626" y="930"/>
                  <a:pt x="179487" y="1376"/>
                  <a:pt x="180826" y="1897"/>
                </a:cubicBezTo>
                <a:cubicBezTo>
                  <a:pt x="182166" y="2418"/>
                  <a:pt x="183170" y="3162"/>
                  <a:pt x="183840" y="4130"/>
                </a:cubicBezTo>
                <a:cubicBezTo>
                  <a:pt x="184510" y="5097"/>
                  <a:pt x="184844" y="6102"/>
                  <a:pt x="184844" y="7143"/>
                </a:cubicBezTo>
                <a:lnTo>
                  <a:pt x="184844" y="304502"/>
                </a:lnTo>
                <a:cubicBezTo>
                  <a:pt x="184844" y="305693"/>
                  <a:pt x="184584" y="306734"/>
                  <a:pt x="184063" y="307627"/>
                </a:cubicBezTo>
                <a:cubicBezTo>
                  <a:pt x="183542" y="308520"/>
                  <a:pt x="182649" y="309227"/>
                  <a:pt x="181384" y="309748"/>
                </a:cubicBezTo>
                <a:cubicBezTo>
                  <a:pt x="180119" y="310269"/>
                  <a:pt x="178445" y="310678"/>
                  <a:pt x="176361" y="310976"/>
                </a:cubicBezTo>
                <a:cubicBezTo>
                  <a:pt x="174278" y="311274"/>
                  <a:pt x="171748" y="311423"/>
                  <a:pt x="168771" y="311423"/>
                </a:cubicBezTo>
                <a:cubicBezTo>
                  <a:pt x="165646" y="311423"/>
                  <a:pt x="163041" y="311274"/>
                  <a:pt x="160958" y="310976"/>
                </a:cubicBezTo>
                <a:cubicBezTo>
                  <a:pt x="158874" y="310678"/>
                  <a:pt x="157162" y="310269"/>
                  <a:pt x="155823" y="309748"/>
                </a:cubicBezTo>
                <a:cubicBezTo>
                  <a:pt x="154484" y="309227"/>
                  <a:pt x="153516" y="308520"/>
                  <a:pt x="152921" y="307627"/>
                </a:cubicBezTo>
                <a:cubicBezTo>
                  <a:pt x="152326" y="306734"/>
                  <a:pt x="152028" y="305693"/>
                  <a:pt x="152028" y="304502"/>
                </a:cubicBezTo>
                <a:lnTo>
                  <a:pt x="152028" y="277936"/>
                </a:lnTo>
                <a:cubicBezTo>
                  <a:pt x="141461" y="289396"/>
                  <a:pt x="130485" y="298326"/>
                  <a:pt x="119100" y="304725"/>
                </a:cubicBezTo>
                <a:cubicBezTo>
                  <a:pt x="107714" y="311125"/>
                  <a:pt x="95250" y="314325"/>
                  <a:pt x="81707" y="314325"/>
                </a:cubicBezTo>
                <a:cubicBezTo>
                  <a:pt x="66973" y="314325"/>
                  <a:pt x="54397" y="311460"/>
                  <a:pt x="43979" y="305730"/>
                </a:cubicBezTo>
                <a:cubicBezTo>
                  <a:pt x="33561" y="300000"/>
                  <a:pt x="25115" y="292261"/>
                  <a:pt x="18641" y="282513"/>
                </a:cubicBezTo>
                <a:cubicBezTo>
                  <a:pt x="12167" y="272764"/>
                  <a:pt x="7441" y="261305"/>
                  <a:pt x="4465" y="248133"/>
                </a:cubicBezTo>
                <a:cubicBezTo>
                  <a:pt x="1488" y="234962"/>
                  <a:pt x="0" y="221084"/>
                  <a:pt x="0" y="206499"/>
                </a:cubicBezTo>
                <a:cubicBezTo>
                  <a:pt x="0" y="189235"/>
                  <a:pt x="1860" y="173645"/>
                  <a:pt x="5581" y="159729"/>
                </a:cubicBezTo>
                <a:cubicBezTo>
                  <a:pt x="9302" y="145814"/>
                  <a:pt x="14808" y="133945"/>
                  <a:pt x="22101" y="124122"/>
                </a:cubicBezTo>
                <a:cubicBezTo>
                  <a:pt x="29394" y="114300"/>
                  <a:pt x="38435" y="106747"/>
                  <a:pt x="49225" y="101463"/>
                </a:cubicBezTo>
                <a:cubicBezTo>
                  <a:pt x="60015" y="96180"/>
                  <a:pt x="72479" y="93538"/>
                  <a:pt x="86618" y="93538"/>
                </a:cubicBezTo>
                <a:cubicBezTo>
                  <a:pt x="98375" y="93538"/>
                  <a:pt x="109128" y="96105"/>
                  <a:pt x="118876" y="101240"/>
                </a:cubicBezTo>
                <a:cubicBezTo>
                  <a:pt x="128625" y="106375"/>
                  <a:pt x="138261" y="113928"/>
                  <a:pt x="147786" y="123899"/>
                </a:cubicBezTo>
                <a:lnTo>
                  <a:pt x="147786" y="7143"/>
                </a:lnTo>
                <a:cubicBezTo>
                  <a:pt x="147786" y="6102"/>
                  <a:pt x="148047" y="5097"/>
                  <a:pt x="148568" y="4130"/>
                </a:cubicBezTo>
                <a:cubicBezTo>
                  <a:pt x="149089" y="3162"/>
                  <a:pt x="150093" y="2418"/>
                  <a:pt x="151581" y="1897"/>
                </a:cubicBezTo>
                <a:cubicBezTo>
                  <a:pt x="153070" y="1376"/>
                  <a:pt x="154967" y="930"/>
                  <a:pt x="157274" y="558"/>
                </a:cubicBezTo>
                <a:cubicBezTo>
                  <a:pt x="159581" y="186"/>
                  <a:pt x="162520" y="0"/>
                  <a:pt x="166092" y="0"/>
                </a:cubicBezTo>
                <a:close/>
                <a:moveTo>
                  <a:pt x="89743" y="125239"/>
                </a:moveTo>
                <a:cubicBezTo>
                  <a:pt x="80367" y="125239"/>
                  <a:pt x="72405" y="127471"/>
                  <a:pt x="65856" y="131936"/>
                </a:cubicBezTo>
                <a:cubicBezTo>
                  <a:pt x="59308" y="136401"/>
                  <a:pt x="53987" y="142279"/>
                  <a:pt x="49895" y="149572"/>
                </a:cubicBezTo>
                <a:cubicBezTo>
                  <a:pt x="45802" y="156865"/>
                  <a:pt x="42825" y="165124"/>
                  <a:pt x="40965" y="174352"/>
                </a:cubicBezTo>
                <a:cubicBezTo>
                  <a:pt x="39105" y="183579"/>
                  <a:pt x="38174" y="192955"/>
                  <a:pt x="38174" y="202480"/>
                </a:cubicBezTo>
                <a:cubicBezTo>
                  <a:pt x="38174" y="212601"/>
                  <a:pt x="38956" y="222498"/>
                  <a:pt x="40518" y="232172"/>
                </a:cubicBezTo>
                <a:cubicBezTo>
                  <a:pt x="42081" y="241845"/>
                  <a:pt x="44797" y="250440"/>
                  <a:pt x="48667" y="257956"/>
                </a:cubicBezTo>
                <a:cubicBezTo>
                  <a:pt x="52536" y="265472"/>
                  <a:pt x="57671" y="271499"/>
                  <a:pt x="64070" y="276039"/>
                </a:cubicBezTo>
                <a:cubicBezTo>
                  <a:pt x="70470" y="280578"/>
                  <a:pt x="78507" y="282848"/>
                  <a:pt x="88181" y="282848"/>
                </a:cubicBezTo>
                <a:cubicBezTo>
                  <a:pt x="93092" y="282848"/>
                  <a:pt x="97817" y="282178"/>
                  <a:pt x="102357" y="280838"/>
                </a:cubicBezTo>
                <a:cubicBezTo>
                  <a:pt x="106896" y="279499"/>
                  <a:pt x="111547" y="277266"/>
                  <a:pt x="116309" y="274141"/>
                </a:cubicBezTo>
                <a:cubicBezTo>
                  <a:pt x="121072" y="271016"/>
                  <a:pt x="126057" y="266960"/>
                  <a:pt x="131266" y="261974"/>
                </a:cubicBezTo>
                <a:cubicBezTo>
                  <a:pt x="136475" y="256989"/>
                  <a:pt x="141982" y="250849"/>
                  <a:pt x="147786" y="243557"/>
                </a:cubicBezTo>
                <a:lnTo>
                  <a:pt x="147786" y="163190"/>
                </a:lnTo>
                <a:cubicBezTo>
                  <a:pt x="137815" y="150837"/>
                  <a:pt x="128178" y="141424"/>
                  <a:pt x="118876" y="134950"/>
                </a:cubicBezTo>
                <a:cubicBezTo>
                  <a:pt x="109575" y="128476"/>
                  <a:pt x="99864" y="125239"/>
                  <a:pt x="89743" y="125239"/>
                </a:cubicBezTo>
                <a:close/>
              </a:path>
            </a:pathLst>
          </a:custGeom>
          <a:solidFill>
            <a:srgbClr val="F28784"/>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3600" dirty="0"/>
          </a:p>
        </p:txBody>
      </p:sp>
      <p:sp>
        <p:nvSpPr>
          <p:cNvPr id="100" name="TextBox 99"/>
          <p:cNvSpPr txBox="1"/>
          <p:nvPr/>
        </p:nvSpPr>
        <p:spPr>
          <a:xfrm rot="10800000" flipH="1" flipV="1">
            <a:off x="9711051" y="3481687"/>
            <a:ext cx="316670" cy="440871"/>
          </a:xfrm>
          <a:custGeom>
            <a:avLst/>
            <a:gdLst/>
            <a:ahLst/>
            <a:cxnLst/>
            <a:rect l="l" t="t" r="r" b="b"/>
            <a:pathLst>
              <a:path w="142206" h="220787">
                <a:moveTo>
                  <a:pt x="78135" y="0"/>
                </a:moveTo>
                <a:cubicBezTo>
                  <a:pt x="83493" y="0"/>
                  <a:pt x="88851" y="447"/>
                  <a:pt x="94209" y="1340"/>
                </a:cubicBezTo>
                <a:cubicBezTo>
                  <a:pt x="99566" y="2233"/>
                  <a:pt x="104403" y="3349"/>
                  <a:pt x="108719" y="4688"/>
                </a:cubicBezTo>
                <a:cubicBezTo>
                  <a:pt x="113035" y="6028"/>
                  <a:pt x="116719" y="7479"/>
                  <a:pt x="119770" y="9042"/>
                </a:cubicBezTo>
                <a:cubicBezTo>
                  <a:pt x="122821" y="10604"/>
                  <a:pt x="125128" y="11981"/>
                  <a:pt x="126690" y="13171"/>
                </a:cubicBezTo>
                <a:cubicBezTo>
                  <a:pt x="128253" y="14362"/>
                  <a:pt x="129295" y="15404"/>
                  <a:pt x="129816" y="16297"/>
                </a:cubicBezTo>
                <a:cubicBezTo>
                  <a:pt x="130337" y="17190"/>
                  <a:pt x="130709" y="18194"/>
                  <a:pt x="130932" y="19311"/>
                </a:cubicBezTo>
                <a:cubicBezTo>
                  <a:pt x="131155" y="20427"/>
                  <a:pt x="131378" y="21804"/>
                  <a:pt x="131602" y="23441"/>
                </a:cubicBezTo>
                <a:cubicBezTo>
                  <a:pt x="131825" y="25078"/>
                  <a:pt x="131937" y="27087"/>
                  <a:pt x="131937" y="29468"/>
                </a:cubicBezTo>
                <a:cubicBezTo>
                  <a:pt x="131937" y="31998"/>
                  <a:pt x="131825" y="34193"/>
                  <a:pt x="131602" y="36054"/>
                </a:cubicBezTo>
                <a:cubicBezTo>
                  <a:pt x="131378" y="37914"/>
                  <a:pt x="131006" y="39440"/>
                  <a:pt x="130486" y="40630"/>
                </a:cubicBezTo>
                <a:cubicBezTo>
                  <a:pt x="129965" y="41821"/>
                  <a:pt x="129332" y="42677"/>
                  <a:pt x="128588" y="43198"/>
                </a:cubicBezTo>
                <a:cubicBezTo>
                  <a:pt x="127844" y="43718"/>
                  <a:pt x="127025" y="43979"/>
                  <a:pt x="126132" y="43979"/>
                </a:cubicBezTo>
                <a:cubicBezTo>
                  <a:pt x="124793" y="43979"/>
                  <a:pt x="122858" y="43160"/>
                  <a:pt x="120328" y="41523"/>
                </a:cubicBezTo>
                <a:cubicBezTo>
                  <a:pt x="117798" y="39886"/>
                  <a:pt x="114524" y="38137"/>
                  <a:pt x="110505" y="36277"/>
                </a:cubicBezTo>
                <a:cubicBezTo>
                  <a:pt x="106487" y="34417"/>
                  <a:pt x="101762" y="32668"/>
                  <a:pt x="96329" y="31031"/>
                </a:cubicBezTo>
                <a:cubicBezTo>
                  <a:pt x="90897" y="29394"/>
                  <a:pt x="84684" y="28575"/>
                  <a:pt x="77689" y="28575"/>
                </a:cubicBezTo>
                <a:cubicBezTo>
                  <a:pt x="71438" y="28575"/>
                  <a:pt x="65931" y="29282"/>
                  <a:pt x="61169" y="30696"/>
                </a:cubicBezTo>
                <a:cubicBezTo>
                  <a:pt x="56406" y="32110"/>
                  <a:pt x="52500" y="34119"/>
                  <a:pt x="49449" y="36724"/>
                </a:cubicBezTo>
                <a:cubicBezTo>
                  <a:pt x="46398" y="39328"/>
                  <a:pt x="44091" y="42416"/>
                  <a:pt x="42528" y="45988"/>
                </a:cubicBezTo>
                <a:cubicBezTo>
                  <a:pt x="40965" y="49560"/>
                  <a:pt x="40184" y="53430"/>
                  <a:pt x="40184" y="57597"/>
                </a:cubicBezTo>
                <a:cubicBezTo>
                  <a:pt x="40184" y="63401"/>
                  <a:pt x="41672" y="68275"/>
                  <a:pt x="44649" y="72219"/>
                </a:cubicBezTo>
                <a:cubicBezTo>
                  <a:pt x="47625" y="76163"/>
                  <a:pt x="51495" y="79623"/>
                  <a:pt x="56257" y="82600"/>
                </a:cubicBezTo>
                <a:cubicBezTo>
                  <a:pt x="61020" y="85576"/>
                  <a:pt x="66452" y="88255"/>
                  <a:pt x="72554" y="90637"/>
                </a:cubicBezTo>
                <a:cubicBezTo>
                  <a:pt x="78656" y="93018"/>
                  <a:pt x="84870" y="95474"/>
                  <a:pt x="91195" y="98004"/>
                </a:cubicBezTo>
                <a:cubicBezTo>
                  <a:pt x="97520" y="100534"/>
                  <a:pt x="103771" y="103361"/>
                  <a:pt x="109947" y="106487"/>
                </a:cubicBezTo>
                <a:cubicBezTo>
                  <a:pt x="116124" y="109612"/>
                  <a:pt x="121593" y="113407"/>
                  <a:pt x="126356" y="117872"/>
                </a:cubicBezTo>
                <a:cubicBezTo>
                  <a:pt x="131118" y="122337"/>
                  <a:pt x="134950" y="127695"/>
                  <a:pt x="137853" y="133946"/>
                </a:cubicBezTo>
                <a:cubicBezTo>
                  <a:pt x="140755" y="140196"/>
                  <a:pt x="142206" y="147638"/>
                  <a:pt x="142206" y="156270"/>
                </a:cubicBezTo>
                <a:cubicBezTo>
                  <a:pt x="142206" y="166539"/>
                  <a:pt x="140308" y="175692"/>
                  <a:pt x="136513" y="183729"/>
                </a:cubicBezTo>
                <a:cubicBezTo>
                  <a:pt x="132718" y="191765"/>
                  <a:pt x="127323" y="198537"/>
                  <a:pt x="120328" y="204044"/>
                </a:cubicBezTo>
                <a:cubicBezTo>
                  <a:pt x="113333" y="209550"/>
                  <a:pt x="104999" y="213717"/>
                  <a:pt x="95325" y="216545"/>
                </a:cubicBezTo>
                <a:cubicBezTo>
                  <a:pt x="85651" y="219373"/>
                  <a:pt x="75010" y="220787"/>
                  <a:pt x="63401" y="220787"/>
                </a:cubicBezTo>
                <a:cubicBezTo>
                  <a:pt x="56257" y="220787"/>
                  <a:pt x="49449" y="220229"/>
                  <a:pt x="42975" y="219112"/>
                </a:cubicBezTo>
                <a:cubicBezTo>
                  <a:pt x="36501" y="217996"/>
                  <a:pt x="30696" y="216582"/>
                  <a:pt x="25562" y="214871"/>
                </a:cubicBezTo>
                <a:cubicBezTo>
                  <a:pt x="20427" y="213159"/>
                  <a:pt x="16074" y="211373"/>
                  <a:pt x="12502" y="209513"/>
                </a:cubicBezTo>
                <a:cubicBezTo>
                  <a:pt x="8930" y="207653"/>
                  <a:pt x="6326" y="205978"/>
                  <a:pt x="4689" y="204490"/>
                </a:cubicBezTo>
                <a:cubicBezTo>
                  <a:pt x="3051" y="203002"/>
                  <a:pt x="1861" y="200918"/>
                  <a:pt x="1117" y="198239"/>
                </a:cubicBezTo>
                <a:cubicBezTo>
                  <a:pt x="373" y="195560"/>
                  <a:pt x="0" y="191914"/>
                  <a:pt x="0" y="187300"/>
                </a:cubicBezTo>
                <a:cubicBezTo>
                  <a:pt x="0" y="184473"/>
                  <a:pt x="149" y="182091"/>
                  <a:pt x="447" y="180157"/>
                </a:cubicBezTo>
                <a:cubicBezTo>
                  <a:pt x="745" y="178222"/>
                  <a:pt x="1117" y="176659"/>
                  <a:pt x="1563" y="175469"/>
                </a:cubicBezTo>
                <a:cubicBezTo>
                  <a:pt x="2010" y="174278"/>
                  <a:pt x="2642" y="173422"/>
                  <a:pt x="3461" y="172901"/>
                </a:cubicBezTo>
                <a:cubicBezTo>
                  <a:pt x="4279" y="172380"/>
                  <a:pt x="5209" y="172120"/>
                  <a:pt x="6251" y="172120"/>
                </a:cubicBezTo>
                <a:cubicBezTo>
                  <a:pt x="7888" y="172120"/>
                  <a:pt x="10307" y="173125"/>
                  <a:pt x="13507" y="175134"/>
                </a:cubicBezTo>
                <a:cubicBezTo>
                  <a:pt x="16706" y="177143"/>
                  <a:pt x="20650" y="179338"/>
                  <a:pt x="25338" y="181719"/>
                </a:cubicBezTo>
                <a:cubicBezTo>
                  <a:pt x="30027" y="184101"/>
                  <a:pt x="35570" y="186296"/>
                  <a:pt x="41970" y="188305"/>
                </a:cubicBezTo>
                <a:cubicBezTo>
                  <a:pt x="48370" y="190314"/>
                  <a:pt x="55737" y="191319"/>
                  <a:pt x="64071" y="191319"/>
                </a:cubicBezTo>
                <a:cubicBezTo>
                  <a:pt x="70322" y="191319"/>
                  <a:pt x="75977" y="190649"/>
                  <a:pt x="81037" y="189310"/>
                </a:cubicBezTo>
                <a:cubicBezTo>
                  <a:pt x="86098" y="187970"/>
                  <a:pt x="90488" y="185998"/>
                  <a:pt x="94209" y="183394"/>
                </a:cubicBezTo>
                <a:cubicBezTo>
                  <a:pt x="97929" y="180789"/>
                  <a:pt x="100794" y="177478"/>
                  <a:pt x="102803" y="173459"/>
                </a:cubicBezTo>
                <a:cubicBezTo>
                  <a:pt x="104813" y="169441"/>
                  <a:pt x="105817" y="164679"/>
                  <a:pt x="105817" y="159172"/>
                </a:cubicBezTo>
                <a:cubicBezTo>
                  <a:pt x="105817" y="153516"/>
                  <a:pt x="104366" y="148754"/>
                  <a:pt x="101464" y="144884"/>
                </a:cubicBezTo>
                <a:cubicBezTo>
                  <a:pt x="98562" y="141015"/>
                  <a:pt x="94730" y="137592"/>
                  <a:pt x="89967" y="134615"/>
                </a:cubicBezTo>
                <a:cubicBezTo>
                  <a:pt x="85205" y="131639"/>
                  <a:pt x="79847" y="128997"/>
                  <a:pt x="73894" y="126690"/>
                </a:cubicBezTo>
                <a:cubicBezTo>
                  <a:pt x="67940" y="124383"/>
                  <a:pt x="61801" y="121965"/>
                  <a:pt x="55476" y="119435"/>
                </a:cubicBezTo>
                <a:cubicBezTo>
                  <a:pt x="49151" y="116905"/>
                  <a:pt x="42975" y="114040"/>
                  <a:pt x="36947" y="110840"/>
                </a:cubicBezTo>
                <a:cubicBezTo>
                  <a:pt x="30919" y="107640"/>
                  <a:pt x="25524" y="103733"/>
                  <a:pt x="20762" y="99120"/>
                </a:cubicBezTo>
                <a:cubicBezTo>
                  <a:pt x="15999" y="94506"/>
                  <a:pt x="12167" y="88999"/>
                  <a:pt x="9265" y="82600"/>
                </a:cubicBezTo>
                <a:cubicBezTo>
                  <a:pt x="6363" y="76200"/>
                  <a:pt x="4912" y="68536"/>
                  <a:pt x="4912" y="59606"/>
                </a:cubicBezTo>
                <a:cubicBezTo>
                  <a:pt x="4912" y="51718"/>
                  <a:pt x="6437" y="44165"/>
                  <a:pt x="9488" y="36947"/>
                </a:cubicBezTo>
                <a:cubicBezTo>
                  <a:pt x="12539" y="29729"/>
                  <a:pt x="17116" y="23403"/>
                  <a:pt x="23218" y="17971"/>
                </a:cubicBezTo>
                <a:cubicBezTo>
                  <a:pt x="29320" y="12539"/>
                  <a:pt x="36947" y="8186"/>
                  <a:pt x="46100" y="4912"/>
                </a:cubicBezTo>
                <a:cubicBezTo>
                  <a:pt x="55253" y="1637"/>
                  <a:pt x="65931" y="0"/>
                  <a:pt x="78135" y="0"/>
                </a:cubicBezTo>
                <a:close/>
              </a:path>
            </a:pathLst>
          </a:custGeom>
          <a:solidFill>
            <a:srgbClr val="F49387"/>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3600" dirty="0"/>
          </a:p>
        </p:txBody>
      </p:sp>
      <p:sp>
        <p:nvSpPr>
          <p:cNvPr id="101" name="TextBox 100"/>
          <p:cNvSpPr txBox="1"/>
          <p:nvPr/>
        </p:nvSpPr>
        <p:spPr>
          <a:xfrm>
            <a:off x="10147862" y="3636144"/>
            <a:ext cx="64008" cy="295951"/>
          </a:xfrm>
          <a:custGeom>
            <a:avLst/>
            <a:gdLst/>
            <a:ahLst/>
            <a:cxnLst/>
            <a:rect l="l" t="t" r="r" b="b"/>
            <a:pathLst>
              <a:path w="36835" h="312316">
                <a:moveTo>
                  <a:pt x="18306" y="0"/>
                </a:moveTo>
                <a:cubicBezTo>
                  <a:pt x="22026" y="0"/>
                  <a:pt x="25077" y="149"/>
                  <a:pt x="27459" y="446"/>
                </a:cubicBezTo>
                <a:cubicBezTo>
                  <a:pt x="29840" y="744"/>
                  <a:pt x="31700" y="1190"/>
                  <a:pt x="33040" y="1786"/>
                </a:cubicBezTo>
                <a:cubicBezTo>
                  <a:pt x="34379" y="2381"/>
                  <a:pt x="35347" y="3125"/>
                  <a:pt x="35942" y="4018"/>
                </a:cubicBezTo>
                <a:cubicBezTo>
                  <a:pt x="36537" y="4911"/>
                  <a:pt x="36835" y="5953"/>
                  <a:pt x="36835" y="7144"/>
                </a:cubicBezTo>
                <a:lnTo>
                  <a:pt x="36835" y="305395"/>
                </a:lnTo>
                <a:cubicBezTo>
                  <a:pt x="36835" y="306586"/>
                  <a:pt x="36537" y="307590"/>
                  <a:pt x="35942" y="308409"/>
                </a:cubicBezTo>
                <a:cubicBezTo>
                  <a:pt x="35347" y="309227"/>
                  <a:pt x="34379" y="309934"/>
                  <a:pt x="33040" y="310530"/>
                </a:cubicBezTo>
                <a:cubicBezTo>
                  <a:pt x="31700" y="311125"/>
                  <a:pt x="29840" y="311571"/>
                  <a:pt x="27459" y="311869"/>
                </a:cubicBezTo>
                <a:cubicBezTo>
                  <a:pt x="25077" y="312167"/>
                  <a:pt x="22026" y="312316"/>
                  <a:pt x="18306" y="312316"/>
                </a:cubicBezTo>
                <a:cubicBezTo>
                  <a:pt x="14734" y="312316"/>
                  <a:pt x="11757" y="312167"/>
                  <a:pt x="9376" y="311869"/>
                </a:cubicBezTo>
                <a:cubicBezTo>
                  <a:pt x="6995" y="311571"/>
                  <a:pt x="5097" y="311125"/>
                  <a:pt x="3683" y="310530"/>
                </a:cubicBezTo>
                <a:cubicBezTo>
                  <a:pt x="2269" y="309934"/>
                  <a:pt x="1302" y="309227"/>
                  <a:pt x="781" y="308409"/>
                </a:cubicBezTo>
                <a:cubicBezTo>
                  <a:pt x="260" y="307590"/>
                  <a:pt x="0" y="306586"/>
                  <a:pt x="0" y="305395"/>
                </a:cubicBezTo>
                <a:lnTo>
                  <a:pt x="0" y="7144"/>
                </a:lnTo>
                <a:cubicBezTo>
                  <a:pt x="0" y="5953"/>
                  <a:pt x="260" y="4911"/>
                  <a:pt x="781" y="4018"/>
                </a:cubicBezTo>
                <a:cubicBezTo>
                  <a:pt x="1302" y="3125"/>
                  <a:pt x="2269" y="2381"/>
                  <a:pt x="3683" y="1786"/>
                </a:cubicBezTo>
                <a:cubicBezTo>
                  <a:pt x="5097" y="1190"/>
                  <a:pt x="6995" y="744"/>
                  <a:pt x="9376" y="446"/>
                </a:cubicBezTo>
                <a:cubicBezTo>
                  <a:pt x="11757" y="149"/>
                  <a:pt x="14734" y="0"/>
                  <a:pt x="18306" y="0"/>
                </a:cubicBezTo>
                <a:close/>
              </a:path>
            </a:pathLst>
          </a:custGeom>
          <a:solidFill>
            <a:srgbClr val="F49387"/>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3600" dirty="0"/>
          </a:p>
        </p:txBody>
      </p:sp>
      <p:sp>
        <p:nvSpPr>
          <p:cNvPr id="102" name="TextBox 101"/>
          <p:cNvSpPr txBox="1"/>
          <p:nvPr/>
        </p:nvSpPr>
        <p:spPr>
          <a:xfrm>
            <a:off x="10126936" y="3496118"/>
            <a:ext cx="91440" cy="91440"/>
          </a:xfrm>
          <a:custGeom>
            <a:avLst/>
            <a:gdLst/>
            <a:ahLst/>
            <a:cxnLst/>
            <a:rect l="l" t="t" r="r" b="b"/>
            <a:pathLst>
              <a:path w="45541" h="44202">
                <a:moveTo>
                  <a:pt x="22994" y="0"/>
                </a:moveTo>
                <a:cubicBezTo>
                  <a:pt x="31626" y="0"/>
                  <a:pt x="37542" y="1525"/>
                  <a:pt x="40742" y="4576"/>
                </a:cubicBezTo>
                <a:cubicBezTo>
                  <a:pt x="43941" y="7627"/>
                  <a:pt x="45541" y="13394"/>
                  <a:pt x="45541" y="21877"/>
                </a:cubicBezTo>
                <a:cubicBezTo>
                  <a:pt x="45541" y="30510"/>
                  <a:pt x="43904" y="36388"/>
                  <a:pt x="40630" y="39514"/>
                </a:cubicBezTo>
                <a:cubicBezTo>
                  <a:pt x="37356" y="42639"/>
                  <a:pt x="31328" y="44202"/>
                  <a:pt x="22547" y="44202"/>
                </a:cubicBezTo>
                <a:cubicBezTo>
                  <a:pt x="13915" y="44202"/>
                  <a:pt x="7999" y="42676"/>
                  <a:pt x="4800" y="39625"/>
                </a:cubicBezTo>
                <a:cubicBezTo>
                  <a:pt x="1600" y="36574"/>
                  <a:pt x="0" y="30807"/>
                  <a:pt x="0" y="22324"/>
                </a:cubicBezTo>
                <a:cubicBezTo>
                  <a:pt x="0" y="13692"/>
                  <a:pt x="1637" y="7813"/>
                  <a:pt x="4911" y="4688"/>
                </a:cubicBezTo>
                <a:cubicBezTo>
                  <a:pt x="8185" y="1562"/>
                  <a:pt x="14213" y="0"/>
                  <a:pt x="22994" y="0"/>
                </a:cubicBezTo>
                <a:close/>
              </a:path>
            </a:pathLst>
          </a:custGeom>
          <a:solidFill>
            <a:srgbClr val="F49387"/>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3600" dirty="0"/>
          </a:p>
        </p:txBody>
      </p:sp>
      <p:sp>
        <p:nvSpPr>
          <p:cNvPr id="103" name="TextBox 102"/>
          <p:cNvSpPr txBox="1"/>
          <p:nvPr/>
        </p:nvSpPr>
        <p:spPr>
          <a:xfrm>
            <a:off x="10283857" y="3486162"/>
            <a:ext cx="226974" cy="468618"/>
          </a:xfrm>
          <a:custGeom>
            <a:avLst/>
            <a:gdLst/>
            <a:ahLst/>
            <a:cxnLst/>
            <a:rect l="l" t="t" r="r" b="b"/>
            <a:pathLst>
              <a:path w="131266" h="271016">
                <a:moveTo>
                  <a:pt x="53801" y="0"/>
                </a:moveTo>
                <a:cubicBezTo>
                  <a:pt x="57522" y="0"/>
                  <a:pt x="60573" y="149"/>
                  <a:pt x="62954" y="447"/>
                </a:cubicBezTo>
                <a:cubicBezTo>
                  <a:pt x="65335" y="744"/>
                  <a:pt x="67196" y="1228"/>
                  <a:pt x="68535" y="1898"/>
                </a:cubicBezTo>
                <a:cubicBezTo>
                  <a:pt x="69875" y="2568"/>
                  <a:pt x="70842" y="3349"/>
                  <a:pt x="71437" y="4242"/>
                </a:cubicBezTo>
                <a:cubicBezTo>
                  <a:pt x="72033" y="5135"/>
                  <a:pt x="72330" y="6102"/>
                  <a:pt x="72330" y="7144"/>
                </a:cubicBezTo>
                <a:lnTo>
                  <a:pt x="72330" y="54918"/>
                </a:lnTo>
                <a:lnTo>
                  <a:pt x="123899" y="54918"/>
                </a:lnTo>
                <a:cubicBezTo>
                  <a:pt x="125090" y="54918"/>
                  <a:pt x="126132" y="55178"/>
                  <a:pt x="127025" y="55699"/>
                </a:cubicBezTo>
                <a:cubicBezTo>
                  <a:pt x="127918" y="56220"/>
                  <a:pt x="128699" y="57113"/>
                  <a:pt x="129369" y="58378"/>
                </a:cubicBezTo>
                <a:cubicBezTo>
                  <a:pt x="130038" y="59643"/>
                  <a:pt x="130522" y="61243"/>
                  <a:pt x="130820" y="63178"/>
                </a:cubicBezTo>
                <a:cubicBezTo>
                  <a:pt x="131117" y="65113"/>
                  <a:pt x="131266" y="67494"/>
                  <a:pt x="131266" y="70322"/>
                </a:cubicBezTo>
                <a:cubicBezTo>
                  <a:pt x="131266" y="75679"/>
                  <a:pt x="130597" y="79549"/>
                  <a:pt x="129257" y="81930"/>
                </a:cubicBezTo>
                <a:cubicBezTo>
                  <a:pt x="127918" y="84311"/>
                  <a:pt x="126132" y="85502"/>
                  <a:pt x="123899" y="85502"/>
                </a:cubicBezTo>
                <a:lnTo>
                  <a:pt x="72330" y="85502"/>
                </a:lnTo>
                <a:lnTo>
                  <a:pt x="72330" y="197570"/>
                </a:lnTo>
                <a:cubicBezTo>
                  <a:pt x="72330" y="211411"/>
                  <a:pt x="74377" y="221866"/>
                  <a:pt x="78469" y="228935"/>
                </a:cubicBezTo>
                <a:cubicBezTo>
                  <a:pt x="82562" y="236004"/>
                  <a:pt x="89892" y="239539"/>
                  <a:pt x="100459" y="239539"/>
                </a:cubicBezTo>
                <a:cubicBezTo>
                  <a:pt x="103882" y="239539"/>
                  <a:pt x="106933" y="239204"/>
                  <a:pt x="109612" y="238535"/>
                </a:cubicBezTo>
                <a:cubicBezTo>
                  <a:pt x="112291" y="237865"/>
                  <a:pt x="114672" y="237158"/>
                  <a:pt x="116755" y="236414"/>
                </a:cubicBezTo>
                <a:cubicBezTo>
                  <a:pt x="118839" y="235670"/>
                  <a:pt x="120625" y="234963"/>
                  <a:pt x="122113" y="234293"/>
                </a:cubicBezTo>
                <a:cubicBezTo>
                  <a:pt x="123602" y="233623"/>
                  <a:pt x="124941" y="233288"/>
                  <a:pt x="126132" y="233288"/>
                </a:cubicBezTo>
                <a:cubicBezTo>
                  <a:pt x="126876" y="233288"/>
                  <a:pt x="127583" y="233474"/>
                  <a:pt x="128252" y="233846"/>
                </a:cubicBezTo>
                <a:cubicBezTo>
                  <a:pt x="128922" y="234219"/>
                  <a:pt x="129443" y="234925"/>
                  <a:pt x="129815" y="235967"/>
                </a:cubicBezTo>
                <a:cubicBezTo>
                  <a:pt x="130187" y="237009"/>
                  <a:pt x="130522" y="238423"/>
                  <a:pt x="130820" y="240209"/>
                </a:cubicBezTo>
                <a:cubicBezTo>
                  <a:pt x="131117" y="241995"/>
                  <a:pt x="131266" y="244227"/>
                  <a:pt x="131266" y="246906"/>
                </a:cubicBezTo>
                <a:cubicBezTo>
                  <a:pt x="131266" y="251222"/>
                  <a:pt x="130969" y="254645"/>
                  <a:pt x="130373" y="257175"/>
                </a:cubicBezTo>
                <a:cubicBezTo>
                  <a:pt x="129778" y="259705"/>
                  <a:pt x="128885" y="261566"/>
                  <a:pt x="127694" y="262756"/>
                </a:cubicBezTo>
                <a:cubicBezTo>
                  <a:pt x="126504" y="263947"/>
                  <a:pt x="124718" y="265063"/>
                  <a:pt x="122337" y="266105"/>
                </a:cubicBezTo>
                <a:cubicBezTo>
                  <a:pt x="119955" y="267147"/>
                  <a:pt x="117239" y="268003"/>
                  <a:pt x="114188" y="268672"/>
                </a:cubicBezTo>
                <a:cubicBezTo>
                  <a:pt x="111137" y="269342"/>
                  <a:pt x="107900" y="269900"/>
                  <a:pt x="104477" y="270347"/>
                </a:cubicBezTo>
                <a:cubicBezTo>
                  <a:pt x="101054" y="270793"/>
                  <a:pt x="97631" y="271016"/>
                  <a:pt x="94208" y="271016"/>
                </a:cubicBezTo>
                <a:cubicBezTo>
                  <a:pt x="83790" y="271016"/>
                  <a:pt x="74860" y="269640"/>
                  <a:pt x="67419" y="266886"/>
                </a:cubicBezTo>
                <a:cubicBezTo>
                  <a:pt x="59978" y="264133"/>
                  <a:pt x="53876" y="259966"/>
                  <a:pt x="49113" y="254385"/>
                </a:cubicBezTo>
                <a:cubicBezTo>
                  <a:pt x="44351" y="248804"/>
                  <a:pt x="40890" y="241734"/>
                  <a:pt x="38732" y="233177"/>
                </a:cubicBezTo>
                <a:cubicBezTo>
                  <a:pt x="36574" y="224619"/>
                  <a:pt x="35495" y="214536"/>
                  <a:pt x="35495" y="202927"/>
                </a:cubicBezTo>
                <a:lnTo>
                  <a:pt x="35495" y="85502"/>
                </a:lnTo>
                <a:lnTo>
                  <a:pt x="7367" y="85502"/>
                </a:lnTo>
                <a:cubicBezTo>
                  <a:pt x="5134" y="85502"/>
                  <a:pt x="3348" y="84311"/>
                  <a:pt x="2009" y="81930"/>
                </a:cubicBezTo>
                <a:cubicBezTo>
                  <a:pt x="670" y="79549"/>
                  <a:pt x="0" y="75679"/>
                  <a:pt x="0" y="70322"/>
                </a:cubicBezTo>
                <a:cubicBezTo>
                  <a:pt x="0" y="67494"/>
                  <a:pt x="186" y="65113"/>
                  <a:pt x="558" y="63178"/>
                </a:cubicBezTo>
                <a:cubicBezTo>
                  <a:pt x="930" y="61243"/>
                  <a:pt x="1414" y="59643"/>
                  <a:pt x="2009" y="58378"/>
                </a:cubicBezTo>
                <a:cubicBezTo>
                  <a:pt x="2604" y="57113"/>
                  <a:pt x="3386" y="56220"/>
                  <a:pt x="4353" y="55699"/>
                </a:cubicBezTo>
                <a:cubicBezTo>
                  <a:pt x="5320" y="55178"/>
                  <a:pt x="6399" y="54918"/>
                  <a:pt x="7590" y="54918"/>
                </a:cubicBezTo>
                <a:lnTo>
                  <a:pt x="35495" y="54918"/>
                </a:lnTo>
                <a:lnTo>
                  <a:pt x="35495" y="7144"/>
                </a:lnTo>
                <a:cubicBezTo>
                  <a:pt x="35495" y="6102"/>
                  <a:pt x="35756" y="5135"/>
                  <a:pt x="36277" y="4242"/>
                </a:cubicBezTo>
                <a:cubicBezTo>
                  <a:pt x="36798" y="3349"/>
                  <a:pt x="37765" y="2568"/>
                  <a:pt x="39179" y="1898"/>
                </a:cubicBezTo>
                <a:cubicBezTo>
                  <a:pt x="40593" y="1228"/>
                  <a:pt x="42490" y="744"/>
                  <a:pt x="44872" y="447"/>
                </a:cubicBezTo>
                <a:cubicBezTo>
                  <a:pt x="47253" y="149"/>
                  <a:pt x="50229" y="0"/>
                  <a:pt x="53801" y="0"/>
                </a:cubicBezTo>
                <a:close/>
              </a:path>
            </a:pathLst>
          </a:custGeom>
          <a:solidFill>
            <a:srgbClr val="F49789"/>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3600" dirty="0"/>
          </a:p>
        </p:txBody>
      </p:sp>
      <p:sp>
        <p:nvSpPr>
          <p:cNvPr id="104" name="TextBox 103"/>
          <p:cNvSpPr txBox="1"/>
          <p:nvPr/>
        </p:nvSpPr>
        <p:spPr>
          <a:xfrm>
            <a:off x="10576312" y="3524816"/>
            <a:ext cx="365760" cy="411480"/>
          </a:xfrm>
          <a:custGeom>
            <a:avLst/>
            <a:gdLst/>
            <a:ahLst/>
            <a:cxnLst/>
            <a:rect l="l" t="t" r="r" b="b"/>
            <a:pathLst>
              <a:path w="184845" h="220787">
                <a:moveTo>
                  <a:pt x="96441" y="0"/>
                </a:moveTo>
                <a:cubicBezTo>
                  <a:pt x="112217" y="0"/>
                  <a:pt x="125648" y="2530"/>
                  <a:pt x="136736" y="7590"/>
                </a:cubicBezTo>
                <a:cubicBezTo>
                  <a:pt x="147824" y="12651"/>
                  <a:pt x="156939" y="19459"/>
                  <a:pt x="164083" y="28017"/>
                </a:cubicBezTo>
                <a:cubicBezTo>
                  <a:pt x="171227" y="36575"/>
                  <a:pt x="176473" y="46621"/>
                  <a:pt x="179822" y="58155"/>
                </a:cubicBezTo>
                <a:cubicBezTo>
                  <a:pt x="183170" y="69689"/>
                  <a:pt x="184845" y="82005"/>
                  <a:pt x="184845" y="95101"/>
                </a:cubicBezTo>
                <a:lnTo>
                  <a:pt x="184845" y="101799"/>
                </a:lnTo>
                <a:cubicBezTo>
                  <a:pt x="184845" y="107603"/>
                  <a:pt x="183387" y="111733"/>
                  <a:pt x="180472" y="114189"/>
                </a:cubicBezTo>
                <a:cubicBezTo>
                  <a:pt x="177557" y="116644"/>
                  <a:pt x="174230" y="117872"/>
                  <a:pt x="170491" y="117872"/>
                </a:cubicBezTo>
                <a:lnTo>
                  <a:pt x="38175" y="117872"/>
                </a:lnTo>
                <a:cubicBezTo>
                  <a:pt x="38175" y="129034"/>
                  <a:pt x="39296" y="139080"/>
                  <a:pt x="41539" y="148010"/>
                </a:cubicBezTo>
                <a:cubicBezTo>
                  <a:pt x="43782" y="156940"/>
                  <a:pt x="47521" y="164604"/>
                  <a:pt x="52755" y="171004"/>
                </a:cubicBezTo>
                <a:cubicBezTo>
                  <a:pt x="57990" y="177403"/>
                  <a:pt x="64795" y="182315"/>
                  <a:pt x="73170" y="185738"/>
                </a:cubicBezTo>
                <a:cubicBezTo>
                  <a:pt x="81545" y="189161"/>
                  <a:pt x="91789" y="190872"/>
                  <a:pt x="103902" y="190872"/>
                </a:cubicBezTo>
                <a:cubicBezTo>
                  <a:pt x="113474" y="190872"/>
                  <a:pt x="121998" y="190091"/>
                  <a:pt x="129475" y="188528"/>
                </a:cubicBezTo>
                <a:cubicBezTo>
                  <a:pt x="136953" y="186966"/>
                  <a:pt x="143421" y="185217"/>
                  <a:pt x="148880" y="183282"/>
                </a:cubicBezTo>
                <a:cubicBezTo>
                  <a:pt x="154339" y="181347"/>
                  <a:pt x="158826" y="179599"/>
                  <a:pt x="162341" y="178036"/>
                </a:cubicBezTo>
                <a:cubicBezTo>
                  <a:pt x="165856" y="176473"/>
                  <a:pt x="168511" y="175692"/>
                  <a:pt x="170306" y="175692"/>
                </a:cubicBezTo>
                <a:cubicBezTo>
                  <a:pt x="171353" y="175692"/>
                  <a:pt x="172287" y="175952"/>
                  <a:pt x="173109" y="176473"/>
                </a:cubicBezTo>
                <a:cubicBezTo>
                  <a:pt x="173931" y="176994"/>
                  <a:pt x="174566" y="177775"/>
                  <a:pt x="175015" y="178817"/>
                </a:cubicBezTo>
                <a:cubicBezTo>
                  <a:pt x="175464" y="179859"/>
                  <a:pt x="175801" y="181310"/>
                  <a:pt x="176025" y="183170"/>
                </a:cubicBezTo>
                <a:cubicBezTo>
                  <a:pt x="176249" y="185031"/>
                  <a:pt x="176362" y="187300"/>
                  <a:pt x="176362" y="189979"/>
                </a:cubicBezTo>
                <a:cubicBezTo>
                  <a:pt x="176362" y="191914"/>
                  <a:pt x="176287" y="193588"/>
                  <a:pt x="176138" y="195002"/>
                </a:cubicBezTo>
                <a:cubicBezTo>
                  <a:pt x="175989" y="196416"/>
                  <a:pt x="175803" y="197681"/>
                  <a:pt x="175580" y="198797"/>
                </a:cubicBezTo>
                <a:cubicBezTo>
                  <a:pt x="175357" y="199914"/>
                  <a:pt x="174985" y="200918"/>
                  <a:pt x="174464" y="201811"/>
                </a:cubicBezTo>
                <a:cubicBezTo>
                  <a:pt x="173943" y="202704"/>
                  <a:pt x="173273" y="203560"/>
                  <a:pt x="172455" y="204378"/>
                </a:cubicBezTo>
                <a:cubicBezTo>
                  <a:pt x="171636" y="205197"/>
                  <a:pt x="169218" y="206536"/>
                  <a:pt x="165199" y="208397"/>
                </a:cubicBezTo>
                <a:cubicBezTo>
                  <a:pt x="161181" y="210257"/>
                  <a:pt x="155972" y="212080"/>
                  <a:pt x="149573" y="213866"/>
                </a:cubicBezTo>
                <a:cubicBezTo>
                  <a:pt x="143173" y="215652"/>
                  <a:pt x="135769" y="217252"/>
                  <a:pt x="127360" y="218666"/>
                </a:cubicBezTo>
                <a:cubicBezTo>
                  <a:pt x="118951" y="220080"/>
                  <a:pt x="109984" y="220787"/>
                  <a:pt x="100459" y="220787"/>
                </a:cubicBezTo>
                <a:cubicBezTo>
                  <a:pt x="83939" y="220787"/>
                  <a:pt x="69466" y="218480"/>
                  <a:pt x="57039" y="213866"/>
                </a:cubicBezTo>
                <a:cubicBezTo>
                  <a:pt x="44611" y="209253"/>
                  <a:pt x="34156" y="202407"/>
                  <a:pt x="25673" y="193328"/>
                </a:cubicBezTo>
                <a:cubicBezTo>
                  <a:pt x="17190" y="184249"/>
                  <a:pt x="10790" y="172864"/>
                  <a:pt x="6474" y="159172"/>
                </a:cubicBezTo>
                <a:cubicBezTo>
                  <a:pt x="2158" y="145480"/>
                  <a:pt x="0" y="129555"/>
                  <a:pt x="0" y="111398"/>
                </a:cubicBezTo>
                <a:cubicBezTo>
                  <a:pt x="0" y="94134"/>
                  <a:pt x="2233" y="78619"/>
                  <a:pt x="6698" y="64852"/>
                </a:cubicBezTo>
                <a:cubicBezTo>
                  <a:pt x="11162" y="51086"/>
                  <a:pt x="17599" y="39402"/>
                  <a:pt x="26008" y="29803"/>
                </a:cubicBezTo>
                <a:cubicBezTo>
                  <a:pt x="34417" y="20204"/>
                  <a:pt x="44574" y="12837"/>
                  <a:pt x="56481" y="7702"/>
                </a:cubicBezTo>
                <a:cubicBezTo>
                  <a:pt x="68387" y="2567"/>
                  <a:pt x="81707" y="0"/>
                  <a:pt x="96441" y="0"/>
                </a:cubicBezTo>
                <a:close/>
                <a:moveTo>
                  <a:pt x="94554" y="28798"/>
                </a:moveTo>
                <a:cubicBezTo>
                  <a:pt x="85419" y="28798"/>
                  <a:pt x="77408" y="30510"/>
                  <a:pt x="70520" y="33933"/>
                </a:cubicBezTo>
                <a:cubicBezTo>
                  <a:pt x="63632" y="37356"/>
                  <a:pt x="57867" y="41895"/>
                  <a:pt x="53224" y="47551"/>
                </a:cubicBezTo>
                <a:cubicBezTo>
                  <a:pt x="48582" y="53206"/>
                  <a:pt x="44988" y="59792"/>
                  <a:pt x="42442" y="67308"/>
                </a:cubicBezTo>
                <a:cubicBezTo>
                  <a:pt x="39897" y="74824"/>
                  <a:pt x="38475" y="82674"/>
                  <a:pt x="38175" y="90860"/>
                </a:cubicBezTo>
                <a:lnTo>
                  <a:pt x="147787" y="90860"/>
                </a:lnTo>
                <a:cubicBezTo>
                  <a:pt x="148233" y="71512"/>
                  <a:pt x="143927" y="56332"/>
                  <a:pt x="134870" y="45318"/>
                </a:cubicBezTo>
                <a:cubicBezTo>
                  <a:pt x="125812" y="34305"/>
                  <a:pt x="112374" y="28798"/>
                  <a:pt x="94554" y="28798"/>
                </a:cubicBezTo>
                <a:close/>
              </a:path>
            </a:pathLst>
          </a:custGeom>
          <a:solidFill>
            <a:srgbClr val="F49387"/>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3600" dirty="0"/>
          </a:p>
        </p:txBody>
      </p:sp>
      <p:sp>
        <p:nvSpPr>
          <p:cNvPr id="108" name="Oval 107"/>
          <p:cNvSpPr/>
          <p:nvPr/>
        </p:nvSpPr>
        <p:spPr>
          <a:xfrm rot="414983">
            <a:off x="85348" y="5588736"/>
            <a:ext cx="352346" cy="352346"/>
          </a:xfrm>
          <a:prstGeom prst="ellipse">
            <a:avLst/>
          </a:prstGeom>
          <a:solidFill>
            <a:srgbClr val="F38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84788" y="5991468"/>
            <a:ext cx="792530" cy="792530"/>
          </a:xfrm>
          <a:prstGeom prst="ellipse">
            <a:avLst/>
          </a:prstGeom>
          <a:solidFill>
            <a:srgbClr val="F3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935051" y="6460709"/>
            <a:ext cx="411480" cy="408465"/>
          </a:xfrm>
          <a:prstGeom prst="ellipse">
            <a:avLst/>
          </a:prstGeom>
          <a:solidFill>
            <a:srgbClr val="F6B1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 Box 2">
            <a:extLst>
              <a:ext uri="{FF2B5EF4-FFF2-40B4-BE49-F238E27FC236}">
                <a16:creationId xmlns:a16="http://schemas.microsoft.com/office/drawing/2014/main" id="{13E63202-A68D-4B82-876F-05CFBFA34480}"/>
              </a:ext>
            </a:extLst>
          </p:cNvPr>
          <p:cNvSpPr txBox="1">
            <a:spLocks noChangeArrowheads="1"/>
          </p:cNvSpPr>
          <p:nvPr/>
        </p:nvSpPr>
        <p:spPr bwMode="auto">
          <a:xfrm rot="10800000" flipV="1">
            <a:off x="1134474" y="5638828"/>
            <a:ext cx="1142898" cy="312420"/>
          </a:xfrm>
          <a:prstGeom prst="rect">
            <a:avLst/>
          </a:prstGeom>
          <a:no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US" sz="2400" b="1" dirty="0">
                <a:solidFill>
                  <a:srgbClr val="D66E81"/>
                </a:solidFill>
                <a:effectLst/>
                <a:latin typeface="Calibri" panose="020F0502020204030204" pitchFamily="34" charset="0"/>
                <a:ea typeface="Calibri" panose="020F0502020204030204" pitchFamily="34" charset="0"/>
              </a:rPr>
              <a:t>Sarah</a:t>
            </a:r>
            <a:endParaRPr lang="en-US" sz="2800" b="1" dirty="0">
              <a:solidFill>
                <a:srgbClr val="D66E81"/>
              </a:solidFill>
              <a:effectLst/>
              <a:latin typeface="Times New Roman" panose="02020603050405020304" pitchFamily="18" charset="0"/>
              <a:ea typeface="Times New Roman" panose="02020603050405020304" pitchFamily="18" charset="0"/>
            </a:endParaRPr>
          </a:p>
        </p:txBody>
      </p:sp>
      <p:sp>
        <p:nvSpPr>
          <p:cNvPr id="95" name="Text Box 2">
            <a:extLst>
              <a:ext uri="{FF2B5EF4-FFF2-40B4-BE49-F238E27FC236}">
                <a16:creationId xmlns:a16="http://schemas.microsoft.com/office/drawing/2014/main" id="{99BCDA9C-4753-49B3-BDC2-7369AE40FDFA}"/>
              </a:ext>
            </a:extLst>
          </p:cNvPr>
          <p:cNvSpPr txBox="1">
            <a:spLocks noChangeArrowheads="1"/>
          </p:cNvSpPr>
          <p:nvPr/>
        </p:nvSpPr>
        <p:spPr bwMode="auto">
          <a:xfrm rot="10800000" flipV="1">
            <a:off x="1901425" y="5638828"/>
            <a:ext cx="1167531" cy="312420"/>
          </a:xfrm>
          <a:prstGeom prst="rect">
            <a:avLst/>
          </a:prstGeom>
          <a:no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US" sz="2400" b="1" dirty="0" err="1">
                <a:solidFill>
                  <a:srgbClr val="D66E81"/>
                </a:solidFill>
                <a:effectLst/>
                <a:latin typeface="Calibri" panose="020F0502020204030204" pitchFamily="34" charset="0"/>
                <a:ea typeface="Calibri" panose="020F0502020204030204" pitchFamily="34" charset="0"/>
              </a:rPr>
              <a:t>Sabsabi</a:t>
            </a:r>
            <a:endParaRPr lang="en-US" sz="2000" b="1" dirty="0">
              <a:solidFill>
                <a:srgbClr val="D66E81"/>
              </a:solidFill>
              <a:effectLst/>
              <a:latin typeface="Times New Roman" panose="02020603050405020304" pitchFamily="18" charset="0"/>
              <a:ea typeface="Times New Roman" panose="02020603050405020304" pitchFamily="18" charset="0"/>
            </a:endParaRPr>
          </a:p>
        </p:txBody>
      </p:sp>
      <p:sp>
        <p:nvSpPr>
          <p:cNvPr id="105" name="Text Box 2">
            <a:extLst>
              <a:ext uri="{FF2B5EF4-FFF2-40B4-BE49-F238E27FC236}">
                <a16:creationId xmlns:a16="http://schemas.microsoft.com/office/drawing/2014/main" id="{A0153603-61C9-4A99-96AB-B458B687776A}"/>
              </a:ext>
            </a:extLst>
          </p:cNvPr>
          <p:cNvSpPr txBox="1">
            <a:spLocks noChangeArrowheads="1"/>
          </p:cNvSpPr>
          <p:nvPr/>
        </p:nvSpPr>
        <p:spPr bwMode="auto">
          <a:xfrm rot="10800000" flipV="1">
            <a:off x="4317739" y="5654172"/>
            <a:ext cx="1752600" cy="312420"/>
          </a:xfrm>
          <a:prstGeom prst="rect">
            <a:avLst/>
          </a:prstGeom>
          <a:noFill/>
          <a:ln w="9525">
            <a:noFill/>
            <a:miter lim="800000"/>
            <a:headEnd/>
            <a:tailEnd/>
          </a:ln>
        </p:spPr>
        <p:txBody>
          <a:bodyPr rot="0" vert="horz" wrap="square" lIns="91440" tIns="45720" rIns="91440" bIns="45720" anchor="t" anchorCtr="0">
            <a:noAutofit/>
          </a:bodyPr>
          <a:lstStyle/>
          <a:p>
            <a:r>
              <a:rPr lang="en-US" sz="2400" b="1" dirty="0" err="1">
                <a:solidFill>
                  <a:srgbClr val="95657F"/>
                </a:solidFill>
              </a:rPr>
              <a:t>Nourulhuda</a:t>
            </a:r>
            <a:endParaRPr lang="en-US" b="1" dirty="0">
              <a:solidFill>
                <a:srgbClr val="95657F"/>
              </a:solidFill>
            </a:endParaRPr>
          </a:p>
          <a:p>
            <a:r>
              <a:rPr lang="en-US" dirty="0"/>
              <a:t> </a:t>
            </a:r>
          </a:p>
        </p:txBody>
      </p:sp>
      <p:sp>
        <p:nvSpPr>
          <p:cNvPr id="106" name="Text Box 2">
            <a:extLst>
              <a:ext uri="{FF2B5EF4-FFF2-40B4-BE49-F238E27FC236}">
                <a16:creationId xmlns:a16="http://schemas.microsoft.com/office/drawing/2014/main" id="{45FDF3D2-B7DA-4A7F-8E03-4F4353D0E21D}"/>
              </a:ext>
            </a:extLst>
          </p:cNvPr>
          <p:cNvSpPr txBox="1">
            <a:spLocks noChangeArrowheads="1"/>
          </p:cNvSpPr>
          <p:nvPr/>
        </p:nvSpPr>
        <p:spPr bwMode="auto">
          <a:xfrm rot="10800000" flipV="1">
            <a:off x="5891273" y="5673114"/>
            <a:ext cx="1368521" cy="312420"/>
          </a:xfrm>
          <a:prstGeom prst="rect">
            <a:avLst/>
          </a:prstGeom>
          <a:noFill/>
          <a:ln w="9525">
            <a:noFill/>
            <a:miter lim="800000"/>
            <a:headEnd/>
            <a:tailEnd/>
          </a:ln>
        </p:spPr>
        <p:txBody>
          <a:bodyPr rot="0" vert="horz" wrap="square" lIns="91440" tIns="45720" rIns="91440" bIns="45720" anchor="t" anchorCtr="0">
            <a:noAutofit/>
          </a:bodyPr>
          <a:lstStyle/>
          <a:p>
            <a:r>
              <a:rPr lang="en-US" sz="2400" b="1" dirty="0">
                <a:solidFill>
                  <a:srgbClr val="95657F"/>
                </a:solidFill>
              </a:rPr>
              <a:t>Al-</a:t>
            </a:r>
            <a:r>
              <a:rPr lang="en-US" sz="2400" b="1" dirty="0" err="1">
                <a:solidFill>
                  <a:srgbClr val="95657F"/>
                </a:solidFill>
              </a:rPr>
              <a:t>Halabi</a:t>
            </a:r>
            <a:r>
              <a:rPr lang="en-US" dirty="0">
                <a:solidFill>
                  <a:srgbClr val="F6B190"/>
                </a:solidFill>
              </a:rPr>
              <a:t> </a:t>
            </a:r>
          </a:p>
          <a:p>
            <a:r>
              <a:rPr lang="en-US" dirty="0">
                <a:solidFill>
                  <a:srgbClr val="F6B190"/>
                </a:solidFill>
              </a:rPr>
              <a:t> </a:t>
            </a:r>
          </a:p>
        </p:txBody>
      </p:sp>
      <p:sp>
        <p:nvSpPr>
          <p:cNvPr id="107" name="Text Box 2">
            <a:extLst>
              <a:ext uri="{FF2B5EF4-FFF2-40B4-BE49-F238E27FC236}">
                <a16:creationId xmlns:a16="http://schemas.microsoft.com/office/drawing/2014/main" id="{2E4F973C-66CA-421A-AE3D-D21EA6A8947B}"/>
              </a:ext>
            </a:extLst>
          </p:cNvPr>
          <p:cNvSpPr txBox="1">
            <a:spLocks noChangeArrowheads="1"/>
          </p:cNvSpPr>
          <p:nvPr/>
        </p:nvSpPr>
        <p:spPr bwMode="auto">
          <a:xfrm rot="10800000" flipV="1">
            <a:off x="8095957" y="5726097"/>
            <a:ext cx="1136459" cy="312420"/>
          </a:xfrm>
          <a:prstGeom prst="rect">
            <a:avLst/>
          </a:prstGeom>
          <a:noFill/>
          <a:ln w="9525">
            <a:noFill/>
            <a:miter lim="800000"/>
            <a:headEnd/>
            <a:tailEnd/>
          </a:ln>
        </p:spPr>
        <p:txBody>
          <a:bodyPr rot="0" vert="horz" wrap="square" lIns="91440" tIns="45720" rIns="91440" bIns="45720" anchor="t" anchorCtr="0">
            <a:noAutofit/>
          </a:bodyPr>
          <a:lstStyle/>
          <a:p>
            <a:r>
              <a:rPr lang="en-US" sz="2400" b="1" dirty="0">
                <a:solidFill>
                  <a:srgbClr val="F6B190"/>
                </a:solidFill>
              </a:rPr>
              <a:t>Dayana</a:t>
            </a:r>
          </a:p>
          <a:p>
            <a:r>
              <a:rPr lang="en-US" dirty="0"/>
              <a:t> </a:t>
            </a:r>
          </a:p>
          <a:p>
            <a:r>
              <a:rPr lang="en-US" dirty="0"/>
              <a:t> </a:t>
            </a:r>
          </a:p>
          <a:p>
            <a:r>
              <a:rPr lang="en-US" dirty="0"/>
              <a:t> </a:t>
            </a:r>
          </a:p>
          <a:p>
            <a:endParaRPr lang="en-US" b="1" dirty="0"/>
          </a:p>
          <a:p>
            <a:r>
              <a:rPr lang="en-US" dirty="0"/>
              <a:t> </a:t>
            </a:r>
          </a:p>
          <a:p>
            <a:r>
              <a:rPr lang="en-US" dirty="0"/>
              <a:t> </a:t>
            </a:r>
          </a:p>
        </p:txBody>
      </p:sp>
      <p:sp>
        <p:nvSpPr>
          <p:cNvPr id="109" name="Text Box 2">
            <a:extLst>
              <a:ext uri="{FF2B5EF4-FFF2-40B4-BE49-F238E27FC236}">
                <a16:creationId xmlns:a16="http://schemas.microsoft.com/office/drawing/2014/main" id="{A223AAF8-D2FD-48B4-865A-ECD9720D1528}"/>
              </a:ext>
            </a:extLst>
          </p:cNvPr>
          <p:cNvSpPr txBox="1">
            <a:spLocks noChangeArrowheads="1"/>
          </p:cNvSpPr>
          <p:nvPr/>
        </p:nvSpPr>
        <p:spPr bwMode="auto">
          <a:xfrm rot="10800000" flipV="1">
            <a:off x="9072181" y="5726097"/>
            <a:ext cx="1218394" cy="312420"/>
          </a:xfrm>
          <a:prstGeom prst="rect">
            <a:avLst/>
          </a:prstGeom>
          <a:noFill/>
          <a:ln w="9525">
            <a:noFill/>
            <a:miter lim="800000"/>
            <a:headEnd/>
            <a:tailEnd/>
          </a:ln>
        </p:spPr>
        <p:txBody>
          <a:bodyPr rot="0" vert="horz" wrap="square" lIns="91440" tIns="45720" rIns="91440" bIns="45720" anchor="t" anchorCtr="0">
            <a:noAutofit/>
          </a:bodyPr>
          <a:lstStyle/>
          <a:p>
            <a:r>
              <a:rPr lang="en-US" sz="2400" b="1" dirty="0">
                <a:solidFill>
                  <a:srgbClr val="F6B190"/>
                </a:solidFill>
              </a:rPr>
              <a:t>Al-</a:t>
            </a:r>
            <a:r>
              <a:rPr lang="en-US" sz="2400" b="1" dirty="0" err="1">
                <a:solidFill>
                  <a:srgbClr val="F6B190"/>
                </a:solidFill>
              </a:rPr>
              <a:t>Jajeh</a:t>
            </a:r>
            <a:endParaRPr lang="en-US" sz="2400" b="1" dirty="0">
              <a:solidFill>
                <a:srgbClr val="F6B190"/>
              </a:solidFill>
            </a:endParaRPr>
          </a:p>
          <a:p>
            <a:r>
              <a:rPr lang="en-US" dirty="0"/>
              <a:t> </a:t>
            </a:r>
            <a:endParaRPr lang="en-US" b="1" dirty="0"/>
          </a:p>
          <a:p>
            <a:r>
              <a:rPr lang="en-US" dirty="0"/>
              <a:t> </a:t>
            </a:r>
          </a:p>
          <a:p>
            <a:r>
              <a:rPr lang="en-US" dirty="0"/>
              <a:t> </a:t>
            </a:r>
          </a:p>
        </p:txBody>
      </p:sp>
      <p:sp>
        <p:nvSpPr>
          <p:cNvPr id="2" name="TextBox 1">
            <a:extLst>
              <a:ext uri="{FF2B5EF4-FFF2-40B4-BE49-F238E27FC236}">
                <a16:creationId xmlns:a16="http://schemas.microsoft.com/office/drawing/2014/main" id="{8D40BEB9-A9CA-4E31-B222-BBE9E699C2A5}"/>
              </a:ext>
            </a:extLst>
          </p:cNvPr>
          <p:cNvSpPr txBox="1"/>
          <p:nvPr/>
        </p:nvSpPr>
        <p:spPr>
          <a:xfrm>
            <a:off x="2856800" y="1044796"/>
            <a:ext cx="872355" cy="1569660"/>
          </a:xfrm>
          <a:prstGeom prst="rect">
            <a:avLst/>
          </a:prstGeom>
          <a:noFill/>
        </p:spPr>
        <p:txBody>
          <a:bodyPr wrap="none" rtlCol="0">
            <a:spAutoFit/>
          </a:bodyPr>
          <a:lstStyle/>
          <a:p>
            <a:r>
              <a:rPr lang="en-US" sz="9600" dirty="0">
                <a:solidFill>
                  <a:srgbClr val="90647E"/>
                </a:solidFill>
                <a:effectLst>
                  <a:reflection blurRad="63500" stA="44000" endPos="52000" dist="12700" dir="5400000" sy="-100000" algn="bl" rotWithShape="0"/>
                </a:effectLst>
                <a:latin typeface="Californian FB" panose="0207040306080B030204" pitchFamily="18" charset="0"/>
              </a:rPr>
              <a:t>B</a:t>
            </a:r>
          </a:p>
        </p:txBody>
      </p:sp>
      <p:sp>
        <p:nvSpPr>
          <p:cNvPr id="113" name="TextBox 112">
            <a:extLst>
              <a:ext uri="{FF2B5EF4-FFF2-40B4-BE49-F238E27FC236}">
                <a16:creationId xmlns:a16="http://schemas.microsoft.com/office/drawing/2014/main" id="{F10E1429-1C8B-4AE5-B32D-356D54ED7EA5}"/>
              </a:ext>
            </a:extLst>
          </p:cNvPr>
          <p:cNvSpPr txBox="1"/>
          <p:nvPr/>
        </p:nvSpPr>
        <p:spPr>
          <a:xfrm>
            <a:off x="3532094" y="1044796"/>
            <a:ext cx="803425" cy="1569660"/>
          </a:xfrm>
          <a:prstGeom prst="rect">
            <a:avLst/>
          </a:prstGeom>
          <a:noFill/>
        </p:spPr>
        <p:txBody>
          <a:bodyPr wrap="none" rtlCol="0">
            <a:spAutoFit/>
          </a:bodyPr>
          <a:lstStyle/>
          <a:p>
            <a:r>
              <a:rPr lang="en-US" sz="9600" dirty="0">
                <a:solidFill>
                  <a:srgbClr val="BE6B82"/>
                </a:solidFill>
                <a:effectLst>
                  <a:reflection blurRad="63500" stA="44000" endPos="52000" dist="12700" dir="5400000" sy="-100000" algn="bl" rotWithShape="0"/>
                </a:effectLst>
                <a:latin typeface="Californian FB" panose="0207040306080B030204" pitchFamily="18" charset="0"/>
              </a:rPr>
              <a:t>S</a:t>
            </a:r>
          </a:p>
        </p:txBody>
      </p:sp>
      <p:sp>
        <p:nvSpPr>
          <p:cNvPr id="115" name="TextBox 114">
            <a:extLst>
              <a:ext uri="{FF2B5EF4-FFF2-40B4-BE49-F238E27FC236}">
                <a16:creationId xmlns:a16="http://schemas.microsoft.com/office/drawing/2014/main" id="{861A9195-DDDB-4B2C-9EAC-BAB4261EEC2F}"/>
              </a:ext>
            </a:extLst>
          </p:cNvPr>
          <p:cNvSpPr txBox="1"/>
          <p:nvPr/>
        </p:nvSpPr>
        <p:spPr>
          <a:xfrm>
            <a:off x="4097506" y="1044796"/>
            <a:ext cx="604653" cy="1569660"/>
          </a:xfrm>
          <a:prstGeom prst="rect">
            <a:avLst/>
          </a:prstGeom>
          <a:noFill/>
        </p:spPr>
        <p:txBody>
          <a:bodyPr wrap="none" rtlCol="0">
            <a:spAutoFit/>
          </a:bodyPr>
          <a:lstStyle/>
          <a:p>
            <a:r>
              <a:rPr lang="en-US" sz="9600" dirty="0">
                <a:solidFill>
                  <a:srgbClr val="6A5D79"/>
                </a:solidFill>
                <a:effectLst>
                  <a:reflection blurRad="63500" stA="44000" endPos="52000" dist="12700" dir="5400000" sy="-100000" algn="bl" rotWithShape="0"/>
                </a:effectLst>
                <a:latin typeface="Californian FB" panose="0207040306080B030204" pitchFamily="18" charset="0"/>
              </a:rPr>
              <a:t>-</a:t>
            </a:r>
          </a:p>
        </p:txBody>
      </p:sp>
      <p:sp>
        <p:nvSpPr>
          <p:cNvPr id="116" name="TextBox 115">
            <a:extLst>
              <a:ext uri="{FF2B5EF4-FFF2-40B4-BE49-F238E27FC236}">
                <a16:creationId xmlns:a16="http://schemas.microsoft.com/office/drawing/2014/main" id="{A5337100-2CB3-42E5-98C3-7BB13E662AF5}"/>
              </a:ext>
            </a:extLst>
          </p:cNvPr>
          <p:cNvSpPr txBox="1"/>
          <p:nvPr/>
        </p:nvSpPr>
        <p:spPr>
          <a:xfrm>
            <a:off x="4488507" y="1044796"/>
            <a:ext cx="948743" cy="1569660"/>
          </a:xfrm>
          <a:prstGeom prst="rect">
            <a:avLst/>
          </a:prstGeom>
          <a:noFill/>
        </p:spPr>
        <p:txBody>
          <a:bodyPr wrap="square" rtlCol="0">
            <a:spAutoFit/>
          </a:bodyPr>
          <a:lstStyle/>
          <a:p>
            <a:r>
              <a:rPr lang="en-US" sz="9600" dirty="0">
                <a:solidFill>
                  <a:srgbClr val="90647E"/>
                </a:solidFill>
                <a:effectLst>
                  <a:reflection blurRad="63500" stA="44000" endPos="52000" dist="12700" dir="5400000" sy="-100000" algn="bl" rotWithShape="0"/>
                </a:effectLst>
                <a:latin typeface="Californian FB" panose="0207040306080B030204" pitchFamily="18" charset="0"/>
              </a:rPr>
              <a:t>C</a:t>
            </a:r>
          </a:p>
        </p:txBody>
      </p:sp>
      <p:sp>
        <p:nvSpPr>
          <p:cNvPr id="117" name="TextBox 116">
            <a:extLst>
              <a:ext uri="{FF2B5EF4-FFF2-40B4-BE49-F238E27FC236}">
                <a16:creationId xmlns:a16="http://schemas.microsoft.com/office/drawing/2014/main" id="{6D77F21F-1E9B-4F1C-A4AD-1F10C7244BEA}"/>
              </a:ext>
            </a:extLst>
          </p:cNvPr>
          <p:cNvSpPr txBox="1"/>
          <p:nvPr/>
        </p:nvSpPr>
        <p:spPr>
          <a:xfrm>
            <a:off x="5347288" y="1044796"/>
            <a:ext cx="948743" cy="1569660"/>
          </a:xfrm>
          <a:prstGeom prst="rect">
            <a:avLst/>
          </a:prstGeom>
          <a:noFill/>
        </p:spPr>
        <p:txBody>
          <a:bodyPr wrap="square" rtlCol="0">
            <a:spAutoFit/>
          </a:bodyPr>
          <a:lstStyle/>
          <a:p>
            <a:r>
              <a:rPr lang="en-US" sz="9600" dirty="0">
                <a:solidFill>
                  <a:srgbClr val="F38985"/>
                </a:solidFill>
                <a:effectLst>
                  <a:reflection blurRad="63500" stA="44000" endPos="52000" dist="12700" dir="5400000" sy="-100000" algn="bl" rotWithShape="0"/>
                </a:effectLst>
                <a:latin typeface="Californian FB" panose="0207040306080B030204" pitchFamily="18" charset="0"/>
              </a:rPr>
              <a:t>L</a:t>
            </a:r>
          </a:p>
        </p:txBody>
      </p:sp>
      <p:sp>
        <p:nvSpPr>
          <p:cNvPr id="118" name="TextBox 117">
            <a:extLst>
              <a:ext uri="{FF2B5EF4-FFF2-40B4-BE49-F238E27FC236}">
                <a16:creationId xmlns:a16="http://schemas.microsoft.com/office/drawing/2014/main" id="{1607ABCF-BC7B-40F3-B027-58D748DA0268}"/>
              </a:ext>
            </a:extLst>
          </p:cNvPr>
          <p:cNvSpPr txBox="1"/>
          <p:nvPr/>
        </p:nvSpPr>
        <p:spPr>
          <a:xfrm>
            <a:off x="6050616" y="1044745"/>
            <a:ext cx="948743" cy="1569660"/>
          </a:xfrm>
          <a:prstGeom prst="rect">
            <a:avLst/>
          </a:prstGeom>
          <a:noFill/>
        </p:spPr>
        <p:txBody>
          <a:bodyPr wrap="square" rtlCol="0">
            <a:spAutoFit/>
          </a:bodyPr>
          <a:lstStyle/>
          <a:p>
            <a:r>
              <a:rPr lang="en-US" sz="9600" dirty="0">
                <a:solidFill>
                  <a:srgbClr val="A07C91"/>
                </a:solidFill>
                <a:effectLst>
                  <a:reflection blurRad="63500" stA="44000" endPos="52000" dist="12700" dir="5400000" sy="-100000" algn="bl" rotWithShape="0"/>
                </a:effectLst>
                <a:latin typeface="Californian FB" panose="0207040306080B030204" pitchFamily="18" charset="0"/>
              </a:rPr>
              <a:t>I</a:t>
            </a:r>
          </a:p>
        </p:txBody>
      </p:sp>
      <p:sp>
        <p:nvSpPr>
          <p:cNvPr id="119" name="TextBox 118">
            <a:extLst>
              <a:ext uri="{FF2B5EF4-FFF2-40B4-BE49-F238E27FC236}">
                <a16:creationId xmlns:a16="http://schemas.microsoft.com/office/drawing/2014/main" id="{5E206E34-C2B2-4AB0-9B1D-5E566CC00F4D}"/>
              </a:ext>
            </a:extLst>
          </p:cNvPr>
          <p:cNvSpPr txBox="1"/>
          <p:nvPr/>
        </p:nvSpPr>
        <p:spPr>
          <a:xfrm>
            <a:off x="6431660" y="1044694"/>
            <a:ext cx="948743" cy="1569660"/>
          </a:xfrm>
          <a:prstGeom prst="rect">
            <a:avLst/>
          </a:prstGeom>
          <a:noFill/>
        </p:spPr>
        <p:txBody>
          <a:bodyPr wrap="square" rtlCol="0">
            <a:spAutoFit/>
          </a:bodyPr>
          <a:lstStyle/>
          <a:p>
            <a:r>
              <a:rPr lang="en-US" sz="9600" dirty="0">
                <a:solidFill>
                  <a:srgbClr val="E16F7F"/>
                </a:solidFill>
                <a:effectLst>
                  <a:reflection blurRad="63500" stA="44000" endPos="52000" dist="12700" dir="5400000" sy="-100000" algn="bl" rotWithShape="0"/>
                </a:effectLst>
                <a:latin typeface="Californian FB" panose="0207040306080B030204" pitchFamily="18" charset="0"/>
              </a:rPr>
              <a:t>N</a:t>
            </a:r>
          </a:p>
        </p:txBody>
      </p:sp>
      <p:sp>
        <p:nvSpPr>
          <p:cNvPr id="120" name="TextBox 119">
            <a:extLst>
              <a:ext uri="{FF2B5EF4-FFF2-40B4-BE49-F238E27FC236}">
                <a16:creationId xmlns:a16="http://schemas.microsoft.com/office/drawing/2014/main" id="{7D57902F-B849-44D1-B2FC-E2594E6AB77E}"/>
              </a:ext>
            </a:extLst>
          </p:cNvPr>
          <p:cNvSpPr txBox="1"/>
          <p:nvPr/>
        </p:nvSpPr>
        <p:spPr>
          <a:xfrm>
            <a:off x="7728802" y="1044694"/>
            <a:ext cx="948743" cy="1569660"/>
          </a:xfrm>
          <a:prstGeom prst="rect">
            <a:avLst/>
          </a:prstGeom>
          <a:noFill/>
        </p:spPr>
        <p:txBody>
          <a:bodyPr wrap="square" rtlCol="0">
            <a:spAutoFit/>
          </a:bodyPr>
          <a:lstStyle/>
          <a:p>
            <a:r>
              <a:rPr lang="en-US" sz="9600" dirty="0">
                <a:solidFill>
                  <a:srgbClr val="E16F7F"/>
                </a:solidFill>
                <a:effectLst>
                  <a:reflection blurRad="63500" stA="44000" endPos="52000" dist="12700" dir="5400000" sy="-100000" algn="bl" rotWithShape="0"/>
                </a:effectLst>
                <a:latin typeface="Californian FB" panose="0207040306080B030204" pitchFamily="18" charset="0"/>
              </a:rPr>
              <a:t>C</a:t>
            </a:r>
          </a:p>
        </p:txBody>
      </p:sp>
      <p:sp>
        <p:nvSpPr>
          <p:cNvPr id="122" name="TextBox 121">
            <a:extLst>
              <a:ext uri="{FF2B5EF4-FFF2-40B4-BE49-F238E27FC236}">
                <a16:creationId xmlns:a16="http://schemas.microsoft.com/office/drawing/2014/main" id="{56AF112C-430C-4B11-8D76-64F5850DB886}"/>
              </a:ext>
            </a:extLst>
          </p:cNvPr>
          <p:cNvSpPr txBox="1"/>
          <p:nvPr/>
        </p:nvSpPr>
        <p:spPr>
          <a:xfrm>
            <a:off x="7358143" y="1044694"/>
            <a:ext cx="948743" cy="1569660"/>
          </a:xfrm>
          <a:prstGeom prst="rect">
            <a:avLst/>
          </a:prstGeom>
          <a:noFill/>
        </p:spPr>
        <p:txBody>
          <a:bodyPr wrap="square" rtlCol="0">
            <a:spAutoFit/>
          </a:bodyPr>
          <a:lstStyle/>
          <a:p>
            <a:r>
              <a:rPr lang="en-US" sz="9600" dirty="0">
                <a:solidFill>
                  <a:srgbClr val="EF717E"/>
                </a:solidFill>
                <a:effectLst>
                  <a:reflection blurRad="63500" stA="44000" endPos="52000" dist="12700" dir="5400000" sy="-100000" algn="bl" rotWithShape="0"/>
                </a:effectLst>
                <a:latin typeface="Californian FB" panose="0207040306080B030204" pitchFamily="18" charset="0"/>
              </a:rPr>
              <a:t>I</a:t>
            </a:r>
          </a:p>
        </p:txBody>
      </p:sp>
      <p:sp>
        <p:nvSpPr>
          <p:cNvPr id="123" name="TextBox 122">
            <a:extLst>
              <a:ext uri="{FF2B5EF4-FFF2-40B4-BE49-F238E27FC236}">
                <a16:creationId xmlns:a16="http://schemas.microsoft.com/office/drawing/2014/main" id="{3C1C7950-B023-47E7-AA9A-3C9392566B4B}"/>
              </a:ext>
            </a:extLst>
          </p:cNvPr>
          <p:cNvSpPr txBox="1"/>
          <p:nvPr/>
        </p:nvSpPr>
        <p:spPr>
          <a:xfrm>
            <a:off x="4097506" y="2817846"/>
            <a:ext cx="948743" cy="1569660"/>
          </a:xfrm>
          <a:prstGeom prst="rect">
            <a:avLst/>
          </a:prstGeom>
          <a:noFill/>
        </p:spPr>
        <p:txBody>
          <a:bodyPr wrap="square" rtlCol="0">
            <a:spAutoFit/>
          </a:bodyPr>
          <a:lstStyle/>
          <a:p>
            <a:r>
              <a:rPr lang="en-US" sz="9600" b="1" dirty="0">
                <a:solidFill>
                  <a:srgbClr val="90647E"/>
                </a:solidFill>
                <a:effectLst/>
                <a:latin typeface="Californian FB" panose="0207040306080B030204" pitchFamily="18" charset="0"/>
              </a:rPr>
              <a:t>C</a:t>
            </a:r>
          </a:p>
        </p:txBody>
      </p:sp>
      <p:sp>
        <p:nvSpPr>
          <p:cNvPr id="124" name="TextBox 123">
            <a:extLst>
              <a:ext uri="{FF2B5EF4-FFF2-40B4-BE49-F238E27FC236}">
                <a16:creationId xmlns:a16="http://schemas.microsoft.com/office/drawing/2014/main" id="{E9C2EC65-1C79-4FCB-B1CB-AE612FD60D6E}"/>
              </a:ext>
            </a:extLst>
          </p:cNvPr>
          <p:cNvSpPr txBox="1"/>
          <p:nvPr/>
        </p:nvSpPr>
        <p:spPr>
          <a:xfrm>
            <a:off x="4960690" y="2967774"/>
            <a:ext cx="684000" cy="1323439"/>
          </a:xfrm>
          <a:prstGeom prst="rect">
            <a:avLst/>
          </a:prstGeom>
          <a:noFill/>
        </p:spPr>
        <p:txBody>
          <a:bodyPr wrap="square" rtlCol="0">
            <a:spAutoFit/>
          </a:bodyPr>
          <a:lstStyle/>
          <a:p>
            <a:r>
              <a:rPr lang="en-US" sz="8000" b="1" dirty="0">
                <a:solidFill>
                  <a:srgbClr val="E16F7F"/>
                </a:solidFill>
                <a:effectLst/>
                <a:latin typeface="Californian FB" panose="0207040306080B030204" pitchFamily="18" charset="0"/>
              </a:rPr>
              <a:t>l</a:t>
            </a:r>
          </a:p>
        </p:txBody>
      </p:sp>
      <p:sp>
        <p:nvSpPr>
          <p:cNvPr id="125" name="TextBox 124">
            <a:extLst>
              <a:ext uri="{FF2B5EF4-FFF2-40B4-BE49-F238E27FC236}">
                <a16:creationId xmlns:a16="http://schemas.microsoft.com/office/drawing/2014/main" id="{248D7CE6-7344-487E-9BE9-E5513068B970}"/>
              </a:ext>
            </a:extLst>
          </p:cNvPr>
          <p:cNvSpPr txBox="1"/>
          <p:nvPr/>
        </p:nvSpPr>
        <p:spPr>
          <a:xfrm>
            <a:off x="5284147" y="2967672"/>
            <a:ext cx="684000" cy="1323439"/>
          </a:xfrm>
          <a:prstGeom prst="rect">
            <a:avLst/>
          </a:prstGeom>
          <a:noFill/>
        </p:spPr>
        <p:txBody>
          <a:bodyPr wrap="square" rtlCol="0">
            <a:spAutoFit/>
          </a:bodyPr>
          <a:lstStyle/>
          <a:p>
            <a:r>
              <a:rPr lang="en-US" sz="8000" b="1" dirty="0">
                <a:solidFill>
                  <a:srgbClr val="E16F7F"/>
                </a:solidFill>
                <a:effectLst/>
                <a:latin typeface="Californian FB" panose="0207040306080B030204" pitchFamily="18" charset="0"/>
              </a:rPr>
              <a:t>i</a:t>
            </a:r>
          </a:p>
        </p:txBody>
      </p:sp>
      <p:sp>
        <p:nvSpPr>
          <p:cNvPr id="126" name="TextBox 125">
            <a:extLst>
              <a:ext uri="{FF2B5EF4-FFF2-40B4-BE49-F238E27FC236}">
                <a16:creationId xmlns:a16="http://schemas.microsoft.com/office/drawing/2014/main" id="{84CF930C-BEF7-49A6-A040-BDCA735E8701}"/>
              </a:ext>
            </a:extLst>
          </p:cNvPr>
          <p:cNvSpPr txBox="1"/>
          <p:nvPr/>
        </p:nvSpPr>
        <p:spPr>
          <a:xfrm>
            <a:off x="5565587" y="2967672"/>
            <a:ext cx="684000" cy="1323439"/>
          </a:xfrm>
          <a:prstGeom prst="rect">
            <a:avLst/>
          </a:prstGeom>
          <a:noFill/>
        </p:spPr>
        <p:txBody>
          <a:bodyPr wrap="square" rtlCol="0">
            <a:spAutoFit/>
          </a:bodyPr>
          <a:lstStyle/>
          <a:p>
            <a:r>
              <a:rPr lang="en-US" sz="8000" b="1" dirty="0">
                <a:solidFill>
                  <a:srgbClr val="E16F7F"/>
                </a:solidFill>
                <a:effectLst/>
                <a:latin typeface="Californian FB" panose="0207040306080B030204" pitchFamily="18" charset="0"/>
              </a:rPr>
              <a:t>n</a:t>
            </a:r>
          </a:p>
        </p:txBody>
      </p:sp>
      <p:sp>
        <p:nvSpPr>
          <p:cNvPr id="127" name="TextBox 126">
            <a:extLst>
              <a:ext uri="{FF2B5EF4-FFF2-40B4-BE49-F238E27FC236}">
                <a16:creationId xmlns:a16="http://schemas.microsoft.com/office/drawing/2014/main" id="{D269A21A-C830-4533-965B-A58B7EFCC1CA}"/>
              </a:ext>
            </a:extLst>
          </p:cNvPr>
          <p:cNvSpPr txBox="1"/>
          <p:nvPr/>
        </p:nvSpPr>
        <p:spPr>
          <a:xfrm>
            <a:off x="6417930" y="2971713"/>
            <a:ext cx="684000" cy="1323439"/>
          </a:xfrm>
          <a:prstGeom prst="rect">
            <a:avLst/>
          </a:prstGeom>
          <a:noFill/>
        </p:spPr>
        <p:txBody>
          <a:bodyPr wrap="square" rtlCol="0">
            <a:spAutoFit/>
          </a:bodyPr>
          <a:lstStyle/>
          <a:p>
            <a:r>
              <a:rPr lang="en-US" sz="8000" b="1" dirty="0">
                <a:solidFill>
                  <a:srgbClr val="E16F7F"/>
                </a:solidFill>
                <a:effectLst/>
                <a:latin typeface="Californian FB" panose="0207040306080B030204" pitchFamily="18" charset="0"/>
              </a:rPr>
              <a:t>c</a:t>
            </a:r>
          </a:p>
        </p:txBody>
      </p:sp>
      <p:sp>
        <p:nvSpPr>
          <p:cNvPr id="128" name="TextBox 127">
            <a:extLst>
              <a:ext uri="{FF2B5EF4-FFF2-40B4-BE49-F238E27FC236}">
                <a16:creationId xmlns:a16="http://schemas.microsoft.com/office/drawing/2014/main" id="{83ACF51D-CEB5-4DEF-9E5A-100189CE06A8}"/>
              </a:ext>
            </a:extLst>
          </p:cNvPr>
          <p:cNvSpPr txBox="1"/>
          <p:nvPr/>
        </p:nvSpPr>
        <p:spPr>
          <a:xfrm>
            <a:off x="6127117" y="2967046"/>
            <a:ext cx="684000" cy="1323439"/>
          </a:xfrm>
          <a:prstGeom prst="rect">
            <a:avLst/>
          </a:prstGeom>
          <a:noFill/>
        </p:spPr>
        <p:txBody>
          <a:bodyPr wrap="square" rtlCol="0">
            <a:spAutoFit/>
          </a:bodyPr>
          <a:lstStyle/>
          <a:p>
            <a:r>
              <a:rPr lang="en-US" sz="8000" b="1" dirty="0">
                <a:solidFill>
                  <a:srgbClr val="E16F7F"/>
                </a:solidFill>
                <a:effectLst/>
                <a:latin typeface="Californian FB" panose="0207040306080B030204" pitchFamily="18" charset="0"/>
              </a:rPr>
              <a:t>i</a:t>
            </a:r>
          </a:p>
        </p:txBody>
      </p:sp>
    </p:spTree>
    <p:extLst>
      <p:ext uri="{BB962C8B-B14F-4D97-AF65-F5344CB8AC3E}">
        <p14:creationId xmlns:p14="http://schemas.microsoft.com/office/powerpoint/2010/main" val="3162887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7DFE4"/>
        </a:solidFill>
        <a:effectLst/>
      </p:bgPr>
    </p:bg>
    <p:spTree>
      <p:nvGrpSpPr>
        <p:cNvPr id="1" name=""/>
        <p:cNvGrpSpPr/>
        <p:nvPr/>
      </p:nvGrpSpPr>
      <p:grpSpPr>
        <a:xfrm>
          <a:off x="0" y="0"/>
          <a:ext cx="0" cy="0"/>
          <a:chOff x="0" y="0"/>
          <a:chExt cx="0" cy="0"/>
        </a:xfrm>
      </p:grpSpPr>
      <p:sp>
        <p:nvSpPr>
          <p:cNvPr id="57" name="Oval 56">
            <a:extLst>
              <a:ext uri="{FF2B5EF4-FFF2-40B4-BE49-F238E27FC236}">
                <a16:creationId xmlns:a16="http://schemas.microsoft.com/office/drawing/2014/main" id="{4FF78992-3EC2-4337-99E3-894D63FA4768}"/>
              </a:ext>
            </a:extLst>
          </p:cNvPr>
          <p:cNvSpPr/>
          <p:nvPr/>
        </p:nvSpPr>
        <p:spPr>
          <a:xfrm>
            <a:off x="5519098" y="1497761"/>
            <a:ext cx="3135993" cy="3135993"/>
          </a:xfrm>
          <a:prstGeom prst="ellipse">
            <a:avLst/>
          </a:prstGeom>
          <a:solidFill>
            <a:srgbClr val="6A5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j-cs"/>
            </a:endParaRPr>
          </a:p>
        </p:txBody>
      </p:sp>
      <p:pic>
        <p:nvPicPr>
          <p:cNvPr id="13" name="Picture 12">
            <a:extLst>
              <a:ext uri="{FF2B5EF4-FFF2-40B4-BE49-F238E27FC236}">
                <a16:creationId xmlns:a16="http://schemas.microsoft.com/office/drawing/2014/main" id="{6A2B6A65-8F34-43DB-A5A2-8F9223931E17}"/>
              </a:ext>
            </a:extLst>
          </p:cNvPr>
          <p:cNvPicPr>
            <a:picLocks noChangeAspect="1"/>
          </p:cNvPicPr>
          <p:nvPr/>
        </p:nvPicPr>
        <p:blipFill rotWithShape="1">
          <a:blip r:embed="rId3">
            <a:extLst>
              <a:ext uri="{28A0092B-C50C-407E-A947-70E740481C1C}">
                <a14:useLocalDpi xmlns:a14="http://schemas.microsoft.com/office/drawing/2010/main" val="0"/>
              </a:ext>
            </a:extLst>
          </a:blip>
          <a:srcRect t="82971"/>
          <a:stretch/>
        </p:blipFill>
        <p:spPr>
          <a:xfrm rot="16200000">
            <a:off x="9242186" y="2970117"/>
            <a:ext cx="6858000" cy="860614"/>
          </a:xfrm>
          <a:prstGeom prst="rect">
            <a:avLst/>
          </a:prstGeom>
          <a:solidFill>
            <a:schemeClr val="accent1">
              <a:lumMod val="20000"/>
              <a:lumOff val="80000"/>
            </a:schemeClr>
          </a:solidFill>
          <a:ln>
            <a:noFill/>
          </a:ln>
        </p:spPr>
      </p:pic>
      <p:sp>
        <p:nvSpPr>
          <p:cNvPr id="65" name="Oval 64"/>
          <p:cNvSpPr/>
          <p:nvPr/>
        </p:nvSpPr>
        <p:spPr>
          <a:xfrm>
            <a:off x="8276204" y="2248605"/>
            <a:ext cx="2385698" cy="2385698"/>
          </a:xfrm>
          <a:prstGeom prst="ellipse">
            <a:avLst/>
          </a:prstGeom>
          <a:solidFill>
            <a:srgbClr val="9565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j-cs"/>
            </a:endParaRPr>
          </a:p>
        </p:txBody>
      </p:sp>
      <p:sp>
        <p:nvSpPr>
          <p:cNvPr id="10" name="TextBox 9"/>
          <p:cNvSpPr txBox="1"/>
          <p:nvPr/>
        </p:nvSpPr>
        <p:spPr>
          <a:xfrm>
            <a:off x="8301387" y="2731238"/>
            <a:ext cx="2372166" cy="1305165"/>
          </a:xfrm>
          <a:prstGeom prst="rect">
            <a:avLst/>
          </a:prstGeom>
          <a:noFill/>
        </p:spPr>
        <p:txBody>
          <a:bodyPr wrap="square" rtlCol="0">
            <a:spAutoFit/>
          </a:bodyPr>
          <a:lstStyle/>
          <a:p>
            <a:pPr algn="ctr" rtl="1">
              <a:lnSpc>
                <a:spcPct val="150000"/>
              </a:lnSpc>
            </a:pPr>
            <a:r>
              <a:rPr lang="ar-SY" sz="2800" dirty="0">
                <a:solidFill>
                  <a:schemeClr val="bg1"/>
                </a:solidFill>
                <a:latin typeface="Cairo SemiBold" panose="00000700000000000000" pitchFamily="2" charset="-78"/>
                <a:cs typeface="+mj-cs"/>
              </a:rPr>
              <a:t>مخطط قاعدة البيانات</a:t>
            </a:r>
            <a:endParaRPr lang="en-US" sz="2800" dirty="0">
              <a:solidFill>
                <a:schemeClr val="bg1"/>
              </a:solidFill>
              <a:latin typeface="Cairo SemiBold" panose="00000700000000000000" pitchFamily="2" charset="-78"/>
              <a:cs typeface="+mj-cs"/>
            </a:endParaRPr>
          </a:p>
        </p:txBody>
      </p:sp>
      <p:sp>
        <p:nvSpPr>
          <p:cNvPr id="69" name="Oval 68">
            <a:extLst>
              <a:ext uri="{FF2B5EF4-FFF2-40B4-BE49-F238E27FC236}">
                <a16:creationId xmlns:a16="http://schemas.microsoft.com/office/drawing/2014/main" id="{33DD1C42-A970-4215-92FC-1711F6495AAD}"/>
              </a:ext>
            </a:extLst>
          </p:cNvPr>
          <p:cNvSpPr/>
          <p:nvPr/>
        </p:nvSpPr>
        <p:spPr>
          <a:xfrm>
            <a:off x="6974796" y="88278"/>
            <a:ext cx="1957293" cy="1957285"/>
          </a:xfrm>
          <a:prstGeom prst="ellipse">
            <a:avLst/>
          </a:prstGeom>
          <a:solidFill>
            <a:srgbClr val="F6B1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j-cs"/>
            </a:endParaRPr>
          </a:p>
        </p:txBody>
      </p:sp>
      <p:sp>
        <p:nvSpPr>
          <p:cNvPr id="71" name="TextBox 70"/>
          <p:cNvSpPr txBox="1"/>
          <p:nvPr/>
        </p:nvSpPr>
        <p:spPr>
          <a:xfrm>
            <a:off x="7087095" y="264522"/>
            <a:ext cx="1732693" cy="1305165"/>
          </a:xfrm>
          <a:prstGeom prst="rect">
            <a:avLst/>
          </a:prstGeom>
          <a:noFill/>
        </p:spPr>
        <p:txBody>
          <a:bodyPr wrap="square" rtlCol="0">
            <a:spAutoFit/>
          </a:bodyPr>
          <a:lstStyle/>
          <a:p>
            <a:pPr algn="ctr">
              <a:lnSpc>
                <a:spcPct val="150000"/>
              </a:lnSpc>
            </a:pPr>
            <a:r>
              <a:rPr lang="ar-SY" sz="2800" dirty="0">
                <a:solidFill>
                  <a:schemeClr val="bg1"/>
                </a:solidFill>
                <a:latin typeface="Cairo SemiBold" panose="00000700000000000000" pitchFamily="2" charset="-78"/>
                <a:cs typeface="+mj-cs"/>
              </a:rPr>
              <a:t>الواجهات البرمجية</a:t>
            </a:r>
            <a:endParaRPr lang="en-US" sz="2800" dirty="0">
              <a:solidFill>
                <a:schemeClr val="bg1"/>
              </a:solidFill>
              <a:latin typeface="Cairo SemiBold" panose="00000700000000000000" pitchFamily="2" charset="-78"/>
              <a:cs typeface="+mj-cs"/>
            </a:endParaRPr>
          </a:p>
        </p:txBody>
      </p:sp>
      <p:sp>
        <p:nvSpPr>
          <p:cNvPr id="72" name="Oval 71"/>
          <p:cNvSpPr/>
          <p:nvPr/>
        </p:nvSpPr>
        <p:spPr>
          <a:xfrm>
            <a:off x="5874267" y="4617403"/>
            <a:ext cx="1645920" cy="1645920"/>
          </a:xfrm>
          <a:prstGeom prst="ellipse">
            <a:avLst/>
          </a:prstGeom>
          <a:solidFill>
            <a:srgbClr val="F3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j-cs"/>
            </a:endParaRPr>
          </a:p>
        </p:txBody>
      </p:sp>
      <p:sp>
        <p:nvSpPr>
          <p:cNvPr id="74" name="TextBox 73"/>
          <p:cNvSpPr txBox="1"/>
          <p:nvPr/>
        </p:nvSpPr>
        <p:spPr>
          <a:xfrm>
            <a:off x="6029626" y="4804826"/>
            <a:ext cx="1383354" cy="1131848"/>
          </a:xfrm>
          <a:prstGeom prst="rect">
            <a:avLst/>
          </a:prstGeom>
          <a:noFill/>
        </p:spPr>
        <p:txBody>
          <a:bodyPr wrap="square" rtlCol="0">
            <a:spAutoFit/>
          </a:bodyPr>
          <a:lstStyle/>
          <a:p>
            <a:pPr algn="ctr">
              <a:lnSpc>
                <a:spcPct val="150000"/>
              </a:lnSpc>
            </a:pPr>
            <a:r>
              <a:rPr lang="ar-SY" sz="2400" dirty="0">
                <a:solidFill>
                  <a:schemeClr val="bg1"/>
                </a:solidFill>
                <a:latin typeface="Cairo SemiBold" panose="00000700000000000000" pitchFamily="2" charset="-78"/>
                <a:cs typeface="+mj-cs"/>
              </a:rPr>
              <a:t>متطلبات النظام</a:t>
            </a:r>
            <a:endParaRPr lang="en-US" sz="2400" dirty="0">
              <a:solidFill>
                <a:schemeClr val="bg1"/>
              </a:solidFill>
              <a:latin typeface="Cairo SemiBold" panose="00000700000000000000" pitchFamily="2" charset="-78"/>
              <a:cs typeface="+mj-cs"/>
            </a:endParaRPr>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749088" y="3892780"/>
            <a:ext cx="859536" cy="859536"/>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773015" y="2948507"/>
            <a:ext cx="861846" cy="861846"/>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749089" y="4718825"/>
            <a:ext cx="859536" cy="859536"/>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0800000">
            <a:off x="-704989" y="5482205"/>
            <a:ext cx="859536" cy="859536"/>
          </a:xfrm>
          <a:prstGeom prst="rect">
            <a:avLst/>
          </a:prstGeom>
        </p:spPr>
      </p:pic>
      <p:pic>
        <p:nvPicPr>
          <p:cNvPr id="25" name="Picture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2765922">
            <a:off x="-651867" y="6486153"/>
            <a:ext cx="859536" cy="859536"/>
          </a:xfrm>
          <a:prstGeom prst="rect">
            <a:avLst/>
          </a:prstGeom>
        </p:spPr>
      </p:pic>
      <p:pic>
        <p:nvPicPr>
          <p:cNvPr id="26" name="Picture 2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6436996">
            <a:off x="625820" y="6486152"/>
            <a:ext cx="859536" cy="859536"/>
          </a:xfrm>
          <a:prstGeom prst="rect">
            <a:avLst/>
          </a:prstGeom>
        </p:spPr>
      </p:pic>
      <p:sp>
        <p:nvSpPr>
          <p:cNvPr id="21" name="Rectangle 20"/>
          <p:cNvSpPr/>
          <p:nvPr/>
        </p:nvSpPr>
        <p:spPr>
          <a:xfrm rot="16200000">
            <a:off x="-2604738" y="2650174"/>
            <a:ext cx="6769723" cy="1645920"/>
          </a:xfrm>
          <a:prstGeom prst="rect">
            <a:avLst/>
          </a:prstGeom>
          <a:solidFill>
            <a:srgbClr val="D7DF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j-cs"/>
            </a:endParaRPr>
          </a:p>
        </p:txBody>
      </p:sp>
      <p:sp>
        <p:nvSpPr>
          <p:cNvPr id="84" name="Oval 83"/>
          <p:cNvSpPr/>
          <p:nvPr/>
        </p:nvSpPr>
        <p:spPr>
          <a:xfrm>
            <a:off x="3659502" y="3413957"/>
            <a:ext cx="1870330" cy="1871144"/>
          </a:xfrm>
          <a:prstGeom prst="ellipse">
            <a:avLst/>
          </a:prstGeom>
          <a:solidFill>
            <a:srgbClr val="F3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j-cs"/>
            </a:endParaRPr>
          </a:p>
        </p:txBody>
      </p:sp>
      <p:sp>
        <p:nvSpPr>
          <p:cNvPr id="85" name="TextBox 84"/>
          <p:cNvSpPr txBox="1"/>
          <p:nvPr/>
        </p:nvSpPr>
        <p:spPr>
          <a:xfrm>
            <a:off x="3754578" y="3680716"/>
            <a:ext cx="1737360" cy="1305165"/>
          </a:xfrm>
          <a:prstGeom prst="rect">
            <a:avLst/>
          </a:prstGeom>
          <a:noFill/>
        </p:spPr>
        <p:txBody>
          <a:bodyPr wrap="square" rtlCol="0">
            <a:spAutoFit/>
          </a:bodyPr>
          <a:lstStyle/>
          <a:p>
            <a:pPr algn="ctr">
              <a:lnSpc>
                <a:spcPct val="150000"/>
              </a:lnSpc>
            </a:pPr>
            <a:r>
              <a:rPr lang="ar-SY" sz="2800" b="1" dirty="0">
                <a:solidFill>
                  <a:schemeClr val="bg1"/>
                </a:solidFill>
                <a:latin typeface="+mj-lt"/>
                <a:cs typeface="+mj-cs"/>
              </a:rPr>
              <a:t>مخطط حالات الاستخدام</a:t>
            </a:r>
            <a:endParaRPr lang="ar-SY" b="1" dirty="0">
              <a:solidFill>
                <a:schemeClr val="bg1"/>
              </a:solidFill>
              <a:latin typeface="+mj-lt"/>
              <a:cs typeface="+mj-cs"/>
            </a:endParaRPr>
          </a:p>
        </p:txBody>
      </p:sp>
      <p:sp>
        <p:nvSpPr>
          <p:cNvPr id="7" name="TextBox 6"/>
          <p:cNvSpPr txBox="1"/>
          <p:nvPr/>
        </p:nvSpPr>
        <p:spPr>
          <a:xfrm>
            <a:off x="5984339" y="2407553"/>
            <a:ext cx="2124892" cy="1200329"/>
          </a:xfrm>
          <a:prstGeom prst="rect">
            <a:avLst/>
          </a:prstGeom>
          <a:noFill/>
        </p:spPr>
        <p:txBody>
          <a:bodyPr wrap="square" rtlCol="0">
            <a:spAutoFit/>
          </a:bodyPr>
          <a:lstStyle/>
          <a:p>
            <a:pPr algn="ctr"/>
            <a:r>
              <a:rPr lang="ar-SY" sz="3600" dirty="0">
                <a:solidFill>
                  <a:schemeClr val="bg1"/>
                </a:solidFill>
                <a:latin typeface="Cairo SemiBold" panose="00000700000000000000" pitchFamily="2" charset="-78"/>
                <a:cs typeface="+mj-cs"/>
              </a:rPr>
              <a:t>فكرة المشروع</a:t>
            </a:r>
            <a:endParaRPr lang="en-US" sz="3600" dirty="0">
              <a:solidFill>
                <a:schemeClr val="bg1"/>
              </a:solidFill>
              <a:latin typeface="Cairo SemiBold" panose="00000700000000000000" pitchFamily="2" charset="-78"/>
              <a:cs typeface="+mj-cs"/>
            </a:endParaRPr>
          </a:p>
        </p:txBody>
      </p:sp>
      <p:sp>
        <p:nvSpPr>
          <p:cNvPr id="75" name="Oval 74">
            <a:extLst>
              <a:ext uri="{FF2B5EF4-FFF2-40B4-BE49-F238E27FC236}">
                <a16:creationId xmlns:a16="http://schemas.microsoft.com/office/drawing/2014/main" id="{4DE68827-973A-4C3A-AECD-38B6FD1077C1}"/>
              </a:ext>
            </a:extLst>
          </p:cNvPr>
          <p:cNvSpPr/>
          <p:nvPr/>
        </p:nvSpPr>
        <p:spPr>
          <a:xfrm>
            <a:off x="3229530" y="218363"/>
            <a:ext cx="1834021" cy="1834021"/>
          </a:xfrm>
          <a:prstGeom prst="ellipse">
            <a:avLst/>
          </a:prstGeom>
          <a:solidFill>
            <a:srgbClr val="BE6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j-cs"/>
            </a:endParaRPr>
          </a:p>
        </p:txBody>
      </p:sp>
      <p:sp>
        <p:nvSpPr>
          <p:cNvPr id="76" name="TextBox 75"/>
          <p:cNvSpPr txBox="1"/>
          <p:nvPr/>
        </p:nvSpPr>
        <p:spPr>
          <a:xfrm>
            <a:off x="3457050" y="396748"/>
            <a:ext cx="1361095" cy="1305165"/>
          </a:xfrm>
          <a:prstGeom prst="rect">
            <a:avLst/>
          </a:prstGeom>
          <a:noFill/>
        </p:spPr>
        <p:txBody>
          <a:bodyPr wrap="square" rtlCol="0">
            <a:spAutoFit/>
          </a:bodyPr>
          <a:lstStyle/>
          <a:p>
            <a:pPr algn="ctr" rtl="1">
              <a:lnSpc>
                <a:spcPct val="150000"/>
              </a:lnSpc>
            </a:pPr>
            <a:r>
              <a:rPr lang="ar-SY" sz="2800" dirty="0">
                <a:solidFill>
                  <a:schemeClr val="bg1"/>
                </a:solidFill>
                <a:latin typeface="Cairo SemiBold" panose="00000700000000000000" pitchFamily="2" charset="-78"/>
                <a:cs typeface="+mj-cs"/>
              </a:rPr>
              <a:t>مخطط </a:t>
            </a:r>
            <a:r>
              <a:rPr lang="en-US" sz="2800" dirty="0">
                <a:solidFill>
                  <a:schemeClr val="bg1"/>
                </a:solidFill>
                <a:latin typeface="Cairo SemiBold" panose="00000700000000000000" pitchFamily="2" charset="-78"/>
                <a:cs typeface="+mj-cs"/>
              </a:rPr>
              <a:t>ERD</a:t>
            </a:r>
          </a:p>
        </p:txBody>
      </p:sp>
      <p:sp>
        <p:nvSpPr>
          <p:cNvPr id="2" name="Oval 1">
            <a:extLst>
              <a:ext uri="{FF2B5EF4-FFF2-40B4-BE49-F238E27FC236}">
                <a16:creationId xmlns:a16="http://schemas.microsoft.com/office/drawing/2014/main" id="{4C234658-63CE-44BB-92F2-05DEE10DFE96}"/>
              </a:ext>
            </a:extLst>
          </p:cNvPr>
          <p:cNvSpPr/>
          <p:nvPr/>
        </p:nvSpPr>
        <p:spPr>
          <a:xfrm>
            <a:off x="4394131" y="2189717"/>
            <a:ext cx="914037" cy="914038"/>
          </a:xfrm>
          <a:prstGeom prst="ellipse">
            <a:avLst/>
          </a:prstGeom>
          <a:solidFill>
            <a:srgbClr val="355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2D7F11D4-8A91-4E78-AF0F-36167DA84A21}"/>
              </a:ext>
            </a:extLst>
          </p:cNvPr>
          <p:cNvSpPr/>
          <p:nvPr/>
        </p:nvSpPr>
        <p:spPr>
          <a:xfrm>
            <a:off x="2934878" y="3690301"/>
            <a:ext cx="404957" cy="404957"/>
          </a:xfrm>
          <a:prstGeom prst="ellipse">
            <a:avLst/>
          </a:prstGeom>
          <a:solidFill>
            <a:srgbClr val="F6B1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3EEE1A6-1148-4B57-9EBD-5DE5786C8B53}"/>
              </a:ext>
            </a:extLst>
          </p:cNvPr>
          <p:cNvSpPr/>
          <p:nvPr/>
        </p:nvSpPr>
        <p:spPr>
          <a:xfrm>
            <a:off x="10673553" y="521432"/>
            <a:ext cx="656232" cy="656232"/>
          </a:xfrm>
          <a:prstGeom prst="ellipse">
            <a:avLst/>
          </a:prstGeom>
          <a:solidFill>
            <a:srgbClr val="BE6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B093A3F-58BC-4381-931C-427AFA48EB32}"/>
              </a:ext>
            </a:extLst>
          </p:cNvPr>
          <p:cNvSpPr/>
          <p:nvPr/>
        </p:nvSpPr>
        <p:spPr>
          <a:xfrm>
            <a:off x="5984339" y="6274160"/>
            <a:ext cx="320469" cy="320469"/>
          </a:xfrm>
          <a:prstGeom prst="ellipse">
            <a:avLst/>
          </a:prstGeom>
          <a:solidFill>
            <a:srgbClr val="F072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E6C44CE-75E1-48FE-B425-60D082F883E2}"/>
              </a:ext>
            </a:extLst>
          </p:cNvPr>
          <p:cNvSpPr/>
          <p:nvPr/>
        </p:nvSpPr>
        <p:spPr>
          <a:xfrm>
            <a:off x="6257295" y="150859"/>
            <a:ext cx="491777" cy="491777"/>
          </a:xfrm>
          <a:prstGeom prst="ellipse">
            <a:avLst/>
          </a:prstGeom>
          <a:solidFill>
            <a:srgbClr val="6A5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DD71782-9F99-4785-B68F-2ED4884A2C3B}"/>
              </a:ext>
            </a:extLst>
          </p:cNvPr>
          <p:cNvSpPr/>
          <p:nvPr/>
        </p:nvSpPr>
        <p:spPr>
          <a:xfrm>
            <a:off x="8623633" y="5185325"/>
            <a:ext cx="786072" cy="786072"/>
          </a:xfrm>
          <a:prstGeom prst="ellipse">
            <a:avLst/>
          </a:prstGeom>
          <a:solidFill>
            <a:srgbClr val="EF7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4D959B7-B295-4014-A42E-FDB72248E28B}"/>
              </a:ext>
            </a:extLst>
          </p:cNvPr>
          <p:cNvSpPr txBox="1"/>
          <p:nvPr/>
        </p:nvSpPr>
        <p:spPr>
          <a:xfrm rot="13754220">
            <a:off x="8915426" y="8033667"/>
            <a:ext cx="2677336" cy="523220"/>
          </a:xfrm>
          <a:prstGeom prst="rect">
            <a:avLst/>
          </a:prstGeom>
          <a:noFill/>
        </p:spPr>
        <p:txBody>
          <a:bodyPr wrap="none" rtlCol="0">
            <a:spAutoFit/>
          </a:bodyPr>
          <a:lstStyle/>
          <a:p>
            <a:r>
              <a:rPr lang="ar-SY" sz="2800" dirty="0">
                <a:solidFill>
                  <a:schemeClr val="bg1"/>
                </a:solidFill>
              </a:rPr>
              <a:t>- حجز موعد أونلاين </a:t>
            </a:r>
            <a:endParaRPr lang="en-US" sz="2800" dirty="0">
              <a:solidFill>
                <a:schemeClr val="bg1"/>
              </a:solidFill>
            </a:endParaRPr>
          </a:p>
        </p:txBody>
      </p:sp>
      <p:sp>
        <p:nvSpPr>
          <p:cNvPr id="11" name="TextBox 10">
            <a:extLst>
              <a:ext uri="{FF2B5EF4-FFF2-40B4-BE49-F238E27FC236}">
                <a16:creationId xmlns:a16="http://schemas.microsoft.com/office/drawing/2014/main" id="{6AB69B0C-2D05-4EDC-9E74-2CF0732D1E60}"/>
              </a:ext>
            </a:extLst>
          </p:cNvPr>
          <p:cNvSpPr txBox="1"/>
          <p:nvPr/>
        </p:nvSpPr>
        <p:spPr>
          <a:xfrm>
            <a:off x="5268001" y="8033668"/>
            <a:ext cx="4289957" cy="523220"/>
          </a:xfrm>
          <a:prstGeom prst="rect">
            <a:avLst/>
          </a:prstGeom>
          <a:noFill/>
        </p:spPr>
        <p:txBody>
          <a:bodyPr wrap="none" rtlCol="0">
            <a:spAutoFit/>
          </a:bodyPr>
          <a:lstStyle/>
          <a:p>
            <a:r>
              <a:rPr lang="ar-SY" sz="2800" dirty="0">
                <a:solidFill>
                  <a:schemeClr val="bg1"/>
                </a:solidFill>
              </a:rPr>
              <a:t>- استعراض سجل المراجعات للعيادة</a:t>
            </a:r>
            <a:endParaRPr lang="en-US" sz="2800" dirty="0">
              <a:solidFill>
                <a:schemeClr val="bg1"/>
              </a:solidFill>
            </a:endParaRPr>
          </a:p>
        </p:txBody>
      </p:sp>
      <p:sp>
        <p:nvSpPr>
          <p:cNvPr id="12" name="TextBox 11">
            <a:extLst>
              <a:ext uri="{FF2B5EF4-FFF2-40B4-BE49-F238E27FC236}">
                <a16:creationId xmlns:a16="http://schemas.microsoft.com/office/drawing/2014/main" id="{4E4FBA61-8DC8-4683-A3B7-1FFFA23292DE}"/>
              </a:ext>
            </a:extLst>
          </p:cNvPr>
          <p:cNvSpPr txBox="1"/>
          <p:nvPr/>
        </p:nvSpPr>
        <p:spPr>
          <a:xfrm rot="4781478">
            <a:off x="-4231865" y="5178752"/>
            <a:ext cx="6118984" cy="523220"/>
          </a:xfrm>
          <a:prstGeom prst="rect">
            <a:avLst/>
          </a:prstGeom>
          <a:noFill/>
        </p:spPr>
        <p:txBody>
          <a:bodyPr wrap="none" rtlCol="0">
            <a:spAutoFit/>
          </a:bodyPr>
          <a:lstStyle/>
          <a:p>
            <a:pPr algn="r" rtl="1"/>
            <a:r>
              <a:rPr lang="ar-SY" sz="2800" dirty="0">
                <a:solidFill>
                  <a:schemeClr val="bg1"/>
                </a:solidFill>
              </a:rPr>
              <a:t>- تحليل حالة صحية بناءً على خوارزمية </a:t>
            </a:r>
            <a:r>
              <a:rPr lang="en-US" sz="2800" dirty="0">
                <a:solidFill>
                  <a:schemeClr val="bg1"/>
                </a:solidFill>
              </a:rPr>
              <a:t>K-Means</a:t>
            </a:r>
          </a:p>
        </p:txBody>
      </p:sp>
      <p:sp>
        <p:nvSpPr>
          <p:cNvPr id="14" name="TextBox 13">
            <a:extLst>
              <a:ext uri="{FF2B5EF4-FFF2-40B4-BE49-F238E27FC236}">
                <a16:creationId xmlns:a16="http://schemas.microsoft.com/office/drawing/2014/main" id="{9B12FA29-C267-4FBF-9A69-76B4DD633614}"/>
              </a:ext>
            </a:extLst>
          </p:cNvPr>
          <p:cNvSpPr txBox="1"/>
          <p:nvPr/>
        </p:nvSpPr>
        <p:spPr>
          <a:xfrm rot="10800000">
            <a:off x="-32018" y="7317056"/>
            <a:ext cx="5373587" cy="523220"/>
          </a:xfrm>
          <a:prstGeom prst="rect">
            <a:avLst/>
          </a:prstGeom>
          <a:noFill/>
        </p:spPr>
        <p:txBody>
          <a:bodyPr wrap="none" rtlCol="0">
            <a:spAutoFit/>
          </a:bodyPr>
          <a:lstStyle/>
          <a:p>
            <a:pPr algn="r" rtl="1"/>
            <a:r>
              <a:rPr lang="ar-SY" sz="2800" dirty="0">
                <a:solidFill>
                  <a:schemeClr val="bg1"/>
                </a:solidFill>
              </a:rPr>
              <a:t>- توفير معلومات التواصل مع الطبيب والعيادة</a:t>
            </a:r>
            <a:endParaRPr lang="en-US" sz="2800" dirty="0">
              <a:solidFill>
                <a:schemeClr val="bg1"/>
              </a:solidFill>
            </a:endParaRPr>
          </a:p>
        </p:txBody>
      </p:sp>
      <p:sp>
        <p:nvSpPr>
          <p:cNvPr id="15" name="TextBox 14">
            <a:extLst>
              <a:ext uri="{FF2B5EF4-FFF2-40B4-BE49-F238E27FC236}">
                <a16:creationId xmlns:a16="http://schemas.microsoft.com/office/drawing/2014/main" id="{7C0F0845-575F-49F4-BF87-1A11889D5057}"/>
              </a:ext>
            </a:extLst>
          </p:cNvPr>
          <p:cNvSpPr txBox="1"/>
          <p:nvPr/>
        </p:nvSpPr>
        <p:spPr>
          <a:xfrm rot="5019726">
            <a:off x="11001669" y="2145943"/>
            <a:ext cx="6381876" cy="523220"/>
          </a:xfrm>
          <a:prstGeom prst="rect">
            <a:avLst/>
          </a:prstGeom>
          <a:noFill/>
        </p:spPr>
        <p:txBody>
          <a:bodyPr wrap="none" rtlCol="0">
            <a:spAutoFit/>
          </a:bodyPr>
          <a:lstStyle/>
          <a:p>
            <a:pPr algn="r" rtl="1"/>
            <a:r>
              <a:rPr lang="ar-SY" sz="2800" dirty="0">
                <a:solidFill>
                  <a:schemeClr val="bg1"/>
                </a:solidFill>
              </a:rPr>
              <a:t>- التراجع عن حجز موعد أو إلغاء موعد محجوز مسبقاً</a:t>
            </a:r>
            <a:endParaRPr lang="en-US" sz="2800" dirty="0">
              <a:solidFill>
                <a:schemeClr val="bg1"/>
              </a:solidFill>
            </a:endParaRPr>
          </a:p>
        </p:txBody>
      </p:sp>
      <p:sp>
        <p:nvSpPr>
          <p:cNvPr id="16" name="TextBox 15">
            <a:extLst>
              <a:ext uri="{FF2B5EF4-FFF2-40B4-BE49-F238E27FC236}">
                <a16:creationId xmlns:a16="http://schemas.microsoft.com/office/drawing/2014/main" id="{B52BD49A-DB4F-47CB-B74E-E26A237A86C5}"/>
              </a:ext>
            </a:extLst>
          </p:cNvPr>
          <p:cNvSpPr txBox="1"/>
          <p:nvPr/>
        </p:nvSpPr>
        <p:spPr>
          <a:xfrm rot="11146723">
            <a:off x="-42837" y="-1032933"/>
            <a:ext cx="5703806" cy="523220"/>
          </a:xfrm>
          <a:prstGeom prst="rect">
            <a:avLst/>
          </a:prstGeom>
          <a:noFill/>
        </p:spPr>
        <p:txBody>
          <a:bodyPr wrap="none" rtlCol="0">
            <a:spAutoFit/>
          </a:bodyPr>
          <a:lstStyle/>
          <a:p>
            <a:pPr algn="r" rtl="1"/>
            <a:r>
              <a:rPr lang="ar-SY" sz="2800" dirty="0">
                <a:solidFill>
                  <a:schemeClr val="bg1"/>
                </a:solidFill>
              </a:rPr>
              <a:t>- تسجيل دخول \ تسجيل حساب بسهولة ووضوح</a:t>
            </a:r>
            <a:endParaRPr lang="en-US" sz="2800" dirty="0">
              <a:solidFill>
                <a:schemeClr val="bg1"/>
              </a:solidFill>
            </a:endParaRPr>
          </a:p>
        </p:txBody>
      </p:sp>
      <p:sp>
        <p:nvSpPr>
          <p:cNvPr id="17" name="TextBox 16">
            <a:extLst>
              <a:ext uri="{FF2B5EF4-FFF2-40B4-BE49-F238E27FC236}">
                <a16:creationId xmlns:a16="http://schemas.microsoft.com/office/drawing/2014/main" id="{892010BB-4D0C-4ECF-8467-CE9DAC9C22E4}"/>
              </a:ext>
            </a:extLst>
          </p:cNvPr>
          <p:cNvSpPr txBox="1"/>
          <p:nvPr/>
        </p:nvSpPr>
        <p:spPr>
          <a:xfrm>
            <a:off x="8497347" y="-888086"/>
            <a:ext cx="4604146" cy="523220"/>
          </a:xfrm>
          <a:prstGeom prst="rect">
            <a:avLst/>
          </a:prstGeom>
          <a:noFill/>
        </p:spPr>
        <p:txBody>
          <a:bodyPr wrap="none" rtlCol="0">
            <a:spAutoFit/>
          </a:bodyPr>
          <a:lstStyle/>
          <a:p>
            <a:pPr algn="r" rtl="1"/>
            <a:r>
              <a:rPr lang="ar-SY" sz="2800" dirty="0">
                <a:solidFill>
                  <a:schemeClr val="bg1"/>
                </a:solidFill>
              </a:rPr>
              <a:t>- واجهات مستخدم سلسة وبسيطة للغاية</a:t>
            </a:r>
            <a:endParaRPr lang="en-US" sz="2800" dirty="0">
              <a:solidFill>
                <a:schemeClr val="bg1"/>
              </a:solidFill>
            </a:endParaRPr>
          </a:p>
        </p:txBody>
      </p:sp>
    </p:spTree>
    <p:extLst>
      <p:ext uri="{BB962C8B-B14F-4D97-AF65-F5344CB8AC3E}">
        <p14:creationId xmlns:p14="http://schemas.microsoft.com/office/powerpoint/2010/main" val="18334084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A2B6A65-8F34-43DB-A5A2-8F9223931E17}"/>
              </a:ext>
            </a:extLst>
          </p:cNvPr>
          <p:cNvPicPr>
            <a:picLocks noChangeAspect="1"/>
          </p:cNvPicPr>
          <p:nvPr/>
        </p:nvPicPr>
        <p:blipFill rotWithShape="1">
          <a:blip r:embed="rId3">
            <a:extLst>
              <a:ext uri="{28A0092B-C50C-407E-A947-70E740481C1C}">
                <a14:useLocalDpi xmlns:a14="http://schemas.microsoft.com/office/drawing/2010/main" val="0"/>
              </a:ext>
            </a:extLst>
          </a:blip>
          <a:srcRect t="82971"/>
          <a:stretch/>
        </p:blipFill>
        <p:spPr>
          <a:xfrm>
            <a:off x="0" y="-1"/>
            <a:ext cx="12191999" cy="1257818"/>
          </a:xfrm>
          <a:prstGeom prst="rect">
            <a:avLst/>
          </a:prstGeom>
          <a:ln>
            <a:noFill/>
          </a:ln>
        </p:spPr>
      </p:pic>
      <p:sp>
        <p:nvSpPr>
          <p:cNvPr id="10" name="TextBox 9">
            <a:hlinkClick r:id="rId4" action="ppaction://hlinksldjump"/>
          </p:cNvPr>
          <p:cNvSpPr txBox="1"/>
          <p:nvPr/>
        </p:nvSpPr>
        <p:spPr>
          <a:xfrm>
            <a:off x="4143901" y="274965"/>
            <a:ext cx="3904196" cy="707886"/>
          </a:xfrm>
          <a:prstGeom prst="rect">
            <a:avLst/>
          </a:prstGeom>
          <a:noFill/>
        </p:spPr>
        <p:txBody>
          <a:bodyPr wrap="square" rtlCol="0">
            <a:spAutoFit/>
          </a:bodyPr>
          <a:lstStyle/>
          <a:p>
            <a:pPr algn="ctr"/>
            <a:r>
              <a:rPr lang="ar-SY" sz="4000" dirty="0">
                <a:solidFill>
                  <a:schemeClr val="bg1"/>
                </a:solidFill>
                <a:effectLst/>
                <a:latin typeface="Cairo SemiBold" panose="00000700000000000000" pitchFamily="2" charset="-78"/>
                <a:cs typeface="+mj-cs"/>
              </a:rPr>
              <a:t>فكرة</a:t>
            </a:r>
            <a:r>
              <a:rPr lang="ar-SY" sz="4000" dirty="0">
                <a:solidFill>
                  <a:schemeClr val="bg1"/>
                </a:solidFill>
                <a:effectLst>
                  <a:glow rad="139700">
                    <a:schemeClr val="accent1">
                      <a:satMod val="175000"/>
                      <a:alpha val="40000"/>
                    </a:schemeClr>
                  </a:glow>
                </a:effectLst>
                <a:latin typeface="Cairo SemiBold" panose="00000700000000000000" pitchFamily="2" charset="-78"/>
                <a:cs typeface="+mj-cs"/>
              </a:rPr>
              <a:t> </a:t>
            </a:r>
            <a:r>
              <a:rPr lang="ar-SY" sz="4000" dirty="0">
                <a:solidFill>
                  <a:schemeClr val="bg1"/>
                </a:solidFill>
                <a:effectLst/>
                <a:latin typeface="Cairo SemiBold" panose="00000700000000000000" pitchFamily="2" charset="-78"/>
                <a:cs typeface="+mj-cs"/>
              </a:rPr>
              <a:t>المشروع</a:t>
            </a:r>
            <a:endParaRPr lang="en-US" sz="4000" dirty="0">
              <a:solidFill>
                <a:schemeClr val="bg1"/>
              </a:solidFill>
              <a:effectLst/>
              <a:latin typeface="Cairo SemiBold" panose="00000700000000000000" pitchFamily="2" charset="-78"/>
              <a:cs typeface="+mj-cs"/>
            </a:endParaRPr>
          </a:p>
        </p:txBody>
      </p:sp>
      <p:sp>
        <p:nvSpPr>
          <p:cNvPr id="2" name="TextBox 1">
            <a:extLst>
              <a:ext uri="{FF2B5EF4-FFF2-40B4-BE49-F238E27FC236}">
                <a16:creationId xmlns:a16="http://schemas.microsoft.com/office/drawing/2014/main" id="{5F12949A-4245-48DB-B9AF-61F86181E207}"/>
              </a:ext>
            </a:extLst>
          </p:cNvPr>
          <p:cNvSpPr txBox="1"/>
          <p:nvPr/>
        </p:nvSpPr>
        <p:spPr>
          <a:xfrm>
            <a:off x="7639023" y="1670628"/>
            <a:ext cx="2677336" cy="523220"/>
          </a:xfrm>
          <a:prstGeom prst="rect">
            <a:avLst/>
          </a:prstGeom>
          <a:noFill/>
        </p:spPr>
        <p:txBody>
          <a:bodyPr wrap="none" rtlCol="0">
            <a:spAutoFit/>
          </a:bodyPr>
          <a:lstStyle/>
          <a:p>
            <a:r>
              <a:rPr lang="ar-SY" sz="2800" dirty="0">
                <a:solidFill>
                  <a:srgbClr val="6A5D79"/>
                </a:solidFill>
              </a:rPr>
              <a:t>- حجز موعد أونلاين </a:t>
            </a:r>
            <a:endParaRPr lang="en-US" sz="2800" dirty="0">
              <a:solidFill>
                <a:srgbClr val="6A5D79"/>
              </a:solidFill>
            </a:endParaRPr>
          </a:p>
        </p:txBody>
      </p:sp>
      <p:sp>
        <p:nvSpPr>
          <p:cNvPr id="6" name="TextBox 5">
            <a:extLst>
              <a:ext uri="{FF2B5EF4-FFF2-40B4-BE49-F238E27FC236}">
                <a16:creationId xmlns:a16="http://schemas.microsoft.com/office/drawing/2014/main" id="{C3F327F4-DDB9-4E3C-B708-CAA7A9A750C7}"/>
              </a:ext>
            </a:extLst>
          </p:cNvPr>
          <p:cNvSpPr txBox="1"/>
          <p:nvPr/>
        </p:nvSpPr>
        <p:spPr>
          <a:xfrm>
            <a:off x="6026402" y="3036704"/>
            <a:ext cx="4289957" cy="523220"/>
          </a:xfrm>
          <a:prstGeom prst="rect">
            <a:avLst/>
          </a:prstGeom>
          <a:noFill/>
        </p:spPr>
        <p:txBody>
          <a:bodyPr wrap="none" rtlCol="0">
            <a:spAutoFit/>
          </a:bodyPr>
          <a:lstStyle/>
          <a:p>
            <a:r>
              <a:rPr lang="ar-SY" sz="2800" dirty="0">
                <a:solidFill>
                  <a:srgbClr val="6A5D79"/>
                </a:solidFill>
              </a:rPr>
              <a:t>- استعراض سجل المراجعات للعيادة</a:t>
            </a:r>
            <a:endParaRPr lang="en-US" sz="2800" dirty="0">
              <a:solidFill>
                <a:srgbClr val="6A5D79"/>
              </a:solidFill>
            </a:endParaRPr>
          </a:p>
        </p:txBody>
      </p:sp>
      <p:sp>
        <p:nvSpPr>
          <p:cNvPr id="7" name="TextBox 6">
            <a:extLst>
              <a:ext uri="{FF2B5EF4-FFF2-40B4-BE49-F238E27FC236}">
                <a16:creationId xmlns:a16="http://schemas.microsoft.com/office/drawing/2014/main" id="{4705234E-58C0-42F7-95E2-84ADF9EAE4D3}"/>
              </a:ext>
            </a:extLst>
          </p:cNvPr>
          <p:cNvSpPr txBox="1"/>
          <p:nvPr/>
        </p:nvSpPr>
        <p:spPr>
          <a:xfrm>
            <a:off x="4197375" y="4402780"/>
            <a:ext cx="6118984" cy="523220"/>
          </a:xfrm>
          <a:prstGeom prst="rect">
            <a:avLst/>
          </a:prstGeom>
          <a:noFill/>
        </p:spPr>
        <p:txBody>
          <a:bodyPr wrap="none" rtlCol="0">
            <a:spAutoFit/>
          </a:bodyPr>
          <a:lstStyle/>
          <a:p>
            <a:pPr algn="r" rtl="1"/>
            <a:r>
              <a:rPr lang="ar-SY" sz="2800" dirty="0">
                <a:solidFill>
                  <a:srgbClr val="6A5D79"/>
                </a:solidFill>
              </a:rPr>
              <a:t>- تحليل حالة صحية بناءً على خوارزمية </a:t>
            </a:r>
            <a:r>
              <a:rPr lang="en-US" sz="2800" dirty="0">
                <a:solidFill>
                  <a:srgbClr val="6A5D79"/>
                </a:solidFill>
              </a:rPr>
              <a:t>K-Means</a:t>
            </a:r>
          </a:p>
        </p:txBody>
      </p:sp>
      <p:sp>
        <p:nvSpPr>
          <p:cNvPr id="8" name="TextBox 7">
            <a:extLst>
              <a:ext uri="{FF2B5EF4-FFF2-40B4-BE49-F238E27FC236}">
                <a16:creationId xmlns:a16="http://schemas.microsoft.com/office/drawing/2014/main" id="{BB9640E6-AD86-4D9C-983B-D8C1EB4F91A0}"/>
              </a:ext>
            </a:extLst>
          </p:cNvPr>
          <p:cNvSpPr txBox="1"/>
          <p:nvPr/>
        </p:nvSpPr>
        <p:spPr>
          <a:xfrm>
            <a:off x="4942772" y="3719742"/>
            <a:ext cx="5373587" cy="523220"/>
          </a:xfrm>
          <a:prstGeom prst="rect">
            <a:avLst/>
          </a:prstGeom>
          <a:noFill/>
        </p:spPr>
        <p:txBody>
          <a:bodyPr wrap="none" rtlCol="0">
            <a:spAutoFit/>
          </a:bodyPr>
          <a:lstStyle/>
          <a:p>
            <a:pPr algn="r" rtl="1"/>
            <a:r>
              <a:rPr lang="ar-SY" sz="2800" dirty="0">
                <a:solidFill>
                  <a:srgbClr val="6A5D79"/>
                </a:solidFill>
              </a:rPr>
              <a:t>- توفير معلومات التواصل مع الطبيب والعيادة</a:t>
            </a:r>
            <a:endParaRPr lang="en-US" sz="2800" dirty="0">
              <a:solidFill>
                <a:srgbClr val="6A5D79"/>
              </a:solidFill>
            </a:endParaRPr>
          </a:p>
        </p:txBody>
      </p:sp>
      <p:sp>
        <p:nvSpPr>
          <p:cNvPr id="11" name="TextBox 10">
            <a:extLst>
              <a:ext uri="{FF2B5EF4-FFF2-40B4-BE49-F238E27FC236}">
                <a16:creationId xmlns:a16="http://schemas.microsoft.com/office/drawing/2014/main" id="{531681D5-0125-43FD-8262-8DCE80A1DE89}"/>
              </a:ext>
            </a:extLst>
          </p:cNvPr>
          <p:cNvSpPr txBox="1"/>
          <p:nvPr/>
        </p:nvSpPr>
        <p:spPr>
          <a:xfrm>
            <a:off x="3934483" y="2353666"/>
            <a:ext cx="6381876" cy="523220"/>
          </a:xfrm>
          <a:prstGeom prst="rect">
            <a:avLst/>
          </a:prstGeom>
          <a:noFill/>
        </p:spPr>
        <p:txBody>
          <a:bodyPr wrap="none" rtlCol="0">
            <a:spAutoFit/>
          </a:bodyPr>
          <a:lstStyle/>
          <a:p>
            <a:pPr algn="r" rtl="1"/>
            <a:r>
              <a:rPr lang="ar-SY" sz="2800" dirty="0">
                <a:solidFill>
                  <a:srgbClr val="6A5D79"/>
                </a:solidFill>
              </a:rPr>
              <a:t>- التراجع عن حجز موعد أو إلغاء موعد محجوز مسبقاً</a:t>
            </a:r>
            <a:endParaRPr lang="en-US" sz="2800" dirty="0">
              <a:solidFill>
                <a:srgbClr val="6A5D79"/>
              </a:solidFill>
            </a:endParaRPr>
          </a:p>
        </p:txBody>
      </p:sp>
      <p:sp>
        <p:nvSpPr>
          <p:cNvPr id="12" name="TextBox 11">
            <a:extLst>
              <a:ext uri="{FF2B5EF4-FFF2-40B4-BE49-F238E27FC236}">
                <a16:creationId xmlns:a16="http://schemas.microsoft.com/office/drawing/2014/main" id="{C4FBB81C-DAEA-43AC-A38B-9F50A5559384}"/>
              </a:ext>
            </a:extLst>
          </p:cNvPr>
          <p:cNvSpPr txBox="1"/>
          <p:nvPr/>
        </p:nvSpPr>
        <p:spPr>
          <a:xfrm>
            <a:off x="4612553" y="5085818"/>
            <a:ext cx="5703806" cy="523220"/>
          </a:xfrm>
          <a:prstGeom prst="rect">
            <a:avLst/>
          </a:prstGeom>
          <a:noFill/>
        </p:spPr>
        <p:txBody>
          <a:bodyPr wrap="none" rtlCol="0">
            <a:spAutoFit/>
          </a:bodyPr>
          <a:lstStyle/>
          <a:p>
            <a:pPr algn="r" rtl="1"/>
            <a:r>
              <a:rPr lang="ar-SY" sz="2800" dirty="0">
                <a:solidFill>
                  <a:srgbClr val="6A5D79"/>
                </a:solidFill>
              </a:rPr>
              <a:t>- تسجيل دخول \ تسجيل حساب بسهولة ووضوح</a:t>
            </a:r>
            <a:endParaRPr lang="en-US" sz="2800" dirty="0">
              <a:solidFill>
                <a:srgbClr val="6A5D79"/>
              </a:solidFill>
            </a:endParaRPr>
          </a:p>
        </p:txBody>
      </p:sp>
      <p:sp>
        <p:nvSpPr>
          <p:cNvPr id="14" name="TextBox 13">
            <a:extLst>
              <a:ext uri="{FF2B5EF4-FFF2-40B4-BE49-F238E27FC236}">
                <a16:creationId xmlns:a16="http://schemas.microsoft.com/office/drawing/2014/main" id="{ED6D68CA-4792-42AF-85BA-A19DB7D9F5FA}"/>
              </a:ext>
            </a:extLst>
          </p:cNvPr>
          <p:cNvSpPr txBox="1"/>
          <p:nvPr/>
        </p:nvSpPr>
        <p:spPr>
          <a:xfrm>
            <a:off x="5712212" y="5768856"/>
            <a:ext cx="4604146" cy="523220"/>
          </a:xfrm>
          <a:prstGeom prst="rect">
            <a:avLst/>
          </a:prstGeom>
          <a:noFill/>
        </p:spPr>
        <p:txBody>
          <a:bodyPr wrap="none" rtlCol="0">
            <a:spAutoFit/>
          </a:bodyPr>
          <a:lstStyle/>
          <a:p>
            <a:pPr algn="r" rtl="1"/>
            <a:r>
              <a:rPr lang="ar-SY" sz="2800" dirty="0">
                <a:solidFill>
                  <a:srgbClr val="6A5D79"/>
                </a:solidFill>
              </a:rPr>
              <a:t>- واجهات مستخدم سلسة وبسيطة للغاية</a:t>
            </a:r>
            <a:endParaRPr lang="en-US" sz="2800" dirty="0">
              <a:solidFill>
                <a:srgbClr val="6A5D79"/>
              </a:solidFill>
            </a:endParaRPr>
          </a:p>
        </p:txBody>
      </p:sp>
    </p:spTree>
    <p:extLst>
      <p:ext uri="{BB962C8B-B14F-4D97-AF65-F5344CB8AC3E}">
        <p14:creationId xmlns:p14="http://schemas.microsoft.com/office/powerpoint/2010/main" val="36197597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6A2B6A65-8F34-43DB-A5A2-8F9223931E17}"/>
              </a:ext>
            </a:extLst>
          </p:cNvPr>
          <p:cNvPicPr>
            <a:picLocks noChangeAspect="1"/>
          </p:cNvPicPr>
          <p:nvPr/>
        </p:nvPicPr>
        <p:blipFill rotWithShape="1">
          <a:blip r:embed="rId2">
            <a:extLst>
              <a:ext uri="{28A0092B-C50C-407E-A947-70E740481C1C}">
                <a14:useLocalDpi xmlns:a14="http://schemas.microsoft.com/office/drawing/2010/main" val="0"/>
              </a:ext>
            </a:extLst>
          </a:blip>
          <a:srcRect t="82971"/>
          <a:stretch/>
        </p:blipFill>
        <p:spPr>
          <a:xfrm rot="16200000">
            <a:off x="8337805" y="3003803"/>
            <a:ext cx="6857999" cy="850392"/>
          </a:xfrm>
          <a:prstGeom prst="rect">
            <a:avLst/>
          </a:prstGeom>
          <a:ln>
            <a:noFill/>
          </a:ln>
        </p:spPr>
      </p:pic>
      <p:sp>
        <p:nvSpPr>
          <p:cNvPr id="17" name="Right Triangle 16">
            <a:extLst>
              <a:ext uri="{FF2B5EF4-FFF2-40B4-BE49-F238E27FC236}">
                <a16:creationId xmlns:a16="http://schemas.microsoft.com/office/drawing/2014/main" id="{E5E5C36A-FA33-410B-93B0-0CFC3D927B01}"/>
              </a:ext>
            </a:extLst>
          </p:cNvPr>
          <p:cNvSpPr/>
          <p:nvPr/>
        </p:nvSpPr>
        <p:spPr>
          <a:xfrm flipH="1" flipV="1">
            <a:off x="5172895" y="5634557"/>
            <a:ext cx="3239590" cy="1306286"/>
          </a:xfrm>
          <a:prstGeom prst="rtTriangle">
            <a:avLst/>
          </a:prstGeom>
          <a:gradFill>
            <a:gsLst>
              <a:gs pos="0">
                <a:schemeClr val="accent3">
                  <a:lumMod val="0"/>
                  <a:lumOff val="100000"/>
                  <a:alpha val="0"/>
                </a:schemeClr>
              </a:gs>
              <a:gs pos="95000">
                <a:schemeClr val="tx1"/>
              </a:gs>
            </a:gsLst>
            <a:lin ang="0" scaled="0"/>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Top Corners Rounded 2">
            <a:extLst>
              <a:ext uri="{FF2B5EF4-FFF2-40B4-BE49-F238E27FC236}">
                <a16:creationId xmlns:a16="http://schemas.microsoft.com/office/drawing/2014/main" id="{84DB9246-8A59-4824-B6BE-98BA06532E94}"/>
              </a:ext>
            </a:extLst>
          </p:cNvPr>
          <p:cNvSpPr/>
          <p:nvPr/>
        </p:nvSpPr>
        <p:spPr>
          <a:xfrm rot="5400000" flipH="1">
            <a:off x="6426931" y="3520438"/>
            <a:ext cx="1097280" cy="3200400"/>
          </a:xfrm>
          <a:prstGeom prst="round2SameRect">
            <a:avLst>
              <a:gd name="adj1" fmla="val 50000"/>
              <a:gd name="adj2" fmla="val 0"/>
            </a:avLst>
          </a:prstGeom>
          <a:gradFill flip="none" rotWithShape="1">
            <a:gsLst>
              <a:gs pos="33000">
                <a:schemeClr val="accent3">
                  <a:lumMod val="0"/>
                  <a:lumOff val="100000"/>
                </a:schemeClr>
              </a:gs>
              <a:gs pos="78000">
                <a:schemeClr val="bg1">
                  <a:lumMod val="85000"/>
                </a:schemeClr>
              </a:gs>
              <a:gs pos="100000">
                <a:srgbClr val="F0F0F0">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ight Triangle 18">
            <a:extLst>
              <a:ext uri="{FF2B5EF4-FFF2-40B4-BE49-F238E27FC236}">
                <a16:creationId xmlns:a16="http://schemas.microsoft.com/office/drawing/2014/main" id="{E0B25E1E-171C-4ED9-A538-EEB7D462725C}"/>
              </a:ext>
            </a:extLst>
          </p:cNvPr>
          <p:cNvSpPr/>
          <p:nvPr/>
        </p:nvSpPr>
        <p:spPr>
          <a:xfrm flipV="1">
            <a:off x="3553100" y="4408717"/>
            <a:ext cx="3239590" cy="1306286"/>
          </a:xfrm>
          <a:prstGeom prst="rtTriangle">
            <a:avLst/>
          </a:prstGeom>
          <a:gradFill>
            <a:gsLst>
              <a:gs pos="0">
                <a:schemeClr val="accent3">
                  <a:lumMod val="0"/>
                  <a:lumOff val="100000"/>
                  <a:alpha val="0"/>
                </a:schemeClr>
              </a:gs>
              <a:gs pos="95000">
                <a:schemeClr val="tx1"/>
              </a:gs>
            </a:gsLst>
            <a:lin ang="0" scaled="0"/>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Top Corners Rounded 4">
            <a:extLst>
              <a:ext uri="{FF2B5EF4-FFF2-40B4-BE49-F238E27FC236}">
                <a16:creationId xmlns:a16="http://schemas.microsoft.com/office/drawing/2014/main" id="{7EB0DE4D-7C49-4357-BD53-0F45AE0FD877}"/>
              </a:ext>
            </a:extLst>
          </p:cNvPr>
          <p:cNvSpPr/>
          <p:nvPr/>
        </p:nvSpPr>
        <p:spPr>
          <a:xfrm rot="16200000">
            <a:off x="4604662" y="2403559"/>
            <a:ext cx="1097280" cy="3200400"/>
          </a:xfrm>
          <a:prstGeom prst="round2SameRect">
            <a:avLst>
              <a:gd name="adj1" fmla="val 50000"/>
              <a:gd name="adj2" fmla="val 0"/>
            </a:avLst>
          </a:prstGeom>
          <a:gradFill flip="none" rotWithShape="1">
            <a:gsLst>
              <a:gs pos="33000">
                <a:schemeClr val="accent3">
                  <a:lumMod val="0"/>
                  <a:lumOff val="100000"/>
                </a:schemeClr>
              </a:gs>
              <a:gs pos="78000">
                <a:schemeClr val="bg1">
                  <a:lumMod val="85000"/>
                </a:schemeClr>
              </a:gs>
              <a:gs pos="100000">
                <a:srgbClr val="F0F0F0">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ight Triangle 20">
            <a:extLst>
              <a:ext uri="{FF2B5EF4-FFF2-40B4-BE49-F238E27FC236}">
                <a16:creationId xmlns:a16="http://schemas.microsoft.com/office/drawing/2014/main" id="{1FFF6000-033E-40E2-A13C-B4A546AA3D03}"/>
              </a:ext>
            </a:extLst>
          </p:cNvPr>
          <p:cNvSpPr/>
          <p:nvPr/>
        </p:nvSpPr>
        <p:spPr>
          <a:xfrm flipH="1" flipV="1">
            <a:off x="5421089" y="3272609"/>
            <a:ext cx="3239590" cy="1306286"/>
          </a:xfrm>
          <a:prstGeom prst="rtTriangle">
            <a:avLst/>
          </a:prstGeom>
          <a:gradFill>
            <a:gsLst>
              <a:gs pos="0">
                <a:schemeClr val="accent3">
                  <a:lumMod val="0"/>
                  <a:lumOff val="100000"/>
                  <a:alpha val="0"/>
                </a:schemeClr>
              </a:gs>
              <a:gs pos="95000">
                <a:schemeClr val="tx1"/>
              </a:gs>
            </a:gsLst>
            <a:lin ang="0" scaled="0"/>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Top Corners Rounded 6">
            <a:extLst>
              <a:ext uri="{FF2B5EF4-FFF2-40B4-BE49-F238E27FC236}">
                <a16:creationId xmlns:a16="http://schemas.microsoft.com/office/drawing/2014/main" id="{0470FBC7-FAFB-4663-B534-6925A0CDC840}"/>
              </a:ext>
            </a:extLst>
          </p:cNvPr>
          <p:cNvSpPr/>
          <p:nvPr/>
        </p:nvSpPr>
        <p:spPr>
          <a:xfrm rot="5400000" flipH="1">
            <a:off x="6426931" y="1259197"/>
            <a:ext cx="1097280" cy="3200400"/>
          </a:xfrm>
          <a:prstGeom prst="round2SameRect">
            <a:avLst>
              <a:gd name="adj1" fmla="val 50000"/>
              <a:gd name="adj2" fmla="val 0"/>
            </a:avLst>
          </a:prstGeom>
          <a:gradFill flip="none" rotWithShape="1">
            <a:gsLst>
              <a:gs pos="33000">
                <a:schemeClr val="accent3">
                  <a:lumMod val="0"/>
                  <a:lumOff val="100000"/>
                </a:schemeClr>
              </a:gs>
              <a:gs pos="78000">
                <a:schemeClr val="bg1">
                  <a:lumMod val="85000"/>
                </a:schemeClr>
              </a:gs>
              <a:gs pos="100000">
                <a:srgbClr val="F0F0F0">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Top Corners Rounded 8">
            <a:extLst>
              <a:ext uri="{FF2B5EF4-FFF2-40B4-BE49-F238E27FC236}">
                <a16:creationId xmlns:a16="http://schemas.microsoft.com/office/drawing/2014/main" id="{382EE431-A8D7-4C88-ACA3-3BBC7171294A}"/>
              </a:ext>
            </a:extLst>
          </p:cNvPr>
          <p:cNvSpPr/>
          <p:nvPr/>
        </p:nvSpPr>
        <p:spPr>
          <a:xfrm rot="16200000">
            <a:off x="4090038" y="117564"/>
            <a:ext cx="1097280" cy="3200400"/>
          </a:xfrm>
          <a:prstGeom prst="round2SameRect">
            <a:avLst>
              <a:gd name="adj1" fmla="val 50000"/>
              <a:gd name="adj2" fmla="val 0"/>
            </a:avLst>
          </a:prstGeom>
          <a:gradFill flip="none" rotWithShape="1">
            <a:gsLst>
              <a:gs pos="33000">
                <a:schemeClr val="accent3">
                  <a:lumMod val="0"/>
                  <a:lumOff val="100000"/>
                </a:schemeClr>
              </a:gs>
              <a:gs pos="78000">
                <a:schemeClr val="bg1">
                  <a:lumMod val="85000"/>
                </a:schemeClr>
              </a:gs>
              <a:gs pos="100000">
                <a:srgbClr val="F0F0F0">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p:cNvSpPr/>
          <p:nvPr/>
        </p:nvSpPr>
        <p:spPr>
          <a:xfrm>
            <a:off x="3112547" y="1211212"/>
            <a:ext cx="1006571" cy="1006571"/>
          </a:xfrm>
          <a:prstGeom prst="ellipse">
            <a:avLst/>
          </a:prstGeom>
          <a:solidFill>
            <a:srgbClr val="BF6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3" name="Oval 32"/>
          <p:cNvSpPr/>
          <p:nvPr/>
        </p:nvSpPr>
        <p:spPr>
          <a:xfrm>
            <a:off x="3632107" y="3500472"/>
            <a:ext cx="1006571" cy="1006571"/>
          </a:xfrm>
          <a:prstGeom prst="ellipse">
            <a:avLst/>
          </a:prstGeom>
          <a:solidFill>
            <a:srgbClr val="E26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7499531" y="4620801"/>
            <a:ext cx="1006571" cy="1006571"/>
          </a:xfrm>
          <a:prstGeom prst="ellipse">
            <a:avLst/>
          </a:prstGeom>
          <a:solidFill>
            <a:srgbClr val="F38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7501441" y="2356111"/>
            <a:ext cx="1006571" cy="1006571"/>
          </a:xfrm>
          <a:prstGeom prst="ellipse">
            <a:avLst/>
          </a:prstGeom>
          <a:solidFill>
            <a:srgbClr val="CF6D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411333" y="1360554"/>
            <a:ext cx="408999" cy="707886"/>
          </a:xfrm>
          <a:prstGeom prst="rect">
            <a:avLst/>
          </a:prstGeom>
          <a:noFill/>
        </p:spPr>
        <p:txBody>
          <a:bodyPr wrap="square" rtlCol="0">
            <a:spAutoFit/>
          </a:bodyPr>
          <a:lstStyle/>
          <a:p>
            <a:r>
              <a:rPr lang="en-US" sz="4000" dirty="0">
                <a:solidFill>
                  <a:schemeClr val="bg1"/>
                </a:solidFill>
                <a:latin typeface="Almarai" pitchFamily="2" charset="-78"/>
                <a:cs typeface="Almarai" pitchFamily="2" charset="-78"/>
              </a:rPr>
              <a:t>1</a:t>
            </a:r>
            <a:endParaRPr lang="en-US" sz="2800" dirty="0">
              <a:solidFill>
                <a:schemeClr val="bg1"/>
              </a:solidFill>
              <a:latin typeface="Almarai" pitchFamily="2" charset="-78"/>
              <a:cs typeface="Almarai" pitchFamily="2" charset="-78"/>
            </a:endParaRPr>
          </a:p>
        </p:txBody>
      </p:sp>
      <p:sp>
        <p:nvSpPr>
          <p:cNvPr id="25" name="TextBox 24"/>
          <p:cNvSpPr txBox="1"/>
          <p:nvPr/>
        </p:nvSpPr>
        <p:spPr>
          <a:xfrm>
            <a:off x="3936794" y="3658355"/>
            <a:ext cx="408999" cy="707886"/>
          </a:xfrm>
          <a:prstGeom prst="rect">
            <a:avLst/>
          </a:prstGeom>
          <a:noFill/>
        </p:spPr>
        <p:txBody>
          <a:bodyPr wrap="square" rtlCol="0">
            <a:spAutoFit/>
          </a:bodyPr>
          <a:lstStyle/>
          <a:p>
            <a:r>
              <a:rPr lang="en-US" sz="4000" dirty="0">
                <a:solidFill>
                  <a:schemeClr val="bg1"/>
                </a:solidFill>
                <a:latin typeface="Almarai" pitchFamily="2" charset="-78"/>
                <a:cs typeface="Almarai" pitchFamily="2" charset="-78"/>
              </a:rPr>
              <a:t>3</a:t>
            </a:r>
            <a:endParaRPr lang="en-US" sz="2800" dirty="0">
              <a:solidFill>
                <a:schemeClr val="bg1"/>
              </a:solidFill>
              <a:latin typeface="Almarai" pitchFamily="2" charset="-78"/>
              <a:cs typeface="Almarai" pitchFamily="2" charset="-78"/>
            </a:endParaRPr>
          </a:p>
        </p:txBody>
      </p:sp>
      <p:sp>
        <p:nvSpPr>
          <p:cNvPr id="26" name="TextBox 25"/>
          <p:cNvSpPr txBox="1"/>
          <p:nvPr/>
        </p:nvSpPr>
        <p:spPr>
          <a:xfrm>
            <a:off x="7787884" y="2518516"/>
            <a:ext cx="408999" cy="707886"/>
          </a:xfrm>
          <a:prstGeom prst="rect">
            <a:avLst/>
          </a:prstGeom>
          <a:noFill/>
        </p:spPr>
        <p:txBody>
          <a:bodyPr wrap="square" rtlCol="0">
            <a:spAutoFit/>
          </a:bodyPr>
          <a:lstStyle/>
          <a:p>
            <a:r>
              <a:rPr lang="en-US" sz="4000" dirty="0">
                <a:solidFill>
                  <a:schemeClr val="bg1"/>
                </a:solidFill>
                <a:latin typeface="Almarai" pitchFamily="2" charset="-78"/>
                <a:cs typeface="Almarai" pitchFamily="2" charset="-78"/>
              </a:rPr>
              <a:t>2</a:t>
            </a:r>
            <a:endParaRPr lang="en-US" sz="2800" dirty="0">
              <a:solidFill>
                <a:schemeClr val="bg1"/>
              </a:solidFill>
              <a:latin typeface="Almarai" pitchFamily="2" charset="-78"/>
              <a:cs typeface="Almarai" pitchFamily="2" charset="-78"/>
            </a:endParaRPr>
          </a:p>
        </p:txBody>
      </p:sp>
      <p:sp>
        <p:nvSpPr>
          <p:cNvPr id="27" name="TextBox 26"/>
          <p:cNvSpPr txBox="1"/>
          <p:nvPr/>
        </p:nvSpPr>
        <p:spPr>
          <a:xfrm>
            <a:off x="7798318" y="4783206"/>
            <a:ext cx="408999" cy="707886"/>
          </a:xfrm>
          <a:prstGeom prst="rect">
            <a:avLst/>
          </a:prstGeom>
          <a:noFill/>
        </p:spPr>
        <p:txBody>
          <a:bodyPr wrap="square" rtlCol="0">
            <a:spAutoFit/>
          </a:bodyPr>
          <a:lstStyle/>
          <a:p>
            <a:r>
              <a:rPr lang="en-US" sz="4000" dirty="0">
                <a:solidFill>
                  <a:schemeClr val="bg1"/>
                </a:solidFill>
                <a:latin typeface="Almarai" pitchFamily="2" charset="-78"/>
                <a:cs typeface="Almarai" pitchFamily="2" charset="-78"/>
              </a:rPr>
              <a:t>4</a:t>
            </a:r>
            <a:endParaRPr lang="en-US" sz="2800" dirty="0">
              <a:solidFill>
                <a:schemeClr val="bg1"/>
              </a:solidFill>
              <a:latin typeface="Almarai" pitchFamily="2" charset="-78"/>
              <a:cs typeface="Almarai" pitchFamily="2" charset="-78"/>
            </a:endParaRPr>
          </a:p>
        </p:txBody>
      </p:sp>
      <p:sp>
        <p:nvSpPr>
          <p:cNvPr id="3" name="TextBox 2"/>
          <p:cNvSpPr txBox="1"/>
          <p:nvPr/>
        </p:nvSpPr>
        <p:spPr>
          <a:xfrm>
            <a:off x="5867504" y="1407699"/>
            <a:ext cx="4091185" cy="400110"/>
          </a:xfrm>
          <a:prstGeom prst="rect">
            <a:avLst/>
          </a:prstGeom>
          <a:noFill/>
        </p:spPr>
        <p:txBody>
          <a:bodyPr wrap="none" rtlCol="0">
            <a:spAutoFit/>
          </a:bodyPr>
          <a:lstStyle/>
          <a:p>
            <a:pPr algn="ctr" rtl="1"/>
            <a:r>
              <a:rPr lang="ar-SY" sz="2000" dirty="0">
                <a:solidFill>
                  <a:srgbClr val="D7DFE4"/>
                </a:solidFill>
                <a:latin typeface="Cairo SemiBold" panose="00000700000000000000" pitchFamily="2" charset="-78"/>
                <a:cs typeface="Cairo SemiBold" panose="00000700000000000000" pitchFamily="2" charset="-78"/>
              </a:rPr>
              <a:t>الدخول الى الموقع بحساب </a:t>
            </a:r>
            <a:r>
              <a:rPr lang="en-US" sz="2000" dirty="0">
                <a:solidFill>
                  <a:srgbClr val="D7DFE4"/>
                </a:solidFill>
                <a:latin typeface="Cairo SemiBold" panose="00000700000000000000" pitchFamily="2" charset="-78"/>
                <a:cs typeface="Cairo SemiBold" panose="00000700000000000000" pitchFamily="2" charset="-78"/>
              </a:rPr>
              <a:t> Manager</a:t>
            </a:r>
            <a:endParaRPr lang="ar-SY" sz="2000" dirty="0">
              <a:solidFill>
                <a:srgbClr val="D7DFE4"/>
              </a:solidFill>
              <a:latin typeface="Cairo SemiBold" panose="00000700000000000000" pitchFamily="2" charset="-78"/>
              <a:cs typeface="Cairo SemiBold" panose="00000700000000000000" pitchFamily="2" charset="-78"/>
            </a:endParaRPr>
          </a:p>
        </p:txBody>
      </p:sp>
      <p:sp>
        <p:nvSpPr>
          <p:cNvPr id="23" name="Right Triangle 22">
            <a:extLst>
              <a:ext uri="{FF2B5EF4-FFF2-40B4-BE49-F238E27FC236}">
                <a16:creationId xmlns:a16="http://schemas.microsoft.com/office/drawing/2014/main" id="{10ACCA0B-CB07-47FC-8607-AA5FEF20CF10}"/>
              </a:ext>
            </a:extLst>
          </p:cNvPr>
          <p:cNvSpPr/>
          <p:nvPr/>
        </p:nvSpPr>
        <p:spPr>
          <a:xfrm flipV="1">
            <a:off x="3410089" y="2139033"/>
            <a:ext cx="3239590" cy="1306286"/>
          </a:xfrm>
          <a:prstGeom prst="rtTriangle">
            <a:avLst/>
          </a:prstGeom>
          <a:gradFill>
            <a:gsLst>
              <a:gs pos="0">
                <a:schemeClr val="accent3">
                  <a:lumMod val="0"/>
                  <a:lumOff val="100000"/>
                  <a:alpha val="0"/>
                </a:schemeClr>
              </a:gs>
              <a:gs pos="95000">
                <a:schemeClr val="tx1"/>
              </a:gs>
            </a:gsLst>
            <a:lin ang="0" scaled="0"/>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hlinkClick r:id="" action="ppaction://noaction"/>
          </p:cNvPr>
          <p:cNvSpPr txBox="1"/>
          <p:nvPr/>
        </p:nvSpPr>
        <p:spPr>
          <a:xfrm rot="16200000">
            <a:off x="10176950" y="1205580"/>
            <a:ext cx="3150917" cy="739754"/>
          </a:xfrm>
          <a:prstGeom prst="rect">
            <a:avLst/>
          </a:prstGeom>
          <a:noFill/>
        </p:spPr>
        <p:txBody>
          <a:bodyPr wrap="square" rtlCol="0">
            <a:spAutoFit/>
          </a:bodyPr>
          <a:lstStyle/>
          <a:p>
            <a:pPr algn="ctr">
              <a:lnSpc>
                <a:spcPct val="150000"/>
              </a:lnSpc>
            </a:pPr>
            <a:r>
              <a:rPr lang="ar-SY" sz="3200" dirty="0">
                <a:solidFill>
                  <a:schemeClr val="bg1"/>
                </a:solidFill>
                <a:latin typeface="Cairo SemiBold" panose="00000700000000000000" pitchFamily="2" charset="-78"/>
                <a:cs typeface="Cairo SemiBold" panose="00000700000000000000" pitchFamily="2" charset="-78"/>
              </a:rPr>
              <a:t>متطلبات النظام</a:t>
            </a:r>
            <a:endParaRPr lang="en-US" sz="3200" dirty="0">
              <a:solidFill>
                <a:schemeClr val="bg1"/>
              </a:solidFill>
              <a:latin typeface="Cairo SemiBold" panose="00000700000000000000" pitchFamily="2" charset="-78"/>
              <a:cs typeface="Cairo SemiBold" panose="00000700000000000000" pitchFamily="2" charset="-78"/>
            </a:endParaRPr>
          </a:p>
        </p:txBody>
      </p:sp>
      <p:sp>
        <p:nvSpPr>
          <p:cNvPr id="4" name="TextBox 3">
            <a:extLst>
              <a:ext uri="{FF2B5EF4-FFF2-40B4-BE49-F238E27FC236}">
                <a16:creationId xmlns:a16="http://schemas.microsoft.com/office/drawing/2014/main" id="{A1A00F7C-64A5-4A67-A33C-2FFE3174E5B6}"/>
              </a:ext>
            </a:extLst>
          </p:cNvPr>
          <p:cNvSpPr txBox="1"/>
          <p:nvPr/>
        </p:nvSpPr>
        <p:spPr>
          <a:xfrm rot="5400000">
            <a:off x="8788261" y="7890901"/>
            <a:ext cx="2677336" cy="523220"/>
          </a:xfrm>
          <a:prstGeom prst="rect">
            <a:avLst/>
          </a:prstGeom>
          <a:noFill/>
        </p:spPr>
        <p:txBody>
          <a:bodyPr wrap="none" rtlCol="0">
            <a:spAutoFit/>
          </a:bodyPr>
          <a:lstStyle/>
          <a:p>
            <a:r>
              <a:rPr lang="ar-SY" sz="2800" dirty="0">
                <a:solidFill>
                  <a:srgbClr val="6A5D79"/>
                </a:solidFill>
              </a:rPr>
              <a:t>- حجز موعد أونلاين </a:t>
            </a:r>
            <a:endParaRPr lang="en-US" sz="2800" dirty="0">
              <a:solidFill>
                <a:srgbClr val="6A5D79"/>
              </a:solidFill>
            </a:endParaRPr>
          </a:p>
        </p:txBody>
      </p:sp>
      <p:sp>
        <p:nvSpPr>
          <p:cNvPr id="5" name="TextBox 4">
            <a:extLst>
              <a:ext uri="{FF2B5EF4-FFF2-40B4-BE49-F238E27FC236}">
                <a16:creationId xmlns:a16="http://schemas.microsoft.com/office/drawing/2014/main" id="{6FA7655E-9B87-4A0F-8673-A92F1DD159B9}"/>
              </a:ext>
            </a:extLst>
          </p:cNvPr>
          <p:cNvSpPr txBox="1"/>
          <p:nvPr/>
        </p:nvSpPr>
        <p:spPr>
          <a:xfrm rot="15533097">
            <a:off x="4618646" y="8842917"/>
            <a:ext cx="4289957" cy="523220"/>
          </a:xfrm>
          <a:prstGeom prst="rect">
            <a:avLst/>
          </a:prstGeom>
          <a:noFill/>
        </p:spPr>
        <p:txBody>
          <a:bodyPr wrap="none" rtlCol="0">
            <a:spAutoFit/>
          </a:bodyPr>
          <a:lstStyle/>
          <a:p>
            <a:r>
              <a:rPr lang="ar-SY" sz="2800" dirty="0">
                <a:solidFill>
                  <a:srgbClr val="6A5D79"/>
                </a:solidFill>
              </a:rPr>
              <a:t>- استعراض سجل المراجعات للعيادة</a:t>
            </a:r>
            <a:endParaRPr lang="en-US" sz="2800" dirty="0">
              <a:solidFill>
                <a:srgbClr val="6A5D79"/>
              </a:solidFill>
            </a:endParaRPr>
          </a:p>
        </p:txBody>
      </p:sp>
      <p:sp>
        <p:nvSpPr>
          <p:cNvPr id="6" name="TextBox 5">
            <a:extLst>
              <a:ext uri="{FF2B5EF4-FFF2-40B4-BE49-F238E27FC236}">
                <a16:creationId xmlns:a16="http://schemas.microsoft.com/office/drawing/2014/main" id="{647A7CE2-5201-4F2F-A21D-BF887EDD9723}"/>
              </a:ext>
            </a:extLst>
          </p:cNvPr>
          <p:cNvSpPr txBox="1"/>
          <p:nvPr/>
        </p:nvSpPr>
        <p:spPr>
          <a:xfrm>
            <a:off x="-2708895" y="6921838"/>
            <a:ext cx="6118984" cy="523220"/>
          </a:xfrm>
          <a:prstGeom prst="rect">
            <a:avLst/>
          </a:prstGeom>
          <a:noFill/>
        </p:spPr>
        <p:txBody>
          <a:bodyPr wrap="none" rtlCol="0">
            <a:spAutoFit/>
          </a:bodyPr>
          <a:lstStyle/>
          <a:p>
            <a:pPr algn="r" rtl="1"/>
            <a:r>
              <a:rPr lang="ar-SY" sz="2800" dirty="0">
                <a:solidFill>
                  <a:srgbClr val="6A5D79"/>
                </a:solidFill>
              </a:rPr>
              <a:t>- تحليل حالة صحية بناءً على خوارزمية </a:t>
            </a:r>
            <a:r>
              <a:rPr lang="en-US" sz="2800" dirty="0">
                <a:solidFill>
                  <a:srgbClr val="6A5D79"/>
                </a:solidFill>
              </a:rPr>
              <a:t>K-Means</a:t>
            </a:r>
          </a:p>
        </p:txBody>
      </p:sp>
      <p:sp>
        <p:nvSpPr>
          <p:cNvPr id="7" name="TextBox 6">
            <a:extLst>
              <a:ext uri="{FF2B5EF4-FFF2-40B4-BE49-F238E27FC236}">
                <a16:creationId xmlns:a16="http://schemas.microsoft.com/office/drawing/2014/main" id="{4ED31DF1-5EF7-4FB4-A7E8-B12209DB731A}"/>
              </a:ext>
            </a:extLst>
          </p:cNvPr>
          <p:cNvSpPr txBox="1"/>
          <p:nvPr/>
        </p:nvSpPr>
        <p:spPr>
          <a:xfrm rot="10800000">
            <a:off x="-1553255" y="-879991"/>
            <a:ext cx="5373587" cy="523220"/>
          </a:xfrm>
          <a:prstGeom prst="rect">
            <a:avLst/>
          </a:prstGeom>
          <a:noFill/>
        </p:spPr>
        <p:txBody>
          <a:bodyPr wrap="none" rtlCol="0">
            <a:spAutoFit/>
          </a:bodyPr>
          <a:lstStyle/>
          <a:p>
            <a:pPr algn="r" rtl="1"/>
            <a:r>
              <a:rPr lang="ar-SY" sz="2800" dirty="0">
                <a:solidFill>
                  <a:srgbClr val="6A5D79"/>
                </a:solidFill>
              </a:rPr>
              <a:t>- توفير معلومات التواصل مع الطبيب والعيادة</a:t>
            </a:r>
            <a:endParaRPr lang="en-US" sz="2800" dirty="0">
              <a:solidFill>
                <a:srgbClr val="6A5D79"/>
              </a:solidFill>
            </a:endParaRPr>
          </a:p>
        </p:txBody>
      </p:sp>
      <p:sp>
        <p:nvSpPr>
          <p:cNvPr id="8" name="TextBox 7">
            <a:extLst>
              <a:ext uri="{FF2B5EF4-FFF2-40B4-BE49-F238E27FC236}">
                <a16:creationId xmlns:a16="http://schemas.microsoft.com/office/drawing/2014/main" id="{B080F476-0E38-4C8F-9CC3-B87BE7A68B2B}"/>
              </a:ext>
            </a:extLst>
          </p:cNvPr>
          <p:cNvSpPr txBox="1"/>
          <p:nvPr/>
        </p:nvSpPr>
        <p:spPr>
          <a:xfrm rot="12987704">
            <a:off x="11930184" y="4317285"/>
            <a:ext cx="6381876" cy="523220"/>
          </a:xfrm>
          <a:prstGeom prst="rect">
            <a:avLst/>
          </a:prstGeom>
          <a:noFill/>
        </p:spPr>
        <p:txBody>
          <a:bodyPr wrap="none" rtlCol="0">
            <a:spAutoFit/>
          </a:bodyPr>
          <a:lstStyle/>
          <a:p>
            <a:pPr algn="r" rtl="1"/>
            <a:r>
              <a:rPr lang="ar-SY" sz="2800" dirty="0">
                <a:solidFill>
                  <a:srgbClr val="6A5D79"/>
                </a:solidFill>
              </a:rPr>
              <a:t>- التراجع عن حجز موعد أو إلغاء موعد محجوز مسبقاً</a:t>
            </a:r>
            <a:endParaRPr lang="en-US" sz="2800" dirty="0">
              <a:solidFill>
                <a:srgbClr val="6A5D79"/>
              </a:solidFill>
            </a:endParaRPr>
          </a:p>
        </p:txBody>
      </p:sp>
      <p:sp>
        <p:nvSpPr>
          <p:cNvPr id="9" name="TextBox 8">
            <a:extLst>
              <a:ext uri="{FF2B5EF4-FFF2-40B4-BE49-F238E27FC236}">
                <a16:creationId xmlns:a16="http://schemas.microsoft.com/office/drawing/2014/main" id="{13DDBA34-619E-4E05-9493-1CE56CE67A98}"/>
              </a:ext>
            </a:extLst>
          </p:cNvPr>
          <p:cNvSpPr txBox="1"/>
          <p:nvPr/>
        </p:nvSpPr>
        <p:spPr>
          <a:xfrm rot="8888740">
            <a:off x="-5940591" y="4245433"/>
            <a:ext cx="5703806" cy="523220"/>
          </a:xfrm>
          <a:prstGeom prst="rect">
            <a:avLst/>
          </a:prstGeom>
          <a:noFill/>
        </p:spPr>
        <p:txBody>
          <a:bodyPr wrap="none" rtlCol="0">
            <a:spAutoFit/>
          </a:bodyPr>
          <a:lstStyle/>
          <a:p>
            <a:pPr algn="r" rtl="1"/>
            <a:r>
              <a:rPr lang="ar-SY" sz="2800" dirty="0">
                <a:solidFill>
                  <a:srgbClr val="6A5D79"/>
                </a:solidFill>
              </a:rPr>
              <a:t>- تسجيل دخول \ تسجيل حساب بسهولة ووضوح</a:t>
            </a:r>
            <a:endParaRPr lang="en-US" sz="2800" dirty="0">
              <a:solidFill>
                <a:srgbClr val="6A5D79"/>
              </a:solidFill>
            </a:endParaRPr>
          </a:p>
        </p:txBody>
      </p:sp>
      <p:sp>
        <p:nvSpPr>
          <p:cNvPr id="10" name="TextBox 9">
            <a:extLst>
              <a:ext uri="{FF2B5EF4-FFF2-40B4-BE49-F238E27FC236}">
                <a16:creationId xmlns:a16="http://schemas.microsoft.com/office/drawing/2014/main" id="{2E786584-45CC-4269-A042-5D7AA44473F2}"/>
              </a:ext>
            </a:extLst>
          </p:cNvPr>
          <p:cNvSpPr txBox="1"/>
          <p:nvPr/>
        </p:nvSpPr>
        <p:spPr>
          <a:xfrm rot="16925759">
            <a:off x="6918414" y="-2811697"/>
            <a:ext cx="4604146" cy="523220"/>
          </a:xfrm>
          <a:prstGeom prst="rect">
            <a:avLst/>
          </a:prstGeom>
          <a:noFill/>
        </p:spPr>
        <p:txBody>
          <a:bodyPr wrap="none" rtlCol="0">
            <a:spAutoFit/>
          </a:bodyPr>
          <a:lstStyle/>
          <a:p>
            <a:pPr algn="r" rtl="1"/>
            <a:r>
              <a:rPr lang="ar-SY" sz="2800" dirty="0">
                <a:solidFill>
                  <a:srgbClr val="6A5D79"/>
                </a:solidFill>
              </a:rPr>
              <a:t>- واجهات مستخدم سلسة وبسيطة للغاية</a:t>
            </a:r>
            <a:endParaRPr lang="en-US" sz="2800" dirty="0">
              <a:solidFill>
                <a:srgbClr val="6A5D79"/>
              </a:solidFill>
            </a:endParaRPr>
          </a:p>
        </p:txBody>
      </p:sp>
    </p:spTree>
    <p:extLst>
      <p:ext uri="{BB962C8B-B14F-4D97-AF65-F5344CB8AC3E}">
        <p14:creationId xmlns:p14="http://schemas.microsoft.com/office/powerpoint/2010/main" val="331851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037586" y="2647552"/>
            <a:ext cx="3326552" cy="400110"/>
          </a:xfrm>
          <a:prstGeom prst="rect">
            <a:avLst/>
          </a:prstGeom>
          <a:noFill/>
        </p:spPr>
        <p:txBody>
          <a:bodyPr wrap="none" rtlCol="0">
            <a:spAutoFit/>
          </a:bodyPr>
          <a:lstStyle/>
          <a:p>
            <a:r>
              <a:rPr lang="ar-SY" sz="2000" dirty="0">
                <a:solidFill>
                  <a:srgbClr val="D7DFE4"/>
                </a:solidFill>
                <a:latin typeface="Cairo SemiBold" panose="00000700000000000000" pitchFamily="2" charset="-78"/>
                <a:cs typeface="Cairo SemiBold" panose="00000700000000000000" pitchFamily="2" charset="-78"/>
              </a:rPr>
              <a:t>الضغط على إنشاء حساب جديد</a:t>
            </a:r>
            <a:endParaRPr lang="en-US" sz="2000" dirty="0">
              <a:solidFill>
                <a:srgbClr val="D7DFE4"/>
              </a:solidFill>
              <a:latin typeface="Cairo SemiBold" panose="00000700000000000000" pitchFamily="2" charset="-78"/>
              <a:cs typeface="Cairo SemiBold" panose="00000700000000000000" pitchFamily="2" charset="-78"/>
            </a:endParaRPr>
          </a:p>
        </p:txBody>
      </p:sp>
      <p:pic>
        <p:nvPicPr>
          <p:cNvPr id="14" name="Picture 13">
            <a:extLst>
              <a:ext uri="{FF2B5EF4-FFF2-40B4-BE49-F238E27FC236}">
                <a16:creationId xmlns:a16="http://schemas.microsoft.com/office/drawing/2014/main" id="{6A2B6A65-8F34-43DB-A5A2-8F9223931E17}"/>
              </a:ext>
            </a:extLst>
          </p:cNvPr>
          <p:cNvPicPr>
            <a:picLocks noChangeAspect="1"/>
          </p:cNvPicPr>
          <p:nvPr/>
        </p:nvPicPr>
        <p:blipFill rotWithShape="1">
          <a:blip r:embed="rId2">
            <a:extLst>
              <a:ext uri="{28A0092B-C50C-407E-A947-70E740481C1C}">
                <a14:useLocalDpi xmlns:a14="http://schemas.microsoft.com/office/drawing/2010/main" val="0"/>
              </a:ext>
            </a:extLst>
          </a:blip>
          <a:srcRect t="82971"/>
          <a:stretch/>
        </p:blipFill>
        <p:spPr>
          <a:xfrm rot="16200000">
            <a:off x="8337805" y="3003803"/>
            <a:ext cx="6857999" cy="850392"/>
          </a:xfrm>
          <a:prstGeom prst="rect">
            <a:avLst/>
          </a:prstGeom>
          <a:ln>
            <a:noFill/>
          </a:ln>
        </p:spPr>
      </p:pic>
      <p:sp>
        <p:nvSpPr>
          <p:cNvPr id="17" name="Right Triangle 16">
            <a:extLst>
              <a:ext uri="{FF2B5EF4-FFF2-40B4-BE49-F238E27FC236}">
                <a16:creationId xmlns:a16="http://schemas.microsoft.com/office/drawing/2014/main" id="{E5E5C36A-FA33-410B-93B0-0CFC3D927B01}"/>
              </a:ext>
            </a:extLst>
          </p:cNvPr>
          <p:cNvSpPr/>
          <p:nvPr/>
        </p:nvSpPr>
        <p:spPr>
          <a:xfrm flipH="1" flipV="1">
            <a:off x="5172895" y="5634557"/>
            <a:ext cx="3239590" cy="1306286"/>
          </a:xfrm>
          <a:prstGeom prst="rtTriangle">
            <a:avLst/>
          </a:prstGeom>
          <a:gradFill>
            <a:gsLst>
              <a:gs pos="0">
                <a:schemeClr val="accent3">
                  <a:lumMod val="0"/>
                  <a:lumOff val="100000"/>
                  <a:alpha val="0"/>
                </a:schemeClr>
              </a:gs>
              <a:gs pos="95000">
                <a:schemeClr val="tx1"/>
              </a:gs>
            </a:gsLst>
            <a:lin ang="0" scaled="0"/>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Top Corners Rounded 2">
            <a:extLst>
              <a:ext uri="{FF2B5EF4-FFF2-40B4-BE49-F238E27FC236}">
                <a16:creationId xmlns:a16="http://schemas.microsoft.com/office/drawing/2014/main" id="{84DB9246-8A59-4824-B6BE-98BA06532E94}"/>
              </a:ext>
            </a:extLst>
          </p:cNvPr>
          <p:cNvSpPr/>
          <p:nvPr/>
        </p:nvSpPr>
        <p:spPr>
          <a:xfrm rot="5400000" flipH="1">
            <a:off x="6426931" y="3520438"/>
            <a:ext cx="1097280" cy="3200400"/>
          </a:xfrm>
          <a:prstGeom prst="round2SameRect">
            <a:avLst>
              <a:gd name="adj1" fmla="val 50000"/>
              <a:gd name="adj2" fmla="val 0"/>
            </a:avLst>
          </a:prstGeom>
          <a:gradFill flip="none" rotWithShape="1">
            <a:gsLst>
              <a:gs pos="33000">
                <a:schemeClr val="accent3">
                  <a:lumMod val="0"/>
                  <a:lumOff val="100000"/>
                </a:schemeClr>
              </a:gs>
              <a:gs pos="78000">
                <a:schemeClr val="bg1">
                  <a:lumMod val="85000"/>
                </a:schemeClr>
              </a:gs>
              <a:gs pos="100000">
                <a:srgbClr val="F0F0F0">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ight Triangle 18">
            <a:extLst>
              <a:ext uri="{FF2B5EF4-FFF2-40B4-BE49-F238E27FC236}">
                <a16:creationId xmlns:a16="http://schemas.microsoft.com/office/drawing/2014/main" id="{E0B25E1E-171C-4ED9-A538-EEB7D462725C}"/>
              </a:ext>
            </a:extLst>
          </p:cNvPr>
          <p:cNvSpPr/>
          <p:nvPr/>
        </p:nvSpPr>
        <p:spPr>
          <a:xfrm flipV="1">
            <a:off x="3553100" y="4408717"/>
            <a:ext cx="3239590" cy="1306286"/>
          </a:xfrm>
          <a:prstGeom prst="rtTriangle">
            <a:avLst/>
          </a:prstGeom>
          <a:gradFill>
            <a:gsLst>
              <a:gs pos="0">
                <a:schemeClr val="accent3">
                  <a:lumMod val="0"/>
                  <a:lumOff val="100000"/>
                  <a:alpha val="0"/>
                </a:schemeClr>
              </a:gs>
              <a:gs pos="95000">
                <a:schemeClr val="tx1"/>
              </a:gs>
            </a:gsLst>
            <a:lin ang="0" scaled="0"/>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Top Corners Rounded 4">
            <a:extLst>
              <a:ext uri="{FF2B5EF4-FFF2-40B4-BE49-F238E27FC236}">
                <a16:creationId xmlns:a16="http://schemas.microsoft.com/office/drawing/2014/main" id="{7EB0DE4D-7C49-4357-BD53-0F45AE0FD877}"/>
              </a:ext>
            </a:extLst>
          </p:cNvPr>
          <p:cNvSpPr/>
          <p:nvPr/>
        </p:nvSpPr>
        <p:spPr>
          <a:xfrm rot="16200000">
            <a:off x="4604662" y="2403559"/>
            <a:ext cx="1097280" cy="3200400"/>
          </a:xfrm>
          <a:prstGeom prst="round2SameRect">
            <a:avLst>
              <a:gd name="adj1" fmla="val 50000"/>
              <a:gd name="adj2" fmla="val 0"/>
            </a:avLst>
          </a:prstGeom>
          <a:gradFill flip="none" rotWithShape="1">
            <a:gsLst>
              <a:gs pos="33000">
                <a:schemeClr val="accent3">
                  <a:lumMod val="0"/>
                  <a:lumOff val="100000"/>
                </a:schemeClr>
              </a:gs>
              <a:gs pos="78000">
                <a:schemeClr val="bg1">
                  <a:lumMod val="85000"/>
                </a:schemeClr>
              </a:gs>
              <a:gs pos="100000">
                <a:srgbClr val="F0F0F0">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ight Triangle 20">
            <a:extLst>
              <a:ext uri="{FF2B5EF4-FFF2-40B4-BE49-F238E27FC236}">
                <a16:creationId xmlns:a16="http://schemas.microsoft.com/office/drawing/2014/main" id="{1FFF6000-033E-40E2-A13C-B4A546AA3D03}"/>
              </a:ext>
            </a:extLst>
          </p:cNvPr>
          <p:cNvSpPr/>
          <p:nvPr/>
        </p:nvSpPr>
        <p:spPr>
          <a:xfrm flipH="1" flipV="1">
            <a:off x="5387894" y="3322354"/>
            <a:ext cx="3239590" cy="1306286"/>
          </a:xfrm>
          <a:prstGeom prst="rtTriangle">
            <a:avLst/>
          </a:prstGeom>
          <a:gradFill>
            <a:gsLst>
              <a:gs pos="0">
                <a:schemeClr val="accent3">
                  <a:lumMod val="0"/>
                  <a:lumOff val="100000"/>
                  <a:alpha val="0"/>
                </a:schemeClr>
              </a:gs>
              <a:gs pos="95000">
                <a:schemeClr val="tx1"/>
              </a:gs>
            </a:gsLst>
            <a:lin ang="0" scaled="0"/>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Top Corners Rounded 6">
            <a:extLst>
              <a:ext uri="{FF2B5EF4-FFF2-40B4-BE49-F238E27FC236}">
                <a16:creationId xmlns:a16="http://schemas.microsoft.com/office/drawing/2014/main" id="{0470FBC7-FAFB-4663-B534-6925A0CDC840}"/>
              </a:ext>
            </a:extLst>
          </p:cNvPr>
          <p:cNvSpPr/>
          <p:nvPr/>
        </p:nvSpPr>
        <p:spPr>
          <a:xfrm rot="5400000" flipH="1">
            <a:off x="6426931" y="1259197"/>
            <a:ext cx="1097280" cy="3200400"/>
          </a:xfrm>
          <a:prstGeom prst="round2SameRect">
            <a:avLst>
              <a:gd name="adj1" fmla="val 50000"/>
              <a:gd name="adj2" fmla="val 0"/>
            </a:avLst>
          </a:prstGeom>
          <a:gradFill flip="none" rotWithShape="1">
            <a:gsLst>
              <a:gs pos="33000">
                <a:schemeClr val="accent3">
                  <a:lumMod val="0"/>
                  <a:lumOff val="100000"/>
                </a:schemeClr>
              </a:gs>
              <a:gs pos="78000">
                <a:schemeClr val="bg1">
                  <a:lumMod val="85000"/>
                </a:schemeClr>
              </a:gs>
              <a:gs pos="100000">
                <a:srgbClr val="F0F0F0">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Top Corners Rounded 8">
            <a:extLst>
              <a:ext uri="{FF2B5EF4-FFF2-40B4-BE49-F238E27FC236}">
                <a16:creationId xmlns:a16="http://schemas.microsoft.com/office/drawing/2014/main" id="{382EE431-A8D7-4C88-ACA3-3BBC7171294A}"/>
              </a:ext>
            </a:extLst>
          </p:cNvPr>
          <p:cNvSpPr/>
          <p:nvPr/>
        </p:nvSpPr>
        <p:spPr>
          <a:xfrm rot="16200000">
            <a:off x="3363008" y="-1155742"/>
            <a:ext cx="1371600" cy="5487766"/>
          </a:xfrm>
          <a:prstGeom prst="round2SameRect">
            <a:avLst>
              <a:gd name="adj1" fmla="val 50000"/>
              <a:gd name="adj2" fmla="val 0"/>
            </a:avLst>
          </a:prstGeom>
          <a:gradFill flip="none" rotWithShape="1">
            <a:gsLst>
              <a:gs pos="29000">
                <a:schemeClr val="accent3">
                  <a:lumMod val="0"/>
                  <a:lumOff val="100000"/>
                </a:schemeClr>
              </a:gs>
              <a:gs pos="52000">
                <a:schemeClr val="bg1">
                  <a:lumMod val="85000"/>
                </a:schemeClr>
              </a:gs>
              <a:gs pos="100000">
                <a:srgbClr val="F0F0F0">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p:cNvSpPr/>
          <p:nvPr/>
        </p:nvSpPr>
        <p:spPr>
          <a:xfrm>
            <a:off x="1374163" y="953154"/>
            <a:ext cx="1265545" cy="1265545"/>
          </a:xfrm>
          <a:prstGeom prst="ellipse">
            <a:avLst/>
          </a:prstGeom>
          <a:solidFill>
            <a:srgbClr val="BF6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638742" y="3481832"/>
            <a:ext cx="1006447" cy="1006447"/>
          </a:xfrm>
          <a:prstGeom prst="ellipse">
            <a:avLst/>
          </a:prstGeom>
          <a:solidFill>
            <a:srgbClr val="E26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7501442" y="4627986"/>
            <a:ext cx="1006571" cy="1006571"/>
          </a:xfrm>
          <a:prstGeom prst="ellipse">
            <a:avLst/>
          </a:prstGeom>
          <a:solidFill>
            <a:srgbClr val="F38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7518918" y="2378866"/>
            <a:ext cx="987185" cy="987185"/>
          </a:xfrm>
          <a:prstGeom prst="ellipse">
            <a:avLst/>
          </a:prstGeom>
          <a:solidFill>
            <a:srgbClr val="CF6D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1614810" y="862651"/>
            <a:ext cx="392125" cy="1446550"/>
          </a:xfrm>
          <a:prstGeom prst="rect">
            <a:avLst/>
          </a:prstGeom>
          <a:noFill/>
        </p:spPr>
        <p:txBody>
          <a:bodyPr wrap="square" rtlCol="0">
            <a:spAutoFit/>
          </a:bodyPr>
          <a:lstStyle/>
          <a:p>
            <a:r>
              <a:rPr lang="en-US" sz="8800" dirty="0">
                <a:solidFill>
                  <a:schemeClr val="bg1"/>
                </a:solidFill>
                <a:latin typeface="Almarai" pitchFamily="2" charset="-78"/>
                <a:cs typeface="Almarai" pitchFamily="2" charset="-78"/>
              </a:rPr>
              <a:t>1</a:t>
            </a:r>
          </a:p>
        </p:txBody>
      </p:sp>
      <p:sp>
        <p:nvSpPr>
          <p:cNvPr id="2" name="TextBox 1"/>
          <p:cNvSpPr txBox="1"/>
          <p:nvPr/>
        </p:nvSpPr>
        <p:spPr>
          <a:xfrm>
            <a:off x="3926202" y="3631113"/>
            <a:ext cx="431528" cy="707886"/>
          </a:xfrm>
          <a:prstGeom prst="rect">
            <a:avLst/>
          </a:prstGeom>
          <a:noFill/>
        </p:spPr>
        <p:txBody>
          <a:bodyPr wrap="none" rtlCol="0">
            <a:spAutoFit/>
          </a:bodyPr>
          <a:lstStyle/>
          <a:p>
            <a:r>
              <a:rPr lang="en-US" sz="4000" dirty="0">
                <a:solidFill>
                  <a:schemeClr val="bg1"/>
                </a:solidFill>
                <a:latin typeface="Almarai" pitchFamily="2" charset="-78"/>
                <a:cs typeface="Almarai" pitchFamily="2" charset="-78"/>
              </a:rPr>
              <a:t>3</a:t>
            </a:r>
          </a:p>
        </p:txBody>
      </p:sp>
      <p:sp>
        <p:nvSpPr>
          <p:cNvPr id="26" name="TextBox 25"/>
          <p:cNvSpPr txBox="1"/>
          <p:nvPr/>
        </p:nvSpPr>
        <p:spPr>
          <a:xfrm>
            <a:off x="7774229" y="4783206"/>
            <a:ext cx="457176" cy="707886"/>
          </a:xfrm>
          <a:prstGeom prst="rect">
            <a:avLst/>
          </a:prstGeom>
          <a:noFill/>
        </p:spPr>
        <p:txBody>
          <a:bodyPr wrap="none" rtlCol="0">
            <a:spAutoFit/>
          </a:bodyPr>
          <a:lstStyle/>
          <a:p>
            <a:r>
              <a:rPr lang="en-US" sz="4000" dirty="0">
                <a:solidFill>
                  <a:schemeClr val="bg1"/>
                </a:solidFill>
                <a:latin typeface="Almarai" pitchFamily="2" charset="-78"/>
                <a:cs typeface="Almarai" pitchFamily="2" charset="-78"/>
              </a:rPr>
              <a:t>4</a:t>
            </a:r>
          </a:p>
        </p:txBody>
      </p:sp>
      <p:sp>
        <p:nvSpPr>
          <p:cNvPr id="27" name="TextBox 26"/>
          <p:cNvSpPr txBox="1"/>
          <p:nvPr/>
        </p:nvSpPr>
        <p:spPr>
          <a:xfrm>
            <a:off x="7796746" y="2518516"/>
            <a:ext cx="431528" cy="707886"/>
          </a:xfrm>
          <a:prstGeom prst="rect">
            <a:avLst/>
          </a:prstGeom>
          <a:noFill/>
        </p:spPr>
        <p:txBody>
          <a:bodyPr wrap="none" rtlCol="0">
            <a:spAutoFit/>
          </a:bodyPr>
          <a:lstStyle/>
          <a:p>
            <a:r>
              <a:rPr lang="en-US" sz="4000" dirty="0">
                <a:solidFill>
                  <a:schemeClr val="bg1"/>
                </a:solidFill>
                <a:latin typeface="Almarai" pitchFamily="2" charset="-78"/>
                <a:cs typeface="Almarai" pitchFamily="2" charset="-78"/>
              </a:rPr>
              <a:t>2</a:t>
            </a:r>
          </a:p>
        </p:txBody>
      </p:sp>
      <p:sp>
        <p:nvSpPr>
          <p:cNvPr id="28" name="TextBox 27"/>
          <p:cNvSpPr txBox="1"/>
          <p:nvPr/>
        </p:nvSpPr>
        <p:spPr>
          <a:xfrm>
            <a:off x="2642901" y="1281348"/>
            <a:ext cx="3453099" cy="584775"/>
          </a:xfrm>
          <a:prstGeom prst="rect">
            <a:avLst/>
          </a:prstGeom>
          <a:noFill/>
        </p:spPr>
        <p:txBody>
          <a:bodyPr wrap="square" rtlCol="0">
            <a:spAutoFit/>
          </a:bodyPr>
          <a:lstStyle/>
          <a:p>
            <a:pPr algn="ctr" rtl="1"/>
            <a:r>
              <a:rPr lang="ar-SY" sz="3200" dirty="0">
                <a:solidFill>
                  <a:srgbClr val="BF6B83"/>
                </a:solidFill>
                <a:latin typeface="Cairo SemiBold" panose="00000700000000000000" pitchFamily="2" charset="-78"/>
                <a:cs typeface="Cairo SemiBold" panose="00000700000000000000" pitchFamily="2" charset="-78"/>
              </a:rPr>
              <a:t>6 أجهزة حاسب </a:t>
            </a:r>
            <a:r>
              <a:rPr lang="ar-SY" sz="3200" dirty="0">
                <a:solidFill>
                  <a:srgbClr val="BF6B83"/>
                </a:solidFill>
                <a:latin typeface="Cairo SemiBold" panose="00000700000000000000" pitchFamily="2" charset="-78"/>
                <a:cs typeface="+mj-cs"/>
              </a:rPr>
              <a:t>محمول</a:t>
            </a:r>
          </a:p>
        </p:txBody>
      </p:sp>
      <p:sp>
        <p:nvSpPr>
          <p:cNvPr id="29" name="TextBox 28">
            <a:hlinkClick r:id="" action="ppaction://noaction"/>
          </p:cNvPr>
          <p:cNvSpPr txBox="1"/>
          <p:nvPr/>
        </p:nvSpPr>
        <p:spPr>
          <a:xfrm rot="16200000">
            <a:off x="10177857" y="1205580"/>
            <a:ext cx="3150917" cy="739754"/>
          </a:xfrm>
          <a:prstGeom prst="rect">
            <a:avLst/>
          </a:prstGeom>
          <a:noFill/>
        </p:spPr>
        <p:txBody>
          <a:bodyPr wrap="square" rtlCol="0">
            <a:spAutoFit/>
          </a:bodyPr>
          <a:lstStyle/>
          <a:p>
            <a:pPr algn="ctr" rtl="1">
              <a:lnSpc>
                <a:spcPct val="150000"/>
              </a:lnSpc>
            </a:pPr>
            <a:r>
              <a:rPr lang="ar-SY" sz="3200" dirty="0">
                <a:solidFill>
                  <a:schemeClr val="bg1"/>
                </a:solidFill>
                <a:latin typeface="Cairo SemiBold" panose="00000700000000000000" pitchFamily="2" charset="-78"/>
                <a:cs typeface="Cairo SemiBold" panose="00000700000000000000" pitchFamily="2" charset="-78"/>
              </a:rPr>
              <a:t>متطلبات النظام</a:t>
            </a:r>
            <a:endParaRPr lang="en-US" sz="3200" dirty="0">
              <a:solidFill>
                <a:schemeClr val="bg1"/>
              </a:solidFill>
              <a:latin typeface="Cairo SemiBold" panose="00000700000000000000" pitchFamily="2" charset="-78"/>
              <a:cs typeface="Cairo SemiBold" panose="00000700000000000000" pitchFamily="2" charset="-78"/>
            </a:endParaRPr>
          </a:p>
        </p:txBody>
      </p:sp>
      <p:sp>
        <p:nvSpPr>
          <p:cNvPr id="31" name="TextBox 30"/>
          <p:cNvSpPr txBox="1"/>
          <p:nvPr/>
        </p:nvSpPr>
        <p:spPr>
          <a:xfrm>
            <a:off x="1411717" y="2629364"/>
            <a:ext cx="3712876" cy="830997"/>
          </a:xfrm>
          <a:prstGeom prst="rect">
            <a:avLst/>
          </a:prstGeom>
          <a:noFill/>
        </p:spPr>
        <p:txBody>
          <a:bodyPr wrap="none" rtlCol="0">
            <a:spAutoFit/>
          </a:bodyPr>
          <a:lstStyle/>
          <a:p>
            <a:pPr algn="ctr"/>
            <a:r>
              <a:rPr lang="ar-SY" sz="2400" dirty="0">
                <a:solidFill>
                  <a:srgbClr val="D7DFE4"/>
                </a:solidFill>
                <a:latin typeface="Cairo SemiBold" panose="00000700000000000000" pitchFamily="2" charset="-78"/>
                <a:cs typeface="Cairo SemiBold" panose="00000700000000000000" pitchFamily="2" charset="-78"/>
              </a:rPr>
              <a:t>تعبئة حقول اضافة مدرسين</a:t>
            </a:r>
          </a:p>
          <a:p>
            <a:pPr algn="ctr"/>
            <a:r>
              <a:rPr lang="ar-SY" sz="2400" dirty="0">
                <a:solidFill>
                  <a:srgbClr val="D7DFE4"/>
                </a:solidFill>
                <a:latin typeface="Cairo SemiBold" panose="00000700000000000000" pitchFamily="2" charset="-78"/>
                <a:cs typeface="Cairo SemiBold" panose="00000700000000000000" pitchFamily="2" charset="-78"/>
              </a:rPr>
              <a:t> </a:t>
            </a:r>
            <a:endParaRPr lang="en-US" sz="2400" dirty="0">
              <a:solidFill>
                <a:srgbClr val="D7DFE4"/>
              </a:solidFill>
              <a:latin typeface="Cairo SemiBold" panose="00000700000000000000" pitchFamily="2" charset="-78"/>
              <a:cs typeface="Cairo SemiBold" panose="00000700000000000000" pitchFamily="2" charset="-78"/>
            </a:endParaRPr>
          </a:p>
        </p:txBody>
      </p:sp>
      <p:sp>
        <p:nvSpPr>
          <p:cNvPr id="23" name="Right Triangle 22">
            <a:extLst>
              <a:ext uri="{FF2B5EF4-FFF2-40B4-BE49-F238E27FC236}">
                <a16:creationId xmlns:a16="http://schemas.microsoft.com/office/drawing/2014/main" id="{10ACCA0B-CB07-47FC-8607-AA5FEF20CF10}"/>
              </a:ext>
            </a:extLst>
          </p:cNvPr>
          <p:cNvSpPr/>
          <p:nvPr/>
        </p:nvSpPr>
        <p:spPr>
          <a:xfrm flipV="1">
            <a:off x="1465682" y="2189333"/>
            <a:ext cx="4915301" cy="1582784"/>
          </a:xfrm>
          <a:prstGeom prst="rtTriangle">
            <a:avLst/>
          </a:prstGeom>
          <a:gradFill>
            <a:gsLst>
              <a:gs pos="67000">
                <a:srgbClr val="808080"/>
              </a:gs>
              <a:gs pos="0">
                <a:schemeClr val="accent3">
                  <a:lumMod val="0"/>
                  <a:lumOff val="100000"/>
                  <a:alpha val="0"/>
                </a:schemeClr>
              </a:gs>
              <a:gs pos="97000">
                <a:schemeClr val="tx1"/>
              </a:gs>
            </a:gsLst>
            <a:lin ang="0" scaled="0"/>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288182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ight Triangle 22">
            <a:extLst>
              <a:ext uri="{FF2B5EF4-FFF2-40B4-BE49-F238E27FC236}">
                <a16:creationId xmlns:a16="http://schemas.microsoft.com/office/drawing/2014/main" id="{10ACCA0B-CB07-47FC-8607-AA5FEF20CF10}"/>
              </a:ext>
            </a:extLst>
          </p:cNvPr>
          <p:cNvSpPr/>
          <p:nvPr/>
        </p:nvSpPr>
        <p:spPr>
          <a:xfrm flipV="1">
            <a:off x="2924175" y="2147551"/>
            <a:ext cx="3029604" cy="999314"/>
          </a:xfrm>
          <a:prstGeom prst="rtTriangle">
            <a:avLst/>
          </a:prstGeom>
          <a:gradFill>
            <a:gsLst>
              <a:gs pos="52000">
                <a:srgbClr val="808080"/>
              </a:gs>
              <a:gs pos="0">
                <a:schemeClr val="accent3">
                  <a:lumMod val="0"/>
                  <a:lumOff val="100000"/>
                  <a:alpha val="0"/>
                </a:schemeClr>
              </a:gs>
              <a:gs pos="89000">
                <a:schemeClr val="tx1"/>
              </a:gs>
            </a:gsLst>
            <a:lin ang="0" scaled="0"/>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cs typeface="+mj-cs"/>
            </a:endParaRPr>
          </a:p>
        </p:txBody>
      </p:sp>
      <p:sp>
        <p:nvSpPr>
          <p:cNvPr id="24" name="Rectangle: Top Corners Rounded 8">
            <a:extLst>
              <a:ext uri="{FF2B5EF4-FFF2-40B4-BE49-F238E27FC236}">
                <a16:creationId xmlns:a16="http://schemas.microsoft.com/office/drawing/2014/main" id="{382EE431-A8D7-4C88-ACA3-3BBC7171294A}"/>
              </a:ext>
            </a:extLst>
          </p:cNvPr>
          <p:cNvSpPr/>
          <p:nvPr/>
        </p:nvSpPr>
        <p:spPr>
          <a:xfrm rot="16200000">
            <a:off x="3742811" y="98320"/>
            <a:ext cx="1097280" cy="3200400"/>
          </a:xfrm>
          <a:prstGeom prst="round2SameRect">
            <a:avLst>
              <a:gd name="adj1" fmla="val 50000"/>
              <a:gd name="adj2" fmla="val 0"/>
            </a:avLst>
          </a:prstGeom>
          <a:gradFill flip="none" rotWithShape="1">
            <a:gsLst>
              <a:gs pos="13000">
                <a:schemeClr val="accent3">
                  <a:lumMod val="0"/>
                  <a:lumOff val="100000"/>
                </a:schemeClr>
              </a:gs>
              <a:gs pos="42000">
                <a:schemeClr val="bg1">
                  <a:lumMod val="85000"/>
                </a:schemeClr>
              </a:gs>
              <a:gs pos="100000">
                <a:srgbClr val="F0F0F0">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cs typeface="+mj-cs"/>
            </a:endParaRPr>
          </a:p>
        </p:txBody>
      </p:sp>
      <p:pic>
        <p:nvPicPr>
          <p:cNvPr id="14" name="Picture 13">
            <a:extLst>
              <a:ext uri="{FF2B5EF4-FFF2-40B4-BE49-F238E27FC236}">
                <a16:creationId xmlns:a16="http://schemas.microsoft.com/office/drawing/2014/main" id="{6A2B6A65-8F34-43DB-A5A2-8F9223931E17}"/>
              </a:ext>
            </a:extLst>
          </p:cNvPr>
          <p:cNvPicPr>
            <a:picLocks noChangeAspect="1"/>
          </p:cNvPicPr>
          <p:nvPr/>
        </p:nvPicPr>
        <p:blipFill rotWithShape="1">
          <a:blip r:embed="rId2">
            <a:extLst>
              <a:ext uri="{28A0092B-C50C-407E-A947-70E740481C1C}">
                <a14:useLocalDpi xmlns:a14="http://schemas.microsoft.com/office/drawing/2010/main" val="0"/>
              </a:ext>
            </a:extLst>
          </a:blip>
          <a:srcRect t="82971"/>
          <a:stretch/>
        </p:blipFill>
        <p:spPr>
          <a:xfrm rot="16200000">
            <a:off x="8337805" y="3003803"/>
            <a:ext cx="6857999" cy="850392"/>
          </a:xfrm>
          <a:prstGeom prst="rect">
            <a:avLst/>
          </a:prstGeom>
          <a:ln>
            <a:noFill/>
          </a:ln>
        </p:spPr>
      </p:pic>
      <p:sp>
        <p:nvSpPr>
          <p:cNvPr id="17" name="Right Triangle 16">
            <a:extLst>
              <a:ext uri="{FF2B5EF4-FFF2-40B4-BE49-F238E27FC236}">
                <a16:creationId xmlns:a16="http://schemas.microsoft.com/office/drawing/2014/main" id="{E5E5C36A-FA33-410B-93B0-0CFC3D927B01}"/>
              </a:ext>
            </a:extLst>
          </p:cNvPr>
          <p:cNvSpPr/>
          <p:nvPr/>
        </p:nvSpPr>
        <p:spPr>
          <a:xfrm flipH="1" flipV="1">
            <a:off x="5172895" y="5634557"/>
            <a:ext cx="3239590" cy="1306286"/>
          </a:xfrm>
          <a:prstGeom prst="rtTriangle">
            <a:avLst/>
          </a:prstGeom>
          <a:gradFill>
            <a:gsLst>
              <a:gs pos="0">
                <a:schemeClr val="accent3">
                  <a:lumMod val="0"/>
                  <a:lumOff val="100000"/>
                  <a:alpha val="0"/>
                </a:schemeClr>
              </a:gs>
              <a:gs pos="95000">
                <a:schemeClr val="tx1"/>
              </a:gs>
            </a:gsLst>
            <a:lin ang="0" scaled="0"/>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cs typeface="+mj-cs"/>
            </a:endParaRPr>
          </a:p>
        </p:txBody>
      </p:sp>
      <p:sp>
        <p:nvSpPr>
          <p:cNvPr id="18" name="Rectangle: Top Corners Rounded 2">
            <a:extLst>
              <a:ext uri="{FF2B5EF4-FFF2-40B4-BE49-F238E27FC236}">
                <a16:creationId xmlns:a16="http://schemas.microsoft.com/office/drawing/2014/main" id="{84DB9246-8A59-4824-B6BE-98BA06532E94}"/>
              </a:ext>
            </a:extLst>
          </p:cNvPr>
          <p:cNvSpPr/>
          <p:nvPr/>
        </p:nvSpPr>
        <p:spPr>
          <a:xfrm rot="5400000" flipH="1">
            <a:off x="6426931" y="3520438"/>
            <a:ext cx="1097280" cy="3200400"/>
          </a:xfrm>
          <a:prstGeom prst="round2SameRect">
            <a:avLst>
              <a:gd name="adj1" fmla="val 50000"/>
              <a:gd name="adj2" fmla="val 0"/>
            </a:avLst>
          </a:prstGeom>
          <a:gradFill flip="none" rotWithShape="1">
            <a:gsLst>
              <a:gs pos="33000">
                <a:schemeClr val="accent3">
                  <a:lumMod val="0"/>
                  <a:lumOff val="100000"/>
                </a:schemeClr>
              </a:gs>
              <a:gs pos="78000">
                <a:schemeClr val="bg1">
                  <a:lumMod val="85000"/>
                </a:schemeClr>
              </a:gs>
              <a:gs pos="100000">
                <a:srgbClr val="F0F0F0">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cs typeface="+mj-cs"/>
            </a:endParaRPr>
          </a:p>
        </p:txBody>
      </p:sp>
      <p:sp>
        <p:nvSpPr>
          <p:cNvPr id="19" name="Right Triangle 18">
            <a:extLst>
              <a:ext uri="{FF2B5EF4-FFF2-40B4-BE49-F238E27FC236}">
                <a16:creationId xmlns:a16="http://schemas.microsoft.com/office/drawing/2014/main" id="{E0B25E1E-171C-4ED9-A538-EEB7D462725C}"/>
              </a:ext>
            </a:extLst>
          </p:cNvPr>
          <p:cNvSpPr/>
          <p:nvPr/>
        </p:nvSpPr>
        <p:spPr>
          <a:xfrm flipV="1">
            <a:off x="3553100" y="4408717"/>
            <a:ext cx="3239590" cy="1306286"/>
          </a:xfrm>
          <a:prstGeom prst="rtTriangle">
            <a:avLst/>
          </a:prstGeom>
          <a:gradFill>
            <a:gsLst>
              <a:gs pos="0">
                <a:schemeClr val="accent3">
                  <a:lumMod val="0"/>
                  <a:lumOff val="100000"/>
                  <a:alpha val="0"/>
                </a:schemeClr>
              </a:gs>
              <a:gs pos="95000">
                <a:schemeClr val="tx1"/>
              </a:gs>
            </a:gsLst>
            <a:lin ang="0" scaled="0"/>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cs typeface="+mj-cs"/>
            </a:endParaRPr>
          </a:p>
        </p:txBody>
      </p:sp>
      <p:sp>
        <p:nvSpPr>
          <p:cNvPr id="20" name="Rectangle: Top Corners Rounded 4">
            <a:extLst>
              <a:ext uri="{FF2B5EF4-FFF2-40B4-BE49-F238E27FC236}">
                <a16:creationId xmlns:a16="http://schemas.microsoft.com/office/drawing/2014/main" id="{7EB0DE4D-7C49-4357-BD53-0F45AE0FD877}"/>
              </a:ext>
            </a:extLst>
          </p:cNvPr>
          <p:cNvSpPr/>
          <p:nvPr/>
        </p:nvSpPr>
        <p:spPr>
          <a:xfrm rot="16200000">
            <a:off x="4604662" y="2403559"/>
            <a:ext cx="1097280" cy="3200400"/>
          </a:xfrm>
          <a:prstGeom prst="round2SameRect">
            <a:avLst>
              <a:gd name="adj1" fmla="val 50000"/>
              <a:gd name="adj2" fmla="val 0"/>
            </a:avLst>
          </a:prstGeom>
          <a:gradFill flip="none" rotWithShape="1">
            <a:gsLst>
              <a:gs pos="33000">
                <a:schemeClr val="accent3">
                  <a:lumMod val="0"/>
                  <a:lumOff val="100000"/>
                </a:schemeClr>
              </a:gs>
              <a:gs pos="78000">
                <a:schemeClr val="bg1">
                  <a:lumMod val="85000"/>
                </a:schemeClr>
              </a:gs>
              <a:gs pos="100000">
                <a:srgbClr val="F0F0F0">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cs typeface="+mj-cs"/>
            </a:endParaRPr>
          </a:p>
        </p:txBody>
      </p:sp>
      <p:sp>
        <p:nvSpPr>
          <p:cNvPr id="21" name="Right Triangle 20">
            <a:extLst>
              <a:ext uri="{FF2B5EF4-FFF2-40B4-BE49-F238E27FC236}">
                <a16:creationId xmlns:a16="http://schemas.microsoft.com/office/drawing/2014/main" id="{1FFF6000-033E-40E2-A13C-B4A546AA3D03}"/>
              </a:ext>
            </a:extLst>
          </p:cNvPr>
          <p:cNvSpPr/>
          <p:nvPr/>
        </p:nvSpPr>
        <p:spPr>
          <a:xfrm flipH="1" flipV="1">
            <a:off x="5822509" y="3539789"/>
            <a:ext cx="3239590" cy="1306286"/>
          </a:xfrm>
          <a:prstGeom prst="rtTriangle">
            <a:avLst/>
          </a:prstGeom>
          <a:gradFill>
            <a:gsLst>
              <a:gs pos="0">
                <a:schemeClr val="accent3">
                  <a:lumMod val="0"/>
                  <a:lumOff val="100000"/>
                  <a:alpha val="0"/>
                </a:schemeClr>
              </a:gs>
              <a:gs pos="95000">
                <a:schemeClr val="tx1"/>
              </a:gs>
            </a:gsLst>
            <a:lin ang="0" scaled="0"/>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cs typeface="+mj-cs"/>
            </a:endParaRPr>
          </a:p>
        </p:txBody>
      </p:sp>
      <p:sp>
        <p:nvSpPr>
          <p:cNvPr id="22" name="Rectangle: Top Corners Rounded 6">
            <a:extLst>
              <a:ext uri="{FF2B5EF4-FFF2-40B4-BE49-F238E27FC236}">
                <a16:creationId xmlns:a16="http://schemas.microsoft.com/office/drawing/2014/main" id="{0470FBC7-FAFB-4663-B534-6925A0CDC840}"/>
              </a:ext>
            </a:extLst>
          </p:cNvPr>
          <p:cNvSpPr/>
          <p:nvPr/>
        </p:nvSpPr>
        <p:spPr>
          <a:xfrm rot="5400000" flipH="1">
            <a:off x="6939952" y="207119"/>
            <a:ext cx="1371600" cy="5486400"/>
          </a:xfrm>
          <a:prstGeom prst="round2SameRect">
            <a:avLst>
              <a:gd name="adj1" fmla="val 50000"/>
              <a:gd name="adj2" fmla="val 0"/>
            </a:avLst>
          </a:prstGeom>
          <a:gradFill flip="none" rotWithShape="1">
            <a:gsLst>
              <a:gs pos="32000">
                <a:schemeClr val="accent3">
                  <a:lumMod val="0"/>
                  <a:lumOff val="100000"/>
                </a:schemeClr>
              </a:gs>
              <a:gs pos="74000">
                <a:schemeClr val="bg1">
                  <a:lumMod val="85000"/>
                </a:schemeClr>
              </a:gs>
              <a:gs pos="100000">
                <a:srgbClr val="F0F0F0">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cs typeface="+mj-cs"/>
            </a:endParaRPr>
          </a:p>
        </p:txBody>
      </p:sp>
      <p:sp>
        <p:nvSpPr>
          <p:cNvPr id="32" name="Oval 31"/>
          <p:cNvSpPr/>
          <p:nvPr/>
        </p:nvSpPr>
        <p:spPr>
          <a:xfrm>
            <a:off x="2729626" y="1208857"/>
            <a:ext cx="974860" cy="974860"/>
          </a:xfrm>
          <a:prstGeom prst="ellipse">
            <a:avLst/>
          </a:prstGeom>
          <a:solidFill>
            <a:srgbClr val="BF6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j-cs"/>
            </a:endParaRPr>
          </a:p>
        </p:txBody>
      </p:sp>
      <p:sp>
        <p:nvSpPr>
          <p:cNvPr id="33" name="Oval 32"/>
          <p:cNvSpPr/>
          <p:nvPr/>
        </p:nvSpPr>
        <p:spPr>
          <a:xfrm>
            <a:off x="3618617" y="3509012"/>
            <a:ext cx="1006571" cy="1006571"/>
          </a:xfrm>
          <a:prstGeom prst="ellipse">
            <a:avLst/>
          </a:prstGeom>
          <a:solidFill>
            <a:srgbClr val="E26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j-cs"/>
            </a:endParaRPr>
          </a:p>
        </p:txBody>
      </p:sp>
      <p:sp>
        <p:nvSpPr>
          <p:cNvPr id="34" name="Oval 33"/>
          <p:cNvSpPr/>
          <p:nvPr/>
        </p:nvSpPr>
        <p:spPr>
          <a:xfrm>
            <a:off x="7487557" y="4620800"/>
            <a:ext cx="1006571" cy="1006571"/>
          </a:xfrm>
          <a:prstGeom prst="ellipse">
            <a:avLst/>
          </a:prstGeom>
          <a:solidFill>
            <a:srgbClr val="F38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j-cs"/>
            </a:endParaRPr>
          </a:p>
        </p:txBody>
      </p:sp>
      <p:sp>
        <p:nvSpPr>
          <p:cNvPr id="35" name="Oval 34"/>
          <p:cNvSpPr/>
          <p:nvPr/>
        </p:nvSpPr>
        <p:spPr>
          <a:xfrm>
            <a:off x="9052930" y="2320623"/>
            <a:ext cx="1259389" cy="1259389"/>
          </a:xfrm>
          <a:prstGeom prst="ellipse">
            <a:avLst/>
          </a:prstGeom>
          <a:solidFill>
            <a:srgbClr val="CF6D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j-cs"/>
            </a:endParaRPr>
          </a:p>
        </p:txBody>
      </p:sp>
      <p:sp>
        <p:nvSpPr>
          <p:cNvPr id="25" name="TextBox 24"/>
          <p:cNvSpPr txBox="1"/>
          <p:nvPr/>
        </p:nvSpPr>
        <p:spPr>
          <a:xfrm>
            <a:off x="9304758" y="2211805"/>
            <a:ext cx="813043" cy="1446550"/>
          </a:xfrm>
          <a:prstGeom prst="rect">
            <a:avLst/>
          </a:prstGeom>
          <a:noFill/>
        </p:spPr>
        <p:txBody>
          <a:bodyPr wrap="none" rtlCol="0">
            <a:spAutoFit/>
          </a:bodyPr>
          <a:lstStyle/>
          <a:p>
            <a:r>
              <a:rPr lang="en-US" sz="8800" dirty="0">
                <a:solidFill>
                  <a:schemeClr val="bg1"/>
                </a:solidFill>
                <a:latin typeface="Almarai" pitchFamily="2" charset="-78"/>
                <a:cs typeface="+mj-cs"/>
              </a:rPr>
              <a:t>2</a:t>
            </a:r>
          </a:p>
        </p:txBody>
      </p:sp>
      <p:sp>
        <p:nvSpPr>
          <p:cNvPr id="2" name="TextBox 1"/>
          <p:cNvSpPr txBox="1"/>
          <p:nvPr/>
        </p:nvSpPr>
        <p:spPr>
          <a:xfrm>
            <a:off x="3033352" y="1304972"/>
            <a:ext cx="470000" cy="707886"/>
          </a:xfrm>
          <a:prstGeom prst="rect">
            <a:avLst/>
          </a:prstGeom>
          <a:noFill/>
        </p:spPr>
        <p:txBody>
          <a:bodyPr wrap="none" rtlCol="0">
            <a:spAutoFit/>
          </a:bodyPr>
          <a:lstStyle/>
          <a:p>
            <a:r>
              <a:rPr lang="en-US" sz="4000" dirty="0">
                <a:solidFill>
                  <a:schemeClr val="bg1"/>
                </a:solidFill>
                <a:latin typeface="Almarai" pitchFamily="2" charset="-78"/>
                <a:cs typeface="+mj-cs"/>
              </a:rPr>
              <a:t>1</a:t>
            </a:r>
          </a:p>
        </p:txBody>
      </p:sp>
      <p:sp>
        <p:nvSpPr>
          <p:cNvPr id="26" name="TextBox 25"/>
          <p:cNvSpPr txBox="1"/>
          <p:nvPr/>
        </p:nvSpPr>
        <p:spPr>
          <a:xfrm>
            <a:off x="3927132" y="3658355"/>
            <a:ext cx="470000" cy="707886"/>
          </a:xfrm>
          <a:prstGeom prst="rect">
            <a:avLst/>
          </a:prstGeom>
          <a:noFill/>
        </p:spPr>
        <p:txBody>
          <a:bodyPr wrap="none" rtlCol="0">
            <a:spAutoFit/>
          </a:bodyPr>
          <a:lstStyle/>
          <a:p>
            <a:r>
              <a:rPr lang="en-US" sz="4000" dirty="0">
                <a:solidFill>
                  <a:schemeClr val="bg1"/>
                </a:solidFill>
                <a:latin typeface="Almarai" pitchFamily="2" charset="-78"/>
                <a:cs typeface="+mj-cs"/>
              </a:rPr>
              <a:t>3</a:t>
            </a:r>
          </a:p>
        </p:txBody>
      </p:sp>
      <p:sp>
        <p:nvSpPr>
          <p:cNvPr id="27" name="TextBox 26"/>
          <p:cNvSpPr txBox="1"/>
          <p:nvPr/>
        </p:nvSpPr>
        <p:spPr>
          <a:xfrm>
            <a:off x="7774229" y="4783206"/>
            <a:ext cx="470000" cy="707886"/>
          </a:xfrm>
          <a:prstGeom prst="rect">
            <a:avLst/>
          </a:prstGeom>
          <a:noFill/>
        </p:spPr>
        <p:txBody>
          <a:bodyPr wrap="none" rtlCol="0">
            <a:spAutoFit/>
          </a:bodyPr>
          <a:lstStyle/>
          <a:p>
            <a:r>
              <a:rPr lang="en-US" sz="4000" dirty="0">
                <a:solidFill>
                  <a:schemeClr val="bg1"/>
                </a:solidFill>
                <a:latin typeface="Almarai" pitchFamily="2" charset="-78"/>
                <a:cs typeface="+mj-cs"/>
              </a:rPr>
              <a:t>4</a:t>
            </a:r>
          </a:p>
        </p:txBody>
      </p:sp>
      <p:sp>
        <p:nvSpPr>
          <p:cNvPr id="28" name="TextBox 27">
            <a:hlinkClick r:id="" action="ppaction://noaction"/>
          </p:cNvPr>
          <p:cNvSpPr txBox="1"/>
          <p:nvPr/>
        </p:nvSpPr>
        <p:spPr>
          <a:xfrm rot="16200000">
            <a:off x="10177808" y="1201529"/>
            <a:ext cx="3150917" cy="739754"/>
          </a:xfrm>
          <a:prstGeom prst="rect">
            <a:avLst/>
          </a:prstGeom>
          <a:noFill/>
        </p:spPr>
        <p:txBody>
          <a:bodyPr wrap="square" rtlCol="0">
            <a:spAutoFit/>
          </a:bodyPr>
          <a:lstStyle/>
          <a:p>
            <a:pPr algn="ctr">
              <a:lnSpc>
                <a:spcPct val="150000"/>
              </a:lnSpc>
            </a:pPr>
            <a:r>
              <a:rPr lang="ar-SY" sz="3200" dirty="0">
                <a:solidFill>
                  <a:schemeClr val="bg1"/>
                </a:solidFill>
                <a:latin typeface="Cairo SemiBold" panose="00000700000000000000" pitchFamily="2" charset="-78"/>
                <a:cs typeface="+mj-cs"/>
              </a:rPr>
              <a:t>متطلبات النظام</a:t>
            </a:r>
            <a:endParaRPr lang="en-US" sz="3200" dirty="0">
              <a:solidFill>
                <a:schemeClr val="bg1"/>
              </a:solidFill>
              <a:latin typeface="Cairo SemiBold" panose="00000700000000000000" pitchFamily="2" charset="-78"/>
              <a:cs typeface="+mj-cs"/>
            </a:endParaRPr>
          </a:p>
        </p:txBody>
      </p:sp>
      <p:sp>
        <p:nvSpPr>
          <p:cNvPr id="31" name="TextBox 30"/>
          <p:cNvSpPr txBox="1"/>
          <p:nvPr/>
        </p:nvSpPr>
        <p:spPr>
          <a:xfrm>
            <a:off x="3587789" y="1501220"/>
            <a:ext cx="2092480" cy="338554"/>
          </a:xfrm>
          <a:prstGeom prst="rect">
            <a:avLst/>
          </a:prstGeom>
          <a:noFill/>
        </p:spPr>
        <p:txBody>
          <a:bodyPr wrap="square" rtlCol="0">
            <a:spAutoFit/>
          </a:bodyPr>
          <a:lstStyle/>
          <a:p>
            <a:pPr algn="ctr" rtl="1"/>
            <a:r>
              <a:rPr lang="ar-SY" sz="1600" dirty="0">
                <a:solidFill>
                  <a:srgbClr val="BF6B83"/>
                </a:solidFill>
                <a:latin typeface="Cairo SemiBold" panose="00000700000000000000" pitchFamily="2" charset="-78"/>
                <a:cs typeface="+mj-cs"/>
              </a:rPr>
              <a:t>6 أجهزة حاسب محمول</a:t>
            </a:r>
          </a:p>
        </p:txBody>
      </p:sp>
      <p:sp>
        <p:nvSpPr>
          <p:cNvPr id="36" name="TextBox 35"/>
          <p:cNvSpPr txBox="1"/>
          <p:nvPr/>
        </p:nvSpPr>
        <p:spPr>
          <a:xfrm>
            <a:off x="5375370" y="2687554"/>
            <a:ext cx="3814071" cy="461665"/>
          </a:xfrm>
          <a:prstGeom prst="rect">
            <a:avLst/>
          </a:prstGeom>
          <a:noFill/>
        </p:spPr>
        <p:txBody>
          <a:bodyPr wrap="square" rtlCol="0">
            <a:spAutoFit/>
          </a:bodyPr>
          <a:lstStyle/>
          <a:p>
            <a:pPr algn="ctr" rtl="1"/>
            <a:r>
              <a:rPr lang="ar-SY" sz="2400" dirty="0">
                <a:solidFill>
                  <a:srgbClr val="BF6B83"/>
                </a:solidFill>
                <a:latin typeface="Cairo SemiBold" panose="00000700000000000000" pitchFamily="2" charset="-78"/>
                <a:cs typeface="+mj-cs"/>
              </a:rPr>
              <a:t>نسخة </a:t>
            </a:r>
            <a:r>
              <a:rPr lang="en-US" sz="2400" dirty="0">
                <a:solidFill>
                  <a:srgbClr val="BF6B83"/>
                </a:solidFill>
                <a:latin typeface="Cairo SemiBold" panose="00000700000000000000" pitchFamily="2" charset="-78"/>
                <a:cs typeface="+mj-cs"/>
              </a:rPr>
              <a:t>Visual Studio 2019</a:t>
            </a:r>
            <a:r>
              <a:rPr lang="ar-SY" sz="2400" dirty="0">
                <a:solidFill>
                  <a:srgbClr val="BF6B83"/>
                </a:solidFill>
                <a:latin typeface="Cairo SemiBold" panose="00000700000000000000" pitchFamily="2" charset="-78"/>
                <a:cs typeface="+mj-cs"/>
              </a:rPr>
              <a:t> </a:t>
            </a:r>
            <a:endParaRPr lang="en-US" sz="2400" dirty="0">
              <a:solidFill>
                <a:srgbClr val="BF6B83"/>
              </a:solidFill>
              <a:latin typeface="Cairo SemiBold" panose="00000700000000000000" pitchFamily="2" charset="-78"/>
              <a:cs typeface="+mj-cs"/>
            </a:endParaRPr>
          </a:p>
        </p:txBody>
      </p:sp>
      <p:sp>
        <p:nvSpPr>
          <p:cNvPr id="29" name="TextBox 28"/>
          <p:cNvSpPr txBox="1"/>
          <p:nvPr/>
        </p:nvSpPr>
        <p:spPr>
          <a:xfrm>
            <a:off x="8653493" y="3884047"/>
            <a:ext cx="2303836" cy="400110"/>
          </a:xfrm>
          <a:prstGeom prst="rect">
            <a:avLst/>
          </a:prstGeom>
          <a:noFill/>
        </p:spPr>
        <p:txBody>
          <a:bodyPr wrap="none" rtlCol="0">
            <a:spAutoFit/>
          </a:bodyPr>
          <a:lstStyle/>
          <a:p>
            <a:pPr algn="ctr"/>
            <a:r>
              <a:rPr lang="ar-SY" sz="2000" dirty="0">
                <a:solidFill>
                  <a:srgbClr val="D7DFE4"/>
                </a:solidFill>
                <a:latin typeface="Cairo SemiBold" panose="00000700000000000000" pitchFamily="2" charset="-78"/>
                <a:cs typeface="+mj-cs"/>
              </a:rPr>
              <a:t>الضغط على اضافة مدرس</a:t>
            </a:r>
            <a:endParaRPr lang="en-US" sz="2000" dirty="0">
              <a:solidFill>
                <a:srgbClr val="D7DFE4"/>
              </a:solidFill>
              <a:latin typeface="Cairo SemiBold" panose="00000700000000000000" pitchFamily="2" charset="-78"/>
              <a:cs typeface="+mj-cs"/>
            </a:endParaRPr>
          </a:p>
        </p:txBody>
      </p:sp>
    </p:spTree>
    <p:extLst>
      <p:ext uri="{BB962C8B-B14F-4D97-AF65-F5344CB8AC3E}">
        <p14:creationId xmlns:p14="http://schemas.microsoft.com/office/powerpoint/2010/main" val="3142984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1184303" y="4964586"/>
            <a:ext cx="3397084" cy="707886"/>
          </a:xfrm>
          <a:prstGeom prst="rect">
            <a:avLst/>
          </a:prstGeom>
          <a:noFill/>
        </p:spPr>
        <p:txBody>
          <a:bodyPr wrap="none" rtlCol="0">
            <a:spAutoFit/>
          </a:bodyPr>
          <a:lstStyle/>
          <a:p>
            <a:pPr algn="ctr"/>
            <a:r>
              <a:rPr lang="ar-SY" sz="2000" dirty="0">
                <a:solidFill>
                  <a:srgbClr val="D7DFE4"/>
                </a:solidFill>
                <a:latin typeface="Cairo SemiBold" panose="00000700000000000000" pitchFamily="2" charset="-78"/>
                <a:cs typeface="+mj-cs"/>
              </a:rPr>
              <a:t>تسجيل الدخول الى الموقع باسم المدرس </a:t>
            </a:r>
          </a:p>
          <a:p>
            <a:pPr algn="ctr"/>
            <a:r>
              <a:rPr lang="ar-SY" sz="2000" dirty="0">
                <a:solidFill>
                  <a:srgbClr val="D7DFE4"/>
                </a:solidFill>
                <a:latin typeface="Cairo SemiBold" panose="00000700000000000000" pitchFamily="2" charset="-78"/>
                <a:cs typeface="+mj-cs"/>
              </a:rPr>
              <a:t>وكلمة المرور التي تم اضافته</a:t>
            </a:r>
            <a:endParaRPr lang="en-US" sz="2000" dirty="0">
              <a:solidFill>
                <a:srgbClr val="D7DFE4"/>
              </a:solidFill>
              <a:latin typeface="Cairo SemiBold" panose="00000700000000000000" pitchFamily="2" charset="-78"/>
              <a:cs typeface="+mj-cs"/>
            </a:endParaRPr>
          </a:p>
        </p:txBody>
      </p:sp>
      <p:sp>
        <p:nvSpPr>
          <p:cNvPr id="23" name="Right Triangle 22">
            <a:extLst>
              <a:ext uri="{FF2B5EF4-FFF2-40B4-BE49-F238E27FC236}">
                <a16:creationId xmlns:a16="http://schemas.microsoft.com/office/drawing/2014/main" id="{10ACCA0B-CB07-47FC-8607-AA5FEF20CF10}"/>
              </a:ext>
            </a:extLst>
          </p:cNvPr>
          <p:cNvSpPr/>
          <p:nvPr/>
        </p:nvSpPr>
        <p:spPr>
          <a:xfrm flipV="1">
            <a:off x="2981901" y="2136520"/>
            <a:ext cx="3029604" cy="999314"/>
          </a:xfrm>
          <a:prstGeom prst="rtTriangle">
            <a:avLst/>
          </a:prstGeom>
          <a:gradFill>
            <a:gsLst>
              <a:gs pos="52000">
                <a:srgbClr val="808080"/>
              </a:gs>
              <a:gs pos="0">
                <a:schemeClr val="accent3">
                  <a:lumMod val="0"/>
                  <a:lumOff val="100000"/>
                  <a:alpha val="0"/>
                </a:schemeClr>
              </a:gs>
              <a:gs pos="89000">
                <a:schemeClr val="tx1"/>
              </a:gs>
            </a:gsLst>
            <a:lin ang="0" scaled="0"/>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cs typeface="+mj-cs"/>
            </a:endParaRPr>
          </a:p>
        </p:txBody>
      </p:sp>
      <p:sp>
        <p:nvSpPr>
          <p:cNvPr id="24" name="Rectangle: Top Corners Rounded 8">
            <a:extLst>
              <a:ext uri="{FF2B5EF4-FFF2-40B4-BE49-F238E27FC236}">
                <a16:creationId xmlns:a16="http://schemas.microsoft.com/office/drawing/2014/main" id="{382EE431-A8D7-4C88-ACA3-3BBC7171294A}"/>
              </a:ext>
            </a:extLst>
          </p:cNvPr>
          <p:cNvSpPr/>
          <p:nvPr/>
        </p:nvSpPr>
        <p:spPr>
          <a:xfrm rot="16200000">
            <a:off x="3742811" y="98320"/>
            <a:ext cx="1097280" cy="3200400"/>
          </a:xfrm>
          <a:prstGeom prst="round2SameRect">
            <a:avLst>
              <a:gd name="adj1" fmla="val 50000"/>
              <a:gd name="adj2" fmla="val 0"/>
            </a:avLst>
          </a:prstGeom>
          <a:gradFill flip="none" rotWithShape="1">
            <a:gsLst>
              <a:gs pos="13000">
                <a:schemeClr val="accent3">
                  <a:lumMod val="0"/>
                  <a:lumOff val="100000"/>
                </a:schemeClr>
              </a:gs>
              <a:gs pos="42000">
                <a:schemeClr val="bg1">
                  <a:lumMod val="85000"/>
                </a:schemeClr>
              </a:gs>
              <a:gs pos="100000">
                <a:srgbClr val="F0F0F0">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cs typeface="+mj-cs"/>
            </a:endParaRPr>
          </a:p>
        </p:txBody>
      </p:sp>
      <p:pic>
        <p:nvPicPr>
          <p:cNvPr id="14" name="Picture 13">
            <a:extLst>
              <a:ext uri="{FF2B5EF4-FFF2-40B4-BE49-F238E27FC236}">
                <a16:creationId xmlns:a16="http://schemas.microsoft.com/office/drawing/2014/main" id="{6A2B6A65-8F34-43DB-A5A2-8F9223931E17}"/>
              </a:ext>
            </a:extLst>
          </p:cNvPr>
          <p:cNvPicPr>
            <a:picLocks noChangeAspect="1"/>
          </p:cNvPicPr>
          <p:nvPr/>
        </p:nvPicPr>
        <p:blipFill rotWithShape="1">
          <a:blip r:embed="rId2">
            <a:extLst>
              <a:ext uri="{28A0092B-C50C-407E-A947-70E740481C1C}">
                <a14:useLocalDpi xmlns:a14="http://schemas.microsoft.com/office/drawing/2010/main" val="0"/>
              </a:ext>
            </a:extLst>
          </a:blip>
          <a:srcRect t="82971"/>
          <a:stretch/>
        </p:blipFill>
        <p:spPr>
          <a:xfrm rot="16200000">
            <a:off x="8337805" y="3003803"/>
            <a:ext cx="6857999" cy="850392"/>
          </a:xfrm>
          <a:prstGeom prst="rect">
            <a:avLst/>
          </a:prstGeom>
          <a:ln>
            <a:noFill/>
          </a:ln>
        </p:spPr>
      </p:pic>
      <p:sp>
        <p:nvSpPr>
          <p:cNvPr id="17" name="Right Triangle 16">
            <a:extLst>
              <a:ext uri="{FF2B5EF4-FFF2-40B4-BE49-F238E27FC236}">
                <a16:creationId xmlns:a16="http://schemas.microsoft.com/office/drawing/2014/main" id="{E5E5C36A-FA33-410B-93B0-0CFC3D927B01}"/>
              </a:ext>
            </a:extLst>
          </p:cNvPr>
          <p:cNvSpPr/>
          <p:nvPr/>
        </p:nvSpPr>
        <p:spPr>
          <a:xfrm flipH="1" flipV="1">
            <a:off x="5172895" y="5634557"/>
            <a:ext cx="3239590" cy="1306286"/>
          </a:xfrm>
          <a:prstGeom prst="rtTriangle">
            <a:avLst/>
          </a:prstGeom>
          <a:gradFill>
            <a:gsLst>
              <a:gs pos="0">
                <a:schemeClr val="accent3">
                  <a:lumMod val="0"/>
                  <a:lumOff val="100000"/>
                  <a:alpha val="0"/>
                </a:schemeClr>
              </a:gs>
              <a:gs pos="95000">
                <a:schemeClr val="tx1"/>
              </a:gs>
            </a:gsLst>
            <a:lin ang="0" scaled="0"/>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cs typeface="+mj-cs"/>
            </a:endParaRPr>
          </a:p>
        </p:txBody>
      </p:sp>
      <p:sp>
        <p:nvSpPr>
          <p:cNvPr id="18" name="Rectangle: Top Corners Rounded 2">
            <a:extLst>
              <a:ext uri="{FF2B5EF4-FFF2-40B4-BE49-F238E27FC236}">
                <a16:creationId xmlns:a16="http://schemas.microsoft.com/office/drawing/2014/main" id="{84DB9246-8A59-4824-B6BE-98BA06532E94}"/>
              </a:ext>
            </a:extLst>
          </p:cNvPr>
          <p:cNvSpPr/>
          <p:nvPr/>
        </p:nvSpPr>
        <p:spPr>
          <a:xfrm rot="5400000" flipH="1">
            <a:off x="6426931" y="3520438"/>
            <a:ext cx="1097280" cy="3200400"/>
          </a:xfrm>
          <a:prstGeom prst="round2SameRect">
            <a:avLst>
              <a:gd name="adj1" fmla="val 50000"/>
              <a:gd name="adj2" fmla="val 0"/>
            </a:avLst>
          </a:prstGeom>
          <a:gradFill flip="none" rotWithShape="1">
            <a:gsLst>
              <a:gs pos="33000">
                <a:schemeClr val="accent3">
                  <a:lumMod val="0"/>
                  <a:lumOff val="100000"/>
                </a:schemeClr>
              </a:gs>
              <a:gs pos="78000">
                <a:schemeClr val="bg1">
                  <a:lumMod val="85000"/>
                </a:schemeClr>
              </a:gs>
              <a:gs pos="100000">
                <a:srgbClr val="F0F0F0">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cs typeface="+mj-cs"/>
            </a:endParaRPr>
          </a:p>
        </p:txBody>
      </p:sp>
      <p:sp>
        <p:nvSpPr>
          <p:cNvPr id="19" name="Right Triangle 18">
            <a:extLst>
              <a:ext uri="{FF2B5EF4-FFF2-40B4-BE49-F238E27FC236}">
                <a16:creationId xmlns:a16="http://schemas.microsoft.com/office/drawing/2014/main" id="{E0B25E1E-171C-4ED9-A538-EEB7D462725C}"/>
              </a:ext>
            </a:extLst>
          </p:cNvPr>
          <p:cNvSpPr/>
          <p:nvPr/>
        </p:nvSpPr>
        <p:spPr>
          <a:xfrm flipV="1">
            <a:off x="2663304" y="4562920"/>
            <a:ext cx="3916741" cy="1419302"/>
          </a:xfrm>
          <a:prstGeom prst="rtTriangle">
            <a:avLst/>
          </a:prstGeom>
          <a:gradFill>
            <a:gsLst>
              <a:gs pos="77000">
                <a:srgbClr val="505050"/>
              </a:gs>
              <a:gs pos="3000">
                <a:schemeClr val="accent3">
                  <a:lumMod val="0"/>
                  <a:lumOff val="100000"/>
                  <a:alpha val="0"/>
                </a:schemeClr>
              </a:gs>
              <a:gs pos="95000">
                <a:schemeClr val="tx1"/>
              </a:gs>
            </a:gsLst>
            <a:lin ang="0" scaled="0"/>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cs typeface="+mj-cs"/>
            </a:endParaRPr>
          </a:p>
        </p:txBody>
      </p:sp>
      <p:sp>
        <p:nvSpPr>
          <p:cNvPr id="20" name="Rectangle: Top Corners Rounded 4">
            <a:extLst>
              <a:ext uri="{FF2B5EF4-FFF2-40B4-BE49-F238E27FC236}">
                <a16:creationId xmlns:a16="http://schemas.microsoft.com/office/drawing/2014/main" id="{7EB0DE4D-7C49-4357-BD53-0F45AE0FD877}"/>
              </a:ext>
            </a:extLst>
          </p:cNvPr>
          <p:cNvSpPr/>
          <p:nvPr/>
        </p:nvSpPr>
        <p:spPr>
          <a:xfrm rot="16200000">
            <a:off x="4124327" y="1225837"/>
            <a:ext cx="1371600" cy="5486400"/>
          </a:xfrm>
          <a:prstGeom prst="round2SameRect">
            <a:avLst>
              <a:gd name="adj1" fmla="val 50000"/>
              <a:gd name="adj2" fmla="val 0"/>
            </a:avLst>
          </a:prstGeom>
          <a:gradFill flip="none" rotWithShape="1">
            <a:gsLst>
              <a:gs pos="33000">
                <a:schemeClr val="accent3">
                  <a:lumMod val="0"/>
                  <a:lumOff val="100000"/>
                </a:schemeClr>
              </a:gs>
              <a:gs pos="78000">
                <a:schemeClr val="bg1">
                  <a:lumMod val="85000"/>
                </a:schemeClr>
              </a:gs>
              <a:gs pos="100000">
                <a:srgbClr val="F0F0F0">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cs typeface="+mj-cs"/>
            </a:endParaRPr>
          </a:p>
        </p:txBody>
      </p:sp>
      <p:sp>
        <p:nvSpPr>
          <p:cNvPr id="21" name="Right Triangle 20">
            <a:extLst>
              <a:ext uri="{FF2B5EF4-FFF2-40B4-BE49-F238E27FC236}">
                <a16:creationId xmlns:a16="http://schemas.microsoft.com/office/drawing/2014/main" id="{1FFF6000-033E-40E2-A13C-B4A546AA3D03}"/>
              </a:ext>
            </a:extLst>
          </p:cNvPr>
          <p:cNvSpPr/>
          <p:nvPr/>
        </p:nvSpPr>
        <p:spPr>
          <a:xfrm flipH="1" flipV="1">
            <a:off x="5400806" y="3298735"/>
            <a:ext cx="3239590" cy="1306286"/>
          </a:xfrm>
          <a:prstGeom prst="rtTriangle">
            <a:avLst/>
          </a:prstGeom>
          <a:gradFill>
            <a:gsLst>
              <a:gs pos="0">
                <a:schemeClr val="accent3">
                  <a:lumMod val="0"/>
                  <a:lumOff val="100000"/>
                  <a:alpha val="0"/>
                </a:schemeClr>
              </a:gs>
              <a:gs pos="95000">
                <a:schemeClr val="tx1"/>
              </a:gs>
            </a:gsLst>
            <a:lin ang="0" scaled="0"/>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cs typeface="+mj-cs"/>
            </a:endParaRPr>
          </a:p>
        </p:txBody>
      </p:sp>
      <p:sp>
        <p:nvSpPr>
          <p:cNvPr id="22" name="Rectangle: Top Corners Rounded 6">
            <a:extLst>
              <a:ext uri="{FF2B5EF4-FFF2-40B4-BE49-F238E27FC236}">
                <a16:creationId xmlns:a16="http://schemas.microsoft.com/office/drawing/2014/main" id="{0470FBC7-FAFB-4663-B534-6925A0CDC840}"/>
              </a:ext>
            </a:extLst>
          </p:cNvPr>
          <p:cNvSpPr/>
          <p:nvPr/>
        </p:nvSpPr>
        <p:spPr>
          <a:xfrm rot="5400000" flipH="1">
            <a:off x="6809564" y="1252727"/>
            <a:ext cx="1097280" cy="3200400"/>
          </a:xfrm>
          <a:prstGeom prst="round2SameRect">
            <a:avLst>
              <a:gd name="adj1" fmla="val 50000"/>
              <a:gd name="adj2" fmla="val 0"/>
            </a:avLst>
          </a:prstGeom>
          <a:gradFill flip="none" rotWithShape="1">
            <a:gsLst>
              <a:gs pos="33000">
                <a:schemeClr val="accent3">
                  <a:lumMod val="0"/>
                  <a:lumOff val="100000"/>
                </a:schemeClr>
              </a:gs>
              <a:gs pos="78000">
                <a:schemeClr val="bg1">
                  <a:lumMod val="85000"/>
                </a:schemeClr>
              </a:gs>
              <a:gs pos="100000">
                <a:srgbClr val="F0F0F0">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cs typeface="+mj-cs"/>
            </a:endParaRPr>
          </a:p>
        </p:txBody>
      </p:sp>
      <p:sp>
        <p:nvSpPr>
          <p:cNvPr id="32" name="Oval 31"/>
          <p:cNvSpPr/>
          <p:nvPr/>
        </p:nvSpPr>
        <p:spPr>
          <a:xfrm>
            <a:off x="2767726" y="1197319"/>
            <a:ext cx="1005840" cy="1005840"/>
          </a:xfrm>
          <a:prstGeom prst="ellipse">
            <a:avLst/>
          </a:prstGeom>
          <a:solidFill>
            <a:srgbClr val="BF6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j-cs"/>
            </a:endParaRPr>
          </a:p>
        </p:txBody>
      </p:sp>
      <p:sp>
        <p:nvSpPr>
          <p:cNvPr id="33" name="Oval 32"/>
          <p:cNvSpPr/>
          <p:nvPr/>
        </p:nvSpPr>
        <p:spPr>
          <a:xfrm>
            <a:off x="2134378" y="3329666"/>
            <a:ext cx="1261872" cy="1261872"/>
          </a:xfrm>
          <a:prstGeom prst="ellipse">
            <a:avLst/>
          </a:prstGeom>
          <a:solidFill>
            <a:srgbClr val="E26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j-cs"/>
            </a:endParaRPr>
          </a:p>
        </p:txBody>
      </p:sp>
      <p:sp>
        <p:nvSpPr>
          <p:cNvPr id="34" name="Oval 33"/>
          <p:cNvSpPr/>
          <p:nvPr/>
        </p:nvSpPr>
        <p:spPr>
          <a:xfrm>
            <a:off x="7499532" y="4633864"/>
            <a:ext cx="1006571" cy="1006571"/>
          </a:xfrm>
          <a:prstGeom prst="ellipse">
            <a:avLst/>
          </a:prstGeom>
          <a:solidFill>
            <a:srgbClr val="F38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j-cs"/>
            </a:endParaRPr>
          </a:p>
        </p:txBody>
      </p:sp>
      <p:sp>
        <p:nvSpPr>
          <p:cNvPr id="35" name="Oval 34"/>
          <p:cNvSpPr/>
          <p:nvPr/>
        </p:nvSpPr>
        <p:spPr>
          <a:xfrm>
            <a:off x="7896635" y="2350007"/>
            <a:ext cx="1005840" cy="1005840"/>
          </a:xfrm>
          <a:prstGeom prst="ellipse">
            <a:avLst/>
          </a:prstGeom>
          <a:solidFill>
            <a:srgbClr val="CF6D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j-cs"/>
            </a:endParaRPr>
          </a:p>
        </p:txBody>
      </p:sp>
      <p:sp>
        <p:nvSpPr>
          <p:cNvPr id="25" name="TextBox 24"/>
          <p:cNvSpPr txBox="1"/>
          <p:nvPr/>
        </p:nvSpPr>
        <p:spPr>
          <a:xfrm>
            <a:off x="8208868" y="2467065"/>
            <a:ext cx="470000" cy="707886"/>
          </a:xfrm>
          <a:prstGeom prst="rect">
            <a:avLst/>
          </a:prstGeom>
          <a:noFill/>
        </p:spPr>
        <p:txBody>
          <a:bodyPr wrap="none" rtlCol="0">
            <a:spAutoFit/>
          </a:bodyPr>
          <a:lstStyle/>
          <a:p>
            <a:r>
              <a:rPr lang="en-US" sz="4000" dirty="0">
                <a:solidFill>
                  <a:schemeClr val="bg1"/>
                </a:solidFill>
                <a:latin typeface="Almarai" pitchFamily="2" charset="-78"/>
                <a:cs typeface="+mj-cs"/>
              </a:rPr>
              <a:t>2</a:t>
            </a:r>
          </a:p>
        </p:txBody>
      </p:sp>
      <p:sp>
        <p:nvSpPr>
          <p:cNvPr id="2" name="TextBox 1"/>
          <p:cNvSpPr txBox="1"/>
          <p:nvPr/>
        </p:nvSpPr>
        <p:spPr>
          <a:xfrm>
            <a:off x="3018016" y="1289781"/>
            <a:ext cx="470000" cy="707886"/>
          </a:xfrm>
          <a:prstGeom prst="rect">
            <a:avLst/>
          </a:prstGeom>
          <a:noFill/>
        </p:spPr>
        <p:txBody>
          <a:bodyPr wrap="none" rtlCol="0">
            <a:spAutoFit/>
          </a:bodyPr>
          <a:lstStyle/>
          <a:p>
            <a:r>
              <a:rPr lang="en-US" sz="4000" dirty="0">
                <a:solidFill>
                  <a:schemeClr val="bg1"/>
                </a:solidFill>
                <a:latin typeface="Almarai" pitchFamily="2" charset="-78"/>
                <a:cs typeface="+mj-cs"/>
              </a:rPr>
              <a:t>1</a:t>
            </a:r>
          </a:p>
        </p:txBody>
      </p:sp>
      <p:sp>
        <p:nvSpPr>
          <p:cNvPr id="26" name="TextBox 25"/>
          <p:cNvSpPr txBox="1"/>
          <p:nvPr/>
        </p:nvSpPr>
        <p:spPr>
          <a:xfrm>
            <a:off x="2404761" y="3237327"/>
            <a:ext cx="813043" cy="1446550"/>
          </a:xfrm>
          <a:prstGeom prst="rect">
            <a:avLst/>
          </a:prstGeom>
          <a:noFill/>
        </p:spPr>
        <p:txBody>
          <a:bodyPr wrap="none" rtlCol="0">
            <a:spAutoFit/>
          </a:bodyPr>
          <a:lstStyle/>
          <a:p>
            <a:r>
              <a:rPr lang="en-US" sz="8800" dirty="0">
                <a:solidFill>
                  <a:schemeClr val="bg1"/>
                </a:solidFill>
                <a:latin typeface="Almarai" pitchFamily="2" charset="-78"/>
                <a:cs typeface="+mj-cs"/>
              </a:rPr>
              <a:t>3</a:t>
            </a:r>
          </a:p>
        </p:txBody>
      </p:sp>
      <p:sp>
        <p:nvSpPr>
          <p:cNvPr id="27" name="TextBox 26"/>
          <p:cNvSpPr txBox="1"/>
          <p:nvPr/>
        </p:nvSpPr>
        <p:spPr>
          <a:xfrm>
            <a:off x="7774229" y="4783206"/>
            <a:ext cx="470000" cy="707886"/>
          </a:xfrm>
          <a:prstGeom prst="rect">
            <a:avLst/>
          </a:prstGeom>
          <a:noFill/>
        </p:spPr>
        <p:txBody>
          <a:bodyPr wrap="none" rtlCol="0">
            <a:spAutoFit/>
          </a:bodyPr>
          <a:lstStyle/>
          <a:p>
            <a:r>
              <a:rPr lang="en-US" sz="4000" dirty="0">
                <a:solidFill>
                  <a:schemeClr val="bg1"/>
                </a:solidFill>
                <a:latin typeface="Almarai" pitchFamily="2" charset="-78"/>
                <a:cs typeface="+mj-cs"/>
              </a:rPr>
              <a:t>4</a:t>
            </a:r>
          </a:p>
        </p:txBody>
      </p:sp>
      <p:sp>
        <p:nvSpPr>
          <p:cNvPr id="28" name="TextBox 27">
            <a:hlinkClick r:id="" action="ppaction://noaction"/>
          </p:cNvPr>
          <p:cNvSpPr txBox="1"/>
          <p:nvPr/>
        </p:nvSpPr>
        <p:spPr>
          <a:xfrm rot="16200000">
            <a:off x="10181350" y="1205581"/>
            <a:ext cx="3150917" cy="739754"/>
          </a:xfrm>
          <a:prstGeom prst="rect">
            <a:avLst/>
          </a:prstGeom>
          <a:noFill/>
        </p:spPr>
        <p:txBody>
          <a:bodyPr wrap="square" rtlCol="0">
            <a:spAutoFit/>
          </a:bodyPr>
          <a:lstStyle/>
          <a:p>
            <a:pPr algn="ctr">
              <a:lnSpc>
                <a:spcPct val="150000"/>
              </a:lnSpc>
            </a:pPr>
            <a:r>
              <a:rPr lang="ar-SY" sz="3200" dirty="0">
                <a:solidFill>
                  <a:schemeClr val="bg1"/>
                </a:solidFill>
                <a:latin typeface="Cairo SemiBold" panose="00000700000000000000" pitchFamily="2" charset="-78"/>
                <a:cs typeface="+mj-cs"/>
              </a:rPr>
              <a:t>متطلبات النظام</a:t>
            </a:r>
            <a:endParaRPr lang="en-US" sz="3200" dirty="0">
              <a:solidFill>
                <a:schemeClr val="bg1"/>
              </a:solidFill>
              <a:latin typeface="Cairo SemiBold" panose="00000700000000000000" pitchFamily="2" charset="-78"/>
              <a:cs typeface="+mj-cs"/>
            </a:endParaRPr>
          </a:p>
        </p:txBody>
      </p:sp>
      <p:sp>
        <p:nvSpPr>
          <p:cNvPr id="37" name="TextBox 36"/>
          <p:cNvSpPr txBox="1"/>
          <p:nvPr/>
        </p:nvSpPr>
        <p:spPr>
          <a:xfrm>
            <a:off x="3635714" y="1510554"/>
            <a:ext cx="2255937" cy="338554"/>
          </a:xfrm>
          <a:prstGeom prst="rect">
            <a:avLst/>
          </a:prstGeom>
          <a:noFill/>
        </p:spPr>
        <p:txBody>
          <a:bodyPr wrap="square" rtlCol="0">
            <a:spAutoFit/>
          </a:bodyPr>
          <a:lstStyle/>
          <a:p>
            <a:pPr algn="ctr" rtl="1"/>
            <a:r>
              <a:rPr lang="ar-SY" sz="1600" dirty="0">
                <a:solidFill>
                  <a:srgbClr val="BF6B83"/>
                </a:solidFill>
                <a:latin typeface="Cairo SemiBold" panose="00000700000000000000" pitchFamily="2" charset="-78"/>
                <a:cs typeface="+mj-cs"/>
              </a:rPr>
              <a:t>6 أجهزة حاسب محمول</a:t>
            </a:r>
          </a:p>
        </p:txBody>
      </p:sp>
      <p:sp>
        <p:nvSpPr>
          <p:cNvPr id="30" name="TextBox 29"/>
          <p:cNvSpPr txBox="1"/>
          <p:nvPr/>
        </p:nvSpPr>
        <p:spPr>
          <a:xfrm>
            <a:off x="5520647" y="2706210"/>
            <a:ext cx="2348208" cy="338554"/>
          </a:xfrm>
          <a:prstGeom prst="rect">
            <a:avLst/>
          </a:prstGeom>
          <a:noFill/>
        </p:spPr>
        <p:txBody>
          <a:bodyPr wrap="none" rtlCol="0">
            <a:spAutoFit/>
          </a:bodyPr>
          <a:lstStyle/>
          <a:p>
            <a:pPr algn="ctr" rtl="1"/>
            <a:r>
              <a:rPr lang="ar-SY" sz="1600" dirty="0">
                <a:solidFill>
                  <a:srgbClr val="BF6B83"/>
                </a:solidFill>
                <a:latin typeface="Cairo SemiBold" panose="00000700000000000000" pitchFamily="2" charset="-78"/>
                <a:cs typeface="+mj-cs"/>
              </a:rPr>
              <a:t>نسخة </a:t>
            </a:r>
            <a:r>
              <a:rPr lang="en-US" sz="1600" dirty="0">
                <a:solidFill>
                  <a:srgbClr val="BF6B83"/>
                </a:solidFill>
                <a:latin typeface="Cairo SemiBold" panose="00000700000000000000" pitchFamily="2" charset="-78"/>
                <a:cs typeface="+mj-cs"/>
              </a:rPr>
              <a:t>Visual Studio 2019</a:t>
            </a:r>
            <a:r>
              <a:rPr lang="ar-SY" sz="1600" dirty="0">
                <a:solidFill>
                  <a:srgbClr val="BF6B83"/>
                </a:solidFill>
                <a:latin typeface="Cairo SemiBold" panose="00000700000000000000" pitchFamily="2" charset="-78"/>
                <a:cs typeface="+mj-cs"/>
              </a:rPr>
              <a:t> </a:t>
            </a:r>
            <a:endParaRPr lang="en-US" sz="1600" dirty="0">
              <a:solidFill>
                <a:srgbClr val="BF6B83"/>
              </a:solidFill>
              <a:latin typeface="Cairo SemiBold" panose="00000700000000000000" pitchFamily="2" charset="-78"/>
              <a:cs typeface="+mj-cs"/>
            </a:endParaRPr>
          </a:p>
        </p:txBody>
      </p:sp>
      <p:sp>
        <p:nvSpPr>
          <p:cNvPr id="38" name="TextBox 37"/>
          <p:cNvSpPr txBox="1"/>
          <p:nvPr/>
        </p:nvSpPr>
        <p:spPr>
          <a:xfrm>
            <a:off x="3378967" y="3767136"/>
            <a:ext cx="3685625" cy="461665"/>
          </a:xfrm>
          <a:prstGeom prst="rect">
            <a:avLst/>
          </a:prstGeom>
          <a:noFill/>
        </p:spPr>
        <p:txBody>
          <a:bodyPr wrap="none" rtlCol="0">
            <a:spAutoFit/>
          </a:bodyPr>
          <a:lstStyle/>
          <a:p>
            <a:pPr algn="ctr"/>
            <a:r>
              <a:rPr lang="ar-SY" sz="2400" dirty="0">
                <a:solidFill>
                  <a:srgbClr val="BF6B83"/>
                </a:solidFill>
                <a:latin typeface="Cairo SemiBold" panose="00000700000000000000" pitchFamily="2" charset="-78"/>
                <a:cs typeface="+mj-cs"/>
              </a:rPr>
              <a:t>6 خطوط انترنت بسرعة 1 ميغا بت</a:t>
            </a:r>
            <a:endParaRPr lang="en-US" sz="2400" dirty="0">
              <a:solidFill>
                <a:srgbClr val="BF6B83"/>
              </a:solidFill>
              <a:latin typeface="Cairo SemiBold" panose="00000700000000000000" pitchFamily="2" charset="-78"/>
              <a:cs typeface="+mj-cs"/>
            </a:endParaRPr>
          </a:p>
        </p:txBody>
      </p:sp>
    </p:spTree>
    <p:extLst>
      <p:ext uri="{BB962C8B-B14F-4D97-AF65-F5344CB8AC3E}">
        <p14:creationId xmlns:p14="http://schemas.microsoft.com/office/powerpoint/2010/main" val="9030611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ight Triangle 22">
            <a:extLst>
              <a:ext uri="{FF2B5EF4-FFF2-40B4-BE49-F238E27FC236}">
                <a16:creationId xmlns:a16="http://schemas.microsoft.com/office/drawing/2014/main" id="{10ACCA0B-CB07-47FC-8607-AA5FEF20CF10}"/>
              </a:ext>
            </a:extLst>
          </p:cNvPr>
          <p:cNvSpPr/>
          <p:nvPr/>
        </p:nvSpPr>
        <p:spPr>
          <a:xfrm flipV="1">
            <a:off x="2993087" y="2136234"/>
            <a:ext cx="3029604" cy="999314"/>
          </a:xfrm>
          <a:prstGeom prst="rtTriangle">
            <a:avLst/>
          </a:prstGeom>
          <a:gradFill>
            <a:gsLst>
              <a:gs pos="52000">
                <a:srgbClr val="808080"/>
              </a:gs>
              <a:gs pos="0">
                <a:schemeClr val="accent3">
                  <a:lumMod val="0"/>
                  <a:lumOff val="100000"/>
                  <a:alpha val="0"/>
                </a:schemeClr>
              </a:gs>
              <a:gs pos="89000">
                <a:schemeClr val="tx1"/>
              </a:gs>
            </a:gsLst>
            <a:lin ang="0" scaled="0"/>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Top Corners Rounded 8">
            <a:extLst>
              <a:ext uri="{FF2B5EF4-FFF2-40B4-BE49-F238E27FC236}">
                <a16:creationId xmlns:a16="http://schemas.microsoft.com/office/drawing/2014/main" id="{382EE431-A8D7-4C88-ACA3-3BBC7171294A}"/>
              </a:ext>
            </a:extLst>
          </p:cNvPr>
          <p:cNvSpPr/>
          <p:nvPr/>
        </p:nvSpPr>
        <p:spPr>
          <a:xfrm rot="16200000">
            <a:off x="3742811" y="98320"/>
            <a:ext cx="1097280" cy="3200400"/>
          </a:xfrm>
          <a:prstGeom prst="round2SameRect">
            <a:avLst>
              <a:gd name="adj1" fmla="val 50000"/>
              <a:gd name="adj2" fmla="val 0"/>
            </a:avLst>
          </a:prstGeom>
          <a:gradFill flip="none" rotWithShape="1">
            <a:gsLst>
              <a:gs pos="13000">
                <a:schemeClr val="accent3">
                  <a:lumMod val="0"/>
                  <a:lumOff val="100000"/>
                </a:schemeClr>
              </a:gs>
              <a:gs pos="42000">
                <a:schemeClr val="bg1">
                  <a:lumMod val="85000"/>
                </a:schemeClr>
              </a:gs>
              <a:gs pos="100000">
                <a:srgbClr val="F0F0F0">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6A2B6A65-8F34-43DB-A5A2-8F9223931E17}"/>
              </a:ext>
            </a:extLst>
          </p:cNvPr>
          <p:cNvPicPr>
            <a:picLocks noChangeAspect="1"/>
          </p:cNvPicPr>
          <p:nvPr/>
        </p:nvPicPr>
        <p:blipFill rotWithShape="1">
          <a:blip r:embed="rId2">
            <a:extLst>
              <a:ext uri="{28A0092B-C50C-407E-A947-70E740481C1C}">
                <a14:useLocalDpi xmlns:a14="http://schemas.microsoft.com/office/drawing/2010/main" val="0"/>
              </a:ext>
            </a:extLst>
          </a:blip>
          <a:srcRect t="82971"/>
          <a:stretch/>
        </p:blipFill>
        <p:spPr>
          <a:xfrm rot="16200000">
            <a:off x="8347362" y="2976371"/>
            <a:ext cx="6857999" cy="850392"/>
          </a:xfrm>
          <a:prstGeom prst="rect">
            <a:avLst/>
          </a:prstGeom>
          <a:ln>
            <a:noFill/>
          </a:ln>
        </p:spPr>
      </p:pic>
      <p:sp>
        <p:nvSpPr>
          <p:cNvPr id="17" name="Right Triangle 16">
            <a:extLst>
              <a:ext uri="{FF2B5EF4-FFF2-40B4-BE49-F238E27FC236}">
                <a16:creationId xmlns:a16="http://schemas.microsoft.com/office/drawing/2014/main" id="{E5E5C36A-FA33-410B-93B0-0CFC3D927B01}"/>
              </a:ext>
            </a:extLst>
          </p:cNvPr>
          <p:cNvSpPr/>
          <p:nvPr/>
        </p:nvSpPr>
        <p:spPr>
          <a:xfrm flipH="1" flipV="1">
            <a:off x="5484409" y="5874640"/>
            <a:ext cx="3239590" cy="1306286"/>
          </a:xfrm>
          <a:prstGeom prst="rtTriangle">
            <a:avLst/>
          </a:prstGeom>
          <a:gradFill>
            <a:gsLst>
              <a:gs pos="0">
                <a:schemeClr val="accent3">
                  <a:lumMod val="0"/>
                  <a:lumOff val="100000"/>
                  <a:alpha val="0"/>
                </a:schemeClr>
              </a:gs>
              <a:gs pos="95000">
                <a:schemeClr val="tx1"/>
              </a:gs>
            </a:gsLst>
            <a:lin ang="0" scaled="0"/>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Top Corners Rounded 2">
            <a:extLst>
              <a:ext uri="{FF2B5EF4-FFF2-40B4-BE49-F238E27FC236}">
                <a16:creationId xmlns:a16="http://schemas.microsoft.com/office/drawing/2014/main" id="{84DB9246-8A59-4824-B6BE-98BA06532E94}"/>
              </a:ext>
            </a:extLst>
          </p:cNvPr>
          <p:cNvSpPr/>
          <p:nvPr/>
        </p:nvSpPr>
        <p:spPr>
          <a:xfrm rot="5400000" flipH="1">
            <a:off x="7088429" y="2603240"/>
            <a:ext cx="1371600" cy="5486400"/>
          </a:xfrm>
          <a:prstGeom prst="round2SameRect">
            <a:avLst>
              <a:gd name="adj1" fmla="val 50000"/>
              <a:gd name="adj2" fmla="val 0"/>
            </a:avLst>
          </a:prstGeom>
          <a:gradFill flip="none" rotWithShape="1">
            <a:gsLst>
              <a:gs pos="33000">
                <a:schemeClr val="accent3">
                  <a:lumMod val="0"/>
                  <a:lumOff val="100000"/>
                </a:schemeClr>
              </a:gs>
              <a:gs pos="78000">
                <a:schemeClr val="bg1">
                  <a:lumMod val="85000"/>
                </a:schemeClr>
              </a:gs>
              <a:gs pos="100000">
                <a:srgbClr val="F0F0F0">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ight Triangle 18">
            <a:extLst>
              <a:ext uri="{FF2B5EF4-FFF2-40B4-BE49-F238E27FC236}">
                <a16:creationId xmlns:a16="http://schemas.microsoft.com/office/drawing/2014/main" id="{E0B25E1E-171C-4ED9-A538-EEB7D462725C}"/>
              </a:ext>
            </a:extLst>
          </p:cNvPr>
          <p:cNvSpPr/>
          <p:nvPr/>
        </p:nvSpPr>
        <p:spPr>
          <a:xfrm flipV="1">
            <a:off x="2662624" y="4502551"/>
            <a:ext cx="3916741" cy="1419302"/>
          </a:xfrm>
          <a:prstGeom prst="rtTriangle">
            <a:avLst/>
          </a:prstGeom>
          <a:gradFill>
            <a:gsLst>
              <a:gs pos="77000">
                <a:srgbClr val="505050"/>
              </a:gs>
              <a:gs pos="3000">
                <a:schemeClr val="accent3">
                  <a:lumMod val="0"/>
                  <a:lumOff val="100000"/>
                  <a:alpha val="0"/>
                </a:schemeClr>
              </a:gs>
              <a:gs pos="95000">
                <a:schemeClr val="tx1"/>
              </a:gs>
            </a:gsLst>
            <a:lin ang="0" scaled="0"/>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Top Corners Rounded 4">
            <a:extLst>
              <a:ext uri="{FF2B5EF4-FFF2-40B4-BE49-F238E27FC236}">
                <a16:creationId xmlns:a16="http://schemas.microsoft.com/office/drawing/2014/main" id="{7EB0DE4D-7C49-4357-BD53-0F45AE0FD877}"/>
              </a:ext>
            </a:extLst>
          </p:cNvPr>
          <p:cNvSpPr/>
          <p:nvPr/>
        </p:nvSpPr>
        <p:spPr>
          <a:xfrm rot="16200000">
            <a:off x="4225914" y="2561817"/>
            <a:ext cx="1097280" cy="3200400"/>
          </a:xfrm>
          <a:prstGeom prst="round2SameRect">
            <a:avLst>
              <a:gd name="adj1" fmla="val 50000"/>
              <a:gd name="adj2" fmla="val 0"/>
            </a:avLst>
          </a:prstGeom>
          <a:gradFill flip="none" rotWithShape="1">
            <a:gsLst>
              <a:gs pos="33000">
                <a:schemeClr val="accent3">
                  <a:lumMod val="0"/>
                  <a:lumOff val="100000"/>
                </a:schemeClr>
              </a:gs>
              <a:gs pos="78000">
                <a:schemeClr val="bg1">
                  <a:lumMod val="85000"/>
                </a:schemeClr>
              </a:gs>
              <a:gs pos="100000">
                <a:srgbClr val="F0F0F0">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ight Triangle 20">
            <a:extLst>
              <a:ext uri="{FF2B5EF4-FFF2-40B4-BE49-F238E27FC236}">
                <a16:creationId xmlns:a16="http://schemas.microsoft.com/office/drawing/2014/main" id="{1FFF6000-033E-40E2-A13C-B4A546AA3D03}"/>
              </a:ext>
            </a:extLst>
          </p:cNvPr>
          <p:cNvSpPr/>
          <p:nvPr/>
        </p:nvSpPr>
        <p:spPr>
          <a:xfrm flipH="1" flipV="1">
            <a:off x="5400806" y="3298735"/>
            <a:ext cx="3239590" cy="1306286"/>
          </a:xfrm>
          <a:prstGeom prst="rtTriangle">
            <a:avLst/>
          </a:prstGeom>
          <a:gradFill>
            <a:gsLst>
              <a:gs pos="0">
                <a:schemeClr val="accent3">
                  <a:lumMod val="0"/>
                  <a:lumOff val="100000"/>
                  <a:alpha val="0"/>
                </a:schemeClr>
              </a:gs>
              <a:gs pos="95000">
                <a:schemeClr val="tx1"/>
              </a:gs>
            </a:gsLst>
            <a:lin ang="0" scaled="0"/>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Top Corners Rounded 6">
            <a:extLst>
              <a:ext uri="{FF2B5EF4-FFF2-40B4-BE49-F238E27FC236}">
                <a16:creationId xmlns:a16="http://schemas.microsoft.com/office/drawing/2014/main" id="{0470FBC7-FAFB-4663-B534-6925A0CDC840}"/>
              </a:ext>
            </a:extLst>
          </p:cNvPr>
          <p:cNvSpPr/>
          <p:nvPr/>
        </p:nvSpPr>
        <p:spPr>
          <a:xfrm rot="5400000" flipH="1">
            <a:off x="6809564" y="1252727"/>
            <a:ext cx="1097280" cy="3200400"/>
          </a:xfrm>
          <a:prstGeom prst="round2SameRect">
            <a:avLst>
              <a:gd name="adj1" fmla="val 50000"/>
              <a:gd name="adj2" fmla="val 0"/>
            </a:avLst>
          </a:prstGeom>
          <a:gradFill flip="none" rotWithShape="1">
            <a:gsLst>
              <a:gs pos="33000">
                <a:schemeClr val="accent3">
                  <a:lumMod val="0"/>
                  <a:lumOff val="100000"/>
                </a:schemeClr>
              </a:gs>
              <a:gs pos="78000">
                <a:schemeClr val="bg1">
                  <a:lumMod val="85000"/>
                </a:schemeClr>
              </a:gs>
              <a:gs pos="100000">
                <a:srgbClr val="F0F0F0">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p:cNvSpPr/>
          <p:nvPr/>
        </p:nvSpPr>
        <p:spPr>
          <a:xfrm>
            <a:off x="2767726" y="1197319"/>
            <a:ext cx="1005840" cy="1005840"/>
          </a:xfrm>
          <a:prstGeom prst="ellipse">
            <a:avLst/>
          </a:prstGeom>
          <a:solidFill>
            <a:srgbClr val="BF6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245563" y="3663847"/>
            <a:ext cx="1005840" cy="1005840"/>
          </a:xfrm>
          <a:prstGeom prst="ellipse">
            <a:avLst/>
          </a:prstGeom>
          <a:solidFill>
            <a:srgbClr val="E26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9228778" y="4731325"/>
            <a:ext cx="1230230" cy="1230230"/>
          </a:xfrm>
          <a:prstGeom prst="ellipse">
            <a:avLst/>
          </a:prstGeom>
          <a:solidFill>
            <a:srgbClr val="F38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Almarai" pitchFamily="2" charset="-78"/>
              <a:cs typeface="Almarai" pitchFamily="2" charset="-78"/>
            </a:endParaRPr>
          </a:p>
          <a:p>
            <a:pPr algn="ctr"/>
            <a:endParaRPr lang="en-US" dirty="0"/>
          </a:p>
        </p:txBody>
      </p:sp>
      <p:sp>
        <p:nvSpPr>
          <p:cNvPr id="35" name="Oval 34"/>
          <p:cNvSpPr/>
          <p:nvPr/>
        </p:nvSpPr>
        <p:spPr>
          <a:xfrm>
            <a:off x="7896635" y="2350007"/>
            <a:ext cx="1005840" cy="1005840"/>
          </a:xfrm>
          <a:prstGeom prst="ellipse">
            <a:avLst/>
          </a:prstGeom>
          <a:solidFill>
            <a:srgbClr val="CF6D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8208868" y="2467065"/>
            <a:ext cx="431528" cy="707886"/>
          </a:xfrm>
          <a:prstGeom prst="rect">
            <a:avLst/>
          </a:prstGeom>
          <a:noFill/>
        </p:spPr>
        <p:txBody>
          <a:bodyPr wrap="none" rtlCol="0">
            <a:spAutoFit/>
          </a:bodyPr>
          <a:lstStyle/>
          <a:p>
            <a:r>
              <a:rPr lang="en-US" sz="4000" dirty="0">
                <a:solidFill>
                  <a:schemeClr val="bg1"/>
                </a:solidFill>
                <a:latin typeface="Almarai" pitchFamily="2" charset="-78"/>
                <a:cs typeface="Almarai" pitchFamily="2" charset="-78"/>
              </a:rPr>
              <a:t>2</a:t>
            </a:r>
          </a:p>
        </p:txBody>
      </p:sp>
      <p:sp>
        <p:nvSpPr>
          <p:cNvPr id="2" name="TextBox 1"/>
          <p:cNvSpPr txBox="1"/>
          <p:nvPr/>
        </p:nvSpPr>
        <p:spPr>
          <a:xfrm>
            <a:off x="3018016" y="1289781"/>
            <a:ext cx="367408" cy="707886"/>
          </a:xfrm>
          <a:prstGeom prst="rect">
            <a:avLst/>
          </a:prstGeom>
          <a:noFill/>
        </p:spPr>
        <p:txBody>
          <a:bodyPr wrap="none" rtlCol="0">
            <a:spAutoFit/>
          </a:bodyPr>
          <a:lstStyle/>
          <a:p>
            <a:r>
              <a:rPr lang="en-US" sz="4000" dirty="0">
                <a:solidFill>
                  <a:schemeClr val="bg1"/>
                </a:solidFill>
                <a:latin typeface="Almarai" pitchFamily="2" charset="-78"/>
                <a:cs typeface="Almarai" pitchFamily="2" charset="-78"/>
              </a:rPr>
              <a:t>1</a:t>
            </a:r>
          </a:p>
        </p:txBody>
      </p:sp>
      <p:sp>
        <p:nvSpPr>
          <p:cNvPr id="26" name="TextBox 25"/>
          <p:cNvSpPr txBox="1"/>
          <p:nvPr/>
        </p:nvSpPr>
        <p:spPr>
          <a:xfrm>
            <a:off x="3507923" y="3798692"/>
            <a:ext cx="428322" cy="707886"/>
          </a:xfrm>
          <a:prstGeom prst="rect">
            <a:avLst/>
          </a:prstGeom>
          <a:noFill/>
        </p:spPr>
        <p:txBody>
          <a:bodyPr wrap="none" rtlCol="0">
            <a:spAutoFit/>
          </a:bodyPr>
          <a:lstStyle/>
          <a:p>
            <a:r>
              <a:rPr lang="en-US" sz="4000" dirty="0">
                <a:solidFill>
                  <a:schemeClr val="bg1"/>
                </a:solidFill>
                <a:latin typeface="Almarai" pitchFamily="2" charset="-78"/>
                <a:cs typeface="Almarai" pitchFamily="2" charset="-78"/>
              </a:rPr>
              <a:t>3</a:t>
            </a:r>
          </a:p>
        </p:txBody>
      </p:sp>
      <p:sp>
        <p:nvSpPr>
          <p:cNvPr id="28" name="TextBox 27"/>
          <p:cNvSpPr txBox="1"/>
          <p:nvPr/>
        </p:nvSpPr>
        <p:spPr>
          <a:xfrm>
            <a:off x="9445992" y="4605021"/>
            <a:ext cx="782587" cy="1446550"/>
          </a:xfrm>
          <a:prstGeom prst="rect">
            <a:avLst/>
          </a:prstGeom>
          <a:noFill/>
        </p:spPr>
        <p:txBody>
          <a:bodyPr wrap="none" rtlCol="0">
            <a:spAutoFit/>
          </a:bodyPr>
          <a:lstStyle/>
          <a:p>
            <a:r>
              <a:rPr lang="en-US" sz="8800" dirty="0">
                <a:solidFill>
                  <a:schemeClr val="bg1"/>
                </a:solidFill>
                <a:latin typeface="Almarai" pitchFamily="2" charset="-78"/>
                <a:cs typeface="Almarai" pitchFamily="2" charset="-78"/>
              </a:rPr>
              <a:t>4</a:t>
            </a:r>
          </a:p>
        </p:txBody>
      </p:sp>
      <p:sp>
        <p:nvSpPr>
          <p:cNvPr id="27" name="TextBox 26">
            <a:hlinkClick r:id="" action="ppaction://noaction"/>
          </p:cNvPr>
          <p:cNvSpPr txBox="1"/>
          <p:nvPr/>
        </p:nvSpPr>
        <p:spPr>
          <a:xfrm rot="16200000">
            <a:off x="10200902" y="1178148"/>
            <a:ext cx="3150917" cy="739754"/>
          </a:xfrm>
          <a:prstGeom prst="rect">
            <a:avLst/>
          </a:prstGeom>
          <a:noFill/>
        </p:spPr>
        <p:txBody>
          <a:bodyPr wrap="square" rtlCol="0">
            <a:spAutoFit/>
          </a:bodyPr>
          <a:lstStyle/>
          <a:p>
            <a:pPr algn="ctr">
              <a:lnSpc>
                <a:spcPct val="150000"/>
              </a:lnSpc>
            </a:pPr>
            <a:r>
              <a:rPr lang="ar-SY" sz="3200" dirty="0">
                <a:solidFill>
                  <a:schemeClr val="bg1"/>
                </a:solidFill>
                <a:latin typeface="Cairo SemiBold" panose="00000700000000000000" pitchFamily="2" charset="-78"/>
                <a:cs typeface="Cairo SemiBold" panose="00000700000000000000" pitchFamily="2" charset="-78"/>
              </a:rPr>
              <a:t>متطلبات النظام</a:t>
            </a:r>
            <a:endParaRPr lang="en-US" sz="3200" dirty="0">
              <a:solidFill>
                <a:schemeClr val="bg1"/>
              </a:solidFill>
              <a:latin typeface="Cairo SemiBold" panose="00000700000000000000" pitchFamily="2" charset="-78"/>
              <a:cs typeface="Cairo SemiBold" panose="00000700000000000000" pitchFamily="2" charset="-78"/>
            </a:endParaRPr>
          </a:p>
        </p:txBody>
      </p:sp>
      <p:sp>
        <p:nvSpPr>
          <p:cNvPr id="37" name="TextBox 36"/>
          <p:cNvSpPr txBox="1"/>
          <p:nvPr/>
        </p:nvSpPr>
        <p:spPr>
          <a:xfrm>
            <a:off x="3635714" y="1510554"/>
            <a:ext cx="2170268" cy="338554"/>
          </a:xfrm>
          <a:prstGeom prst="rect">
            <a:avLst/>
          </a:prstGeom>
          <a:noFill/>
        </p:spPr>
        <p:txBody>
          <a:bodyPr wrap="square" rtlCol="0">
            <a:spAutoFit/>
          </a:bodyPr>
          <a:lstStyle/>
          <a:p>
            <a:pPr algn="ctr" rtl="1"/>
            <a:r>
              <a:rPr lang="ar-SY" sz="1600" dirty="0">
                <a:solidFill>
                  <a:srgbClr val="BF6B83"/>
                </a:solidFill>
                <a:latin typeface="Cairo SemiBold" panose="00000700000000000000" pitchFamily="2" charset="-78"/>
                <a:cs typeface="Cairo SemiBold" panose="00000700000000000000" pitchFamily="2" charset="-78"/>
              </a:rPr>
              <a:t>6 أجهزة حاسب محمول</a:t>
            </a:r>
          </a:p>
        </p:txBody>
      </p:sp>
      <p:sp>
        <p:nvSpPr>
          <p:cNvPr id="38" name="TextBox 37"/>
          <p:cNvSpPr txBox="1"/>
          <p:nvPr/>
        </p:nvSpPr>
        <p:spPr>
          <a:xfrm>
            <a:off x="5520647" y="2689340"/>
            <a:ext cx="2348208" cy="338554"/>
          </a:xfrm>
          <a:prstGeom prst="rect">
            <a:avLst/>
          </a:prstGeom>
          <a:noFill/>
        </p:spPr>
        <p:txBody>
          <a:bodyPr wrap="none" rtlCol="0">
            <a:spAutoFit/>
          </a:bodyPr>
          <a:lstStyle/>
          <a:p>
            <a:pPr algn="ctr" rtl="1"/>
            <a:r>
              <a:rPr lang="ar-SY" sz="1600" dirty="0">
                <a:solidFill>
                  <a:srgbClr val="BF6B83"/>
                </a:solidFill>
                <a:latin typeface="Cairo SemiBold" panose="00000700000000000000" pitchFamily="2" charset="-78"/>
                <a:cs typeface="Cairo SemiBold" panose="00000700000000000000" pitchFamily="2" charset="-78"/>
              </a:rPr>
              <a:t>نسخة </a:t>
            </a:r>
            <a:r>
              <a:rPr lang="en-US" sz="1600" dirty="0">
                <a:solidFill>
                  <a:srgbClr val="BF6B83"/>
                </a:solidFill>
                <a:latin typeface="Cairo SemiBold" panose="00000700000000000000" pitchFamily="2" charset="-78"/>
                <a:cs typeface="Cairo SemiBold" panose="00000700000000000000" pitchFamily="2" charset="-78"/>
              </a:rPr>
              <a:t>Visual Studio 2019</a:t>
            </a:r>
            <a:r>
              <a:rPr lang="ar-SY" sz="1600" dirty="0">
                <a:solidFill>
                  <a:srgbClr val="BF6B83"/>
                </a:solidFill>
                <a:latin typeface="Cairo SemiBold" panose="00000700000000000000" pitchFamily="2" charset="-78"/>
                <a:cs typeface="Cairo SemiBold" panose="00000700000000000000" pitchFamily="2" charset="-78"/>
              </a:rPr>
              <a:t> </a:t>
            </a:r>
            <a:endParaRPr lang="en-US" sz="1600" dirty="0">
              <a:solidFill>
                <a:srgbClr val="BF6B83"/>
              </a:solidFill>
              <a:latin typeface="Cairo SemiBold" panose="00000700000000000000" pitchFamily="2" charset="-78"/>
              <a:cs typeface="Cairo SemiBold" panose="00000700000000000000" pitchFamily="2" charset="-78"/>
            </a:endParaRPr>
          </a:p>
        </p:txBody>
      </p:sp>
      <p:sp>
        <p:nvSpPr>
          <p:cNvPr id="39" name="TextBox 38"/>
          <p:cNvSpPr txBox="1"/>
          <p:nvPr/>
        </p:nvSpPr>
        <p:spPr>
          <a:xfrm>
            <a:off x="4120864" y="4004126"/>
            <a:ext cx="2765619" cy="338554"/>
          </a:xfrm>
          <a:prstGeom prst="rect">
            <a:avLst/>
          </a:prstGeom>
          <a:noFill/>
        </p:spPr>
        <p:txBody>
          <a:bodyPr wrap="square" rtlCol="0">
            <a:spAutoFit/>
          </a:bodyPr>
          <a:lstStyle/>
          <a:p>
            <a:pPr algn="ctr"/>
            <a:r>
              <a:rPr lang="ar-SY" sz="1600" dirty="0">
                <a:solidFill>
                  <a:srgbClr val="BF6B83"/>
                </a:solidFill>
                <a:latin typeface="Cairo SemiBold" panose="00000700000000000000" pitchFamily="2" charset="-78"/>
                <a:cs typeface="Cairo SemiBold" panose="00000700000000000000" pitchFamily="2" charset="-78"/>
              </a:rPr>
              <a:t>6 خطوط انترنت بسرعة 1 ميغا بت</a:t>
            </a:r>
            <a:endParaRPr lang="en-US" sz="1600" dirty="0">
              <a:solidFill>
                <a:srgbClr val="BF6B83"/>
              </a:solidFill>
              <a:latin typeface="Cairo SemiBold" panose="00000700000000000000" pitchFamily="2" charset="-78"/>
              <a:cs typeface="Cairo SemiBold" panose="00000700000000000000" pitchFamily="2" charset="-78"/>
            </a:endParaRPr>
          </a:p>
        </p:txBody>
      </p:sp>
      <p:sp>
        <p:nvSpPr>
          <p:cNvPr id="41" name="TextBox 40"/>
          <p:cNvSpPr txBox="1"/>
          <p:nvPr/>
        </p:nvSpPr>
        <p:spPr>
          <a:xfrm>
            <a:off x="4457701" y="5093112"/>
            <a:ext cx="4862672" cy="400110"/>
          </a:xfrm>
          <a:prstGeom prst="rect">
            <a:avLst/>
          </a:prstGeom>
          <a:noFill/>
        </p:spPr>
        <p:txBody>
          <a:bodyPr wrap="square" rtlCol="0">
            <a:spAutoFit/>
          </a:bodyPr>
          <a:lstStyle/>
          <a:p>
            <a:pPr algn="ctr" rtl="1"/>
            <a:r>
              <a:rPr lang="ar-SY" sz="2000" dirty="0">
                <a:solidFill>
                  <a:srgbClr val="BF6B83"/>
                </a:solidFill>
                <a:latin typeface="Cairo SemiBold" panose="00000700000000000000" pitchFamily="2" charset="-78"/>
                <a:cs typeface="Cairo SemiBold" panose="00000700000000000000" pitchFamily="2" charset="-78"/>
              </a:rPr>
              <a:t>نسخة </a:t>
            </a:r>
            <a:r>
              <a:rPr lang="en-US" sz="2000" dirty="0">
                <a:solidFill>
                  <a:srgbClr val="BF6B83"/>
                </a:solidFill>
                <a:latin typeface="Cairo SemiBold" panose="00000700000000000000" pitchFamily="2" charset="-78"/>
                <a:cs typeface="Cairo SemiBold" panose="00000700000000000000" pitchFamily="2" charset="-78"/>
              </a:rPr>
              <a:t>Microsoft Office</a:t>
            </a:r>
            <a:r>
              <a:rPr lang="ar-SY" sz="2000" dirty="0">
                <a:solidFill>
                  <a:srgbClr val="BF6B83"/>
                </a:solidFill>
                <a:latin typeface="Cairo SemiBold" panose="00000700000000000000" pitchFamily="2" charset="-78"/>
                <a:cs typeface="Cairo SemiBold" panose="00000700000000000000" pitchFamily="2" charset="-78"/>
              </a:rPr>
              <a:t> مع حزمة </a:t>
            </a:r>
            <a:r>
              <a:rPr lang="en-US" sz="2000" dirty="0">
                <a:solidFill>
                  <a:srgbClr val="BF6B83"/>
                </a:solidFill>
                <a:latin typeface="Cairo SemiBold" panose="00000700000000000000" pitchFamily="2" charset="-78"/>
                <a:cs typeface="Cairo SemiBold" panose="00000700000000000000" pitchFamily="2" charset="-78"/>
              </a:rPr>
              <a:t>MS Project</a:t>
            </a:r>
          </a:p>
        </p:txBody>
      </p:sp>
    </p:spTree>
    <p:extLst>
      <p:ext uri="{BB962C8B-B14F-4D97-AF65-F5344CB8AC3E}">
        <p14:creationId xmlns:p14="http://schemas.microsoft.com/office/powerpoint/2010/main" val="42251836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5Kid-Edu</Template>
  <TotalTime>844</TotalTime>
  <Words>1538</Words>
  <Application>Microsoft Office PowerPoint</Application>
  <PresentationFormat>Widescreen</PresentationFormat>
  <Paragraphs>310</Paragraphs>
  <Slides>16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Almarai</vt:lpstr>
      <vt:lpstr>Arial</vt:lpstr>
      <vt:lpstr>Cairo SemiBold</vt:lpstr>
      <vt:lpstr>Calibri</vt:lpstr>
      <vt:lpstr>Calibri Light</vt:lpstr>
      <vt:lpstr>Californian FB</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Al-Shami</dc:creator>
  <cp:lastModifiedBy>Muhammad Al-Shami</cp:lastModifiedBy>
  <cp:revision>75</cp:revision>
  <dcterms:created xsi:type="dcterms:W3CDTF">2020-08-13T17:05:18Z</dcterms:created>
  <dcterms:modified xsi:type="dcterms:W3CDTF">2020-08-17T08:27:21Z</dcterms:modified>
</cp:coreProperties>
</file>