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Play" panose="020B0604020202020204" charset="0"/>
      <p:regular r:id="rId14"/>
    </p:embeddedFont>
    <p:embeddedFont>
      <p:font typeface="Play Bold" panose="020B0604020202020204" charset="0"/>
      <p:regular r:id="rId15"/>
    </p:embeddedFont>
    <p:embeddedFont>
      <p:font typeface="Product Sans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Aref" userId="e4cd04cfe807deab" providerId="LiveId" clId="{AD57AA7A-CB7E-4E52-A8DA-3897239C179D}"/>
    <pc:docChg chg="modSld">
      <pc:chgData name="Abdelrahman Aref" userId="e4cd04cfe807deab" providerId="LiveId" clId="{AD57AA7A-CB7E-4E52-A8DA-3897239C179D}" dt="2025-04-27T17:23:02.693" v="30" actId="1037"/>
      <pc:docMkLst>
        <pc:docMk/>
      </pc:docMkLst>
      <pc:sldChg chg="modSp mod">
        <pc:chgData name="Abdelrahman Aref" userId="e4cd04cfe807deab" providerId="LiveId" clId="{AD57AA7A-CB7E-4E52-A8DA-3897239C179D}" dt="2025-04-27T17:23:02.693" v="30" actId="1037"/>
        <pc:sldMkLst>
          <pc:docMk/>
          <pc:sldMk cId="0" sldId="258"/>
        </pc:sldMkLst>
        <pc:spChg chg="mod">
          <ac:chgData name="Abdelrahman Aref" userId="e4cd04cfe807deab" providerId="LiveId" clId="{AD57AA7A-CB7E-4E52-A8DA-3897239C179D}" dt="2025-04-27T17:23:02.693" v="30" actId="103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bdelrahman Aref" userId="e4cd04cfe807deab" providerId="LiveId" clId="{AD57AA7A-CB7E-4E52-A8DA-3897239C179D}" dt="2025-04-27T17:22:59.350" v="21" actId="1037"/>
          <ac:spMkLst>
            <pc:docMk/>
            <pc:sldMk cId="0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en.wikipedia.org/wiki/HSL_and_HSV#HSV_to_RG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016977" y="3856866"/>
            <a:ext cx="12001500" cy="3648834"/>
            <a:chOff x="-15631" y="1770843"/>
            <a:chExt cx="16001999" cy="4865112"/>
          </a:xfrm>
        </p:grpSpPr>
        <p:sp>
          <p:nvSpPr>
            <p:cNvPr id="4" name="TextBox 4"/>
            <p:cNvSpPr txBox="1"/>
            <p:nvPr/>
          </p:nvSpPr>
          <p:spPr>
            <a:xfrm>
              <a:off x="-15631" y="1770843"/>
              <a:ext cx="16001999" cy="1748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0710"/>
                </a:lnSpc>
              </a:pPr>
              <a:r>
                <a:rPr lang="en-US" sz="8800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 Bold"/>
                  <a:cs typeface="Play Bold"/>
                  <a:sym typeface="Play Bold"/>
                </a:rPr>
                <a:t>HSV Adjustment Tool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91559"/>
              <a:ext cx="13054650" cy="2944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 Bold"/>
                  <a:cs typeface="Play Bold"/>
                  <a:sym typeface="Play Bold"/>
                </a:rPr>
                <a:t>Computer Vision - Assignment 1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 Bold"/>
                  <a:cs typeface="Play Bold"/>
                  <a:sym typeface="Play Bold"/>
                </a:rPr>
                <a:t>Group 3: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dirty="0">
                  <a:solidFill>
                    <a:srgbClr val="000000"/>
                  </a:solidFill>
                  <a:latin typeface="Product Sans" panose="020B0403030502040203" pitchFamily="34" charset="0"/>
                  <a:ea typeface="Play"/>
                  <a:cs typeface="Play"/>
                  <a:sym typeface="Play"/>
                </a:rPr>
                <a:t>Abdelrahman Mohamed (12500270)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dirty="0">
                  <a:solidFill>
                    <a:srgbClr val="000000"/>
                  </a:solidFill>
                  <a:latin typeface="Product Sans" panose="020B0403030502040203" pitchFamily="34" charset="0"/>
                  <a:ea typeface="Play"/>
                  <a:cs typeface="Play"/>
                  <a:sym typeface="Play"/>
                </a:rPr>
                <a:t>Ahmed Hassan (22404506)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591800" y="2400300"/>
            <a:ext cx="7154292" cy="5041005"/>
            <a:chOff x="0" y="0"/>
            <a:chExt cx="823640" cy="11842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3640" cy="1184294"/>
            </a:xfrm>
            <a:custGeom>
              <a:avLst/>
              <a:gdLst/>
              <a:ahLst/>
              <a:cxnLst/>
              <a:rect l="l" t="t" r="r" b="b"/>
              <a:pathLst>
                <a:path w="823640" h="1184294">
                  <a:moveTo>
                    <a:pt x="0" y="0"/>
                  </a:moveTo>
                  <a:lnTo>
                    <a:pt x="823640" y="0"/>
                  </a:lnTo>
                  <a:lnTo>
                    <a:pt x="823640" y="1184294"/>
                  </a:lnTo>
                  <a:lnTo>
                    <a:pt x="0" y="1184294"/>
                  </a:lnTo>
                  <a:close/>
                </a:path>
              </a:pathLst>
            </a:custGeom>
            <a:blipFill>
              <a:blip r:embed="rId2"/>
              <a:stretch>
                <a:fillRect t="-666" b="-66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259300" y="9210675"/>
            <a:ext cx="387927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1/5</a:t>
            </a:r>
          </a:p>
        </p:txBody>
      </p:sp>
      <p:grpSp>
        <p:nvGrpSpPr>
          <p:cNvPr id="11" name="Group 2"/>
          <p:cNvGrpSpPr/>
          <p:nvPr/>
        </p:nvGrpSpPr>
        <p:grpSpPr>
          <a:xfrm>
            <a:off x="518462" y="876300"/>
            <a:ext cx="9323040" cy="8445790"/>
            <a:chOff x="-1" y="1259551"/>
            <a:chExt cx="12430719" cy="11261053"/>
          </a:xfrm>
        </p:grpSpPr>
        <p:sp>
          <p:nvSpPr>
            <p:cNvPr id="12" name="TextBox 4"/>
            <p:cNvSpPr txBox="1"/>
            <p:nvPr/>
          </p:nvSpPr>
          <p:spPr>
            <a:xfrm>
              <a:off x="0" y="1259551"/>
              <a:ext cx="12430718" cy="1074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</a:pPr>
              <a:r>
                <a:rPr lang="en-US" sz="5000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"/>
                  <a:cs typeface="Play"/>
                  <a:sym typeface="Play"/>
                </a:rPr>
                <a:t>Why HSV instead of RGB?</a:t>
              </a: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-1" y="3236011"/>
              <a:ext cx="12430718" cy="9284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 Bold"/>
                  <a:sym typeface="Play Bold"/>
                </a:rPr>
                <a:t>RGB (Red, Green, Blue):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Additive color model used by screens and cameras.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Represents colors by mixing intensities of red, green, and blue channels.</a:t>
              </a:r>
            </a:p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 Bold"/>
                  <a:sym typeface="Play Bold"/>
                </a:rPr>
                <a:t>HSV (Hue, Saturation, Value):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Hue: The color type (0–360°).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 Saturation: Color purity or intensity (0–100%).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Value: Brightness (0–100%).</a:t>
              </a:r>
              <a:endPara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endParaRPr>
            </a:p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HSV better matches human color perception.</a:t>
              </a:r>
            </a:p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Easier to adjust colors meaningfully (e.g., change brightness without changing the color).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endPara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endParaRPr>
            </a:p>
          </p:txBody>
        </p:sp>
        <p:sp>
          <p:nvSpPr>
            <p:cNvPr id="14" name="AutoShape 6"/>
            <p:cNvSpPr/>
            <p:nvPr/>
          </p:nvSpPr>
          <p:spPr>
            <a:xfrm>
              <a:off x="-1" y="2580351"/>
              <a:ext cx="12430718" cy="0"/>
            </a:xfrm>
            <a:prstGeom prst="line">
              <a:avLst/>
            </a:prstGeom>
            <a:ln w="28575" cap="rnd">
              <a:solidFill>
                <a:srgbClr val="2E70E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52737" y="3238500"/>
            <a:ext cx="7676927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4"/>
              </a:lnSpc>
            </a:pPr>
            <a:r>
              <a:rPr lang="en-US" sz="7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Technical Background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20000" y="562868"/>
            <a:ext cx="9869160" cy="877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RGB to HSV Conversion: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Done using OpenCV’s cv2.cvtColor() function.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Converts image into Hue, Saturation, Value channels.</a:t>
            </a:r>
          </a:p>
          <a:p>
            <a:pPr marL="664972" lvl="2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Hue and Value Adjustment: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Hue shifted by a configurable angle (0–360°).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Value adjusted using gamma correction</a:t>
            </a:r>
            <a:b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</a:b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(0.5–4.0x).</a:t>
            </a:r>
          </a:p>
          <a:p>
            <a:pPr marL="664972" lvl="2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HSV to RGB Conversion: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Implemented using two methods:</a:t>
            </a:r>
          </a:p>
          <a:p>
            <a:pPr marL="1496187" lvl="3" indent="-374047" algn="just">
              <a:buFont typeface="Arial"/>
              <a:buChar char="￭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Loop-based method (pixel-by-pixel).</a:t>
            </a:r>
          </a:p>
          <a:p>
            <a:pPr marL="1496187" lvl="3" indent="-374047" algn="just">
              <a:buFont typeface="Arial"/>
              <a:buChar char="￭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Matrix-based method (using NumPy operations).</a:t>
            </a:r>
          </a:p>
          <a:p>
            <a:pPr marL="1122140" lvl="3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GUI Design: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Built with Qt Designer’s drag-and-drop interface.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PyQt6 used for dynamic interaction with images.</a:t>
            </a:r>
          </a:p>
          <a:p>
            <a:pPr marL="0" lvl="0" indent="0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392736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2/5</a:t>
            </a:r>
          </a:p>
        </p:txBody>
      </p:sp>
      <p:sp>
        <p:nvSpPr>
          <p:cNvPr id="2" name="Freeform 2"/>
          <p:cNvSpPr/>
          <p:nvPr/>
        </p:nvSpPr>
        <p:spPr>
          <a:xfrm>
            <a:off x="3733800" y="8487593"/>
            <a:ext cx="1400472" cy="1434549"/>
          </a:xfrm>
          <a:custGeom>
            <a:avLst/>
            <a:gdLst/>
            <a:ahLst/>
            <a:cxnLst/>
            <a:rect l="l" t="t" r="r" b="b"/>
            <a:pathLst>
              <a:path w="2705462" h="2705462">
                <a:moveTo>
                  <a:pt x="0" y="0"/>
                </a:moveTo>
                <a:lnTo>
                  <a:pt x="2705462" y="0"/>
                </a:lnTo>
                <a:lnTo>
                  <a:pt x="2705462" y="2705462"/>
                </a:lnTo>
                <a:lnTo>
                  <a:pt x="0" y="270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646440" y="8801100"/>
            <a:ext cx="2821562" cy="836287"/>
          </a:xfrm>
          <a:custGeom>
            <a:avLst/>
            <a:gdLst/>
            <a:ahLst/>
            <a:cxnLst/>
            <a:rect l="l" t="t" r="r" b="b"/>
            <a:pathLst>
              <a:path w="5050180" h="1494853">
                <a:moveTo>
                  <a:pt x="0" y="0"/>
                </a:moveTo>
                <a:lnTo>
                  <a:pt x="5050180" y="0"/>
                </a:lnTo>
                <a:lnTo>
                  <a:pt x="5050180" y="1494853"/>
                </a:lnTo>
                <a:lnTo>
                  <a:pt x="0" y="1494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943600" y="8631562"/>
            <a:ext cx="1400472" cy="951208"/>
          </a:xfrm>
          <a:custGeom>
            <a:avLst/>
            <a:gdLst/>
            <a:ahLst/>
            <a:cxnLst/>
            <a:rect l="l" t="t" r="r" b="b"/>
            <a:pathLst>
              <a:path w="2401354" h="1719369">
                <a:moveTo>
                  <a:pt x="0" y="0"/>
                </a:moveTo>
                <a:lnTo>
                  <a:pt x="2401354" y="0"/>
                </a:lnTo>
                <a:lnTo>
                  <a:pt x="2401354" y="1719370"/>
                </a:lnTo>
                <a:lnTo>
                  <a:pt x="0" y="1719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7538" y="1704975"/>
            <a:ext cx="5875472" cy="2224049"/>
          </a:xfrm>
          <a:custGeom>
            <a:avLst/>
            <a:gdLst/>
            <a:ahLst/>
            <a:cxnLst/>
            <a:rect l="l" t="t" r="r" b="b"/>
            <a:pathLst>
              <a:path w="5875472" h="2224049">
                <a:moveTo>
                  <a:pt x="0" y="0"/>
                </a:moveTo>
                <a:lnTo>
                  <a:pt x="5875472" y="0"/>
                </a:lnTo>
                <a:lnTo>
                  <a:pt x="5875472" y="2224049"/>
                </a:lnTo>
                <a:lnTo>
                  <a:pt x="0" y="2224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4990" y="1563194"/>
            <a:ext cx="8650227" cy="1253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65"/>
              </a:lnSpc>
            </a:pPr>
            <a:r>
              <a:rPr lang="en-US" sz="7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Code Highlights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575" y="5610225"/>
            <a:ext cx="4365393" cy="83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Static Program – StaticProgram.py: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78607" y="5640265"/>
            <a:ext cx="4365393" cy="83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GUI Application – GUIProgram.py: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5610225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Code Documentation: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4045" y="6575960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Simple CLI-based implementation.</a:t>
            </a:r>
          </a:p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Accepts input image, hue shift, value exponent, and outputs result.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3238" y="6575960"/>
            <a:ext cx="4470781" cy="236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Optimization techniques reduce computational time by 30%. PyQt6-based graphical interface.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Allows real-time adjustments of Hue and Value.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72094" y="6425343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Fully d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ocumented with </a:t>
            </a:r>
            <a:r>
              <a:rPr lang="en-US" sz="2370" u="none" strike="noStrike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Doxygen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 comments.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HTML documentation generated for both programs.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400751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3/5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16000" y="5610225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Special Features: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13032" y="6369540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 I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nput image handling.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Output saving (PNG/JPG).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GUI real-time sliders.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Performance benchmarking (Loop vs Matrix).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41916" y="991633"/>
            <a:ext cx="7880589" cy="1879340"/>
          </a:xfrm>
          <a:custGeom>
            <a:avLst/>
            <a:gdLst/>
            <a:ahLst/>
            <a:cxnLst/>
            <a:rect l="l" t="t" r="r" b="b"/>
            <a:pathLst>
              <a:path w="7880589" h="1879340">
                <a:moveTo>
                  <a:pt x="0" y="0"/>
                </a:moveTo>
                <a:lnTo>
                  <a:pt x="7880589" y="0"/>
                </a:lnTo>
                <a:lnTo>
                  <a:pt x="7880589" y="1879340"/>
                </a:lnTo>
                <a:lnTo>
                  <a:pt x="0" y="187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7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141916" y="3685840"/>
            <a:ext cx="7349665" cy="3509465"/>
          </a:xfrm>
          <a:custGeom>
            <a:avLst/>
            <a:gdLst/>
            <a:ahLst/>
            <a:cxnLst/>
            <a:rect l="l" t="t" r="r" b="b"/>
            <a:pathLst>
              <a:path w="7349665" h="3509465">
                <a:moveTo>
                  <a:pt x="0" y="0"/>
                </a:moveTo>
                <a:lnTo>
                  <a:pt x="7349665" y="0"/>
                </a:lnTo>
                <a:lnTo>
                  <a:pt x="7349665" y="3509465"/>
                </a:lnTo>
                <a:lnTo>
                  <a:pt x="0" y="3509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619371" y="3085752"/>
            <a:ext cx="4301762" cy="6761119"/>
          </a:xfrm>
          <a:custGeom>
            <a:avLst/>
            <a:gdLst/>
            <a:ahLst/>
            <a:cxnLst/>
            <a:rect l="l" t="t" r="r" b="b"/>
            <a:pathLst>
              <a:path w="4301762" h="6761119">
                <a:moveTo>
                  <a:pt x="0" y="0"/>
                </a:moveTo>
                <a:lnTo>
                  <a:pt x="4301762" y="0"/>
                </a:lnTo>
                <a:lnTo>
                  <a:pt x="4301762" y="6761119"/>
                </a:lnTo>
                <a:lnTo>
                  <a:pt x="0" y="6761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95272" y="3217450"/>
            <a:ext cx="5242762" cy="5681187"/>
          </a:xfrm>
          <a:custGeom>
            <a:avLst/>
            <a:gdLst/>
            <a:ahLst/>
            <a:cxnLst/>
            <a:rect l="l" t="t" r="r" b="b"/>
            <a:pathLst>
              <a:path w="5242762" h="5681187">
                <a:moveTo>
                  <a:pt x="0" y="0"/>
                </a:moveTo>
                <a:lnTo>
                  <a:pt x="5242762" y="0"/>
                </a:lnTo>
                <a:lnTo>
                  <a:pt x="5242762" y="5681187"/>
                </a:lnTo>
                <a:lnTo>
                  <a:pt x="0" y="5681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8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141916" y="7648358"/>
            <a:ext cx="3648687" cy="2352892"/>
          </a:xfrm>
          <a:custGeom>
            <a:avLst/>
            <a:gdLst/>
            <a:ahLst/>
            <a:cxnLst/>
            <a:rect l="l" t="t" r="r" b="b"/>
            <a:pathLst>
              <a:path w="3648687" h="2352892">
                <a:moveTo>
                  <a:pt x="0" y="0"/>
                </a:moveTo>
                <a:lnTo>
                  <a:pt x="3648687" y="0"/>
                </a:lnTo>
                <a:lnTo>
                  <a:pt x="3648687" y="2352892"/>
                </a:lnTo>
                <a:lnTo>
                  <a:pt x="0" y="23528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5272" y="319965"/>
            <a:ext cx="6747485" cy="16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29"/>
              </a:lnSpc>
            </a:pPr>
            <a:r>
              <a:rPr lang="en-US" sz="6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Code Highlights (Code Previews)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34587" y="9407810"/>
            <a:ext cx="371897" cy="30386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574"/>
              </a:lnSpc>
              <a:spcBef>
                <a:spcPct val="0"/>
              </a:spcBef>
            </a:pPr>
            <a:r>
              <a:rPr lang="en-US" sz="1839" dirty="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4/5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41916" y="164148"/>
            <a:ext cx="3178838" cy="77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Convert RGB to HSV (OpenCV built-in)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41916" y="3182241"/>
            <a:ext cx="4107484" cy="374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Edit Hue and Value Channels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5272" y="2192294"/>
            <a:ext cx="3676669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  <a:spcBef>
                <a:spcPct val="0"/>
              </a:spcBef>
            </a:pPr>
            <a:r>
              <a:rPr lang="en-US" sz="2765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HSV ➔ RGB Loop-based Conversion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19371" y="2192294"/>
            <a:ext cx="3676669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  <a:spcBef>
                <a:spcPct val="0"/>
              </a:spcBef>
            </a:pPr>
            <a:r>
              <a:rPr lang="en-US" sz="2765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HSV ➔ RGB Matrix-based Conversion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8062" y="7240816"/>
            <a:ext cx="3648687" cy="388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Performance Comparison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815F0-A949-469B-8201-2C43EAAE967A}"/>
              </a:ext>
            </a:extLst>
          </p:cNvPr>
          <p:cNvSpPr txBox="1"/>
          <p:nvPr/>
        </p:nvSpPr>
        <p:spPr>
          <a:xfrm>
            <a:off x="312617" y="9108207"/>
            <a:ext cx="43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Computer Graphics — HSV to RGB conversion, Wikipedia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1744" y="496781"/>
            <a:ext cx="5482881" cy="5923810"/>
          </a:xfrm>
          <a:custGeom>
            <a:avLst/>
            <a:gdLst/>
            <a:ahLst/>
            <a:cxnLst/>
            <a:rect l="l" t="t" r="r" b="b"/>
            <a:pathLst>
              <a:path w="5482881" h="5923810">
                <a:moveTo>
                  <a:pt x="0" y="0"/>
                </a:moveTo>
                <a:lnTo>
                  <a:pt x="5482881" y="0"/>
                </a:lnTo>
                <a:lnTo>
                  <a:pt x="5482881" y="5923810"/>
                </a:lnTo>
                <a:lnTo>
                  <a:pt x="0" y="592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" r="-6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757182" y="496781"/>
            <a:ext cx="5478951" cy="5942119"/>
          </a:xfrm>
          <a:custGeom>
            <a:avLst/>
            <a:gdLst/>
            <a:ahLst/>
            <a:cxnLst/>
            <a:rect l="l" t="t" r="r" b="b"/>
            <a:pathLst>
              <a:path w="5478951" h="5942119">
                <a:moveTo>
                  <a:pt x="0" y="0"/>
                </a:moveTo>
                <a:lnTo>
                  <a:pt x="5478951" y="0"/>
                </a:lnTo>
                <a:lnTo>
                  <a:pt x="5478951" y="5942120"/>
                </a:lnTo>
                <a:lnTo>
                  <a:pt x="0" y="5942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9" t="-505" r="-73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4800" y="2188564"/>
            <a:ext cx="6358203" cy="244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87"/>
              </a:lnSpc>
            </a:pPr>
            <a:r>
              <a:rPr lang="en-US" sz="8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Results &amp; Performance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9575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Input vs Output Images: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82902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GUI Application Dashboard: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39705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Performance Comparison: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320" y="7328435"/>
            <a:ext cx="4365393" cy="77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Visual comparison after applying HSV adjustments.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4163" y="7328435"/>
            <a:ext cx="4470781" cy="156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Real-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time image preview with Hue and Value sliders.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Easy upload and save functionality.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47967" y="7177818"/>
            <a:ext cx="4365393" cy="156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Matrix 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method is ~50x faster than Loop method.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Benchmarked on images of different sizes.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403957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5/5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05098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Observations: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13032" y="7122015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Ma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trix-based operations are ideal for large images.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 Loop method mainly used for educational demonstration.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34208" y="4721814"/>
            <a:ext cx="16230600" cy="8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75"/>
              </a:lnSpc>
              <a:spcBef>
                <a:spcPct val="0"/>
              </a:spcBef>
            </a:pPr>
            <a:r>
              <a:rPr lang="en-US" sz="5813" b="1" u="none" strike="noStrike" dirty="0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420</Words>
  <Application>Microsoft Office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Play</vt:lpstr>
      <vt:lpstr>Roboto</vt:lpstr>
      <vt:lpstr>Arial</vt:lpstr>
      <vt:lpstr>Calibri</vt:lpstr>
      <vt:lpstr>Product Sans</vt:lpstr>
      <vt:lpstr>Canva Sans</vt:lpstr>
      <vt:lpstr>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Gray Bold Resume Writing Workshop Webinar Keynote Presentation</dc:title>
  <dc:creator>Ahmed R. Hassan</dc:creator>
  <cp:lastModifiedBy>Abdelrahman Aref</cp:lastModifiedBy>
  <cp:revision>14</cp:revision>
  <dcterms:created xsi:type="dcterms:W3CDTF">2006-08-16T00:00:00Z</dcterms:created>
  <dcterms:modified xsi:type="dcterms:W3CDTF">2025-04-28T16:54:11Z</dcterms:modified>
  <dc:identifier>DAGl0sbY-vU</dc:identifier>
</cp:coreProperties>
</file>