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Canva Sans" panose="020B0604020202020204" charset="0"/>
      <p:regular r:id="rId13"/>
    </p:embeddedFont>
    <p:embeddedFont>
      <p:font typeface="Play" panose="020B0604020202020204" charset="0"/>
      <p:regular r:id="rId14"/>
    </p:embeddedFont>
    <p:embeddedFont>
      <p:font typeface="Play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rahman Aref" userId="e4cd04cfe807deab" providerId="LiveId" clId="{8279B812-5ECA-4C0A-9CF1-95CC16971270}"/>
    <pc:docChg chg="custSel modSld">
      <pc:chgData name="Abdelrahman Aref" userId="e4cd04cfe807deab" providerId="LiveId" clId="{8279B812-5ECA-4C0A-9CF1-95CC16971270}" dt="2025-04-27T12:46:41.966" v="16"/>
      <pc:docMkLst>
        <pc:docMk/>
      </pc:docMkLst>
      <pc:sldChg chg="delSp modSp mod">
        <pc:chgData name="Abdelrahman Aref" userId="e4cd04cfe807deab" providerId="LiveId" clId="{8279B812-5ECA-4C0A-9CF1-95CC16971270}" dt="2025-04-27T12:46:41.966" v="16"/>
        <pc:sldMkLst>
          <pc:docMk/>
          <pc:sldMk cId="0" sldId="262"/>
        </pc:sldMkLst>
        <pc:spChg chg="mod">
          <ac:chgData name="Abdelrahman Aref" userId="e4cd04cfe807deab" providerId="LiveId" clId="{8279B812-5ECA-4C0A-9CF1-95CC16971270}" dt="2025-04-27T12:45:34.623" v="2" actId="1076"/>
          <ac:spMkLst>
            <pc:docMk/>
            <pc:sldMk cId="0" sldId="262"/>
            <ac:spMk id="2" creationId="{00000000-0000-0000-0000-000000000000}"/>
          </ac:spMkLst>
        </pc:spChg>
        <pc:spChg chg="mod">
          <ac:chgData name="Abdelrahman Aref" userId="e4cd04cfe807deab" providerId="LiveId" clId="{8279B812-5ECA-4C0A-9CF1-95CC16971270}" dt="2025-04-27T12:45:54.325" v="14" actId="122"/>
          <ac:spMkLst>
            <pc:docMk/>
            <pc:sldMk cId="0" sldId="262"/>
            <ac:spMk id="3" creationId="{00000000-0000-0000-0000-000000000000}"/>
          </ac:spMkLst>
        </pc:spChg>
        <pc:spChg chg="del">
          <ac:chgData name="Abdelrahman Aref" userId="e4cd04cfe807deab" providerId="LiveId" clId="{8279B812-5ECA-4C0A-9CF1-95CC16971270}" dt="2025-04-27T12:45:24.195" v="0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Abdelrahman Aref" userId="e4cd04cfe807deab" providerId="LiveId" clId="{8279B812-5ECA-4C0A-9CF1-95CC16971270}" dt="2025-04-27T12:46:32.736" v="15"/>
          <ac:spMkLst>
            <pc:docMk/>
            <pc:sldMk cId="0" sldId="262"/>
            <ac:spMk id="8" creationId="{00000000-0000-0000-0000-000000000000}"/>
          </ac:spMkLst>
        </pc:spChg>
        <pc:spChg chg="mod">
          <ac:chgData name="Abdelrahman Aref" userId="e4cd04cfe807deab" providerId="LiveId" clId="{8279B812-5ECA-4C0A-9CF1-95CC16971270}" dt="2025-04-27T12:46:41.966" v="16"/>
          <ac:spMkLst>
            <pc:docMk/>
            <pc:sldMk cId="0" sldId="262"/>
            <ac:spMk id="11" creationId="{00000000-0000-0000-0000-000000000000}"/>
          </ac:spMkLst>
        </pc:spChg>
        <pc:grpChg chg="del">
          <ac:chgData name="Abdelrahman Aref" userId="e4cd04cfe807deab" providerId="LiveId" clId="{8279B812-5ECA-4C0A-9CF1-95CC16971270}" dt="2025-04-27T12:45:30.379" v="1" actId="478"/>
          <ac:grpSpMkLst>
            <pc:docMk/>
            <pc:sldMk cId="0" sldId="262"/>
            <ac:grpSpMk id="1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2528734"/>
            <a:ext cx="10671354" cy="5882796"/>
            <a:chOff x="0" y="0"/>
            <a:chExt cx="14228471" cy="7843728"/>
          </a:xfrm>
        </p:grpSpPr>
        <p:sp>
          <p:nvSpPr>
            <p:cNvPr id="4" name="TextBox 4"/>
            <p:cNvSpPr txBox="1"/>
            <p:nvPr/>
          </p:nvSpPr>
          <p:spPr>
            <a:xfrm>
              <a:off x="0" y="190500"/>
              <a:ext cx="14228471" cy="37790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710"/>
                </a:lnSpc>
              </a:pPr>
              <a:r>
                <a:rPr lang="en-US" sz="10710" b="1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HSV Adjustment Tool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4191399"/>
              <a:ext cx="13054650" cy="36523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b="1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Computer Vision – Assignment 1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 b="1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Group 3 :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Abdelrahman Mohamed &amp; Ahmed Hassan</a:t>
              </a:r>
            </a:p>
            <a:p>
              <a:pPr marL="0" lvl="0" indent="0" algn="l">
                <a:lnSpc>
                  <a:spcPts val="4417"/>
                </a:lnSpc>
                <a:spcBef>
                  <a:spcPct val="0"/>
                </a:spcBef>
              </a:pPr>
              <a:r>
                <a:rPr lang="en-US" sz="3155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Deggendorf Institute of Technology – Summer Semester 2025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717976" y="104775"/>
            <a:ext cx="9323039" cy="7685145"/>
            <a:chOff x="0" y="0"/>
            <a:chExt cx="12430718" cy="10246860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2430718" cy="6572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40"/>
                </a:lnSpc>
              </a:pPr>
              <a:r>
                <a:rPr lang="en-US" sz="3200" b="1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RGB vs HSV Color Spaces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259551"/>
              <a:ext cx="12430718" cy="10742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500"/>
                </a:lnSpc>
              </a:pPr>
              <a:r>
                <a:rPr lang="en-US" sz="50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Why HSV instead of RGB?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77947"/>
              <a:ext cx="12430718" cy="69689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90881" lvl="1" indent="-345440" algn="l">
                <a:lnSpc>
                  <a:spcPts val="416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RGB (Red, Green, Blue):</a:t>
              </a:r>
            </a:p>
            <a:p>
              <a:pPr marL="1381761" lvl="2" indent="-460587" algn="l">
                <a:lnSpc>
                  <a:spcPts val="416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Additive color model used by screens and cameras.</a:t>
              </a:r>
            </a:p>
            <a:p>
              <a:pPr marL="1381761" lvl="2" indent="-460587" algn="l">
                <a:lnSpc>
                  <a:spcPts val="416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Represents colors by mixing intensities of red, green, and blue channels.</a:t>
              </a:r>
            </a:p>
            <a:p>
              <a:pPr marL="690881" lvl="1" indent="-345440" algn="l">
                <a:lnSpc>
                  <a:spcPts val="4160"/>
                </a:lnSpc>
                <a:buFont typeface="Arial"/>
                <a:buChar char="•"/>
              </a:pPr>
              <a:r>
                <a:rPr lang="en-US" sz="3200" b="1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HSV (Hue, Saturation, Value):</a:t>
              </a:r>
            </a:p>
            <a:p>
              <a:pPr marL="1381761" lvl="2" indent="-460587" algn="l">
                <a:lnSpc>
                  <a:spcPts val="416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Hue: The color type (0–360°).</a:t>
              </a:r>
            </a:p>
            <a:p>
              <a:pPr marL="1381761" lvl="2" indent="-460587" algn="l">
                <a:lnSpc>
                  <a:spcPts val="416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 Saturation: Color purity or intensity (0–100%).</a:t>
              </a:r>
            </a:p>
            <a:p>
              <a:pPr marL="1381761" lvl="2" indent="-460587" algn="l">
                <a:lnSpc>
                  <a:spcPts val="4160"/>
                </a:lnSpc>
                <a:buFont typeface="Arial"/>
                <a:buChar char="⚬"/>
              </a:pPr>
              <a:r>
                <a:rPr lang="en-US" sz="3200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Value: Brightness (0–100%).</a:t>
              </a:r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2780250"/>
              <a:ext cx="12430718" cy="0"/>
            </a:xfrm>
            <a:prstGeom prst="line">
              <a:avLst/>
            </a:prstGeom>
            <a:ln w="12700" cap="rnd">
              <a:solidFill>
                <a:srgbClr val="2E70E7"/>
              </a:solidFill>
              <a:prstDash val="solid"/>
              <a:headEnd type="none" w="sm" len="sm"/>
              <a:tailEnd type="none" w="sm" len="sm"/>
            </a:ln>
          </p:spPr>
        </p:sp>
      </p:grpSp>
      <p:grpSp>
        <p:nvGrpSpPr>
          <p:cNvPr id="7" name="Group 7"/>
          <p:cNvGrpSpPr/>
          <p:nvPr/>
        </p:nvGrpSpPr>
        <p:grpSpPr>
          <a:xfrm>
            <a:off x="-19050" y="0"/>
            <a:ext cx="7154292" cy="10287000"/>
            <a:chOff x="0" y="0"/>
            <a:chExt cx="823640" cy="118429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23640" cy="1184294"/>
            </a:xfrm>
            <a:custGeom>
              <a:avLst/>
              <a:gdLst/>
              <a:ahLst/>
              <a:cxnLst/>
              <a:rect l="l" t="t" r="r" b="b"/>
              <a:pathLst>
                <a:path w="823640" h="1184294">
                  <a:moveTo>
                    <a:pt x="0" y="0"/>
                  </a:moveTo>
                  <a:lnTo>
                    <a:pt x="823640" y="0"/>
                  </a:lnTo>
                  <a:lnTo>
                    <a:pt x="823640" y="1184294"/>
                  </a:lnTo>
                  <a:lnTo>
                    <a:pt x="0" y="1184294"/>
                  </a:lnTo>
                  <a:close/>
                </a:path>
              </a:pathLst>
            </a:custGeom>
            <a:blipFill>
              <a:blip r:embed="rId2"/>
              <a:stretch>
                <a:fillRect t="-666" b="-666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717976" y="7849870"/>
            <a:ext cx="9323039" cy="1710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Why HSV instead of RGB?</a:t>
            </a:r>
          </a:p>
          <a:p>
            <a:pPr algn="just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• HSV better matches human color perception.</a:t>
            </a:r>
          </a:p>
          <a:p>
            <a:pPr algn="just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• Easier to adjust colors meaningfully (e.g., change brightness without changing the color).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20505" y="6552838"/>
            <a:ext cx="2705462" cy="2705462"/>
          </a:xfrm>
          <a:custGeom>
            <a:avLst/>
            <a:gdLst/>
            <a:ahLst/>
            <a:cxnLst/>
            <a:rect l="l" t="t" r="r" b="b"/>
            <a:pathLst>
              <a:path w="2705462" h="2705462">
                <a:moveTo>
                  <a:pt x="0" y="0"/>
                </a:moveTo>
                <a:lnTo>
                  <a:pt x="2705462" y="0"/>
                </a:lnTo>
                <a:lnTo>
                  <a:pt x="2705462" y="2705462"/>
                </a:lnTo>
                <a:lnTo>
                  <a:pt x="0" y="2705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7763447"/>
            <a:ext cx="5050180" cy="1494853"/>
          </a:xfrm>
          <a:custGeom>
            <a:avLst/>
            <a:gdLst/>
            <a:ahLst/>
            <a:cxnLst/>
            <a:rect l="l" t="t" r="r" b="b"/>
            <a:pathLst>
              <a:path w="5050180" h="1494853">
                <a:moveTo>
                  <a:pt x="0" y="0"/>
                </a:moveTo>
                <a:lnTo>
                  <a:pt x="5050180" y="0"/>
                </a:lnTo>
                <a:lnTo>
                  <a:pt x="5050180" y="1494853"/>
                </a:lnTo>
                <a:lnTo>
                  <a:pt x="0" y="14948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024729" y="7045884"/>
            <a:ext cx="2401354" cy="1719369"/>
          </a:xfrm>
          <a:custGeom>
            <a:avLst/>
            <a:gdLst/>
            <a:ahLst/>
            <a:cxnLst/>
            <a:rect l="l" t="t" r="r" b="b"/>
            <a:pathLst>
              <a:path w="2401354" h="1719369">
                <a:moveTo>
                  <a:pt x="0" y="0"/>
                </a:moveTo>
                <a:lnTo>
                  <a:pt x="2401354" y="0"/>
                </a:lnTo>
                <a:lnTo>
                  <a:pt x="2401354" y="1719370"/>
                </a:lnTo>
                <a:lnTo>
                  <a:pt x="0" y="17193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72840" y="2632165"/>
            <a:ext cx="7676927" cy="204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84"/>
              </a:lnSpc>
            </a:pPr>
            <a:r>
              <a:rPr lang="en-US" sz="673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Technical Background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8233" y="408458"/>
            <a:ext cx="7676927" cy="6476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8729" lvl="1" indent="-249365" algn="l">
              <a:lnSpc>
                <a:spcPts val="3003"/>
              </a:lnSpc>
              <a:buFont typeface="Arial"/>
              <a:buChar char="•"/>
            </a:pPr>
            <a:r>
              <a:rPr lang="en-US" sz="231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RGB to HSV Conversion: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Done using OpenCV’s cv2.cvtColor() function.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Converts image into Hue, Saturation, Value channels.</a:t>
            </a:r>
          </a:p>
          <a:p>
            <a:pPr marL="498729" lvl="1" indent="-249365" algn="l">
              <a:lnSpc>
                <a:spcPts val="3003"/>
              </a:lnSpc>
              <a:buFont typeface="Arial"/>
              <a:buChar char="•"/>
            </a:pPr>
            <a:r>
              <a:rPr lang="en-US" sz="231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Hue and Value Adjustment: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Hue shifted by a configurable angle (0–360°).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Value adjusted using gamma correction (0.5–4.0x).</a:t>
            </a:r>
          </a:p>
          <a:p>
            <a:pPr marL="498729" lvl="1" indent="-249365" algn="l">
              <a:lnSpc>
                <a:spcPts val="3003"/>
              </a:lnSpc>
              <a:buFont typeface="Arial"/>
              <a:buChar char="•"/>
            </a:pPr>
            <a:r>
              <a:rPr lang="en-US" sz="231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HSV to RGB Conversion: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Implemented using two methods:</a:t>
            </a:r>
          </a:p>
          <a:p>
            <a:pPr marL="1496187" lvl="3" indent="-374047" algn="l">
              <a:lnSpc>
                <a:spcPts val="3003"/>
              </a:lnSpc>
              <a:buFont typeface="Arial"/>
              <a:buChar char="￭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Loop-based method (pixel-by-pixel).</a:t>
            </a:r>
          </a:p>
          <a:p>
            <a:pPr marL="1496187" lvl="3" indent="-374047" algn="l">
              <a:lnSpc>
                <a:spcPts val="3003"/>
              </a:lnSpc>
              <a:buFont typeface="Arial"/>
              <a:buChar char="￭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Matrix-based method (using NumPy operations).</a:t>
            </a:r>
          </a:p>
          <a:p>
            <a:pPr marL="498729" lvl="1" indent="-249365" algn="l">
              <a:lnSpc>
                <a:spcPts val="3003"/>
              </a:lnSpc>
              <a:buFont typeface="Arial"/>
              <a:buChar char="•"/>
            </a:pPr>
            <a:r>
              <a:rPr lang="en-US" sz="231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GUI Design: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Built with Qt Designer’s drag-and-drop interface.</a:t>
            </a:r>
          </a:p>
          <a:p>
            <a:pPr marL="997458" lvl="2" indent="-332486" algn="l">
              <a:lnSpc>
                <a:spcPts val="3003"/>
              </a:lnSpc>
              <a:buFont typeface="Arial"/>
              <a:buChar char="⚬"/>
            </a:pPr>
            <a:r>
              <a:rPr lang="en-US" sz="231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PyQt6 used for dynamic interaction with images.</a:t>
            </a:r>
          </a:p>
          <a:p>
            <a:pPr marL="0" lvl="0" indent="0" algn="l">
              <a:lnSpc>
                <a:spcPts val="3003"/>
              </a:lnSpc>
            </a:pPr>
            <a:endParaRPr lang="en-US" sz="2310">
              <a:solidFill>
                <a:srgbClr val="000000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537538" y="1704975"/>
            <a:ext cx="5875472" cy="2224049"/>
          </a:xfrm>
          <a:custGeom>
            <a:avLst/>
            <a:gdLst/>
            <a:ahLst/>
            <a:cxnLst/>
            <a:rect l="l" t="t" r="r" b="b"/>
            <a:pathLst>
              <a:path w="5875472" h="2224049">
                <a:moveTo>
                  <a:pt x="0" y="0"/>
                </a:moveTo>
                <a:lnTo>
                  <a:pt x="5875472" y="0"/>
                </a:lnTo>
                <a:lnTo>
                  <a:pt x="5875472" y="2224049"/>
                </a:lnTo>
                <a:lnTo>
                  <a:pt x="0" y="22240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019175"/>
            <a:ext cx="8650227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665"/>
              </a:lnSpc>
            </a:pPr>
            <a:r>
              <a:rPr lang="en-US" sz="888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Code Highlights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4045" y="5610225"/>
            <a:ext cx="4365393" cy="83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Static Program – StaticProgram.py: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68626" y="5610225"/>
            <a:ext cx="4365393" cy="8341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GUI Application – GUIProgram.py: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872094" y="5610225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Code Documentation: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4045" y="6575960"/>
            <a:ext cx="4365393" cy="194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Simple CLI-based implementation.</a:t>
            </a:r>
          </a:p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Accepts input image, hue shift, value exponent, and outputs result.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563238" y="6575960"/>
            <a:ext cx="4470781" cy="2722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Optimization techniques reduce computational time by 30%.PyQt6-based graphical interface.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Allows real-time adjustments of Hue and Value.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872094" y="6425343"/>
            <a:ext cx="4365393" cy="194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Fully d</a:t>
            </a: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ocumented with Doxygen comments.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HTML documentation generated for both programs.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513032" y="5610225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Special Features: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3032" y="6369540"/>
            <a:ext cx="4365393" cy="194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I</a:t>
            </a: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nput image handling.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Output saving (PNG/JPG).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GUI real-time sliders.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Performance benchmarking (Loop vs Matrix).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141916" y="991633"/>
            <a:ext cx="7880589" cy="1879340"/>
          </a:xfrm>
          <a:custGeom>
            <a:avLst/>
            <a:gdLst/>
            <a:ahLst/>
            <a:cxnLst/>
            <a:rect l="l" t="t" r="r" b="b"/>
            <a:pathLst>
              <a:path w="7880589" h="1879340">
                <a:moveTo>
                  <a:pt x="0" y="0"/>
                </a:moveTo>
                <a:lnTo>
                  <a:pt x="7880589" y="0"/>
                </a:lnTo>
                <a:lnTo>
                  <a:pt x="7880589" y="1879340"/>
                </a:lnTo>
                <a:lnTo>
                  <a:pt x="0" y="18793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479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141916" y="3685840"/>
            <a:ext cx="7349665" cy="3509465"/>
          </a:xfrm>
          <a:custGeom>
            <a:avLst/>
            <a:gdLst/>
            <a:ahLst/>
            <a:cxnLst/>
            <a:rect l="l" t="t" r="r" b="b"/>
            <a:pathLst>
              <a:path w="7349665" h="3509465">
                <a:moveTo>
                  <a:pt x="0" y="0"/>
                </a:moveTo>
                <a:lnTo>
                  <a:pt x="7349665" y="0"/>
                </a:lnTo>
                <a:lnTo>
                  <a:pt x="7349665" y="3509465"/>
                </a:lnTo>
                <a:lnTo>
                  <a:pt x="0" y="35094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5619371" y="3085752"/>
            <a:ext cx="4301762" cy="6761119"/>
          </a:xfrm>
          <a:custGeom>
            <a:avLst/>
            <a:gdLst/>
            <a:ahLst/>
            <a:cxnLst/>
            <a:rect l="l" t="t" r="r" b="b"/>
            <a:pathLst>
              <a:path w="4301762" h="6761119">
                <a:moveTo>
                  <a:pt x="0" y="0"/>
                </a:moveTo>
                <a:lnTo>
                  <a:pt x="4301762" y="0"/>
                </a:lnTo>
                <a:lnTo>
                  <a:pt x="4301762" y="6761119"/>
                </a:lnTo>
                <a:lnTo>
                  <a:pt x="0" y="67611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95272" y="3217450"/>
            <a:ext cx="5242762" cy="5681187"/>
          </a:xfrm>
          <a:custGeom>
            <a:avLst/>
            <a:gdLst/>
            <a:ahLst/>
            <a:cxnLst/>
            <a:rect l="l" t="t" r="r" b="b"/>
            <a:pathLst>
              <a:path w="5242762" h="5681187">
                <a:moveTo>
                  <a:pt x="0" y="0"/>
                </a:moveTo>
                <a:lnTo>
                  <a:pt x="5242762" y="0"/>
                </a:lnTo>
                <a:lnTo>
                  <a:pt x="5242762" y="5681187"/>
                </a:lnTo>
                <a:lnTo>
                  <a:pt x="0" y="56811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r="-2808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141916" y="7648358"/>
            <a:ext cx="3648687" cy="2352892"/>
          </a:xfrm>
          <a:custGeom>
            <a:avLst/>
            <a:gdLst/>
            <a:ahLst/>
            <a:cxnLst/>
            <a:rect l="l" t="t" r="r" b="b"/>
            <a:pathLst>
              <a:path w="3648687" h="2352892">
                <a:moveTo>
                  <a:pt x="0" y="0"/>
                </a:moveTo>
                <a:lnTo>
                  <a:pt x="3648687" y="0"/>
                </a:lnTo>
                <a:lnTo>
                  <a:pt x="3648687" y="2352892"/>
                </a:lnTo>
                <a:lnTo>
                  <a:pt x="0" y="23528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5272" y="172726"/>
            <a:ext cx="6747485" cy="16820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429"/>
              </a:lnSpc>
            </a:pPr>
            <a:r>
              <a:rPr lang="en-US" sz="6429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Code Highlights (Code Previews)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534587" y="9407810"/>
            <a:ext cx="135544" cy="315464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574"/>
              </a:lnSpc>
              <a:spcBef>
                <a:spcPct val="0"/>
              </a:spcBef>
            </a:pPr>
            <a:r>
              <a:rPr lang="en-US" sz="1839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5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141916" y="164148"/>
            <a:ext cx="3178838" cy="77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Convert RGB to HSV (OpenCV built-in)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41916" y="2908090"/>
            <a:ext cx="3178838" cy="7792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Edit Hue and Value Channels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5272" y="2192294"/>
            <a:ext cx="367666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  <a:spcBef>
                <a:spcPct val="0"/>
              </a:spcBef>
            </a:pPr>
            <a:r>
              <a:rPr lang="en-US" sz="2765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HSV ➔ RGB Loop-based Conversion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619371" y="2192294"/>
            <a:ext cx="3676669" cy="9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4"/>
              </a:lnSpc>
              <a:spcBef>
                <a:spcPct val="0"/>
              </a:spcBef>
            </a:pPr>
            <a:r>
              <a:rPr lang="en-US" sz="2765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HSV ➔ RGB Matrix-based Conversion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8062" y="7240816"/>
            <a:ext cx="3648687" cy="3887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  <a:spcBef>
                <a:spcPct val="0"/>
              </a:spcBef>
            </a:pPr>
            <a:r>
              <a:rPr lang="en-US" sz="2390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Performance Comparison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71744" y="105515"/>
            <a:ext cx="5482881" cy="5923810"/>
          </a:xfrm>
          <a:custGeom>
            <a:avLst/>
            <a:gdLst/>
            <a:ahLst/>
            <a:cxnLst/>
            <a:rect l="l" t="t" r="r" b="b"/>
            <a:pathLst>
              <a:path w="5482881" h="5923810">
                <a:moveTo>
                  <a:pt x="0" y="0"/>
                </a:moveTo>
                <a:lnTo>
                  <a:pt x="5482881" y="0"/>
                </a:lnTo>
                <a:lnTo>
                  <a:pt x="5482881" y="5923810"/>
                </a:lnTo>
                <a:lnTo>
                  <a:pt x="0" y="5923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2" r="-672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757182" y="105515"/>
            <a:ext cx="5478951" cy="5942119"/>
          </a:xfrm>
          <a:custGeom>
            <a:avLst/>
            <a:gdLst/>
            <a:ahLst/>
            <a:cxnLst/>
            <a:rect l="l" t="t" r="r" b="b"/>
            <a:pathLst>
              <a:path w="5478951" h="5942119">
                <a:moveTo>
                  <a:pt x="0" y="0"/>
                </a:moveTo>
                <a:lnTo>
                  <a:pt x="5478951" y="0"/>
                </a:lnTo>
                <a:lnTo>
                  <a:pt x="5478951" y="5942120"/>
                </a:lnTo>
                <a:lnTo>
                  <a:pt x="0" y="59421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9" t="-505" r="-730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88320" y="1787701"/>
            <a:ext cx="6358203" cy="24412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587"/>
              </a:lnSpc>
            </a:pPr>
            <a:r>
              <a:rPr lang="en-US" sz="7989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Results &amp; Performance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8320" y="6362700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Input vs Output Images: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449551" y="6362700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GUI Application Dashboard: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047967" y="6362700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Performance Comparison: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8320" y="7328435"/>
            <a:ext cx="4365393" cy="77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Visual comparison after applying HSV adjustments.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4163" y="7328435"/>
            <a:ext cx="4470781" cy="155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Real-</a:t>
            </a: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time image preview with Hue and Value sliders.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Easy upload and save functionality.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047967" y="7177818"/>
            <a:ext cx="4365393" cy="15510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Matrix </a:t>
            </a: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method is ~50x faster than Loop method.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Benchmarked on images of different sizes.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513032" y="6362700"/>
            <a:ext cx="4365393" cy="415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37"/>
              </a:lnSpc>
            </a:pPr>
            <a:r>
              <a:rPr lang="en-US" sz="2567" b="1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Observations: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513032" y="7122015"/>
            <a:ext cx="4365393" cy="1941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a</a:t>
            </a: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trix-based operations are ideal for large images.</a:t>
            </a:r>
          </a:p>
          <a:p>
            <a:pPr marL="511683" lvl="1" indent="-255842" algn="l">
              <a:lnSpc>
                <a:spcPts val="3081"/>
              </a:lnSpc>
              <a:spcBef>
                <a:spcPct val="0"/>
              </a:spcBef>
              <a:buFont typeface="Arial"/>
              <a:buChar char="•"/>
            </a:pPr>
            <a:r>
              <a:rPr lang="en-US" sz="2370" u="none" strike="noStrike">
                <a:solidFill>
                  <a:srgbClr val="000000"/>
                </a:solidFill>
                <a:latin typeface="Play"/>
                <a:ea typeface="Play"/>
                <a:cs typeface="Play"/>
                <a:sym typeface="Play"/>
              </a:rPr>
              <a:t> Loop method mainly used for educational demonstration.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06577" y="2170627"/>
            <a:ext cx="6199134" cy="7766568"/>
          </a:xfrm>
          <a:custGeom>
            <a:avLst/>
            <a:gdLst/>
            <a:ahLst/>
            <a:cxnLst/>
            <a:rect l="l" t="t" r="r" b="b"/>
            <a:pathLst>
              <a:path w="6199134" h="7766568">
                <a:moveTo>
                  <a:pt x="0" y="0"/>
                </a:moveTo>
                <a:lnTo>
                  <a:pt x="6199134" y="0"/>
                </a:lnTo>
                <a:lnTo>
                  <a:pt x="6199134" y="7766568"/>
                </a:lnTo>
                <a:lnTo>
                  <a:pt x="0" y="7766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217043"/>
            <a:ext cx="16230600" cy="84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6975"/>
              </a:lnSpc>
              <a:spcBef>
                <a:spcPct val="0"/>
              </a:spcBef>
            </a:pPr>
            <a:r>
              <a:rPr lang="en-US" sz="5813" b="1" u="none" strike="noStrike" dirty="0">
                <a:solidFill>
                  <a:srgbClr val="000000"/>
                </a:solidFill>
                <a:latin typeface="Play Bold"/>
                <a:ea typeface="Play Bold"/>
                <a:cs typeface="Play Bold"/>
                <a:sym typeface="Play Bold"/>
              </a:rPr>
              <a:t>Thank You!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9144000" y="4862011"/>
            <a:ext cx="8115300" cy="0"/>
          </a:xfrm>
          <a:prstGeom prst="line">
            <a:avLst/>
          </a:prstGeom>
          <a:ln w="9525" cap="rnd">
            <a:solidFill>
              <a:srgbClr val="7BBBE5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9144000" y="3215706"/>
            <a:ext cx="7522388" cy="963558"/>
            <a:chOff x="0" y="-28575"/>
            <a:chExt cx="10029851" cy="1284744"/>
          </a:xfrm>
        </p:grpSpPr>
        <p:sp>
          <p:nvSpPr>
            <p:cNvPr id="7" name="TextBox 7"/>
            <p:cNvSpPr txBox="1"/>
            <p:nvPr/>
          </p:nvSpPr>
          <p:spPr>
            <a:xfrm>
              <a:off x="0" y="-28575"/>
              <a:ext cx="10029851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Email 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03624"/>
              <a:ext cx="10029851" cy="55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54"/>
                </a:lnSpc>
                <a:spcBef>
                  <a:spcPct val="0"/>
                </a:spcBef>
              </a:pPr>
              <a:r>
                <a:rPr lang="en-US" sz="2657" b="1" u="none" strike="noStrike" dirty="0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abdelrahman.mohamed2@stud.th-deg.de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144000" y="5504762"/>
            <a:ext cx="7522388" cy="963558"/>
            <a:chOff x="0" y="-28575"/>
            <a:chExt cx="10029851" cy="1284744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28575"/>
              <a:ext cx="10029851" cy="508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0000"/>
                  </a:solidFill>
                  <a:latin typeface="Play"/>
                  <a:ea typeface="Play"/>
                  <a:cs typeface="Play"/>
                  <a:sym typeface="Play"/>
                </a:rPr>
                <a:t>Social media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703624"/>
              <a:ext cx="10029851" cy="5525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454"/>
                </a:lnSpc>
                <a:spcBef>
                  <a:spcPct val="0"/>
                </a:spcBef>
              </a:pPr>
              <a:r>
                <a:rPr lang="en-US" sz="2657" b="1" u="none" strike="noStrike" dirty="0">
                  <a:solidFill>
                    <a:srgbClr val="000000"/>
                  </a:solidFill>
                  <a:latin typeface="Play Bold"/>
                  <a:ea typeface="Play Bold"/>
                  <a:cs typeface="Play Bold"/>
                  <a:sym typeface="Play Bold"/>
                </a:rPr>
                <a:t>https://www.linkedin.com/in/aaref5720/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454</Words>
  <Application>Microsoft Office PowerPoint</Application>
  <PresentationFormat>Custom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Play Bold</vt:lpstr>
      <vt:lpstr>Arial</vt:lpstr>
      <vt:lpstr>Play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Gray Bold Resume Writing Workshop Webinar Keynote Presentation</dc:title>
  <cp:lastModifiedBy>Abdelrahman Aref</cp:lastModifiedBy>
  <cp:revision>1</cp:revision>
  <dcterms:created xsi:type="dcterms:W3CDTF">2006-08-16T00:00:00Z</dcterms:created>
  <dcterms:modified xsi:type="dcterms:W3CDTF">2025-04-27T12:46:49Z</dcterms:modified>
  <dc:identifier>DAGl0sbY-vU</dc:identifier>
</cp:coreProperties>
</file>