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nva Sans" panose="020B0604020202020204" charset="0"/>
      <p:regular r:id="rId13"/>
    </p:embeddedFont>
    <p:embeddedFont>
      <p:font typeface="Play" panose="020B0604020202020204" charset="0"/>
      <p:regular r:id="rId14"/>
    </p:embeddedFont>
    <p:embeddedFont>
      <p:font typeface="Play Bold" panose="020B0604020202020204" charset="0"/>
      <p:regular r:id="rId15"/>
    </p:embeddedFont>
    <p:embeddedFont>
      <p:font typeface="Product Sans" panose="020B060402020202020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rahman Aref" userId="e4cd04cfe807deab" providerId="LiveId" clId="{AD57AA7A-CB7E-4E52-A8DA-3897239C179D}"/>
    <pc:docChg chg="modSld">
      <pc:chgData name="Abdelrahman Aref" userId="e4cd04cfe807deab" providerId="LiveId" clId="{AD57AA7A-CB7E-4E52-A8DA-3897239C179D}" dt="2025-04-27T17:23:02.693" v="30" actId="1037"/>
      <pc:docMkLst>
        <pc:docMk/>
      </pc:docMkLst>
      <pc:sldChg chg="modSp mod">
        <pc:chgData name="Abdelrahman Aref" userId="e4cd04cfe807deab" providerId="LiveId" clId="{AD57AA7A-CB7E-4E52-A8DA-3897239C179D}" dt="2025-04-27T17:23:02.693" v="30" actId="1037"/>
        <pc:sldMkLst>
          <pc:docMk/>
          <pc:sldMk cId="0" sldId="258"/>
        </pc:sldMkLst>
        <pc:spChg chg="mod">
          <ac:chgData name="Abdelrahman Aref" userId="e4cd04cfe807deab" providerId="LiveId" clId="{AD57AA7A-CB7E-4E52-A8DA-3897239C179D}" dt="2025-04-27T17:23:02.693" v="30" actId="1037"/>
          <ac:spMkLst>
            <pc:docMk/>
            <pc:sldMk cId="0" sldId="258"/>
            <ac:spMk id="2" creationId="{00000000-0000-0000-0000-000000000000}"/>
          </ac:spMkLst>
        </pc:spChg>
        <pc:spChg chg="mod">
          <ac:chgData name="Abdelrahman Aref" userId="e4cd04cfe807deab" providerId="LiveId" clId="{AD57AA7A-CB7E-4E52-A8DA-3897239C179D}" dt="2025-04-27T17:22:59.350" v="21" actId="1037"/>
          <ac:spMkLst>
            <pc:docMk/>
            <pc:sldMk cId="0" sldId="258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016977" y="3856866"/>
            <a:ext cx="12001500" cy="3648834"/>
            <a:chOff x="-15631" y="1770843"/>
            <a:chExt cx="16001999" cy="4865112"/>
          </a:xfrm>
        </p:grpSpPr>
        <p:sp>
          <p:nvSpPr>
            <p:cNvPr id="4" name="TextBox 4"/>
            <p:cNvSpPr txBox="1"/>
            <p:nvPr/>
          </p:nvSpPr>
          <p:spPr>
            <a:xfrm>
              <a:off x="-15631" y="1770843"/>
              <a:ext cx="16001999" cy="17487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10710"/>
                </a:lnSpc>
              </a:pPr>
              <a:r>
                <a:rPr lang="en-US" sz="8800" b="1" dirty="0">
                  <a:solidFill>
                    <a:srgbClr val="000000"/>
                  </a:solidFill>
                  <a:latin typeface="Product Sans" panose="020B0403030502040203" pitchFamily="34" charset="0"/>
                  <a:ea typeface="Play Bold"/>
                  <a:cs typeface="Play Bold"/>
                  <a:sym typeface="Play Bold"/>
                </a:rPr>
                <a:t>HSV Adjustment Tool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691559"/>
              <a:ext cx="13054650" cy="29443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17"/>
                </a:lnSpc>
                <a:spcBef>
                  <a:spcPct val="0"/>
                </a:spcBef>
              </a:pPr>
              <a:r>
                <a:rPr lang="en-US" sz="3155" b="1" dirty="0">
                  <a:solidFill>
                    <a:srgbClr val="000000"/>
                  </a:solidFill>
                  <a:latin typeface="Product Sans" panose="020B0403030502040203" pitchFamily="34" charset="0"/>
                  <a:ea typeface="Play Bold"/>
                  <a:cs typeface="Play Bold"/>
                  <a:sym typeface="Play Bold"/>
                </a:rPr>
                <a:t>Computer Vision - Assignment 1</a:t>
              </a:r>
            </a:p>
            <a:p>
              <a:pPr marL="0" lvl="0" indent="0" algn="l">
                <a:lnSpc>
                  <a:spcPts val="4417"/>
                </a:lnSpc>
                <a:spcBef>
                  <a:spcPct val="0"/>
                </a:spcBef>
              </a:pPr>
              <a:r>
                <a:rPr lang="en-US" sz="3155" b="1" dirty="0">
                  <a:solidFill>
                    <a:srgbClr val="000000"/>
                  </a:solidFill>
                  <a:latin typeface="Product Sans" panose="020B0403030502040203" pitchFamily="34" charset="0"/>
                  <a:ea typeface="Play Bold"/>
                  <a:cs typeface="Play Bold"/>
                  <a:sym typeface="Play Bold"/>
                </a:rPr>
                <a:t>Group 3:</a:t>
              </a:r>
            </a:p>
            <a:p>
              <a:pPr marL="0" lvl="0" indent="0" algn="l">
                <a:lnSpc>
                  <a:spcPts val="4417"/>
                </a:lnSpc>
                <a:spcBef>
                  <a:spcPct val="0"/>
                </a:spcBef>
              </a:pPr>
              <a:r>
                <a:rPr lang="en-US" sz="3155" dirty="0">
                  <a:solidFill>
                    <a:srgbClr val="000000"/>
                  </a:solidFill>
                  <a:latin typeface="Product Sans" panose="020B0403030502040203" pitchFamily="34" charset="0"/>
                  <a:ea typeface="Play"/>
                  <a:cs typeface="Play"/>
                  <a:sym typeface="Play"/>
                </a:rPr>
                <a:t>Abdelrahman Mohamed (12500270)</a:t>
              </a:r>
            </a:p>
            <a:p>
              <a:pPr marL="0" lvl="0" indent="0" algn="l">
                <a:lnSpc>
                  <a:spcPts val="4417"/>
                </a:lnSpc>
                <a:spcBef>
                  <a:spcPct val="0"/>
                </a:spcBef>
              </a:pPr>
              <a:r>
                <a:rPr lang="en-US" sz="3155" dirty="0">
                  <a:solidFill>
                    <a:srgbClr val="000000"/>
                  </a:solidFill>
                  <a:latin typeface="Product Sans" panose="020B0403030502040203" pitchFamily="34" charset="0"/>
                  <a:ea typeface="Play"/>
                  <a:cs typeface="Play"/>
                  <a:sym typeface="Play"/>
                </a:rPr>
                <a:t>Ahmed Hassan (22404506)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10591800" y="2400300"/>
            <a:ext cx="7154292" cy="5041005"/>
            <a:chOff x="0" y="0"/>
            <a:chExt cx="823640" cy="118429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23640" cy="1184294"/>
            </a:xfrm>
            <a:custGeom>
              <a:avLst/>
              <a:gdLst/>
              <a:ahLst/>
              <a:cxnLst/>
              <a:rect l="l" t="t" r="r" b="b"/>
              <a:pathLst>
                <a:path w="823640" h="1184294">
                  <a:moveTo>
                    <a:pt x="0" y="0"/>
                  </a:moveTo>
                  <a:lnTo>
                    <a:pt x="823640" y="0"/>
                  </a:lnTo>
                  <a:lnTo>
                    <a:pt x="823640" y="1184294"/>
                  </a:lnTo>
                  <a:lnTo>
                    <a:pt x="0" y="1184294"/>
                  </a:lnTo>
                  <a:close/>
                </a:path>
              </a:pathLst>
            </a:custGeom>
            <a:blipFill>
              <a:blip r:embed="rId2"/>
              <a:stretch>
                <a:fillRect t="-666" b="-66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259300" y="9210675"/>
            <a:ext cx="387927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1/5</a:t>
            </a:r>
          </a:p>
        </p:txBody>
      </p:sp>
      <p:grpSp>
        <p:nvGrpSpPr>
          <p:cNvPr id="11" name="Group 2"/>
          <p:cNvGrpSpPr/>
          <p:nvPr/>
        </p:nvGrpSpPr>
        <p:grpSpPr>
          <a:xfrm>
            <a:off x="518462" y="876300"/>
            <a:ext cx="9323040" cy="8445790"/>
            <a:chOff x="-1" y="1259551"/>
            <a:chExt cx="12430719" cy="11261053"/>
          </a:xfrm>
        </p:grpSpPr>
        <p:sp>
          <p:nvSpPr>
            <p:cNvPr id="12" name="TextBox 4"/>
            <p:cNvSpPr txBox="1"/>
            <p:nvPr/>
          </p:nvSpPr>
          <p:spPr>
            <a:xfrm>
              <a:off x="0" y="1259551"/>
              <a:ext cx="12430718" cy="1074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00"/>
                </a:lnSpc>
              </a:pPr>
              <a:r>
                <a:rPr lang="en-US" sz="5000" b="1" dirty="0">
                  <a:solidFill>
                    <a:srgbClr val="000000"/>
                  </a:solidFill>
                  <a:latin typeface="Product Sans" panose="020B0403030502040203" pitchFamily="34" charset="0"/>
                  <a:ea typeface="Play"/>
                  <a:cs typeface="Play"/>
                  <a:sym typeface="Play"/>
                </a:rPr>
                <a:t>Why HSV instead of RGB?</a:t>
              </a:r>
            </a:p>
          </p:txBody>
        </p:sp>
        <p:sp>
          <p:nvSpPr>
            <p:cNvPr id="13" name="TextBox 5"/>
            <p:cNvSpPr txBox="1"/>
            <p:nvPr/>
          </p:nvSpPr>
          <p:spPr>
            <a:xfrm>
              <a:off x="-1" y="3236011"/>
              <a:ext cx="12430718" cy="92845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just">
                <a:lnSpc>
                  <a:spcPts val="4160"/>
                </a:lnSpc>
                <a:buFont typeface="Arial"/>
                <a:buChar char="•"/>
              </a:pPr>
              <a:r>
                <a:rPr lang="en-US" sz="30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 Bold"/>
                  <a:sym typeface="Play Bold"/>
                </a:rPr>
                <a:t>RGB (Red, Green, Blue):</a:t>
              </a:r>
            </a:p>
            <a:p>
              <a:pPr marL="1381761" lvl="2" indent="-460587" algn="just">
                <a:lnSpc>
                  <a:spcPts val="4160"/>
                </a:lnSpc>
                <a:buFont typeface="Arial"/>
                <a:buChar char="⚬"/>
              </a:pPr>
              <a:r>
                <a:rPr lang="en-US" sz="3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"/>
                  <a:sym typeface="Play"/>
                </a:rPr>
                <a:t>Additive color model used by screens and cameras.</a:t>
              </a:r>
            </a:p>
            <a:p>
              <a:pPr marL="1381761" lvl="2" indent="-460587" algn="just">
                <a:lnSpc>
                  <a:spcPts val="4160"/>
                </a:lnSpc>
                <a:buFont typeface="Arial"/>
                <a:buChar char="⚬"/>
              </a:pPr>
              <a:r>
                <a:rPr lang="en-US" sz="3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"/>
                  <a:sym typeface="Play"/>
                </a:rPr>
                <a:t>Represents colors by mixing intensities of red, green, and blue channels.</a:t>
              </a:r>
            </a:p>
            <a:p>
              <a:pPr marL="690881" lvl="1" indent="-345440" algn="just">
                <a:lnSpc>
                  <a:spcPts val="4160"/>
                </a:lnSpc>
                <a:buFont typeface="Arial"/>
                <a:buChar char="•"/>
              </a:pPr>
              <a:r>
                <a:rPr lang="en-US" sz="3000" b="1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 Bold"/>
                  <a:sym typeface="Play Bold"/>
                </a:rPr>
                <a:t>HSV (Hue, Saturation, Value):</a:t>
              </a:r>
            </a:p>
            <a:p>
              <a:pPr marL="1381761" lvl="2" indent="-460587" algn="just">
                <a:lnSpc>
                  <a:spcPts val="4160"/>
                </a:lnSpc>
                <a:buFont typeface="Arial"/>
                <a:buChar char="⚬"/>
              </a:pPr>
              <a:r>
                <a:rPr lang="en-US" sz="3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"/>
                  <a:sym typeface="Play"/>
                </a:rPr>
                <a:t>Hue: The color type (0–360°).</a:t>
              </a:r>
            </a:p>
            <a:p>
              <a:pPr marL="1381761" lvl="2" indent="-460587" algn="just">
                <a:lnSpc>
                  <a:spcPts val="4160"/>
                </a:lnSpc>
                <a:buFont typeface="Arial"/>
                <a:buChar char="⚬"/>
              </a:pPr>
              <a:r>
                <a:rPr lang="en-US" sz="3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"/>
                  <a:sym typeface="Play"/>
                </a:rPr>
                <a:t> Saturation: Color purity or intensity (0–100%).</a:t>
              </a:r>
            </a:p>
            <a:p>
              <a:pPr marL="1381761" lvl="2" indent="-460587" algn="just">
                <a:lnSpc>
                  <a:spcPts val="4160"/>
                </a:lnSpc>
                <a:buFont typeface="Arial"/>
                <a:buChar char="⚬"/>
              </a:pPr>
              <a:r>
                <a:rPr lang="en-US" sz="3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"/>
                  <a:sym typeface="Play"/>
                </a:rPr>
                <a:t>Value: Brightness (0–100%).</a:t>
              </a:r>
              <a:endParaRPr lang="en-US" sz="3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 Bold"/>
                <a:sym typeface="Play Bold"/>
              </a:endParaRPr>
            </a:p>
            <a:p>
              <a:pPr marL="690881" lvl="1" indent="-345440" algn="just">
                <a:lnSpc>
                  <a:spcPts val="416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"/>
                  <a:sym typeface="Play"/>
                </a:rPr>
                <a:t>HSV better matches human color perception.</a:t>
              </a:r>
            </a:p>
            <a:p>
              <a:pPr marL="690881" lvl="1" indent="-345440" algn="just">
                <a:lnSpc>
                  <a:spcPts val="4160"/>
                </a:lnSpc>
                <a:buFont typeface="Arial"/>
                <a:buChar char="•"/>
              </a:pPr>
              <a:r>
                <a:rPr lang="en-US" sz="3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Play"/>
                  <a:sym typeface="Play"/>
                </a:rPr>
                <a:t>Easier to adjust colors meaningfully (e.g., change brightness without changing the color).</a:t>
              </a:r>
            </a:p>
            <a:p>
              <a:pPr marL="1381761" lvl="2" indent="-460587" algn="just">
                <a:lnSpc>
                  <a:spcPts val="4160"/>
                </a:lnSpc>
                <a:buFont typeface="Arial"/>
                <a:buChar char="⚬"/>
              </a:pPr>
              <a:endPara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endParaRPr>
            </a:p>
          </p:txBody>
        </p:sp>
        <p:sp>
          <p:nvSpPr>
            <p:cNvPr id="14" name="AutoShape 6"/>
            <p:cNvSpPr/>
            <p:nvPr/>
          </p:nvSpPr>
          <p:spPr>
            <a:xfrm>
              <a:off x="-1" y="2580351"/>
              <a:ext cx="12430718" cy="0"/>
            </a:xfrm>
            <a:prstGeom prst="line">
              <a:avLst/>
            </a:prstGeom>
            <a:ln w="28575" cap="rnd">
              <a:solidFill>
                <a:srgbClr val="2E70E7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652737" y="3238500"/>
            <a:ext cx="7676927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84"/>
              </a:lnSpc>
            </a:pPr>
            <a:r>
              <a:rPr lang="en-US" sz="7000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Technical Background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20000" y="562868"/>
            <a:ext cx="9869160" cy="8771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98729" lvl="1" indent="-249365" algn="just"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 Bold"/>
                <a:sym typeface="Play Bold"/>
              </a:rPr>
              <a:t>RGB to HSV Conversion:</a:t>
            </a:r>
          </a:p>
          <a:p>
            <a:pPr marL="997458" lvl="2" indent="-332486" algn="just"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Done using OpenCV’s cv2.cvtColor() function.</a:t>
            </a:r>
          </a:p>
          <a:p>
            <a:pPr marL="997458" lvl="2" indent="-332486" algn="just"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Converts image into Hue, Saturation, Value channels.</a:t>
            </a:r>
          </a:p>
          <a:p>
            <a:pPr marL="664972" lvl="2" algn="just"/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Play"/>
              <a:sym typeface="Play"/>
            </a:endParaRPr>
          </a:p>
          <a:p>
            <a:pPr marL="498729" lvl="1" indent="-249365" algn="just"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 Bold"/>
                <a:sym typeface="Play Bold"/>
              </a:rPr>
              <a:t>Hue and Value Adjustment:</a:t>
            </a:r>
          </a:p>
          <a:p>
            <a:pPr marL="997458" lvl="2" indent="-332486" algn="just"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Hue shifted by a configurable angle (0–360°).</a:t>
            </a:r>
          </a:p>
          <a:p>
            <a:pPr marL="997458" lvl="2" indent="-332486" algn="just"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Value adjusted using gamma correction</a:t>
            </a:r>
            <a:b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</a:b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(0.5–4.0x).</a:t>
            </a:r>
          </a:p>
          <a:p>
            <a:pPr marL="664972" lvl="2" algn="just"/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Play"/>
              <a:sym typeface="Play"/>
            </a:endParaRPr>
          </a:p>
          <a:p>
            <a:pPr marL="498729" lvl="1" indent="-249365" algn="just"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 Bold"/>
                <a:sym typeface="Play Bold"/>
              </a:rPr>
              <a:t>HSV to RGB Conversion:</a:t>
            </a:r>
          </a:p>
          <a:p>
            <a:pPr marL="997458" lvl="2" indent="-332486" algn="just"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Implemented using two methods:</a:t>
            </a:r>
          </a:p>
          <a:p>
            <a:pPr marL="1496187" lvl="3" indent="-374047" algn="just">
              <a:buFont typeface="Arial"/>
              <a:buChar char="￭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Loop-based method (pixel-by-pixel).</a:t>
            </a:r>
          </a:p>
          <a:p>
            <a:pPr marL="1496187" lvl="3" indent="-374047" algn="just">
              <a:buFont typeface="Arial"/>
              <a:buChar char="￭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Matrix-based method (using NumPy operations).</a:t>
            </a:r>
          </a:p>
          <a:p>
            <a:pPr marL="1122140" lvl="3" algn="just"/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Play"/>
              <a:sym typeface="Play"/>
            </a:endParaRPr>
          </a:p>
          <a:p>
            <a:pPr marL="498729" lvl="1" indent="-249365" algn="just">
              <a:buFont typeface="Arial"/>
              <a:buChar char="•"/>
            </a:pPr>
            <a:r>
              <a:rPr lang="en-US" sz="3000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 Bold"/>
                <a:sym typeface="Play Bold"/>
              </a:rPr>
              <a:t>GUI Design:</a:t>
            </a:r>
          </a:p>
          <a:p>
            <a:pPr marL="997458" lvl="2" indent="-332486" algn="just"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Built with Qt Designer’s drag-and-drop interface.</a:t>
            </a:r>
          </a:p>
          <a:p>
            <a:pPr marL="997458" lvl="2" indent="-332486" algn="just">
              <a:buFont typeface="Arial"/>
              <a:buChar char="⚬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PyQt6 used for dynamic interaction with images.</a:t>
            </a:r>
          </a:p>
          <a:p>
            <a:pPr marL="0" lvl="0" indent="0" algn="just"/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Play"/>
              <a:sym typeface="Pla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392736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2/5</a:t>
            </a:r>
          </a:p>
        </p:txBody>
      </p:sp>
      <p:sp>
        <p:nvSpPr>
          <p:cNvPr id="2" name="Freeform 2"/>
          <p:cNvSpPr/>
          <p:nvPr/>
        </p:nvSpPr>
        <p:spPr>
          <a:xfrm>
            <a:off x="3733800" y="8487593"/>
            <a:ext cx="1400472" cy="1434549"/>
          </a:xfrm>
          <a:custGeom>
            <a:avLst/>
            <a:gdLst/>
            <a:ahLst/>
            <a:cxnLst/>
            <a:rect l="l" t="t" r="r" b="b"/>
            <a:pathLst>
              <a:path w="2705462" h="2705462">
                <a:moveTo>
                  <a:pt x="0" y="0"/>
                </a:moveTo>
                <a:lnTo>
                  <a:pt x="2705462" y="0"/>
                </a:lnTo>
                <a:lnTo>
                  <a:pt x="2705462" y="2705462"/>
                </a:lnTo>
                <a:lnTo>
                  <a:pt x="0" y="2705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646440" y="8801100"/>
            <a:ext cx="2821562" cy="836287"/>
          </a:xfrm>
          <a:custGeom>
            <a:avLst/>
            <a:gdLst/>
            <a:ahLst/>
            <a:cxnLst/>
            <a:rect l="l" t="t" r="r" b="b"/>
            <a:pathLst>
              <a:path w="5050180" h="1494853">
                <a:moveTo>
                  <a:pt x="0" y="0"/>
                </a:moveTo>
                <a:lnTo>
                  <a:pt x="5050180" y="0"/>
                </a:lnTo>
                <a:lnTo>
                  <a:pt x="5050180" y="1494853"/>
                </a:lnTo>
                <a:lnTo>
                  <a:pt x="0" y="14948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943600" y="8631562"/>
            <a:ext cx="1400472" cy="951208"/>
          </a:xfrm>
          <a:custGeom>
            <a:avLst/>
            <a:gdLst/>
            <a:ahLst/>
            <a:cxnLst/>
            <a:rect l="l" t="t" r="r" b="b"/>
            <a:pathLst>
              <a:path w="2401354" h="1719369">
                <a:moveTo>
                  <a:pt x="0" y="0"/>
                </a:moveTo>
                <a:lnTo>
                  <a:pt x="2401354" y="0"/>
                </a:lnTo>
                <a:lnTo>
                  <a:pt x="2401354" y="1719370"/>
                </a:lnTo>
                <a:lnTo>
                  <a:pt x="0" y="17193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37538" y="1704975"/>
            <a:ext cx="5875472" cy="2224049"/>
          </a:xfrm>
          <a:custGeom>
            <a:avLst/>
            <a:gdLst/>
            <a:ahLst/>
            <a:cxnLst/>
            <a:rect l="l" t="t" r="r" b="b"/>
            <a:pathLst>
              <a:path w="5875472" h="2224049">
                <a:moveTo>
                  <a:pt x="0" y="0"/>
                </a:moveTo>
                <a:lnTo>
                  <a:pt x="5875472" y="0"/>
                </a:lnTo>
                <a:lnTo>
                  <a:pt x="5875472" y="2224049"/>
                </a:lnTo>
                <a:lnTo>
                  <a:pt x="0" y="2224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74990" y="1563194"/>
            <a:ext cx="8650227" cy="1253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665"/>
              </a:lnSpc>
            </a:pPr>
            <a:r>
              <a:rPr lang="en-US" sz="7000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Code Highlights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9575" y="5610225"/>
            <a:ext cx="4365393" cy="834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Static Program – StaticProgram.py: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78607" y="5640265"/>
            <a:ext cx="4365393" cy="834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GUI Application – GUIProgram.py: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44000" y="5610225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Code Documentation: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4045" y="6575960"/>
            <a:ext cx="4365393" cy="196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buFont typeface="Arial"/>
              <a:buChar char="•"/>
            </a:pPr>
            <a:r>
              <a:rPr lang="en-US" sz="237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Simple CLI-based implementation.</a:t>
            </a:r>
          </a:p>
          <a:p>
            <a:pPr marL="511683" lvl="1" indent="-255842" algn="l">
              <a:lnSpc>
                <a:spcPts val="3081"/>
              </a:lnSpc>
              <a:buFont typeface="Arial"/>
              <a:buChar char="•"/>
            </a:pPr>
            <a:r>
              <a:rPr lang="en-US" sz="237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Accepts input image, hue shift, value exponent, and outputs result.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63238" y="6575960"/>
            <a:ext cx="4470781" cy="2361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Optimization techniques reduce computational time by 30%. PyQt6-based graphical interface.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Allows real-time adjustments of Hue and Value.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72094" y="6425343"/>
            <a:ext cx="4365393" cy="196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Fully d</a:t>
            </a: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ocumented with </a:t>
            </a:r>
            <a:r>
              <a:rPr lang="en-US" sz="2370" u="none" strike="noStrike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Doxygen</a:t>
            </a: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 comments.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HTML documentation generated for both programs.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400751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3/5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716000" y="5610225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Special Features: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513032" y="6369540"/>
            <a:ext cx="4365393" cy="196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 I</a:t>
            </a: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nput image handling.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Output saving (PNG/JPG).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GUI real-time sliders.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Performance benchmarking (Loop vs Matrix).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41916" y="991633"/>
            <a:ext cx="7880589" cy="1879340"/>
          </a:xfrm>
          <a:custGeom>
            <a:avLst/>
            <a:gdLst/>
            <a:ahLst/>
            <a:cxnLst/>
            <a:rect l="l" t="t" r="r" b="b"/>
            <a:pathLst>
              <a:path w="7880589" h="1879340">
                <a:moveTo>
                  <a:pt x="0" y="0"/>
                </a:moveTo>
                <a:lnTo>
                  <a:pt x="7880589" y="0"/>
                </a:lnTo>
                <a:lnTo>
                  <a:pt x="7880589" y="1879340"/>
                </a:lnTo>
                <a:lnTo>
                  <a:pt x="0" y="1879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479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141916" y="3685840"/>
            <a:ext cx="7349665" cy="3509465"/>
          </a:xfrm>
          <a:custGeom>
            <a:avLst/>
            <a:gdLst/>
            <a:ahLst/>
            <a:cxnLst/>
            <a:rect l="l" t="t" r="r" b="b"/>
            <a:pathLst>
              <a:path w="7349665" h="3509465">
                <a:moveTo>
                  <a:pt x="0" y="0"/>
                </a:moveTo>
                <a:lnTo>
                  <a:pt x="7349665" y="0"/>
                </a:lnTo>
                <a:lnTo>
                  <a:pt x="7349665" y="3509465"/>
                </a:lnTo>
                <a:lnTo>
                  <a:pt x="0" y="35094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5619371" y="3085752"/>
            <a:ext cx="4301762" cy="6761119"/>
          </a:xfrm>
          <a:custGeom>
            <a:avLst/>
            <a:gdLst/>
            <a:ahLst/>
            <a:cxnLst/>
            <a:rect l="l" t="t" r="r" b="b"/>
            <a:pathLst>
              <a:path w="4301762" h="6761119">
                <a:moveTo>
                  <a:pt x="0" y="0"/>
                </a:moveTo>
                <a:lnTo>
                  <a:pt x="4301762" y="0"/>
                </a:lnTo>
                <a:lnTo>
                  <a:pt x="4301762" y="6761119"/>
                </a:lnTo>
                <a:lnTo>
                  <a:pt x="0" y="67611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95272" y="3217450"/>
            <a:ext cx="5242762" cy="5681187"/>
          </a:xfrm>
          <a:custGeom>
            <a:avLst/>
            <a:gdLst/>
            <a:ahLst/>
            <a:cxnLst/>
            <a:rect l="l" t="t" r="r" b="b"/>
            <a:pathLst>
              <a:path w="5242762" h="5681187">
                <a:moveTo>
                  <a:pt x="0" y="0"/>
                </a:moveTo>
                <a:lnTo>
                  <a:pt x="5242762" y="0"/>
                </a:lnTo>
                <a:lnTo>
                  <a:pt x="5242762" y="5681187"/>
                </a:lnTo>
                <a:lnTo>
                  <a:pt x="0" y="56811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80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141916" y="7648358"/>
            <a:ext cx="3648687" cy="2352892"/>
          </a:xfrm>
          <a:custGeom>
            <a:avLst/>
            <a:gdLst/>
            <a:ahLst/>
            <a:cxnLst/>
            <a:rect l="l" t="t" r="r" b="b"/>
            <a:pathLst>
              <a:path w="3648687" h="2352892">
                <a:moveTo>
                  <a:pt x="0" y="0"/>
                </a:moveTo>
                <a:lnTo>
                  <a:pt x="3648687" y="0"/>
                </a:lnTo>
                <a:lnTo>
                  <a:pt x="3648687" y="2352892"/>
                </a:lnTo>
                <a:lnTo>
                  <a:pt x="0" y="23528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95272" y="319965"/>
            <a:ext cx="6747485" cy="1682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29"/>
              </a:lnSpc>
            </a:pPr>
            <a:r>
              <a:rPr lang="en-US" sz="6000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Code Highlights (Code Previews)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534587" y="9407810"/>
            <a:ext cx="371897" cy="30386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574"/>
              </a:lnSpc>
              <a:spcBef>
                <a:spcPct val="0"/>
              </a:spcBef>
            </a:pPr>
            <a:r>
              <a:rPr lang="en-US" sz="1839" dirty="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4/5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41916" y="164148"/>
            <a:ext cx="3178838" cy="779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08"/>
              </a:lnSpc>
              <a:spcBef>
                <a:spcPct val="0"/>
              </a:spcBef>
            </a:pPr>
            <a:r>
              <a:rPr lang="en-US" sz="2390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Convert RGB to HSV (OpenCV built-in)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41916" y="3182241"/>
            <a:ext cx="4107484" cy="374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108"/>
              </a:lnSpc>
              <a:spcBef>
                <a:spcPct val="0"/>
              </a:spcBef>
            </a:pPr>
            <a:r>
              <a:rPr lang="en-US" sz="2390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Edit Hue and Value Channels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5272" y="2192294"/>
            <a:ext cx="3676669" cy="90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4"/>
              </a:lnSpc>
              <a:spcBef>
                <a:spcPct val="0"/>
              </a:spcBef>
            </a:pPr>
            <a:r>
              <a:rPr lang="en-US" sz="2765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HSV ➔ RGB Loop-based Conversion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19371" y="2192294"/>
            <a:ext cx="3676669" cy="90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4"/>
              </a:lnSpc>
              <a:spcBef>
                <a:spcPct val="0"/>
              </a:spcBef>
            </a:pPr>
            <a:r>
              <a:rPr lang="en-US" sz="2765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HSV ➔ RGB Matrix-based Conversion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68062" y="7240816"/>
            <a:ext cx="3648687" cy="388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08"/>
              </a:lnSpc>
              <a:spcBef>
                <a:spcPct val="0"/>
              </a:spcBef>
            </a:pPr>
            <a:r>
              <a:rPr lang="en-US" sz="2390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Performance Comparison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71744" y="496781"/>
            <a:ext cx="5482881" cy="5923810"/>
          </a:xfrm>
          <a:custGeom>
            <a:avLst/>
            <a:gdLst/>
            <a:ahLst/>
            <a:cxnLst/>
            <a:rect l="l" t="t" r="r" b="b"/>
            <a:pathLst>
              <a:path w="5482881" h="5923810">
                <a:moveTo>
                  <a:pt x="0" y="0"/>
                </a:moveTo>
                <a:lnTo>
                  <a:pt x="5482881" y="0"/>
                </a:lnTo>
                <a:lnTo>
                  <a:pt x="5482881" y="5923810"/>
                </a:lnTo>
                <a:lnTo>
                  <a:pt x="0" y="5923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" r="-67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757182" y="496781"/>
            <a:ext cx="5478951" cy="5942119"/>
          </a:xfrm>
          <a:custGeom>
            <a:avLst/>
            <a:gdLst/>
            <a:ahLst/>
            <a:cxnLst/>
            <a:rect l="l" t="t" r="r" b="b"/>
            <a:pathLst>
              <a:path w="5478951" h="5942119">
                <a:moveTo>
                  <a:pt x="0" y="0"/>
                </a:moveTo>
                <a:lnTo>
                  <a:pt x="5478951" y="0"/>
                </a:lnTo>
                <a:lnTo>
                  <a:pt x="5478951" y="5942120"/>
                </a:lnTo>
                <a:lnTo>
                  <a:pt x="0" y="5942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9" t="-505" r="-73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04800" y="2188564"/>
            <a:ext cx="6358203" cy="2441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87"/>
              </a:lnSpc>
            </a:pPr>
            <a:r>
              <a:rPr lang="en-US" sz="8000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Results &amp; Performance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9575" y="6633432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Input vs Output Images: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582902" y="6633432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GUI Application Dashboard: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39705" y="6633432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Performance Comparison: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8320" y="7328435"/>
            <a:ext cx="4365393" cy="770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buFont typeface="Arial"/>
              <a:buChar char="•"/>
            </a:pPr>
            <a:r>
              <a:rPr lang="en-US" sz="237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Visual comparison after applying HSV adjustments.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44163" y="7328435"/>
            <a:ext cx="4470781" cy="156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Real-</a:t>
            </a: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time image preview with Hue and Value sliders.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Easy upload and save functionality.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47967" y="7177818"/>
            <a:ext cx="4365393" cy="1566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Matrix </a:t>
            </a: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method is ~50x faster than Loop method.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Benchmarked on images of different sizes.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259300" y="9210675"/>
            <a:ext cx="403957" cy="33554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5/5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705098" y="6633432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 dirty="0">
                <a:solidFill>
                  <a:srgbClr val="000000"/>
                </a:solidFill>
                <a:latin typeface="Product Sans" panose="020B0403030502040203" pitchFamily="34" charset="0"/>
                <a:ea typeface="Play Bold"/>
                <a:cs typeface="Play Bold"/>
                <a:sym typeface="Play Bold"/>
              </a:rPr>
              <a:t>Observations: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13032" y="7122015"/>
            <a:ext cx="4365393" cy="196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Ma</a:t>
            </a: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trix-based operations are ideal for large images.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Play"/>
                <a:sym typeface="Play"/>
              </a:rPr>
              <a:t> Loop method mainly used for educational demonstration.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134208" y="4721814"/>
            <a:ext cx="16230600" cy="84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75"/>
              </a:lnSpc>
              <a:spcBef>
                <a:spcPct val="0"/>
              </a:spcBef>
            </a:pPr>
            <a:r>
              <a:rPr lang="en-US" sz="5813" b="1" u="none" strike="noStrike" dirty="0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411</Words>
  <Application>Microsoft Office PowerPoint</Application>
  <PresentationFormat>Custom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Product Sans</vt:lpstr>
      <vt:lpstr>Play Bold</vt:lpstr>
      <vt:lpstr>Roboto</vt:lpstr>
      <vt:lpstr>Calibri</vt:lpstr>
      <vt:lpstr>Canva Sans</vt:lpstr>
      <vt:lpstr>Play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Gray Bold Resume Writing Workshop Webinar Keynote Presentation</dc:title>
  <dc:creator>Ahmed R. Hassan</dc:creator>
  <cp:lastModifiedBy>Abdelrahman Aref</cp:lastModifiedBy>
  <cp:revision>13</cp:revision>
  <dcterms:created xsi:type="dcterms:W3CDTF">2006-08-16T00:00:00Z</dcterms:created>
  <dcterms:modified xsi:type="dcterms:W3CDTF">2025-04-27T17:23:14Z</dcterms:modified>
  <dc:identifier>DAGl0sbY-vU</dc:identifier>
</cp:coreProperties>
</file>