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6405"/>
  </p:normalViewPr>
  <p:slideViewPr>
    <p:cSldViewPr snapToGrid="0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EBFE-F370-6BB3-D7D7-BB19F5748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i="0" u="none" strike="noStrike" dirty="0">
                <a:effectLst/>
                <a:latin typeface="Söhne"/>
              </a:rPr>
              <a:t>Analyzing Fatal Road Accidents in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94839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DDE4-AA10-F208-AD0B-F2ECA1F5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effectLst/>
                <a:latin typeface="Söhne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89BB-2C5C-869E-7579-AFBB65FD9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723" y="2015730"/>
            <a:ext cx="3283706" cy="3450613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Threat to Public Safety:</a:t>
            </a:r>
            <a:r>
              <a:rPr lang="en-US" b="0" i="0" u="none" strike="noStrike" dirty="0">
                <a:effectLst/>
                <a:latin typeface="Söhne"/>
              </a:rPr>
              <a:t> Fatal accidents in the U.S. are a significant threat.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Objective:</a:t>
            </a:r>
            <a:r>
              <a:rPr lang="en-US" b="0" i="0" u="none" strike="noStrike" dirty="0">
                <a:effectLst/>
                <a:latin typeface="Söhne"/>
              </a:rPr>
              <a:t> Investigate the relationship between fatal accidents and the day of the week.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Goals:</a:t>
            </a:r>
            <a:r>
              <a:rPr lang="en-US" b="0" i="0" u="none" strike="noStrike" dirty="0">
                <a:effectLst/>
                <a:latin typeface="Söhne"/>
              </a:rPr>
              <a:t> Develop interventions for enhanced road safety.</a:t>
            </a:r>
          </a:p>
        </p:txBody>
      </p:sp>
      <p:pic>
        <p:nvPicPr>
          <p:cNvPr id="4" name="Picture 2" descr="No description has been provided for this image">
            <a:extLst>
              <a:ext uri="{FF2B5EF4-FFF2-40B4-BE49-F238E27FC236}">
                <a16:creationId xmlns:a16="http://schemas.microsoft.com/office/drawing/2014/main" id="{E91D22FE-8B3F-3E12-9222-966732282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429" y="2133601"/>
            <a:ext cx="6847114" cy="363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57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70FD-29DA-A1CA-E7CD-BCD32D69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dirty="0">
                <a:effectLst/>
                <a:latin typeface="Söhne"/>
              </a:rPr>
              <a:t>Data Wrangling</a:t>
            </a:r>
            <a:br>
              <a:rPr lang="en-US" dirty="0"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508FC-B6BC-92DE-4C7B-EDBC02ED7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252535" cy="3450613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Dataset:</a:t>
            </a:r>
            <a:r>
              <a:rPr lang="en-US" b="0" i="0" u="none" strike="noStrike" dirty="0">
                <a:effectLst/>
                <a:latin typeface="Söhne"/>
              </a:rPr>
              <a:t> Comprehensive data on fatal accidents in the U.S.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Process:</a:t>
            </a:r>
            <a:r>
              <a:rPr lang="en-US" b="0" i="0" u="none" strike="noStrike" dirty="0">
                <a:effectLst/>
                <a:latin typeface="Söhne"/>
              </a:rPr>
              <a:t> Meticulous refinement for meaningful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Key Steps: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Scrutiny of sample locations.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Dimensionality reduction for 2020 fatal vehicle incidents.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Handling null values with a forward-filling approach.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No description has been provided for this image">
            <a:extLst>
              <a:ext uri="{FF2B5EF4-FFF2-40B4-BE49-F238E27FC236}">
                <a16:creationId xmlns:a16="http://schemas.microsoft.com/office/drawing/2014/main" id="{8C76FA26-5AB7-2AF8-DD26-D1674FC15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886" y="2015731"/>
            <a:ext cx="5058968" cy="337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033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6B52-E0ED-6F3B-1EE9-47A515F2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14400"/>
            <a:ext cx="9603275" cy="894945"/>
          </a:xfrm>
        </p:spPr>
        <p:txBody>
          <a:bodyPr>
            <a:normAutofit/>
          </a:bodyPr>
          <a:lstStyle/>
          <a:p>
            <a:pPr algn="l"/>
            <a:r>
              <a:rPr lang="en-US" b="1" i="0" u="none" strike="noStrike" dirty="0">
                <a:effectLst/>
                <a:latin typeface="Söhne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8C9B0-983D-A4AD-0955-EF9F2B0A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884215" cy="3450613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Focus:</a:t>
            </a:r>
            <a:r>
              <a:rPr lang="en-US" b="0" i="0" u="none" strike="noStrike" dirty="0">
                <a:effectLst/>
                <a:latin typeface="Söhne"/>
              </a:rPr>
              <a:t> Top five states - Texas, California, Florida, Georgia, and North Carolina.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Parameters:</a:t>
            </a:r>
            <a:r>
              <a:rPr lang="en-US" b="0" i="0" u="none" strike="noStrike" dirty="0">
                <a:effectLst/>
                <a:latin typeface="Söhne"/>
              </a:rPr>
              <a:t> Geographical, incident details, and temporal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Measurements:</a:t>
            </a:r>
            <a:r>
              <a:rPr lang="en-US" b="0" i="0" u="none" strike="noStrike" dirty="0">
                <a:effectLst/>
                <a:latin typeface="Söhne"/>
              </a:rPr>
              <a:t> Assess severity and frequency.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Correlations:</a:t>
            </a:r>
            <a:r>
              <a:rPr lang="en-US" b="0" i="0" u="none" strike="noStrike" dirty="0">
                <a:effectLst/>
                <a:latin typeface="Söhne"/>
              </a:rPr>
              <a:t> Strong correlation between fatal accidents and weekends.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Conclusions:</a:t>
            </a:r>
            <a:r>
              <a:rPr lang="en-US" b="0" i="0" u="none" strike="noStrike" dirty="0">
                <a:effectLst/>
                <a:latin typeface="Söhne"/>
              </a:rPr>
              <a:t> Actionable insights for interventions, considering unique characteristics of each state.</a:t>
            </a:r>
          </a:p>
        </p:txBody>
      </p:sp>
      <p:pic>
        <p:nvPicPr>
          <p:cNvPr id="3076" name="Picture 4" descr="No description has been provided for this image">
            <a:extLst>
              <a:ext uri="{FF2B5EF4-FFF2-40B4-BE49-F238E27FC236}">
                <a16:creationId xmlns:a16="http://schemas.microsoft.com/office/drawing/2014/main" id="{63967D54-603A-FCE7-02C3-7EDEB4227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95" y="2015732"/>
            <a:ext cx="4945433" cy="38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6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2F60-7AF0-7DFC-A4F6-3550395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u="none" strike="noStrike" dirty="0">
                <a:effectLst/>
                <a:latin typeface="Söhne"/>
              </a:rPr>
              <a:t>Model Selection</a:t>
            </a:r>
            <a:br>
              <a:rPr lang="en-US" b="1" i="0" u="none" strike="noStrike" dirty="0">
                <a:effectLst/>
                <a:latin typeface="Söhne"/>
              </a:rPr>
            </a:br>
            <a:br>
              <a:rPr lang="en-US" dirty="0"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BB7F-9568-35FE-4CF9-720EDBA5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936850" cy="345061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Models Considered: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effectLst/>
                <a:latin typeface="Söhne"/>
              </a:rPr>
              <a:t>RandomForestClassifier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Support Vector Machine (SVM)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effectLst/>
                <a:latin typeface="Söhne"/>
              </a:rPr>
              <a:t>RandomForestRegressor</a:t>
            </a:r>
            <a:endParaRPr lang="en-US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Final Choice:</a:t>
            </a:r>
            <a:r>
              <a:rPr lang="en-US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 err="1">
                <a:effectLst/>
                <a:latin typeface="Söhne"/>
              </a:rPr>
              <a:t>RandomForestRegressor</a:t>
            </a:r>
            <a:r>
              <a:rPr lang="en-US" b="0" i="0" u="none" strike="noStrike" dirty="0">
                <a:effectLst/>
                <a:latin typeface="Söhne"/>
              </a:rPr>
              <a:t> for commendable predictive accuracy.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00" name="Picture 4" descr="No description has been provided for this image">
            <a:extLst>
              <a:ext uri="{FF2B5EF4-FFF2-40B4-BE49-F238E27FC236}">
                <a16:creationId xmlns:a16="http://schemas.microsoft.com/office/drawing/2014/main" id="{B220B3C4-8C5A-2147-E9E4-139D10D49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772" y="1939452"/>
            <a:ext cx="4804228" cy="360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66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21B9-24C6-992B-6B70-5EAE2997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u="none" strike="noStrike" dirty="0">
                <a:effectLst/>
                <a:latin typeface="Söhne"/>
              </a:rPr>
              <a:t>Conclusion</a:t>
            </a:r>
            <a:br>
              <a:rPr lang="en-US" b="1" i="0" u="none" strike="noStrike" dirty="0">
                <a:effectLst/>
                <a:latin typeface="Söhne"/>
              </a:rPr>
            </a:br>
            <a:br>
              <a:rPr lang="en-US" dirty="0"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E1EC6-19DD-3D44-6DF2-368DC10E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Achievements: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Uncovered intricate relationships.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Refined dataset for evidence-based policies.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Provided actionable insights for interventions.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Selected </a:t>
            </a:r>
            <a:r>
              <a:rPr lang="en-US" b="0" i="0" u="none" strike="noStrike" dirty="0" err="1">
                <a:effectLst/>
                <a:latin typeface="Söhne"/>
              </a:rPr>
              <a:t>RandomForestRegressor</a:t>
            </a:r>
            <a:r>
              <a:rPr lang="en-US" b="0" i="0" u="none" strike="noStrike" dirty="0">
                <a:effectLst/>
                <a:latin typeface="Söhne"/>
              </a:rPr>
              <a:t> for optimal predictive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Call to Action:</a:t>
            </a:r>
            <a:r>
              <a:rPr lang="en-US" b="0" i="0" u="none" strike="noStrike" dirty="0">
                <a:effectLst/>
                <a:latin typeface="Söhne"/>
              </a:rPr>
              <a:t> Implement targeted interventions, raise public awareness, and let evidence-based policies guide towards a safer future on U.S. roadways.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090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247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Helvetica</vt:lpstr>
      <vt:lpstr>Söhne</vt:lpstr>
      <vt:lpstr>Gallery</vt:lpstr>
      <vt:lpstr>Analyzing Fatal Road Accidents in the United States</vt:lpstr>
      <vt:lpstr>Problem Statement</vt:lpstr>
      <vt:lpstr>Data Wrangling </vt:lpstr>
      <vt:lpstr>Exploratory Data Analysis (EDA)</vt:lpstr>
      <vt:lpstr>Model Selection  </vt:lpstr>
      <vt:lpstr>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vanishing Generation: Us Birth rate Plunge</dc:title>
  <dc:creator>Alexander A</dc:creator>
  <cp:lastModifiedBy>Alexander A</cp:lastModifiedBy>
  <cp:revision>3</cp:revision>
  <dcterms:created xsi:type="dcterms:W3CDTF">2024-01-21T01:29:47Z</dcterms:created>
  <dcterms:modified xsi:type="dcterms:W3CDTF">2024-02-02T01:24:39Z</dcterms:modified>
</cp:coreProperties>
</file>