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matic SC"/>
      <p:regular r:id="rId33"/>
      <p:bold r:id="rId34"/>
    </p:embeddedFont>
    <p:embeddedFont>
      <p:font typeface="Source Code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maticSC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34" Type="http://schemas.openxmlformats.org/officeDocument/2006/relationships/font" Target="fonts/AmaticSC-bold.fntdata"/><Relationship Id="rId15" Type="http://schemas.openxmlformats.org/officeDocument/2006/relationships/slide" Target="slides/slide10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48c02228_1_1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348c02228_1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48c02228_1_2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48c02228_1_2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48c02228_1_2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348c02228_1_2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348c02228_1_2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348c02228_1_2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48c02228_1_2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348c02228_1_2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348c02228_1_2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348c02228_1_2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348c02228_1_3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348c02228_1_3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348c02228_1_3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348c02228_1_3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348c02228_1_3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348c02228_1_3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48c02228_1_3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48c02228_1_3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48c0222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48c0222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348c02228_1_3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348c02228_1_3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48c02228_1_4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48c02228_1_4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348c02228_1_4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348c02228_1_4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48c02228_1_5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48c02228_1_5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348c02228_1_5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348c02228_1_5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348c02228_1_5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348c02228_1_5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348c02228_1_5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348c02228_1_5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348c02228_1_5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348c02228_1_5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48c0222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48c0222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48c0222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48c0222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348c02228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348c02228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48c02228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48c02228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48c02228_1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48c02228_1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348c02228_1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348c02228_1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48c02228_1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348c02228_1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311700" y="312013"/>
            <a:ext cx="670500" cy="670200"/>
          </a:xfrm>
          <a:prstGeom prst="straightConnector1">
            <a:avLst/>
          </a:prstGeom>
          <a:noFill/>
          <a:ln cap="flat" cmpd="sng" w="9525">
            <a:solidFill>
              <a:srgbClr val="F6F2D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518975"/>
            <a:ext cx="3119700" cy="21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529200" y="2518975"/>
            <a:ext cx="5295300" cy="21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5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 rot="10800000">
            <a:off x="348325" y="150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E7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 rot="10800000">
            <a:off x="11" y="25"/>
            <a:ext cx="7153800" cy="5143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 flipH="1" rot="10800000">
            <a:off x="0" y="25"/>
            <a:ext cx="23496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95774" y="2577426"/>
            <a:ext cx="276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6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D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0" y="714000"/>
            <a:ext cx="9144000" cy="3715500"/>
          </a:xfrm>
          <a:prstGeom prst="rect">
            <a:avLst/>
          </a:prstGeom>
          <a:solidFill>
            <a:srgbClr val="0D65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8187900" y="4426200"/>
            <a:ext cx="956100" cy="717300"/>
          </a:xfrm>
          <a:prstGeom prst="rect">
            <a:avLst/>
          </a:prstGeom>
          <a:solidFill>
            <a:srgbClr val="A7C9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0" y="4429500"/>
            <a:ext cx="2021400" cy="71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4019525" y="4426200"/>
            <a:ext cx="3187200" cy="717300"/>
          </a:xfrm>
          <a:prstGeom prst="rect">
            <a:avLst/>
          </a:prstGeom>
          <a:solidFill>
            <a:srgbClr val="78B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7206725" y="4429500"/>
            <a:ext cx="981000" cy="7140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602600" y="0"/>
            <a:ext cx="4541400" cy="717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ctrTitle"/>
          </p:nvPr>
        </p:nvSpPr>
        <p:spPr>
          <a:xfrm>
            <a:off x="973325" y="1341476"/>
            <a:ext cx="6264000" cy="245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7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8">
  <p:cSld name="AUTOLAYOUT_8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20"/>
          <p:cNvGrpSpPr/>
          <p:nvPr/>
        </p:nvGrpSpPr>
        <p:grpSpPr>
          <a:xfrm>
            <a:off x="0" y="0"/>
            <a:ext cx="4316700" cy="5143500"/>
            <a:chOff x="0" y="0"/>
            <a:chExt cx="4316700" cy="5143500"/>
          </a:xfrm>
        </p:grpSpPr>
        <p:sp>
          <p:nvSpPr>
            <p:cNvPr id="116" name="Google Shape;116;p20"/>
            <p:cNvSpPr/>
            <p:nvPr/>
          </p:nvSpPr>
          <p:spPr>
            <a:xfrm>
              <a:off x="0" y="0"/>
              <a:ext cx="4316700" cy="5143500"/>
            </a:xfrm>
            <a:prstGeom prst="rect">
              <a:avLst/>
            </a:prstGeom>
            <a:solidFill>
              <a:srgbClr val="284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386075" y="4599625"/>
              <a:ext cx="13545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841363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142492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3875425" y="3810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3732625" y="5187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0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●"/>
              <a:defRPr sz="1200">
                <a:solidFill>
                  <a:srgbClr val="284F7D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rgbClr val="284F7D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rgbClr val="284F7D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9">
  <p:cSld name="AUTOLAYOUT_9"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type="ctrTitle"/>
          </p:nvPr>
        </p:nvSpPr>
        <p:spPr>
          <a:xfrm>
            <a:off x="661050" y="542100"/>
            <a:ext cx="7821900" cy="405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b="1" sz="8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b="1" sz="8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b="1" sz="8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b="1" sz="8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b="1" sz="8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b="1" sz="8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b="1" sz="8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b="1" sz="8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b="1" sz="8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0">
  <p:cSld name="AUTOLAYOUT_10"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22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132" name="Google Shape;132;p22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1">
  <p:cSld name="AUTOLAYOUT_11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2">
  <p:cSld name="AUTOLAYOUT_12"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72000">
                <a:srgbClr val="D6D6D6"/>
              </a:gs>
              <a:gs pos="85000">
                <a:srgbClr val="D6D6D6"/>
              </a:gs>
              <a:gs pos="100000">
                <a:srgbClr val="E3E3E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1516687" y="1473896"/>
            <a:ext cx="48300" cy="219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ctrTitle"/>
          </p:nvPr>
        </p:nvSpPr>
        <p:spPr>
          <a:xfrm>
            <a:off x="1824925" y="1473900"/>
            <a:ext cx="6246900" cy="219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3">
  <p:cSld name="AUTOLAYOUT_13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0" y="3692275"/>
            <a:ext cx="9144087" cy="1364606"/>
          </a:xfrm>
          <a:custGeom>
            <a:rect b="b" l="l" r="r" t="t"/>
            <a:pathLst>
              <a:path extrusionOk="0" h="72779" w="472807">
                <a:moveTo>
                  <a:pt x="0" y="72779"/>
                </a:moveTo>
                <a:lnTo>
                  <a:pt x="27992" y="46314"/>
                </a:lnTo>
                <a:lnTo>
                  <a:pt x="46313" y="57511"/>
                </a:lnTo>
                <a:lnTo>
                  <a:pt x="86520" y="0"/>
                </a:lnTo>
                <a:lnTo>
                  <a:pt x="153700" y="62600"/>
                </a:lnTo>
                <a:lnTo>
                  <a:pt x="172022" y="21885"/>
                </a:lnTo>
                <a:lnTo>
                  <a:pt x="202559" y="44278"/>
                </a:lnTo>
                <a:lnTo>
                  <a:pt x="233095" y="27483"/>
                </a:lnTo>
                <a:lnTo>
                  <a:pt x="265159" y="44278"/>
                </a:lnTo>
                <a:lnTo>
                  <a:pt x="304347" y="20358"/>
                </a:lnTo>
                <a:lnTo>
                  <a:pt x="358804" y="45805"/>
                </a:lnTo>
                <a:lnTo>
                  <a:pt x="387814" y="18322"/>
                </a:lnTo>
                <a:lnTo>
                  <a:pt x="430056" y="49877"/>
                </a:lnTo>
                <a:lnTo>
                  <a:pt x="472807" y="16286"/>
                </a:lnTo>
              </a:path>
            </a:pathLst>
          </a:custGeom>
          <a:noFill/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Price Prediction</a:t>
            </a:r>
            <a:endParaRPr/>
          </a:p>
        </p:txBody>
      </p: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Gunjan Aggarwal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57275" y="2597775"/>
            <a:ext cx="7981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2: Decrease with Old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673400" y="3537500"/>
            <a:ext cx="7665600" cy="1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observe a drop in prices as the features of the house get old. Ex, year in which the house was built.</a:t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00" y="324100"/>
            <a:ext cx="2848750" cy="21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500" y="254125"/>
            <a:ext cx="296905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550" y="336075"/>
            <a:ext cx="2848750" cy="2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2783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3: Discrete Variables non monotonic Relationship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4085950"/>
            <a:ext cx="85206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see that there is a relationship between the variable numbers and the SalePrice, but this relationship is not always monotonic. </a:t>
            </a:r>
            <a:r>
              <a:rPr b="1" lang="en"/>
              <a:t>Only OveralQual is monotonic.</a:t>
            </a:r>
            <a:endParaRPr b="1"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63950" cy="25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8988" y="184238"/>
            <a:ext cx="2870300" cy="24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525" y="214125"/>
            <a:ext cx="2701150" cy="24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2587538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Observation 4: Continuous Variable not Normally Distributed</a:t>
            </a:r>
            <a:endParaRPr sz="3600"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11700" y="3388550"/>
            <a:ext cx="85206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see that all of the above variables, are not normally distributed, including the target variable 'SalePrice'. For linear models to perform best, we need to account for non-Gaussian distributions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94800" cy="20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375" y="152400"/>
            <a:ext cx="2894800" cy="207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800" y="152400"/>
            <a:ext cx="2894800" cy="207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2587538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Observation 4: Continuous Variable noW GAUSSIAN Distributed</a:t>
            </a:r>
            <a:endParaRPr sz="3600"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11700" y="3388550"/>
            <a:ext cx="85206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applying log transformation, we achieved the gaussian distribution</a:t>
            </a:r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2894800" cy="20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5375" y="152400"/>
            <a:ext cx="2894800" cy="207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800" y="152400"/>
            <a:ext cx="2894800" cy="207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2587538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Observation 5: Categorical w.r.t Sales Price</a:t>
            </a:r>
            <a:endParaRPr sz="3600"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3388550"/>
            <a:ext cx="85206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shown above</a:t>
            </a:r>
            <a:r>
              <a:rPr lang="en"/>
              <a:t>, the categories give information on the SalePrice.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 rotWithShape="1">
          <a:blip r:embed="rId3">
            <a:alphaModFix/>
          </a:blip>
          <a:srcRect b="189" l="0" r="0" t="189"/>
          <a:stretch/>
        </p:blipFill>
        <p:spPr>
          <a:xfrm>
            <a:off x="152400" y="152400"/>
            <a:ext cx="2718400" cy="20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/>
          <p:cNvPicPr preferRelativeResize="0"/>
          <p:nvPr/>
        </p:nvPicPr>
        <p:blipFill rotWithShape="1">
          <a:blip r:embed="rId4">
            <a:alphaModFix/>
          </a:blip>
          <a:srcRect b="189" l="0" r="0" t="189"/>
          <a:stretch/>
        </p:blipFill>
        <p:spPr>
          <a:xfrm>
            <a:off x="3036400" y="152400"/>
            <a:ext cx="2598850" cy="20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 rotWithShape="1">
          <a:blip r:embed="rId5">
            <a:alphaModFix/>
          </a:blip>
          <a:srcRect b="4069" l="0" r="0" t="4069"/>
          <a:stretch/>
        </p:blipFill>
        <p:spPr>
          <a:xfrm>
            <a:off x="5711200" y="152400"/>
            <a:ext cx="3280400" cy="23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ctrTitle"/>
          </p:nvPr>
        </p:nvSpPr>
        <p:spPr>
          <a:xfrm>
            <a:off x="973325" y="1341476"/>
            <a:ext cx="6264000" cy="24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transformation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</a:t>
            </a:r>
            <a:r>
              <a:rPr b="1" lang="en"/>
              <a:t>data transformation </a:t>
            </a:r>
            <a:r>
              <a:rPr lang="en"/>
              <a:t>were done: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Year Data: </a:t>
            </a:r>
            <a:r>
              <a:rPr lang="en"/>
              <a:t>We would transform the year data to fetch the differ</a:t>
            </a:r>
            <a:r>
              <a:rPr lang="en"/>
              <a:t>ence</a:t>
            </a:r>
            <a:r>
              <a:rPr lang="en"/>
              <a:t> between YrSold and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Numerical Data: </a:t>
            </a:r>
            <a:r>
              <a:rPr lang="en"/>
              <a:t>We will log-transform the numerical variables that do not contain zeros in order to get a more Gaussian-like distribution.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Categorical Data</a:t>
            </a:r>
            <a:r>
              <a:rPr lang="en"/>
              <a:t>: We will encode categorical variables here.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scaling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11700" y="1228675"/>
            <a:ext cx="85206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use in linear models, features need to be either scaled or normalised. We would scale features between the min and max values.</a:t>
            </a:r>
            <a:endParaRPr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00" y="2293600"/>
            <a:ext cx="8239351" cy="27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would apply </a:t>
            </a:r>
            <a:r>
              <a:rPr b="1" lang="en"/>
              <a:t>lasso regularization. </a:t>
            </a:r>
            <a:r>
              <a:rPr lang="en"/>
              <a:t>This would make </a:t>
            </a:r>
            <a:r>
              <a:rPr lang="en"/>
              <a:t>coefficient</a:t>
            </a:r>
            <a:r>
              <a:rPr lang="en"/>
              <a:t> of many features zero, thus, reducing features used for prediction.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Result: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total features: 75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/>
              <a:t>selected features: 21</a:t>
            </a:r>
            <a:endParaRPr b="1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features with coefficients shrank to zero: 54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Selected Features are: 'MSSubClass', 'MSZoning', 'Neighborhood', 'OverallQual', </a:t>
            </a:r>
            <a:r>
              <a:rPr lang="en"/>
              <a:t>'O</a:t>
            </a:r>
            <a:r>
              <a:rPr lang="en"/>
              <a:t>verallCond','YearRemodAdd', 'RoofStyle', 'BsmtQual', 'BsmtExposure', 'HeatingQC', 'CentralAir', '1stFlrSF', 'GrLivArea', 'BsmtFullBath', 'KitchenQual', 'Fireplaces', 'FireplaceQu', 'GarageType', 'GarageFinish', 'GarageCars', 'PavedDrive'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ctrTitle"/>
          </p:nvPr>
        </p:nvSpPr>
        <p:spPr>
          <a:xfrm>
            <a:off x="661050" y="542100"/>
            <a:ext cx="7821900" cy="40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(LASSO)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Overview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is part of Machine Learning project. I have applied </a:t>
            </a:r>
            <a:r>
              <a:rPr b="1" lang="en"/>
              <a:t>regression </a:t>
            </a:r>
            <a:r>
              <a:rPr lang="en"/>
              <a:t>algorithms over the </a:t>
            </a:r>
            <a:r>
              <a:rPr b="1" lang="en"/>
              <a:t>house price </a:t>
            </a:r>
            <a:r>
              <a:rPr lang="en"/>
              <a:t>data set.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have chosen regression over classification as I am already applying many classification algorithms in my current work activities.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Lasso regression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381100" y="307975"/>
            <a:ext cx="5451300" cy="4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</a:t>
            </a:r>
            <a:r>
              <a:rPr b="1" lang="en"/>
              <a:t>lasso regression, </a:t>
            </a:r>
            <a:r>
              <a:rPr lang="en"/>
              <a:t>to predict sales price of house using the selected features in the previous slides.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TRAINING: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lin_model = Lasso(alpha=0.005, random_state=0) # remember to set the random_state / seed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lin_model.fit(X_train, y_train)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PREDICTION: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train_pred = lin_model.predict(X_train)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6"/>
          <p:cNvPicPr preferRelativeResize="0"/>
          <p:nvPr/>
        </p:nvPicPr>
        <p:blipFill rotWithShape="1">
          <a:blip r:embed="rId3">
            <a:alphaModFix/>
          </a:blip>
          <a:srcRect b="0" l="5067" r="5076" t="0"/>
          <a:stretch/>
        </p:blipFill>
        <p:spPr>
          <a:xfrm>
            <a:off x="5890075" y="321600"/>
            <a:ext cx="2949447" cy="221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 rotWithShape="1">
          <a:blip r:embed="rId4">
            <a:alphaModFix/>
          </a:blip>
          <a:srcRect b="0" l="3436" r="3427" t="0"/>
          <a:stretch/>
        </p:blipFill>
        <p:spPr>
          <a:xfrm>
            <a:off x="5897312" y="2609825"/>
            <a:ext cx="2949447" cy="22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6"/>
          <p:cNvSpPr txBox="1"/>
          <p:nvPr>
            <p:ph type="title"/>
          </p:nvPr>
        </p:nvSpPr>
        <p:spPr>
          <a:xfrm>
            <a:off x="304475" y="307825"/>
            <a:ext cx="4779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evaluation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304475" y="1221800"/>
            <a:ext cx="47793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</a:t>
            </a:r>
            <a:r>
              <a:rPr b="1" lang="en"/>
              <a:t>mean squared and root mean squared </a:t>
            </a:r>
            <a:r>
              <a:rPr lang="en"/>
              <a:t>error. Also, plotted the graph between </a:t>
            </a:r>
            <a:r>
              <a:rPr b="1" lang="en"/>
              <a:t>true value vs predicted value and error graph.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order to get the true performance of the Lasso, we need to transform both the target and the predictions back to the original house prices values.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linear train mse: 1087435415.4414542, linear train rmse: 32976.28565259366, linear test mse: 1405259552.2596064, linear test rmse: 37486.79170400698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ctrTitle"/>
          </p:nvPr>
        </p:nvSpPr>
        <p:spPr>
          <a:xfrm>
            <a:off x="1824925" y="1473900"/>
            <a:ext cx="6246900" cy="21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Hyperparameter tuning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applying random forest, we used </a:t>
            </a:r>
            <a:r>
              <a:rPr b="1" lang="en"/>
              <a:t>randomized search and grid search </a:t>
            </a:r>
            <a:r>
              <a:rPr lang="en"/>
              <a:t>to identify </a:t>
            </a:r>
            <a:r>
              <a:rPr b="1" lang="en"/>
              <a:t>best </a:t>
            </a:r>
            <a:r>
              <a:rPr b="1" lang="en"/>
              <a:t>hyperparameters </a:t>
            </a:r>
            <a:r>
              <a:rPr lang="en"/>
              <a:t>for Random Forest Regressor.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of </a:t>
            </a:r>
            <a:r>
              <a:rPr b="1" lang="en"/>
              <a:t>Randomized Search: </a:t>
            </a:r>
            <a:r>
              <a:rPr lang="en" sz="1100"/>
              <a:t>'n_estimators': 800, 'min_samples_split': 2, 'min_samples_leaf': 1, 'max_features': 'sqrt', 'max_depth': 100, 'bootstrap': False</a:t>
            </a:r>
            <a:endParaRPr sz="1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above parameters, applied </a:t>
            </a:r>
            <a:r>
              <a:rPr b="1" lang="en"/>
              <a:t>Grid Search CV.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Result: </a:t>
            </a:r>
            <a:r>
              <a:rPr lang="en" sz="1100"/>
              <a:t>'bootstrap': False, 'max_depth': 80, 'max_features': 'sqrt', 'min_samples_leaf': 1, 'min_samples_split': 5, 'n_estimators': 800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314" name="Google Shape;314;p49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Fetched the best estimator from Grid Search CV.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best_rfr = grid_search.best_estimator_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TRAINING:</a:t>
            </a:r>
            <a:endParaRPr b="1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best_rfr.fit(X_train, y_train)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PREDICTION: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ftest_pred = best_rfr.predict(X_test)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0"/>
          <p:cNvPicPr preferRelativeResize="0"/>
          <p:nvPr/>
        </p:nvPicPr>
        <p:blipFill rotWithShape="1">
          <a:blip r:embed="rId3">
            <a:alphaModFix/>
          </a:blip>
          <a:srcRect b="0" l="5067" r="5076" t="0"/>
          <a:stretch/>
        </p:blipFill>
        <p:spPr>
          <a:xfrm>
            <a:off x="5890075" y="321600"/>
            <a:ext cx="2949447" cy="221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 rotWithShape="1">
          <a:blip r:embed="rId4">
            <a:alphaModFix/>
          </a:blip>
          <a:srcRect b="0" l="3436" r="3427" t="0"/>
          <a:stretch/>
        </p:blipFill>
        <p:spPr>
          <a:xfrm>
            <a:off x="5897312" y="2609825"/>
            <a:ext cx="2949447" cy="22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0"/>
          <p:cNvSpPr txBox="1"/>
          <p:nvPr>
            <p:ph type="title"/>
          </p:nvPr>
        </p:nvSpPr>
        <p:spPr>
          <a:xfrm>
            <a:off x="304475" y="307825"/>
            <a:ext cx="4779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evaluation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2" name="Google Shape;322;p50"/>
          <p:cNvSpPr txBox="1"/>
          <p:nvPr>
            <p:ph idx="1" type="body"/>
          </p:nvPr>
        </p:nvSpPr>
        <p:spPr>
          <a:xfrm>
            <a:off x="304475" y="1221800"/>
            <a:ext cx="51957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</a:t>
            </a:r>
            <a:r>
              <a:rPr b="1" lang="en"/>
              <a:t>mean squared and root mean squared </a:t>
            </a:r>
            <a:r>
              <a:rPr lang="en"/>
              <a:t>error. Also, plotted the graph between </a:t>
            </a:r>
            <a:r>
              <a:rPr b="1" lang="en"/>
              <a:t>true value vs predicted value and error graph.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order to get the true performance of the Random Forest Regressor, we need to transform both the target and the predictions back to the original house prices values.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random forest train mse: 61737509.894433424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random forest train rmse: 7857.3220561736825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random forest test mse: 973651315.9107314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random forest test rmse: 31203.386289163096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</a:t>
            </a:r>
            <a:r>
              <a:rPr b="1" lang="en"/>
              <a:t>conclusions </a:t>
            </a:r>
            <a:r>
              <a:rPr lang="en"/>
              <a:t>can be </a:t>
            </a:r>
            <a:r>
              <a:rPr lang="en"/>
              <a:t>drawn: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</a:t>
            </a:r>
            <a:r>
              <a:rPr b="1" lang="en"/>
              <a:t>Lasso Regression and Random Forest Regressor</a:t>
            </a:r>
            <a:r>
              <a:rPr lang="en"/>
              <a:t> </a:t>
            </a:r>
            <a:r>
              <a:rPr lang="en"/>
              <a:t>produce</a:t>
            </a:r>
            <a:r>
              <a:rPr lang="en"/>
              <a:t> good results.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error was a little less than Lasso Regression.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Algorithms applied successfully.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Steps and ProcessES Used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is divided into </a:t>
            </a:r>
            <a:r>
              <a:rPr b="1" lang="en"/>
              <a:t>two parts: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Part 1: </a:t>
            </a:r>
            <a:r>
              <a:rPr lang="en"/>
              <a:t>Data Cleaning, Analysis and Transformation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Part 2: </a:t>
            </a:r>
            <a:r>
              <a:rPr lang="en"/>
              <a:t>Feature Selection, Application of </a:t>
            </a:r>
            <a:r>
              <a:rPr b="1" lang="en"/>
              <a:t>R</a:t>
            </a:r>
            <a:r>
              <a:rPr b="1" lang="en"/>
              <a:t>egression Algorithms </a:t>
            </a:r>
            <a:r>
              <a:rPr lang="en"/>
              <a:t>and </a:t>
            </a:r>
            <a:r>
              <a:rPr b="1" lang="en"/>
              <a:t>Model Evaluation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this presentation, we would be going through above parts step by step.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Cleaning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2143" l="0" r="0" t="2143"/>
          <a:stretch/>
        </p:blipFill>
        <p:spPr>
          <a:xfrm>
            <a:off x="3278400" y="242525"/>
            <a:ext cx="5730151" cy="47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242525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Missing values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106325" y="1184775"/>
            <a:ext cx="3007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Handled missing values as: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Deleted </a:t>
            </a:r>
            <a:r>
              <a:rPr lang="en" sz="1400">
                <a:solidFill>
                  <a:schemeClr val="dk2"/>
                </a:solidFill>
              </a:rPr>
              <a:t>variables 'Alley', 'PoolQC', 'Fence', 'MiscFeature' since missing </a:t>
            </a:r>
            <a:r>
              <a:rPr b="1" lang="en" sz="1400">
                <a:solidFill>
                  <a:schemeClr val="dk2"/>
                </a:solidFill>
              </a:rPr>
              <a:t>values &gt; 80.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For </a:t>
            </a:r>
            <a:r>
              <a:rPr b="1" lang="en" sz="1400">
                <a:solidFill>
                  <a:schemeClr val="dk2"/>
                </a:solidFill>
              </a:rPr>
              <a:t>Numerical Variables, </a:t>
            </a:r>
            <a:r>
              <a:rPr lang="en" sz="1400">
                <a:solidFill>
                  <a:schemeClr val="dk2"/>
                </a:solidFill>
              </a:rPr>
              <a:t>we replaced it with </a:t>
            </a:r>
            <a:r>
              <a:rPr b="1" lang="en" sz="1400">
                <a:solidFill>
                  <a:schemeClr val="dk2"/>
                </a:solidFill>
              </a:rPr>
              <a:t>mode </a:t>
            </a:r>
            <a:r>
              <a:rPr lang="en" sz="1400">
                <a:solidFill>
                  <a:schemeClr val="dk2"/>
                </a:solidFill>
              </a:rPr>
              <a:t>value.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For Categorical Variables, we added </a:t>
            </a:r>
            <a:r>
              <a:rPr b="1" lang="en" sz="1400">
                <a:solidFill>
                  <a:schemeClr val="dk2"/>
                </a:solidFill>
              </a:rPr>
              <a:t>‘Missing’ label.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292850"/>
            <a:ext cx="5323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Rare Labels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228675"/>
            <a:ext cx="5323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categorical variables, </a:t>
            </a:r>
            <a:r>
              <a:rPr lang="en"/>
              <a:t>labels which are in </a:t>
            </a:r>
            <a:r>
              <a:rPr b="1" lang="en"/>
              <a:t>less than 1%</a:t>
            </a:r>
            <a:r>
              <a:rPr lang="en"/>
              <a:t> of data w.r.t </a:t>
            </a:r>
            <a:r>
              <a:rPr b="1" lang="en"/>
              <a:t>target variable</a:t>
            </a:r>
            <a:r>
              <a:rPr lang="en"/>
              <a:t> i.e. salesprice, add no values and thus, removed.</a:t>
            </a:r>
            <a:endParaRPr sz="85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150" y="157150"/>
            <a:ext cx="310515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 b="0" l="14675" r="14668" t="0"/>
          <a:stretch/>
        </p:blipFill>
        <p:spPr>
          <a:xfrm>
            <a:off x="312275" y="308212"/>
            <a:ext cx="2075552" cy="200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 rotWithShape="1">
          <a:blip r:embed="rId4">
            <a:alphaModFix/>
          </a:blip>
          <a:srcRect b="0" l="14675" r="14668" t="0"/>
          <a:stretch/>
        </p:blipFill>
        <p:spPr>
          <a:xfrm>
            <a:off x="2460239" y="308216"/>
            <a:ext cx="2075557" cy="20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 rotWithShape="1">
          <a:blip r:embed="rId5">
            <a:alphaModFix/>
          </a:blip>
          <a:srcRect b="0" l="14675" r="14668" t="0"/>
          <a:stretch/>
        </p:blipFill>
        <p:spPr>
          <a:xfrm>
            <a:off x="4608210" y="308216"/>
            <a:ext cx="2075547" cy="200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 rotWithShape="1">
          <a:blip r:embed="rId6">
            <a:alphaModFix/>
          </a:blip>
          <a:srcRect b="0" l="14307" r="14299" t="0"/>
          <a:stretch/>
        </p:blipFill>
        <p:spPr>
          <a:xfrm>
            <a:off x="6756171" y="308216"/>
            <a:ext cx="2075556" cy="200635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2518975"/>
            <a:ext cx="31197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529200" y="2518975"/>
            <a:ext cx="52953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applied </a:t>
            </a:r>
            <a:r>
              <a:rPr b="1" lang="en"/>
              <a:t>box plot </a:t>
            </a:r>
            <a:r>
              <a:rPr lang="en"/>
              <a:t>to identify outliers in </a:t>
            </a:r>
            <a:r>
              <a:rPr b="1" lang="en"/>
              <a:t>continuous </a:t>
            </a:r>
            <a:r>
              <a:rPr b="1" lang="en"/>
              <a:t>variables</a:t>
            </a:r>
            <a:r>
              <a:rPr b="1"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292850"/>
            <a:ext cx="2726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1: drop in value of houses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2140025"/>
            <a:ext cx="2802000" cy="26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has been a drop in the value of the houses. In real life scenario, such trend is a bit unusual as house prices generally go up as years go by.</a:t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825" y="577200"/>
            <a:ext cx="6030175" cy="40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