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b938b91fa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b938b91fa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b938b91fa_0_10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b938b91fa_0_1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b938b91fa_0_1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b938b91fa_0_1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b938b91fa_0_1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b938b91fa_0_1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b938b91fa_0_1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b938b91fa_0_1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6b938b91fa_0_20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b938b91fa_0_2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6b938b91fa_0_2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b938b91fa_0_2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b938b91fa_0_2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b938b91fa_0_2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6b938b91fa_0_2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b938b91fa_0_2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6b938b91fa_0_2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b938b91fa_0_2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6b938b91fa_0_2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6b938b91fa_0_2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b938b91f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b938b91f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b938b91f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b938b91f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b938b91f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b938b91f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b938b91f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b938b91f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b938b91fa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b938b91fa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AUTOLAYOUT">
    <p:spTree>
      <p:nvGrpSpPr>
        <p:cNvPr id="81" name="Shape 81"/>
        <p:cNvGrpSpPr/>
        <p:nvPr/>
      </p:nvGrpSpPr>
      <p:grpSpPr>
        <a:xfrm>
          <a:off x="0" y="0"/>
          <a:ext cx="0" cy="0"/>
          <a:chOff x="0" y="0"/>
          <a:chExt cx="0" cy="0"/>
        </a:xfrm>
      </p:grpSpPr>
      <p:sp>
        <p:nvSpPr>
          <p:cNvPr id="82" name="Google Shape;82;p13"/>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 name="Google Shape;83;p13"/>
          <p:cNvGrpSpPr/>
          <p:nvPr/>
        </p:nvGrpSpPr>
        <p:grpSpPr>
          <a:xfrm>
            <a:off x="311112" y="4512638"/>
            <a:ext cx="2812694" cy="150575"/>
            <a:chOff x="0" y="3797750"/>
            <a:chExt cx="9144000" cy="150575"/>
          </a:xfrm>
        </p:grpSpPr>
        <p:cxnSp>
          <p:nvCxnSpPr>
            <p:cNvPr id="84" name="Google Shape;84;p13"/>
            <p:cNvCxnSpPr/>
            <p:nvPr/>
          </p:nvCxnSpPr>
          <p:spPr>
            <a:xfrm>
              <a:off x="0" y="3797750"/>
              <a:ext cx="9144000" cy="0"/>
            </a:xfrm>
            <a:prstGeom prst="straightConnector1">
              <a:avLst/>
            </a:prstGeom>
            <a:noFill/>
            <a:ln cap="flat" cmpd="sng" w="19050">
              <a:solidFill>
                <a:srgbClr val="90A4AE"/>
              </a:solidFill>
              <a:prstDash val="solid"/>
              <a:round/>
              <a:headEnd len="sm" w="sm" type="none"/>
              <a:tailEnd len="sm" w="sm" type="none"/>
            </a:ln>
          </p:spPr>
        </p:cxnSp>
        <p:cxnSp>
          <p:nvCxnSpPr>
            <p:cNvPr id="85" name="Google Shape;85;p13"/>
            <p:cNvCxnSpPr/>
            <p:nvPr/>
          </p:nvCxnSpPr>
          <p:spPr>
            <a:xfrm>
              <a:off x="0" y="3948325"/>
              <a:ext cx="9144000" cy="0"/>
            </a:xfrm>
            <a:prstGeom prst="straightConnector1">
              <a:avLst/>
            </a:prstGeom>
            <a:noFill/>
            <a:ln cap="flat" cmpd="sng" w="19050">
              <a:solidFill>
                <a:srgbClr val="90A4AE"/>
              </a:solidFill>
              <a:prstDash val="solid"/>
              <a:round/>
              <a:headEnd len="sm" w="sm" type="none"/>
              <a:tailEnd len="sm" w="sm" type="none"/>
            </a:ln>
          </p:spPr>
        </p:cxnSp>
        <p:cxnSp>
          <p:nvCxnSpPr>
            <p:cNvPr id="86" name="Google Shape;86;p13"/>
            <p:cNvCxnSpPr/>
            <p:nvPr/>
          </p:nvCxnSpPr>
          <p:spPr>
            <a:xfrm>
              <a:off x="0" y="3873038"/>
              <a:ext cx="9144000" cy="0"/>
            </a:xfrm>
            <a:prstGeom prst="straightConnector1">
              <a:avLst/>
            </a:prstGeom>
            <a:noFill/>
            <a:ln cap="flat" cmpd="sng" w="19050">
              <a:solidFill>
                <a:srgbClr val="90A4AE"/>
              </a:solidFill>
              <a:prstDash val="solid"/>
              <a:round/>
              <a:headEnd len="sm" w="sm" type="none"/>
              <a:tailEnd len="sm" w="sm" type="none"/>
            </a:ln>
          </p:spPr>
        </p:cxnSp>
      </p:grpSp>
      <p:sp>
        <p:nvSpPr>
          <p:cNvPr id="87" name="Google Shape;87;p13"/>
          <p:cNvSpPr txBox="1"/>
          <p:nvPr>
            <p:ph type="title"/>
          </p:nvPr>
        </p:nvSpPr>
        <p:spPr>
          <a:xfrm>
            <a:off x="311700" y="555600"/>
            <a:ext cx="2808000" cy="755700"/>
          </a:xfrm>
          <a:prstGeom prst="rect">
            <a:avLst/>
          </a:prstGeom>
          <a:noFill/>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2400"/>
              <a:buNone/>
              <a:defRPr sz="2400">
                <a:solidFill>
                  <a:srgbClr val="FFFFFF"/>
                </a:solidFill>
              </a:defRPr>
            </a:lvl1pPr>
            <a:lvl2pPr lvl="1" algn="l">
              <a:lnSpc>
                <a:spcPct val="100000"/>
              </a:lnSpc>
              <a:spcBef>
                <a:spcPts val="0"/>
              </a:spcBef>
              <a:spcAft>
                <a:spcPts val="0"/>
              </a:spcAft>
              <a:buClr>
                <a:srgbClr val="FFFFFF"/>
              </a:buClr>
              <a:buSzPts val="2400"/>
              <a:buNone/>
              <a:defRPr sz="2400">
                <a:solidFill>
                  <a:srgbClr val="FFFFFF"/>
                </a:solidFill>
              </a:defRPr>
            </a:lvl2pPr>
            <a:lvl3pPr lvl="2" algn="l">
              <a:lnSpc>
                <a:spcPct val="100000"/>
              </a:lnSpc>
              <a:spcBef>
                <a:spcPts val="0"/>
              </a:spcBef>
              <a:spcAft>
                <a:spcPts val="0"/>
              </a:spcAft>
              <a:buClr>
                <a:srgbClr val="FFFFFF"/>
              </a:buClr>
              <a:buSzPts val="2400"/>
              <a:buNone/>
              <a:defRPr sz="2400">
                <a:solidFill>
                  <a:srgbClr val="FFFFFF"/>
                </a:solidFill>
              </a:defRPr>
            </a:lvl3pPr>
            <a:lvl4pPr lvl="3" algn="l">
              <a:lnSpc>
                <a:spcPct val="100000"/>
              </a:lnSpc>
              <a:spcBef>
                <a:spcPts val="0"/>
              </a:spcBef>
              <a:spcAft>
                <a:spcPts val="0"/>
              </a:spcAft>
              <a:buClr>
                <a:srgbClr val="FFFFFF"/>
              </a:buClr>
              <a:buSzPts val="2400"/>
              <a:buNone/>
              <a:defRPr sz="2400">
                <a:solidFill>
                  <a:srgbClr val="FFFFFF"/>
                </a:solidFill>
              </a:defRPr>
            </a:lvl4pPr>
            <a:lvl5pPr lvl="4" algn="l">
              <a:lnSpc>
                <a:spcPct val="100000"/>
              </a:lnSpc>
              <a:spcBef>
                <a:spcPts val="0"/>
              </a:spcBef>
              <a:spcAft>
                <a:spcPts val="0"/>
              </a:spcAft>
              <a:buClr>
                <a:srgbClr val="FFFFFF"/>
              </a:buClr>
              <a:buSzPts val="2400"/>
              <a:buNone/>
              <a:defRPr sz="2400">
                <a:solidFill>
                  <a:srgbClr val="FFFFFF"/>
                </a:solidFill>
              </a:defRPr>
            </a:lvl5pPr>
            <a:lvl6pPr lvl="5" algn="l">
              <a:lnSpc>
                <a:spcPct val="100000"/>
              </a:lnSpc>
              <a:spcBef>
                <a:spcPts val="0"/>
              </a:spcBef>
              <a:spcAft>
                <a:spcPts val="0"/>
              </a:spcAft>
              <a:buClr>
                <a:srgbClr val="FFFFFF"/>
              </a:buClr>
              <a:buSzPts val="2400"/>
              <a:buNone/>
              <a:defRPr sz="2400">
                <a:solidFill>
                  <a:srgbClr val="FFFFFF"/>
                </a:solidFill>
              </a:defRPr>
            </a:lvl6pPr>
            <a:lvl7pPr lvl="6" algn="l">
              <a:lnSpc>
                <a:spcPct val="100000"/>
              </a:lnSpc>
              <a:spcBef>
                <a:spcPts val="0"/>
              </a:spcBef>
              <a:spcAft>
                <a:spcPts val="0"/>
              </a:spcAft>
              <a:buClr>
                <a:srgbClr val="FFFFFF"/>
              </a:buClr>
              <a:buSzPts val="2400"/>
              <a:buNone/>
              <a:defRPr sz="2400">
                <a:solidFill>
                  <a:srgbClr val="FFFFFF"/>
                </a:solidFill>
              </a:defRPr>
            </a:lvl7pPr>
            <a:lvl8pPr lvl="7" algn="l">
              <a:lnSpc>
                <a:spcPct val="100000"/>
              </a:lnSpc>
              <a:spcBef>
                <a:spcPts val="0"/>
              </a:spcBef>
              <a:spcAft>
                <a:spcPts val="0"/>
              </a:spcAft>
              <a:buClr>
                <a:srgbClr val="FFFFFF"/>
              </a:buClr>
              <a:buSzPts val="2400"/>
              <a:buNone/>
              <a:defRPr sz="2400">
                <a:solidFill>
                  <a:srgbClr val="FFFFFF"/>
                </a:solidFill>
              </a:defRPr>
            </a:lvl8pPr>
            <a:lvl9pPr lvl="8" algn="l">
              <a:lnSpc>
                <a:spcPct val="100000"/>
              </a:lnSpc>
              <a:spcBef>
                <a:spcPts val="0"/>
              </a:spcBef>
              <a:spcAft>
                <a:spcPts val="0"/>
              </a:spcAft>
              <a:buClr>
                <a:srgbClr val="FFFFFF"/>
              </a:buClr>
              <a:buSzPts val="2400"/>
              <a:buNone/>
              <a:defRPr sz="2400">
                <a:solidFill>
                  <a:srgbClr val="FFFFFF"/>
                </a:solidFill>
              </a:defRPr>
            </a:lvl9pPr>
          </a:lstStyle>
          <a:p/>
        </p:txBody>
      </p:sp>
      <p:sp>
        <p:nvSpPr>
          <p:cNvPr id="88" name="Google Shape;88;p13"/>
          <p:cNvSpPr txBox="1"/>
          <p:nvPr>
            <p:ph idx="1" type="body"/>
          </p:nvPr>
        </p:nvSpPr>
        <p:spPr>
          <a:xfrm>
            <a:off x="311700" y="1389600"/>
            <a:ext cx="2808000" cy="2886300"/>
          </a:xfrm>
          <a:prstGeom prst="rect">
            <a:avLst/>
          </a:prstGeom>
          <a:noFill/>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FFFFFF"/>
              </a:buClr>
              <a:buSzPts val="1200"/>
              <a:buChar char="●"/>
              <a:defRPr sz="1200">
                <a:solidFill>
                  <a:srgbClr val="FFFFFF"/>
                </a:solidFill>
              </a:defRPr>
            </a:lvl1pPr>
            <a:lvl2pPr indent="-304800" lvl="1" marL="914400" algn="l">
              <a:lnSpc>
                <a:spcPct val="115000"/>
              </a:lnSpc>
              <a:spcBef>
                <a:spcPts val="1600"/>
              </a:spcBef>
              <a:spcAft>
                <a:spcPts val="0"/>
              </a:spcAft>
              <a:buClr>
                <a:srgbClr val="FFFFFF"/>
              </a:buClr>
              <a:buSzPts val="1200"/>
              <a:buChar char="○"/>
              <a:defRPr sz="1200">
                <a:solidFill>
                  <a:srgbClr val="FFFFFF"/>
                </a:solidFill>
              </a:defRPr>
            </a:lvl2pPr>
            <a:lvl3pPr indent="-304800" lvl="2" marL="1371600" algn="l">
              <a:lnSpc>
                <a:spcPct val="115000"/>
              </a:lnSpc>
              <a:spcBef>
                <a:spcPts val="1600"/>
              </a:spcBef>
              <a:spcAft>
                <a:spcPts val="0"/>
              </a:spcAft>
              <a:buClr>
                <a:srgbClr val="FFFFFF"/>
              </a:buClr>
              <a:buSzPts val="1200"/>
              <a:buChar char="■"/>
              <a:defRPr sz="1200">
                <a:solidFill>
                  <a:srgbClr val="FFFFFF"/>
                </a:solidFill>
              </a:defRPr>
            </a:lvl3pPr>
            <a:lvl4pPr indent="-304800" lvl="3" marL="1828800" algn="l">
              <a:lnSpc>
                <a:spcPct val="115000"/>
              </a:lnSpc>
              <a:spcBef>
                <a:spcPts val="1600"/>
              </a:spcBef>
              <a:spcAft>
                <a:spcPts val="0"/>
              </a:spcAft>
              <a:buClr>
                <a:srgbClr val="FFFFFF"/>
              </a:buClr>
              <a:buSzPts val="1200"/>
              <a:buChar char="●"/>
              <a:defRPr sz="1200">
                <a:solidFill>
                  <a:srgbClr val="FFFFFF"/>
                </a:solidFill>
              </a:defRPr>
            </a:lvl4pPr>
            <a:lvl5pPr indent="-304800" lvl="4" marL="2286000" algn="l">
              <a:lnSpc>
                <a:spcPct val="115000"/>
              </a:lnSpc>
              <a:spcBef>
                <a:spcPts val="1600"/>
              </a:spcBef>
              <a:spcAft>
                <a:spcPts val="0"/>
              </a:spcAft>
              <a:buClr>
                <a:srgbClr val="FFFFFF"/>
              </a:buClr>
              <a:buSzPts val="1200"/>
              <a:buChar char="○"/>
              <a:defRPr sz="1200">
                <a:solidFill>
                  <a:srgbClr val="FFFFFF"/>
                </a:solidFill>
              </a:defRPr>
            </a:lvl5pPr>
            <a:lvl6pPr indent="-304800" lvl="5" marL="2743200" algn="l">
              <a:lnSpc>
                <a:spcPct val="115000"/>
              </a:lnSpc>
              <a:spcBef>
                <a:spcPts val="1600"/>
              </a:spcBef>
              <a:spcAft>
                <a:spcPts val="0"/>
              </a:spcAft>
              <a:buClr>
                <a:srgbClr val="FFFFFF"/>
              </a:buClr>
              <a:buSzPts val="1200"/>
              <a:buChar char="■"/>
              <a:defRPr sz="1200">
                <a:solidFill>
                  <a:srgbClr val="FFFFFF"/>
                </a:solidFill>
              </a:defRPr>
            </a:lvl6pPr>
            <a:lvl7pPr indent="-304800" lvl="6" marL="3200400" algn="l">
              <a:lnSpc>
                <a:spcPct val="115000"/>
              </a:lnSpc>
              <a:spcBef>
                <a:spcPts val="1600"/>
              </a:spcBef>
              <a:spcAft>
                <a:spcPts val="0"/>
              </a:spcAft>
              <a:buClr>
                <a:srgbClr val="FFFFFF"/>
              </a:buClr>
              <a:buSzPts val="1200"/>
              <a:buChar char="●"/>
              <a:defRPr sz="1200">
                <a:solidFill>
                  <a:srgbClr val="FFFFFF"/>
                </a:solidFill>
              </a:defRPr>
            </a:lvl7pPr>
            <a:lvl8pPr indent="-304800" lvl="7" marL="3657600" algn="l">
              <a:lnSpc>
                <a:spcPct val="115000"/>
              </a:lnSpc>
              <a:spcBef>
                <a:spcPts val="1600"/>
              </a:spcBef>
              <a:spcAft>
                <a:spcPts val="0"/>
              </a:spcAft>
              <a:buClr>
                <a:srgbClr val="FFFFFF"/>
              </a:buClr>
              <a:buSzPts val="1200"/>
              <a:buChar char="○"/>
              <a:defRPr sz="1200">
                <a:solidFill>
                  <a:srgbClr val="FFFFFF"/>
                </a:solidFill>
              </a:defRPr>
            </a:lvl8pPr>
            <a:lvl9pPr indent="-304800" lvl="8" marL="411480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89" name="Google Shape;89;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Human Activity Recognition</a:t>
            </a:r>
            <a:endParaRPr/>
          </a:p>
        </p:txBody>
      </p:sp>
      <p:sp>
        <p:nvSpPr>
          <p:cNvPr id="95" name="Google Shape;95;p14"/>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INSAID Project Term 3</a:t>
            </a:r>
            <a:endParaRPr/>
          </a:p>
        </p:txBody>
      </p:sp>
      <p:sp>
        <p:nvSpPr>
          <p:cNvPr id="96" name="Google Shape;96;p14"/>
          <p:cNvSpPr txBox="1"/>
          <p:nvPr>
            <p:ph idx="1" type="subTitle"/>
          </p:nvPr>
        </p:nvSpPr>
        <p:spPr>
          <a:xfrm>
            <a:off x="5707393" y="4426950"/>
            <a:ext cx="31128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Gunjan Aggarwal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Google Shape;165;p23"/>
          <p:cNvPicPr preferRelativeResize="0"/>
          <p:nvPr/>
        </p:nvPicPr>
        <p:blipFill rotWithShape="1">
          <a:blip r:embed="rId3">
            <a:alphaModFix/>
          </a:blip>
          <a:srcRect b="4528" l="0" r="0" t="4528"/>
          <a:stretch/>
        </p:blipFill>
        <p:spPr>
          <a:xfrm>
            <a:off x="3412700" y="0"/>
            <a:ext cx="5731300" cy="5143024"/>
          </a:xfrm>
          <a:prstGeom prst="rect">
            <a:avLst/>
          </a:prstGeom>
          <a:noFill/>
          <a:ln>
            <a:noFill/>
          </a:ln>
        </p:spPr>
      </p:pic>
      <p:sp>
        <p:nvSpPr>
          <p:cNvPr id="166" name="Google Shape;166;p2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Activity Distribution</a:t>
            </a:r>
            <a:endParaRPr/>
          </a:p>
        </p:txBody>
      </p:sp>
      <p:sp>
        <p:nvSpPr>
          <p:cNvPr id="167" name="Google Shape;167;p23"/>
          <p:cNvSpPr txBox="1"/>
          <p:nvPr>
            <p:ph idx="1" type="body"/>
          </p:nvPr>
        </p:nvSpPr>
        <p:spPr>
          <a:xfrm>
            <a:off x="311700" y="1389600"/>
            <a:ext cx="2808000" cy="2886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To check how labels or activity are distributed.</a:t>
            </a:r>
            <a:endParaRPr/>
          </a:p>
          <a:p>
            <a:pPr indent="-304800" lvl="0" marL="457200" rtl="0" algn="l">
              <a:spcBef>
                <a:spcPts val="0"/>
              </a:spcBef>
              <a:spcAft>
                <a:spcPts val="0"/>
              </a:spcAft>
              <a:buSzPts val="1200"/>
              <a:buChar char="●"/>
            </a:pPr>
            <a:r>
              <a:rPr lang="en"/>
              <a:t>The labels are almost equally distributed. However, one point to note is difference in walking upstairs and downstairs. Assuming the participants had to walk the same number of stairs upwards as well as downwards</a:t>
            </a:r>
            <a:endParaRPr/>
          </a:p>
          <a:p>
            <a:pPr indent="-304800" lvl="0" marL="457200" rtl="0" algn="l">
              <a:spcBef>
                <a:spcPts val="0"/>
              </a:spcBef>
              <a:spcAft>
                <a:spcPts val="0"/>
              </a:spcAft>
              <a:buSzPts val="1200"/>
              <a:buChar char="●"/>
            </a:pPr>
            <a:r>
              <a:rPr b="1" lang="en"/>
              <a:t>Disregarding the possibility of flawed data, the participants seem to walk roughly 10% faster downwards.</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PCA </a:t>
            </a:r>
            <a:r>
              <a:rPr lang="en"/>
              <a:t>Activity</a:t>
            </a:r>
            <a:r>
              <a:rPr lang="en"/>
              <a:t> Separation</a:t>
            </a:r>
            <a:endParaRPr/>
          </a:p>
        </p:txBody>
      </p:sp>
      <p:sp>
        <p:nvSpPr>
          <p:cNvPr id="173" name="Google Shape;173;p24"/>
          <p:cNvSpPr txBox="1"/>
          <p:nvPr>
            <p:ph idx="1" type="body"/>
          </p:nvPr>
        </p:nvSpPr>
        <p:spPr>
          <a:xfrm>
            <a:off x="192975" y="1389600"/>
            <a:ext cx="2926800" cy="2886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To see how labels or activity are separable using features present. </a:t>
            </a:r>
            <a:endParaRPr/>
          </a:p>
          <a:p>
            <a:pPr indent="-304800" lvl="0" marL="457200" rtl="0" algn="l">
              <a:spcBef>
                <a:spcPts val="0"/>
              </a:spcBef>
              <a:spcAft>
                <a:spcPts val="0"/>
              </a:spcAft>
              <a:buSzPts val="1200"/>
              <a:buChar char="●"/>
            </a:pPr>
            <a:r>
              <a:rPr lang="en"/>
              <a:t>First we try with PCA data with 64 features from 562 features. Selecting the top two feature set.</a:t>
            </a:r>
            <a:endParaRPr/>
          </a:p>
          <a:p>
            <a:pPr indent="-304800" lvl="0" marL="457200" rtl="0" algn="l">
              <a:spcBef>
                <a:spcPts val="0"/>
              </a:spcBef>
              <a:spcAft>
                <a:spcPts val="0"/>
              </a:spcAft>
              <a:buSzPts val="1200"/>
              <a:buChar char="●"/>
            </a:pPr>
            <a:r>
              <a:rPr b="1" lang="en"/>
              <a:t>As you can see, the activities are not </a:t>
            </a:r>
            <a:r>
              <a:rPr b="1" lang="en"/>
              <a:t>separable</a:t>
            </a:r>
            <a:r>
              <a:rPr b="1" lang="en"/>
              <a:t> entirely. This is because we still have 64 dimensions and PCA doesn't work very well with non-linear data. Lets' try manifold learning to reduce the dimensions further.</a:t>
            </a:r>
            <a:endParaRPr b="1"/>
          </a:p>
        </p:txBody>
      </p:sp>
      <p:pic>
        <p:nvPicPr>
          <p:cNvPr id="174" name="Google Shape;174;p24"/>
          <p:cNvPicPr preferRelativeResize="0"/>
          <p:nvPr/>
        </p:nvPicPr>
        <p:blipFill>
          <a:blip r:embed="rId3">
            <a:alphaModFix/>
          </a:blip>
          <a:stretch>
            <a:fillRect/>
          </a:stretch>
        </p:blipFill>
        <p:spPr>
          <a:xfrm>
            <a:off x="3346400" y="649013"/>
            <a:ext cx="5719424" cy="384548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Manifold Activity Separation</a:t>
            </a:r>
            <a:endParaRPr/>
          </a:p>
        </p:txBody>
      </p:sp>
      <p:sp>
        <p:nvSpPr>
          <p:cNvPr id="180" name="Google Shape;180;p25"/>
          <p:cNvSpPr txBox="1"/>
          <p:nvPr>
            <p:ph idx="1" type="body"/>
          </p:nvPr>
        </p:nvSpPr>
        <p:spPr>
          <a:xfrm>
            <a:off x="311700" y="1389600"/>
            <a:ext cx="2808000" cy="288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applying manifold reduction algorithm t-SNE, features were reduced to 2.</a:t>
            </a:r>
            <a:endParaRPr/>
          </a:p>
          <a:p>
            <a:pPr indent="0" lvl="0" marL="0" rtl="0" algn="l">
              <a:spcBef>
                <a:spcPts val="1600"/>
              </a:spcBef>
              <a:spcAft>
                <a:spcPts val="1600"/>
              </a:spcAft>
              <a:buNone/>
            </a:pPr>
            <a:r>
              <a:rPr lang="en"/>
              <a:t>After plotting using these features, we can see now activities are easily separable.</a:t>
            </a:r>
            <a:endParaRPr/>
          </a:p>
        </p:txBody>
      </p:sp>
      <p:pic>
        <p:nvPicPr>
          <p:cNvPr id="181" name="Google Shape;181;p25"/>
          <p:cNvPicPr preferRelativeResize="0"/>
          <p:nvPr/>
        </p:nvPicPr>
        <p:blipFill>
          <a:blip r:embed="rId3">
            <a:alphaModFix/>
          </a:blip>
          <a:stretch>
            <a:fillRect/>
          </a:stretch>
        </p:blipFill>
        <p:spPr>
          <a:xfrm>
            <a:off x="3335425" y="648975"/>
            <a:ext cx="5719499" cy="384553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 Distribution Per Activity</a:t>
            </a:r>
            <a:endParaRPr/>
          </a:p>
        </p:txBody>
      </p:sp>
      <p:sp>
        <p:nvSpPr>
          <p:cNvPr id="187" name="Google Shape;187;p26"/>
          <p:cNvSpPr txBox="1"/>
          <p:nvPr>
            <p:ph idx="1" type="body"/>
          </p:nvPr>
        </p:nvSpPr>
        <p:spPr>
          <a:xfrm>
            <a:off x="311700" y="1389600"/>
            <a:ext cx="2808000" cy="2886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We are interested in discriminating between activities based on activity data. Check the distribution of data between different activities.</a:t>
            </a:r>
            <a:endParaRPr/>
          </a:p>
          <a:p>
            <a:pPr indent="-304800" lvl="0" marL="457200" rtl="0" algn="l">
              <a:spcBef>
                <a:spcPts val="0"/>
              </a:spcBef>
              <a:spcAft>
                <a:spcPts val="0"/>
              </a:spcAft>
              <a:buSzPts val="1200"/>
              <a:buChar char="●"/>
            </a:pPr>
            <a:r>
              <a:rPr b="1" lang="en"/>
              <a:t>As observed from above plots, most of the data </a:t>
            </a:r>
            <a:r>
              <a:rPr b="1" lang="en"/>
              <a:t>follow</a:t>
            </a:r>
            <a:r>
              <a:rPr b="1" lang="en"/>
              <a:t> the gaussian distribution.</a:t>
            </a:r>
            <a:endParaRPr b="1"/>
          </a:p>
        </p:txBody>
      </p:sp>
      <p:pic>
        <p:nvPicPr>
          <p:cNvPr id="188" name="Google Shape;188;p26"/>
          <p:cNvPicPr preferRelativeResize="0"/>
          <p:nvPr/>
        </p:nvPicPr>
        <p:blipFill>
          <a:blip r:embed="rId3">
            <a:alphaModFix/>
          </a:blip>
          <a:stretch>
            <a:fillRect/>
          </a:stretch>
        </p:blipFill>
        <p:spPr>
          <a:xfrm>
            <a:off x="4044000" y="152400"/>
            <a:ext cx="4075751" cy="4924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Classification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Vector Machine Classifier</a:t>
            </a:r>
            <a:endParaRPr/>
          </a:p>
        </p:txBody>
      </p:sp>
      <p:sp>
        <p:nvSpPr>
          <p:cNvPr id="199" name="Google Shape;199;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powerful and flexible class of supervised algorithms for classification. We will use Grid Search CV for </a:t>
            </a:r>
            <a:r>
              <a:rPr lang="en"/>
              <a:t>hyper tuning</a:t>
            </a:r>
            <a:r>
              <a:rPr lang="en"/>
              <a:t> the </a:t>
            </a:r>
            <a:r>
              <a:rPr lang="en"/>
              <a:t>parameters</a:t>
            </a:r>
            <a:r>
              <a:rPr lang="en"/>
              <a: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00" name="Google Shape;200;p28"/>
          <p:cNvSpPr txBox="1"/>
          <p:nvPr/>
        </p:nvSpPr>
        <p:spPr>
          <a:xfrm>
            <a:off x="489850" y="2122700"/>
            <a:ext cx="3236100" cy="2627400"/>
          </a:xfrm>
          <a:prstGeom prst="rect">
            <a:avLst/>
          </a:prstGeom>
          <a:noFill/>
          <a:ln>
            <a:noFill/>
          </a:ln>
          <a:effectLst>
            <a:outerShdw blurRad="57150" rotWithShape="0" algn="bl" dir="5400000" dist="19050">
              <a:schemeClr val="lt2">
                <a:alpha val="50000"/>
              </a:scheme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 Instantiate the grid search model</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grid_search = GridSearchCV(estimator=svc,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param_grid=param_grid,</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scoring='accuracy',</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cv=cv_sets,</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verbose=1)</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Fit the grid search to the data</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grid_search.fit(X_train, y_train)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201" name="Google Shape;201;p28"/>
          <p:cNvSpPr txBox="1"/>
          <p:nvPr/>
        </p:nvSpPr>
        <p:spPr>
          <a:xfrm>
            <a:off x="3848575" y="2122700"/>
            <a:ext cx="3236100" cy="2627400"/>
          </a:xfrm>
          <a:prstGeom prst="rect">
            <a:avLst/>
          </a:prstGeom>
          <a:noFill/>
          <a:ln>
            <a:noFill/>
          </a:ln>
          <a:effectLst>
            <a:outerShdw blurRad="57150" rotWithShape="0" algn="bl" dir="5400000" dist="19050">
              <a:schemeClr val="lt2">
                <a:alpha val="50000"/>
              </a:scheme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best_svc = grid_search.best_estimator_</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best_svc.fit(X_train, y_train)</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svc_pred = best_svc.predict(X_test)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311700" y="410000"/>
            <a:ext cx="46758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SVM Result</a:t>
            </a:r>
            <a:endParaRPr/>
          </a:p>
        </p:txBody>
      </p:sp>
      <p:sp>
        <p:nvSpPr>
          <p:cNvPr id="207" name="Google Shape;207;p29"/>
          <p:cNvSpPr txBox="1"/>
          <p:nvPr>
            <p:ph idx="1" type="body"/>
          </p:nvPr>
        </p:nvSpPr>
        <p:spPr>
          <a:xfrm>
            <a:off x="311700" y="1229875"/>
            <a:ext cx="3280500" cy="113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b="1" lang="en"/>
              <a:t>test accuracy </a:t>
            </a:r>
            <a:r>
              <a:rPr lang="en"/>
              <a:t>is: </a:t>
            </a:r>
            <a:r>
              <a:rPr b="1" lang="en"/>
              <a:t>95</a:t>
            </a:r>
            <a:endParaRPr b="1"/>
          </a:p>
          <a:p>
            <a:pPr indent="0" lvl="0" marL="0" rtl="0" algn="l">
              <a:spcBef>
                <a:spcPts val="1600"/>
              </a:spcBef>
              <a:spcAft>
                <a:spcPts val="1600"/>
              </a:spcAft>
              <a:buNone/>
            </a:pPr>
            <a:r>
              <a:rPr lang="en"/>
              <a:t>The </a:t>
            </a:r>
            <a:r>
              <a:rPr b="1" lang="en"/>
              <a:t>training accuracy </a:t>
            </a:r>
            <a:r>
              <a:rPr lang="en"/>
              <a:t>is: </a:t>
            </a:r>
            <a:r>
              <a:rPr b="1" lang="en"/>
              <a:t>97</a:t>
            </a:r>
            <a:endParaRPr b="1"/>
          </a:p>
        </p:txBody>
      </p:sp>
      <p:pic>
        <p:nvPicPr>
          <p:cNvPr id="208" name="Google Shape;208;p29"/>
          <p:cNvPicPr preferRelativeResize="0"/>
          <p:nvPr/>
        </p:nvPicPr>
        <p:blipFill>
          <a:blip r:embed="rId3">
            <a:alphaModFix/>
          </a:blip>
          <a:stretch>
            <a:fillRect/>
          </a:stretch>
        </p:blipFill>
        <p:spPr>
          <a:xfrm>
            <a:off x="311700" y="2194450"/>
            <a:ext cx="4749349" cy="2511150"/>
          </a:xfrm>
          <a:prstGeom prst="rect">
            <a:avLst/>
          </a:prstGeom>
          <a:noFill/>
          <a:ln>
            <a:noFill/>
          </a:ln>
        </p:spPr>
      </p:pic>
      <p:pic>
        <p:nvPicPr>
          <p:cNvPr id="209" name="Google Shape;209;p29"/>
          <p:cNvPicPr preferRelativeResize="0"/>
          <p:nvPr/>
        </p:nvPicPr>
        <p:blipFill>
          <a:blip r:embed="rId4">
            <a:alphaModFix/>
          </a:blip>
          <a:stretch>
            <a:fillRect/>
          </a:stretch>
        </p:blipFill>
        <p:spPr>
          <a:xfrm>
            <a:off x="4872025" y="0"/>
            <a:ext cx="4182900" cy="3810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Classifier</a:t>
            </a:r>
            <a:endParaRPr/>
          </a:p>
        </p:txBody>
      </p:sp>
      <p:sp>
        <p:nvSpPr>
          <p:cNvPr id="215" name="Google Shape;215;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Logistic Regression algorithm for multi-class classification. It uses Softmax Function for classification. It calculates probability of a label considering the probability among all labels.</a:t>
            </a:r>
            <a:endParaRPr/>
          </a:p>
        </p:txBody>
      </p:sp>
      <p:sp>
        <p:nvSpPr>
          <p:cNvPr id="216" name="Google Shape;216;p30"/>
          <p:cNvSpPr txBox="1"/>
          <p:nvPr/>
        </p:nvSpPr>
        <p:spPr>
          <a:xfrm>
            <a:off x="378950" y="2219750"/>
            <a:ext cx="3236100" cy="2627400"/>
          </a:xfrm>
          <a:prstGeom prst="rect">
            <a:avLst/>
          </a:prstGeom>
          <a:noFill/>
          <a:ln>
            <a:noFill/>
          </a:ln>
          <a:effectLst>
            <a:outerShdw blurRad="57150" rotWithShape="0" algn="bl" dir="5400000" dist="19050">
              <a:schemeClr val="lt2">
                <a:alpha val="50000"/>
              </a:scheme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 Instantiate the grid search model</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lr_grid_search = GridSearchCV(estimator=log_reg,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param_grid=param_grid,</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scoring='accuracy',</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cv=cv_sets,</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verbose=1)</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Fit the grid search to the data</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lr_grid_search.fit(X_train, y_train)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217" name="Google Shape;217;p30"/>
          <p:cNvSpPr txBox="1"/>
          <p:nvPr/>
        </p:nvSpPr>
        <p:spPr>
          <a:xfrm>
            <a:off x="3401175" y="2219750"/>
            <a:ext cx="3236100" cy="2627400"/>
          </a:xfrm>
          <a:prstGeom prst="rect">
            <a:avLst/>
          </a:prstGeom>
          <a:noFill/>
          <a:ln>
            <a:noFill/>
          </a:ln>
          <a:effectLst>
            <a:outerShdw blurRad="57150" rotWithShape="0" algn="bl" dir="5400000" dist="19050">
              <a:schemeClr val="lt2">
                <a:alpha val="50000"/>
              </a:scheme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best_log_reg = lr_grid_search.best_estimator_</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best_log_reg.fit(X_train, y_train)</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log_reg_pred = best_log_reg.predict(X_test)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Result</a:t>
            </a:r>
            <a:endParaRPr/>
          </a:p>
        </p:txBody>
      </p:sp>
      <p:sp>
        <p:nvSpPr>
          <p:cNvPr id="223" name="Google Shape;223;p31"/>
          <p:cNvSpPr txBox="1"/>
          <p:nvPr>
            <p:ph idx="1" type="body"/>
          </p:nvPr>
        </p:nvSpPr>
        <p:spPr>
          <a:xfrm>
            <a:off x="311700" y="1229875"/>
            <a:ext cx="3280500" cy="113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b="1" lang="en"/>
              <a:t>test accuracy </a:t>
            </a:r>
            <a:r>
              <a:rPr lang="en"/>
              <a:t>is: </a:t>
            </a:r>
            <a:r>
              <a:rPr b="1" lang="en"/>
              <a:t>93</a:t>
            </a:r>
            <a:endParaRPr b="1"/>
          </a:p>
          <a:p>
            <a:pPr indent="0" lvl="0" marL="0" rtl="0" algn="l">
              <a:spcBef>
                <a:spcPts val="1600"/>
              </a:spcBef>
              <a:spcAft>
                <a:spcPts val="1600"/>
              </a:spcAft>
              <a:buNone/>
            </a:pPr>
            <a:r>
              <a:rPr lang="en"/>
              <a:t>The </a:t>
            </a:r>
            <a:r>
              <a:rPr b="1" lang="en"/>
              <a:t>training accuracy </a:t>
            </a:r>
            <a:r>
              <a:rPr lang="en"/>
              <a:t>is: </a:t>
            </a:r>
            <a:r>
              <a:rPr b="1" lang="en"/>
              <a:t>96</a:t>
            </a:r>
            <a:endParaRPr b="1"/>
          </a:p>
        </p:txBody>
      </p:sp>
      <p:pic>
        <p:nvPicPr>
          <p:cNvPr id="224" name="Google Shape;224;p31"/>
          <p:cNvPicPr preferRelativeResize="0"/>
          <p:nvPr/>
        </p:nvPicPr>
        <p:blipFill>
          <a:blip r:embed="rId3">
            <a:alphaModFix/>
          </a:blip>
          <a:stretch>
            <a:fillRect/>
          </a:stretch>
        </p:blipFill>
        <p:spPr>
          <a:xfrm>
            <a:off x="223150" y="2112925"/>
            <a:ext cx="5006500" cy="2745500"/>
          </a:xfrm>
          <a:prstGeom prst="rect">
            <a:avLst/>
          </a:prstGeom>
          <a:noFill/>
          <a:ln>
            <a:noFill/>
          </a:ln>
        </p:spPr>
      </p:pic>
      <p:pic>
        <p:nvPicPr>
          <p:cNvPr id="225" name="Google Shape;225;p31"/>
          <p:cNvPicPr preferRelativeResize="0"/>
          <p:nvPr/>
        </p:nvPicPr>
        <p:blipFill>
          <a:blip r:embed="rId4">
            <a:alphaModFix/>
          </a:blip>
          <a:stretch>
            <a:fillRect/>
          </a:stretch>
        </p:blipFill>
        <p:spPr>
          <a:xfrm>
            <a:off x="5229650" y="144275"/>
            <a:ext cx="3795725" cy="3740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2"/>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grpSp>
        <p:nvGrpSpPr>
          <p:cNvPr id="102" name="Google Shape;102;p15"/>
          <p:cNvGrpSpPr/>
          <p:nvPr/>
        </p:nvGrpSpPr>
        <p:grpSpPr>
          <a:xfrm>
            <a:off x="431925" y="1304875"/>
            <a:ext cx="2628925" cy="3416400"/>
            <a:chOff x="431925" y="1304875"/>
            <a:chExt cx="2628925" cy="3416400"/>
          </a:xfrm>
        </p:grpSpPr>
        <p:sp>
          <p:nvSpPr>
            <p:cNvPr id="103" name="Google Shape;103;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p:txBody>
      </p:sp>
      <p:sp>
        <p:nvSpPr>
          <p:cNvPr id="106" name="Google Shape;106;p15"/>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To recognize </a:t>
            </a:r>
            <a:r>
              <a:rPr b="1" lang="en" sz="1600"/>
              <a:t>human activity</a:t>
            </a:r>
            <a:r>
              <a:rPr lang="en" sz="1600"/>
              <a:t> from data collected from </a:t>
            </a:r>
            <a:r>
              <a:rPr b="1" lang="en" sz="1600"/>
              <a:t>smartphones </a:t>
            </a:r>
            <a:r>
              <a:rPr lang="en" sz="1600"/>
              <a:t>using </a:t>
            </a:r>
            <a:r>
              <a:rPr i="1" lang="en" sz="1600"/>
              <a:t>accelerometer </a:t>
            </a:r>
            <a:r>
              <a:rPr lang="en" sz="1600"/>
              <a:t>and </a:t>
            </a:r>
            <a:r>
              <a:rPr i="1" lang="en" sz="1600"/>
              <a:t>gyroscope</a:t>
            </a:r>
            <a:r>
              <a:rPr lang="en" sz="1600"/>
              <a:t>.</a:t>
            </a:r>
            <a:endParaRPr sz="1600"/>
          </a:p>
        </p:txBody>
      </p:sp>
      <p:grpSp>
        <p:nvGrpSpPr>
          <p:cNvPr id="107" name="Google Shape;107;p15"/>
          <p:cNvGrpSpPr/>
          <p:nvPr/>
        </p:nvGrpSpPr>
        <p:grpSpPr>
          <a:xfrm>
            <a:off x="3320316" y="1304875"/>
            <a:ext cx="5289219" cy="3416400"/>
            <a:chOff x="3320450" y="1304875"/>
            <a:chExt cx="2632500" cy="3416400"/>
          </a:xfrm>
        </p:grpSpPr>
        <p:sp>
          <p:nvSpPr>
            <p:cNvPr id="108" name="Google Shape;108;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a:t>
            </a:r>
            <a:endParaRPr>
              <a:solidFill>
                <a:schemeClr val="lt1"/>
              </a:solidFill>
            </a:endParaRPr>
          </a:p>
        </p:txBody>
      </p:sp>
      <p:sp>
        <p:nvSpPr>
          <p:cNvPr id="111" name="Google Shape;111;p15"/>
          <p:cNvSpPr txBox="1"/>
          <p:nvPr>
            <p:ph idx="4294967295" type="body"/>
          </p:nvPr>
        </p:nvSpPr>
        <p:spPr>
          <a:xfrm>
            <a:off x="3396775" y="1850300"/>
            <a:ext cx="51150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The experiments have been carried out with a group of </a:t>
            </a:r>
            <a:r>
              <a:rPr i="1" lang="en" sz="1600"/>
              <a:t>30 volunteers</a:t>
            </a:r>
            <a:r>
              <a:rPr lang="en" sz="1600"/>
              <a:t> within an age bracket of </a:t>
            </a:r>
            <a:r>
              <a:rPr i="1" lang="en" sz="1600"/>
              <a:t>19-48 years</a:t>
            </a:r>
            <a:r>
              <a:rPr lang="en" sz="1600"/>
              <a:t>. Each person performed six activities (</a:t>
            </a:r>
            <a:r>
              <a:rPr b="1" lang="en" sz="1600"/>
              <a:t>WALKING, WALKING_UPSTAIRS, WALKING_DOWNSTAIRS, SITTING, STANDING, LAYING</a:t>
            </a:r>
            <a:r>
              <a:rPr lang="en" sz="1600"/>
              <a:t>) wearing a smartphone (Samsung Galaxy S II)</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236" name="Google Shape;236;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Following are the key points drawn from this project:</a:t>
            </a:r>
            <a:endParaRPr/>
          </a:p>
          <a:p>
            <a:pPr indent="-317500" lvl="0" marL="457200" rtl="0" algn="l">
              <a:spcBef>
                <a:spcPts val="1600"/>
              </a:spcBef>
              <a:spcAft>
                <a:spcPts val="0"/>
              </a:spcAft>
              <a:buSzPts val="1400"/>
              <a:buChar char="●"/>
            </a:pPr>
            <a:r>
              <a:rPr lang="en" sz="1400"/>
              <a:t>Dataset provided was clean and normalized. </a:t>
            </a:r>
            <a:r>
              <a:rPr b="1" lang="en" sz="1400"/>
              <a:t>'rn' </a:t>
            </a:r>
            <a:r>
              <a:rPr lang="en" sz="1400"/>
              <a:t>feature has no insights. </a:t>
            </a:r>
            <a:r>
              <a:rPr b="1" lang="en" sz="1400"/>
              <a:t>'subject' </a:t>
            </a:r>
            <a:r>
              <a:rPr lang="en" sz="1400"/>
              <a:t>feature was missing.</a:t>
            </a:r>
            <a:endParaRPr sz="1400"/>
          </a:p>
          <a:p>
            <a:pPr indent="-317500" lvl="0" marL="457200" rtl="0" algn="l">
              <a:spcBef>
                <a:spcPts val="0"/>
              </a:spcBef>
              <a:spcAft>
                <a:spcPts val="0"/>
              </a:spcAft>
              <a:buSzPts val="1400"/>
              <a:buChar char="●"/>
            </a:pPr>
            <a:r>
              <a:rPr lang="en" sz="1400"/>
              <a:t>Sinces there were 562 dimensions, we need to reduce the features for better classification and visualization.</a:t>
            </a:r>
            <a:endParaRPr sz="1400"/>
          </a:p>
          <a:p>
            <a:pPr indent="-317500" lvl="0" marL="457200" rtl="0" algn="l">
              <a:spcBef>
                <a:spcPts val="0"/>
              </a:spcBef>
              <a:spcAft>
                <a:spcPts val="0"/>
              </a:spcAft>
              <a:buSzPts val="1400"/>
              <a:buChar char="●"/>
            </a:pPr>
            <a:r>
              <a:rPr b="1" lang="en" sz="1400"/>
              <a:t>PCA </a:t>
            </a:r>
            <a:r>
              <a:rPr lang="en" sz="1400"/>
              <a:t>is used to reduce dimensions and use the transformed features as input to classifiers.</a:t>
            </a:r>
            <a:endParaRPr sz="1400"/>
          </a:p>
          <a:p>
            <a:pPr indent="-317500" lvl="0" marL="457200" rtl="0" algn="l">
              <a:spcBef>
                <a:spcPts val="0"/>
              </a:spcBef>
              <a:spcAft>
                <a:spcPts val="0"/>
              </a:spcAft>
              <a:buSzPts val="1400"/>
              <a:buChar char="●"/>
            </a:pPr>
            <a:r>
              <a:rPr b="1" lang="en" sz="1400"/>
              <a:t>Manifold algorithm t-SNE </a:t>
            </a:r>
            <a:r>
              <a:rPr lang="en" sz="1400"/>
              <a:t>is used to reduce dimensions for better visualization.</a:t>
            </a:r>
            <a:endParaRPr sz="1400"/>
          </a:p>
          <a:p>
            <a:pPr indent="-317500" lvl="0" marL="457200" rtl="0" algn="l">
              <a:spcBef>
                <a:spcPts val="0"/>
              </a:spcBef>
              <a:spcAft>
                <a:spcPts val="0"/>
              </a:spcAft>
              <a:buSzPts val="1400"/>
              <a:buChar char="●"/>
            </a:pPr>
            <a:r>
              <a:rPr lang="en" sz="1400"/>
              <a:t>Few insights were drawn from the visualization.</a:t>
            </a:r>
            <a:endParaRPr sz="1400"/>
          </a:p>
          <a:p>
            <a:pPr indent="-317500" lvl="0" marL="457200" rtl="0" algn="l">
              <a:spcBef>
                <a:spcPts val="0"/>
              </a:spcBef>
              <a:spcAft>
                <a:spcPts val="0"/>
              </a:spcAft>
              <a:buSzPts val="1400"/>
              <a:buChar char="●"/>
            </a:pPr>
            <a:r>
              <a:rPr lang="en" sz="1400"/>
              <a:t>Applied </a:t>
            </a:r>
            <a:r>
              <a:rPr b="1" lang="en" sz="1400"/>
              <a:t>SVM </a:t>
            </a:r>
            <a:r>
              <a:rPr lang="en" sz="1400"/>
              <a:t>and</a:t>
            </a:r>
            <a:r>
              <a:rPr b="1" lang="en" sz="1400"/>
              <a:t> Logistic Regression </a:t>
            </a:r>
            <a:r>
              <a:rPr lang="en" sz="1400"/>
              <a:t>classifiers were applied on the data.</a:t>
            </a:r>
            <a:endParaRPr sz="1400"/>
          </a:p>
          <a:p>
            <a:pPr indent="-317500" lvl="0" marL="457200" rtl="0" algn="l">
              <a:spcBef>
                <a:spcPts val="0"/>
              </a:spcBef>
              <a:spcAft>
                <a:spcPts val="0"/>
              </a:spcAft>
              <a:buSzPts val="1400"/>
              <a:buChar char="●"/>
            </a:pPr>
            <a:r>
              <a:rPr b="1" lang="en" sz="1400"/>
              <a:t>SVM turned out to be best classifier with over 95% of accuracy.</a:t>
            </a:r>
            <a:endParaRPr b="1"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Steps</a:t>
            </a:r>
            <a:endParaRPr/>
          </a:p>
        </p:txBody>
      </p:sp>
      <p:sp>
        <p:nvSpPr>
          <p:cNvPr id="117" name="Google Shape;117;p16"/>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8" name="Google Shape;118;p16"/>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Data Preprocessing</a:t>
            </a:r>
            <a:endParaRPr>
              <a:solidFill>
                <a:schemeClr val="lt1"/>
              </a:solidFill>
            </a:endParaRPr>
          </a:p>
          <a:p>
            <a:pPr indent="0" lvl="0" marL="0" rtl="0" algn="l">
              <a:lnSpc>
                <a:spcPct val="100000"/>
              </a:lnSpc>
              <a:spcBef>
                <a:spcPts val="0"/>
              </a:spcBef>
              <a:spcAft>
                <a:spcPts val="0"/>
              </a:spcAft>
              <a:buNone/>
            </a:pPr>
            <a:r>
              <a:rPr lang="en">
                <a:solidFill>
                  <a:schemeClr val="lt1"/>
                </a:solidFill>
              </a:rPr>
              <a:t>&amp; Cleaning</a:t>
            </a:r>
            <a:endParaRPr>
              <a:solidFill>
                <a:schemeClr val="lt1"/>
              </a:solidFill>
            </a:endParaRPr>
          </a:p>
        </p:txBody>
      </p:sp>
      <p:sp>
        <p:nvSpPr>
          <p:cNvPr id="119" name="Google Shape;119;p16"/>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Data would be analysed and profiled to clean the data. </a:t>
            </a:r>
            <a:endParaRPr sz="1600"/>
          </a:p>
          <a:p>
            <a:pPr indent="0" lvl="0" marL="0" rtl="0" algn="l">
              <a:spcBef>
                <a:spcPts val="800"/>
              </a:spcBef>
              <a:spcAft>
                <a:spcPts val="800"/>
              </a:spcAft>
              <a:buNone/>
            </a:pPr>
            <a:r>
              <a:rPr lang="en" sz="1600"/>
              <a:t>Converting features in the format that can be used to visualize or apply machine learning algorithms.</a:t>
            </a:r>
            <a:endParaRPr sz="1600"/>
          </a:p>
        </p:txBody>
      </p:sp>
      <p:sp>
        <p:nvSpPr>
          <p:cNvPr id="120" name="Google Shape;120;p16"/>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1" name="Google Shape;121;p16"/>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Exploratory</a:t>
            </a:r>
            <a:r>
              <a:rPr lang="en">
                <a:solidFill>
                  <a:schemeClr val="lt1"/>
                </a:solidFill>
              </a:rPr>
              <a:t> Data Analysis</a:t>
            </a:r>
            <a:endParaRPr>
              <a:solidFill>
                <a:schemeClr val="lt1"/>
              </a:solidFill>
            </a:endParaRPr>
          </a:p>
        </p:txBody>
      </p:sp>
      <p:sp>
        <p:nvSpPr>
          <p:cNvPr id="122" name="Google Shape;122;p16"/>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Analyze the data to gain insights. </a:t>
            </a:r>
            <a:endParaRPr sz="1600"/>
          </a:p>
          <a:p>
            <a:pPr indent="0" lvl="0" marL="0" rtl="0" algn="l">
              <a:spcBef>
                <a:spcPts val="800"/>
              </a:spcBef>
              <a:spcAft>
                <a:spcPts val="0"/>
              </a:spcAft>
              <a:buNone/>
            </a:pPr>
            <a:r>
              <a:t/>
            </a:r>
            <a:endParaRPr sz="1600"/>
          </a:p>
          <a:p>
            <a:pPr indent="0" lvl="0" marL="0" rtl="0" algn="l">
              <a:spcBef>
                <a:spcPts val="800"/>
              </a:spcBef>
              <a:spcAft>
                <a:spcPts val="800"/>
              </a:spcAft>
              <a:buNone/>
            </a:pPr>
            <a:r>
              <a:rPr lang="en" sz="1600"/>
              <a:t>Visualization is the key tool here. How data is distributed, balance of data within classification labels.</a:t>
            </a:r>
            <a:endParaRPr sz="1600"/>
          </a:p>
        </p:txBody>
      </p:sp>
      <p:sp>
        <p:nvSpPr>
          <p:cNvPr id="123" name="Google Shape;123;p16"/>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rPr lang="en"/>
              <a:t>Cl</a:t>
            </a:r>
            <a:endParaRPr/>
          </a:p>
        </p:txBody>
      </p:sp>
      <p:sp>
        <p:nvSpPr>
          <p:cNvPr id="124" name="Google Shape;124;p16"/>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Classification</a:t>
            </a:r>
            <a:endParaRPr>
              <a:solidFill>
                <a:schemeClr val="lt1"/>
              </a:solidFill>
            </a:endParaRPr>
          </a:p>
        </p:txBody>
      </p:sp>
      <p:sp>
        <p:nvSpPr>
          <p:cNvPr id="125" name="Google Shape;125;p16"/>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600"/>
              <a:t>Apply different classification algorithm to recognize human activity.</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7"/>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Preprocessing and Cleaning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Observations</a:t>
            </a:r>
            <a:endParaRPr/>
          </a:p>
        </p:txBody>
      </p:sp>
      <p:sp>
        <p:nvSpPr>
          <p:cNvPr id="136" name="Google Shape;136;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For human activity classification, quality of input features has a great impact.</a:t>
            </a:r>
            <a:endParaRPr/>
          </a:p>
          <a:p>
            <a:pPr indent="-342900" lvl="0" marL="457200" rtl="0" algn="l">
              <a:spcBef>
                <a:spcPts val="0"/>
              </a:spcBef>
              <a:spcAft>
                <a:spcPts val="0"/>
              </a:spcAft>
              <a:buSzPts val="1800"/>
              <a:buChar char="●"/>
            </a:pPr>
            <a:r>
              <a:rPr lang="en"/>
              <a:t>The common approach is to analyze signals in both time and </a:t>
            </a:r>
            <a:r>
              <a:rPr lang="en"/>
              <a:t>frequency</a:t>
            </a:r>
            <a:r>
              <a:rPr lang="en"/>
              <a:t> domain. This data set has both.</a:t>
            </a:r>
            <a:endParaRPr/>
          </a:p>
          <a:p>
            <a:pPr indent="-342900" lvl="0" marL="457200" rtl="0" algn="l">
              <a:spcBef>
                <a:spcPts val="0"/>
              </a:spcBef>
              <a:spcAft>
                <a:spcPts val="0"/>
              </a:spcAft>
              <a:buSzPts val="1800"/>
              <a:buChar char="●"/>
            </a:pPr>
            <a:r>
              <a:rPr lang="en"/>
              <a:t>According to a study, body movements are constrained within </a:t>
            </a:r>
            <a:r>
              <a:rPr lang="en"/>
              <a:t>frequency</a:t>
            </a:r>
            <a:r>
              <a:rPr lang="en"/>
              <a:t> component of 20Hz and 99% of energy is constrained below 15Hz.</a:t>
            </a:r>
            <a:endParaRPr/>
          </a:p>
          <a:p>
            <a:pPr indent="0" lvl="0" marL="0" rtl="0" algn="l">
              <a:spcBef>
                <a:spcPts val="1600"/>
              </a:spcBef>
              <a:spcAft>
                <a:spcPts val="1600"/>
              </a:spcAft>
              <a:buNone/>
            </a:pPr>
            <a:r>
              <a:rPr b="1" lang="en"/>
              <a:t>As per the description of the problem data preprocessing is done and also, feature engineering is complete. Features are also normalized between [-1, 1]</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Cleaning</a:t>
            </a:r>
            <a:endParaRPr/>
          </a:p>
        </p:txBody>
      </p:sp>
      <p:sp>
        <p:nvSpPr>
          <p:cNvPr id="142" name="Google Shape;142;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‘rn’ feature have all unique values and thus, do not anything insight. This would be removed.</a:t>
            </a:r>
            <a:endParaRPr/>
          </a:p>
          <a:p>
            <a:pPr indent="-342900" lvl="0" marL="457200" rtl="0" algn="l">
              <a:spcBef>
                <a:spcPts val="0"/>
              </a:spcBef>
              <a:spcAft>
                <a:spcPts val="0"/>
              </a:spcAft>
              <a:buSzPts val="1800"/>
              <a:buChar char="●"/>
            </a:pPr>
            <a:r>
              <a:rPr lang="en"/>
              <a:t>There are </a:t>
            </a:r>
            <a:r>
              <a:rPr lang="en"/>
              <a:t>3609 entries</a:t>
            </a:r>
            <a:endParaRPr/>
          </a:p>
          <a:p>
            <a:pPr indent="-342900" lvl="0" marL="457200" rtl="0" algn="l">
              <a:spcBef>
                <a:spcPts val="0"/>
              </a:spcBef>
              <a:spcAft>
                <a:spcPts val="0"/>
              </a:spcAft>
              <a:buSzPts val="1800"/>
              <a:buChar char="●"/>
            </a:pPr>
            <a:r>
              <a:rPr lang="en"/>
              <a:t>There are 562 entries columns</a:t>
            </a:r>
            <a:endParaRPr/>
          </a:p>
          <a:p>
            <a:pPr indent="-342900" lvl="0" marL="457200" rtl="0" algn="l">
              <a:spcBef>
                <a:spcPts val="0"/>
              </a:spcBef>
              <a:spcAft>
                <a:spcPts val="0"/>
              </a:spcAft>
              <a:buSzPts val="1800"/>
              <a:buChar char="●"/>
            </a:pPr>
            <a:r>
              <a:rPr lang="en"/>
              <a:t>Data types of features are: float64(561), object(1)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Dimensionality Reduction</a:t>
            </a:r>
            <a:endParaRPr/>
          </a:p>
        </p:txBody>
      </p:sp>
      <p:sp>
        <p:nvSpPr>
          <p:cNvPr id="148" name="Google Shape;148;p20"/>
          <p:cNvSpPr txBox="1"/>
          <p:nvPr>
            <p:ph idx="1" type="body"/>
          </p:nvPr>
        </p:nvSpPr>
        <p:spPr>
          <a:xfrm>
            <a:off x="311700" y="1229875"/>
            <a:ext cx="43641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there are </a:t>
            </a:r>
            <a:r>
              <a:rPr b="1" lang="en"/>
              <a:t>562 </a:t>
            </a:r>
            <a:r>
              <a:rPr lang="en"/>
              <a:t>features, for visualization and machine learning algorithms reduction is desired.</a:t>
            </a:r>
            <a:endParaRPr/>
          </a:p>
          <a:p>
            <a:pPr indent="-342900" lvl="0" marL="457200" rtl="0" algn="l">
              <a:spcBef>
                <a:spcPts val="1600"/>
              </a:spcBef>
              <a:spcAft>
                <a:spcPts val="0"/>
              </a:spcAft>
              <a:buSzPts val="1800"/>
              <a:buChar char="●"/>
            </a:pPr>
            <a:r>
              <a:rPr b="1" lang="en"/>
              <a:t>Principal Component Analysis (PCA)</a:t>
            </a:r>
            <a:r>
              <a:rPr lang="en"/>
              <a:t> Applied with cumulative variance coverage of 90%. The features were reduced to </a:t>
            </a:r>
            <a:r>
              <a:rPr b="1" lang="en"/>
              <a:t>64.</a:t>
            </a:r>
            <a:endParaRPr b="1"/>
          </a:p>
        </p:txBody>
      </p:sp>
      <p:pic>
        <p:nvPicPr>
          <p:cNvPr id="149" name="Google Shape;149;p20"/>
          <p:cNvPicPr preferRelativeResize="0"/>
          <p:nvPr/>
        </p:nvPicPr>
        <p:blipFill>
          <a:blip r:embed="rId3">
            <a:alphaModFix/>
          </a:blip>
          <a:stretch>
            <a:fillRect/>
          </a:stretch>
        </p:blipFill>
        <p:spPr>
          <a:xfrm>
            <a:off x="4468200" y="1017800"/>
            <a:ext cx="4364100" cy="2856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Dimensionality Reduction</a:t>
            </a:r>
            <a:endParaRPr/>
          </a:p>
          <a:p>
            <a:pPr indent="0" lvl="0" marL="0" rtl="0" algn="l">
              <a:spcBef>
                <a:spcPts val="0"/>
              </a:spcBef>
              <a:spcAft>
                <a:spcPts val="0"/>
              </a:spcAft>
              <a:buNone/>
            </a:pPr>
            <a:r>
              <a:t/>
            </a:r>
            <a:endParaRPr/>
          </a:p>
        </p:txBody>
      </p:sp>
      <p:sp>
        <p:nvSpPr>
          <p:cNvPr id="155" name="Google Shape;155;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Since </a:t>
            </a:r>
            <a:r>
              <a:rPr b="1" lang="en"/>
              <a:t>64 </a:t>
            </a:r>
            <a:r>
              <a:rPr lang="en"/>
              <a:t>features are difficult to visualize, applied </a:t>
            </a:r>
            <a:r>
              <a:rPr b="1" lang="en"/>
              <a:t>Manifold Algorithm </a:t>
            </a:r>
            <a:r>
              <a:rPr lang="en"/>
              <a:t>called </a:t>
            </a:r>
            <a:r>
              <a:rPr b="1" lang="en"/>
              <a:t>t</a:t>
            </a:r>
            <a:r>
              <a:rPr b="1" lang="en"/>
              <a:t>-distributed Stochastic Neighbor Embedding. </a:t>
            </a:r>
            <a:r>
              <a:rPr lang="en"/>
              <a:t>We choose </a:t>
            </a:r>
            <a:r>
              <a:rPr lang="en"/>
              <a:t>t-SNE </a:t>
            </a:r>
            <a:r>
              <a:rPr lang="en"/>
              <a:t>as the main purpose of t-SNE is visualization of high-dimensional data. Hence, it works best when the data will be embedded on two or three dimensions.</a:t>
            </a:r>
            <a:endParaRPr/>
          </a:p>
          <a:p>
            <a:pPr indent="-342900" lvl="0" marL="457200" rtl="0" algn="l">
              <a:spcBef>
                <a:spcPts val="0"/>
              </a:spcBef>
              <a:spcAft>
                <a:spcPts val="0"/>
              </a:spcAft>
              <a:buSzPts val="1800"/>
              <a:buChar char="●"/>
            </a:pPr>
            <a:r>
              <a:rPr lang="en"/>
              <a:t>Features were reduced to </a:t>
            </a:r>
            <a:r>
              <a:rPr b="1" lang="en"/>
              <a:t>2. </a:t>
            </a:r>
            <a:r>
              <a:rPr lang="en"/>
              <a:t>This is what was desired for us to visualize data and gain insights.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