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e46fd2e3f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e46fd2e3f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e46fd2e3f_1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e46fd2e3f_1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e46fd2e3f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e46fd2e3f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e46fd2e3f_1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e46fd2e3f_1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e46fd2e3f_1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e46fd2e3f_1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e46fd2e3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46fd2e3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e46fd2e3f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e46fd2e3f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e46fd2e3f_1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e46fd2e3f_1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e46fd2e3f_1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e46fd2e3f_1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e46fd2e3f_1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e46fd2e3f_1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e46fd2e3f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e46fd2e3f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e46fd2e3f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e46fd2e3f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e46fd2e3f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e46fd2e3f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e46fd2e3f_1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e46fd2e3f_1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e46fd2e3f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e46fd2e3f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46fd2e3f_1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e46fd2e3f_1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e46fd2e3f_1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e46fd2e3f_1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e46fd2e3f_1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e46fd2e3f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81" name="Shape 81"/>
        <p:cNvGrpSpPr/>
        <p:nvPr/>
      </p:nvGrpSpPr>
      <p:grpSpPr>
        <a:xfrm>
          <a:off x="0" y="0"/>
          <a:ext cx="0" cy="0"/>
          <a:chOff x="0" y="0"/>
          <a:chExt cx="0" cy="0"/>
        </a:xfrm>
      </p:grpSpPr>
      <p:sp>
        <p:nvSpPr>
          <p:cNvPr id="82" name="Google Shape;82;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txBox="1"/>
          <p:nvPr>
            <p:ph type="title"/>
          </p:nvPr>
        </p:nvSpPr>
        <p:spPr>
          <a:xfrm>
            <a:off x="4049113" y="307825"/>
            <a:ext cx="4779300" cy="14181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3000"/>
              <a:buNone/>
              <a:defRPr sz="3000">
                <a:solidFill>
                  <a:schemeClr val="dk1"/>
                </a:solidFill>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84" name="Google Shape;84;p13"/>
          <p:cNvSpPr txBox="1"/>
          <p:nvPr>
            <p:ph idx="1" type="body"/>
          </p:nvPr>
        </p:nvSpPr>
        <p:spPr>
          <a:xfrm>
            <a:off x="4054888" y="1808125"/>
            <a:ext cx="4779300" cy="27687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85" name="Google Shape;8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400000">
            <a:off x="-150" y="150"/>
            <a:ext cx="715200" cy="7149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185350" y="679625"/>
            <a:ext cx="2683200" cy="10425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2400">
                <a:solidFill>
                  <a:srgbClr val="FFFFFF"/>
                </a:solidFill>
              </a:defRPr>
            </a:lvl1pPr>
            <a:lvl2pPr lvl="1" rtl="0" algn="l">
              <a:lnSpc>
                <a:spcPct val="100000"/>
              </a:lnSpc>
              <a:spcBef>
                <a:spcPts val="0"/>
              </a:spcBef>
              <a:spcAft>
                <a:spcPts val="0"/>
              </a:spcAft>
              <a:buNone/>
              <a:defRPr b="1" sz="2400">
                <a:solidFill>
                  <a:srgbClr val="FFFFFF"/>
                </a:solidFill>
              </a:defRPr>
            </a:lvl2pPr>
            <a:lvl3pPr lvl="2" rtl="0" algn="l">
              <a:lnSpc>
                <a:spcPct val="100000"/>
              </a:lnSpc>
              <a:spcBef>
                <a:spcPts val="0"/>
              </a:spcBef>
              <a:spcAft>
                <a:spcPts val="0"/>
              </a:spcAft>
              <a:buNone/>
              <a:defRPr b="1" sz="2400">
                <a:solidFill>
                  <a:srgbClr val="FFFFFF"/>
                </a:solidFill>
              </a:defRPr>
            </a:lvl3pPr>
            <a:lvl4pPr lvl="3" rtl="0" algn="l">
              <a:lnSpc>
                <a:spcPct val="100000"/>
              </a:lnSpc>
              <a:spcBef>
                <a:spcPts val="0"/>
              </a:spcBef>
              <a:spcAft>
                <a:spcPts val="0"/>
              </a:spcAft>
              <a:buNone/>
              <a:defRPr b="1" sz="2400">
                <a:solidFill>
                  <a:srgbClr val="FFFFFF"/>
                </a:solidFill>
              </a:defRPr>
            </a:lvl4pPr>
            <a:lvl5pPr lvl="4" rtl="0" algn="l">
              <a:lnSpc>
                <a:spcPct val="100000"/>
              </a:lnSpc>
              <a:spcBef>
                <a:spcPts val="0"/>
              </a:spcBef>
              <a:spcAft>
                <a:spcPts val="0"/>
              </a:spcAft>
              <a:buNone/>
              <a:defRPr b="1" sz="2400">
                <a:solidFill>
                  <a:srgbClr val="FFFFFF"/>
                </a:solidFill>
              </a:defRPr>
            </a:lvl5pPr>
            <a:lvl6pPr lvl="5" rtl="0" algn="l">
              <a:lnSpc>
                <a:spcPct val="100000"/>
              </a:lnSpc>
              <a:spcBef>
                <a:spcPts val="0"/>
              </a:spcBef>
              <a:spcAft>
                <a:spcPts val="0"/>
              </a:spcAft>
              <a:buNone/>
              <a:defRPr b="1" sz="2400">
                <a:solidFill>
                  <a:srgbClr val="FFFFFF"/>
                </a:solidFill>
              </a:defRPr>
            </a:lvl6pPr>
            <a:lvl7pPr lvl="6" rtl="0" algn="l">
              <a:lnSpc>
                <a:spcPct val="100000"/>
              </a:lnSpc>
              <a:spcBef>
                <a:spcPts val="0"/>
              </a:spcBef>
              <a:spcAft>
                <a:spcPts val="0"/>
              </a:spcAft>
              <a:buNone/>
              <a:defRPr b="1" sz="2400">
                <a:solidFill>
                  <a:srgbClr val="FFFFFF"/>
                </a:solidFill>
              </a:defRPr>
            </a:lvl7pPr>
            <a:lvl8pPr lvl="7" rtl="0" algn="l">
              <a:lnSpc>
                <a:spcPct val="100000"/>
              </a:lnSpc>
              <a:spcBef>
                <a:spcPts val="0"/>
              </a:spcBef>
              <a:spcAft>
                <a:spcPts val="0"/>
              </a:spcAft>
              <a:buNone/>
              <a:defRPr b="1" sz="2400">
                <a:solidFill>
                  <a:srgbClr val="FFFFFF"/>
                </a:solidFill>
              </a:defRPr>
            </a:lvl8pPr>
            <a:lvl9pPr lvl="8" rtl="0" algn="l">
              <a:lnSpc>
                <a:spcPct val="100000"/>
              </a:lnSpc>
              <a:spcBef>
                <a:spcPts val="0"/>
              </a:spcBef>
              <a:spcAft>
                <a:spcPts val="0"/>
              </a:spcAft>
              <a:buNone/>
              <a:defRPr b="1" sz="2400">
                <a:solidFill>
                  <a:srgbClr val="FFFFFF"/>
                </a:solidFill>
              </a:defRPr>
            </a:lvl9pPr>
          </a:lstStyle>
          <a:p/>
        </p:txBody>
      </p:sp>
      <p:sp>
        <p:nvSpPr>
          <p:cNvPr id="91" name="Google Shape;91;p14"/>
          <p:cNvSpPr txBox="1"/>
          <p:nvPr>
            <p:ph idx="1" type="body"/>
          </p:nvPr>
        </p:nvSpPr>
        <p:spPr>
          <a:xfrm>
            <a:off x="185350" y="1798300"/>
            <a:ext cx="2683200" cy="2540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rgbClr val="FFFFFF"/>
              </a:buClr>
              <a:buSzPts val="1600"/>
              <a:buChar char="●"/>
              <a:defRPr sz="1600">
                <a:solidFill>
                  <a:srgbClr val="FFFFFF"/>
                </a:solidFill>
              </a:defRPr>
            </a:lvl1pPr>
            <a:lvl2pPr indent="-317500" lvl="1" marL="914400" rtl="0" algn="l">
              <a:lnSpc>
                <a:spcPct val="115000"/>
              </a:lnSpc>
              <a:spcBef>
                <a:spcPts val="1600"/>
              </a:spcBef>
              <a:spcAft>
                <a:spcPts val="0"/>
              </a:spcAft>
              <a:buClr>
                <a:srgbClr val="FFFFFF"/>
              </a:buClr>
              <a:buSzPts val="1400"/>
              <a:buChar char="○"/>
              <a:defRPr sz="1400">
                <a:solidFill>
                  <a:srgbClr val="FFFFFF"/>
                </a:solidFill>
              </a:defRPr>
            </a:lvl2pPr>
            <a:lvl3pPr indent="-317500" lvl="2" marL="1371600" rtl="0" algn="l">
              <a:lnSpc>
                <a:spcPct val="115000"/>
              </a:lnSpc>
              <a:spcBef>
                <a:spcPts val="1600"/>
              </a:spcBef>
              <a:spcAft>
                <a:spcPts val="0"/>
              </a:spcAft>
              <a:buClr>
                <a:srgbClr val="FFFFFF"/>
              </a:buClr>
              <a:buSzPts val="1400"/>
              <a:buChar char="■"/>
              <a:defRPr sz="1400">
                <a:solidFill>
                  <a:srgbClr val="FFFFFF"/>
                </a:solidFill>
              </a:defRPr>
            </a:lvl3pPr>
            <a:lvl4pPr indent="-317500" lvl="3" marL="1828800" rtl="0" algn="l">
              <a:lnSpc>
                <a:spcPct val="115000"/>
              </a:lnSpc>
              <a:spcBef>
                <a:spcPts val="1600"/>
              </a:spcBef>
              <a:spcAft>
                <a:spcPts val="0"/>
              </a:spcAft>
              <a:buClr>
                <a:srgbClr val="FFFFFF"/>
              </a:buClr>
              <a:buSzPts val="1400"/>
              <a:buChar char="●"/>
              <a:defRPr sz="1400">
                <a:solidFill>
                  <a:srgbClr val="FFFFFF"/>
                </a:solidFill>
              </a:defRPr>
            </a:lvl4pPr>
            <a:lvl5pPr indent="-317500" lvl="4" marL="2286000" rtl="0" algn="l">
              <a:lnSpc>
                <a:spcPct val="115000"/>
              </a:lnSpc>
              <a:spcBef>
                <a:spcPts val="1600"/>
              </a:spcBef>
              <a:spcAft>
                <a:spcPts val="0"/>
              </a:spcAft>
              <a:buClr>
                <a:srgbClr val="FFFFFF"/>
              </a:buClr>
              <a:buSzPts val="1400"/>
              <a:buChar char="○"/>
              <a:defRPr sz="1400">
                <a:solidFill>
                  <a:srgbClr val="FFFFFF"/>
                </a:solidFill>
              </a:defRPr>
            </a:lvl5pPr>
            <a:lvl6pPr indent="-317500" lvl="5" marL="2743200" rtl="0" algn="l">
              <a:lnSpc>
                <a:spcPct val="115000"/>
              </a:lnSpc>
              <a:spcBef>
                <a:spcPts val="1600"/>
              </a:spcBef>
              <a:spcAft>
                <a:spcPts val="0"/>
              </a:spcAft>
              <a:buClr>
                <a:srgbClr val="FFFFFF"/>
              </a:buClr>
              <a:buSzPts val="1400"/>
              <a:buChar char="■"/>
              <a:defRPr sz="1400">
                <a:solidFill>
                  <a:srgbClr val="FFFFFF"/>
                </a:solidFill>
              </a:defRPr>
            </a:lvl6pPr>
            <a:lvl7pPr indent="-317500" lvl="6" marL="3200400" rtl="0" algn="l">
              <a:lnSpc>
                <a:spcPct val="115000"/>
              </a:lnSpc>
              <a:spcBef>
                <a:spcPts val="1600"/>
              </a:spcBef>
              <a:spcAft>
                <a:spcPts val="0"/>
              </a:spcAft>
              <a:buClr>
                <a:srgbClr val="FFFFFF"/>
              </a:buClr>
              <a:buSzPts val="1400"/>
              <a:buChar char="●"/>
              <a:defRPr sz="1400">
                <a:solidFill>
                  <a:srgbClr val="FFFFFF"/>
                </a:solidFill>
              </a:defRPr>
            </a:lvl7pPr>
            <a:lvl8pPr indent="-317500" lvl="7" marL="3657600" rtl="0" algn="l">
              <a:lnSpc>
                <a:spcPct val="115000"/>
              </a:lnSpc>
              <a:spcBef>
                <a:spcPts val="1600"/>
              </a:spcBef>
              <a:spcAft>
                <a:spcPts val="0"/>
              </a:spcAft>
              <a:buClr>
                <a:srgbClr val="FFFFFF"/>
              </a:buClr>
              <a:buSzPts val="1400"/>
              <a:buChar char="○"/>
              <a:defRPr sz="1400">
                <a:solidFill>
                  <a:srgbClr val="FFFFFF"/>
                </a:solidFill>
              </a:defRPr>
            </a:lvl8pPr>
            <a:lvl9pPr indent="-317500" lvl="8" marL="4114800" rtl="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92" name="Google Shape;9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4">
    <p:bg>
      <p:bgPr>
        <a:solidFill>
          <a:srgbClr val="FFFFFF"/>
        </a:solidFill>
      </p:bgPr>
    </p:bg>
    <p:spTree>
      <p:nvGrpSpPr>
        <p:cNvPr id="93" name="Shape 93"/>
        <p:cNvGrpSpPr/>
        <p:nvPr/>
      </p:nvGrpSpPr>
      <p:grpSpPr>
        <a:xfrm>
          <a:off x="0" y="0"/>
          <a:ext cx="0" cy="0"/>
          <a:chOff x="0" y="0"/>
          <a:chExt cx="0" cy="0"/>
        </a:xfrm>
      </p:grpSpPr>
      <p:sp>
        <p:nvSpPr>
          <p:cNvPr id="94" name="Google Shape;94;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3000"/>
              <a:buNone/>
              <a:defRPr sz="3000">
                <a:solidFill>
                  <a:srgbClr val="FFFFFF"/>
                </a:solidFill>
              </a:defRPr>
            </a:lvl1pPr>
            <a:lvl2pPr lvl="1" rtl="0" algn="l">
              <a:lnSpc>
                <a:spcPct val="100000"/>
              </a:lnSpc>
              <a:spcBef>
                <a:spcPts val="0"/>
              </a:spcBef>
              <a:spcAft>
                <a:spcPts val="0"/>
              </a:spcAft>
              <a:buClr>
                <a:srgbClr val="FFFFFF"/>
              </a:buClr>
              <a:buSzPts val="3000"/>
              <a:buNone/>
              <a:defRPr sz="3000">
                <a:solidFill>
                  <a:srgbClr val="FFFFFF"/>
                </a:solidFill>
              </a:defRPr>
            </a:lvl2pPr>
            <a:lvl3pPr lvl="2" rtl="0" algn="l">
              <a:lnSpc>
                <a:spcPct val="100000"/>
              </a:lnSpc>
              <a:spcBef>
                <a:spcPts val="0"/>
              </a:spcBef>
              <a:spcAft>
                <a:spcPts val="0"/>
              </a:spcAft>
              <a:buClr>
                <a:srgbClr val="FFFFFF"/>
              </a:buClr>
              <a:buSzPts val="3000"/>
              <a:buNone/>
              <a:defRPr sz="3000">
                <a:solidFill>
                  <a:srgbClr val="FFFFFF"/>
                </a:solidFill>
              </a:defRPr>
            </a:lvl3pPr>
            <a:lvl4pPr lvl="3" rtl="0" algn="l">
              <a:lnSpc>
                <a:spcPct val="100000"/>
              </a:lnSpc>
              <a:spcBef>
                <a:spcPts val="0"/>
              </a:spcBef>
              <a:spcAft>
                <a:spcPts val="0"/>
              </a:spcAft>
              <a:buClr>
                <a:srgbClr val="FFFFFF"/>
              </a:buClr>
              <a:buSzPts val="3000"/>
              <a:buNone/>
              <a:defRPr sz="3000">
                <a:solidFill>
                  <a:srgbClr val="FFFFFF"/>
                </a:solidFill>
              </a:defRPr>
            </a:lvl4pPr>
            <a:lvl5pPr lvl="4" rtl="0" algn="l">
              <a:lnSpc>
                <a:spcPct val="100000"/>
              </a:lnSpc>
              <a:spcBef>
                <a:spcPts val="0"/>
              </a:spcBef>
              <a:spcAft>
                <a:spcPts val="0"/>
              </a:spcAft>
              <a:buClr>
                <a:srgbClr val="FFFFFF"/>
              </a:buClr>
              <a:buSzPts val="3000"/>
              <a:buNone/>
              <a:defRPr sz="3000">
                <a:solidFill>
                  <a:srgbClr val="FFFFFF"/>
                </a:solidFill>
              </a:defRPr>
            </a:lvl5pPr>
            <a:lvl6pPr lvl="5" rtl="0" algn="l">
              <a:lnSpc>
                <a:spcPct val="100000"/>
              </a:lnSpc>
              <a:spcBef>
                <a:spcPts val="0"/>
              </a:spcBef>
              <a:spcAft>
                <a:spcPts val="0"/>
              </a:spcAft>
              <a:buClr>
                <a:srgbClr val="FFFFFF"/>
              </a:buClr>
              <a:buSzPts val="3000"/>
              <a:buNone/>
              <a:defRPr sz="3000">
                <a:solidFill>
                  <a:srgbClr val="FFFFFF"/>
                </a:solidFill>
              </a:defRPr>
            </a:lvl6pPr>
            <a:lvl7pPr lvl="6" rtl="0" algn="l">
              <a:lnSpc>
                <a:spcPct val="100000"/>
              </a:lnSpc>
              <a:spcBef>
                <a:spcPts val="0"/>
              </a:spcBef>
              <a:spcAft>
                <a:spcPts val="0"/>
              </a:spcAft>
              <a:buClr>
                <a:srgbClr val="FFFFFF"/>
              </a:buClr>
              <a:buSzPts val="3000"/>
              <a:buNone/>
              <a:defRPr sz="3000">
                <a:solidFill>
                  <a:srgbClr val="FFFFFF"/>
                </a:solidFill>
              </a:defRPr>
            </a:lvl7pPr>
            <a:lvl8pPr lvl="7" rtl="0" algn="l">
              <a:lnSpc>
                <a:spcPct val="100000"/>
              </a:lnSpc>
              <a:spcBef>
                <a:spcPts val="0"/>
              </a:spcBef>
              <a:spcAft>
                <a:spcPts val="0"/>
              </a:spcAft>
              <a:buClr>
                <a:srgbClr val="FFFFFF"/>
              </a:buClr>
              <a:buSzPts val="3000"/>
              <a:buNone/>
              <a:defRPr sz="3000">
                <a:solidFill>
                  <a:srgbClr val="FFFFFF"/>
                </a:solidFill>
              </a:defRPr>
            </a:lvl8pPr>
            <a:lvl9pPr lvl="8" rtl="0" algn="l">
              <a:lnSpc>
                <a:spcPct val="100000"/>
              </a:lnSpc>
              <a:spcBef>
                <a:spcPts val="0"/>
              </a:spcBef>
              <a:spcAft>
                <a:spcPts val="0"/>
              </a:spcAft>
              <a:buClr>
                <a:srgbClr val="FFFFFF"/>
              </a:buClr>
              <a:buSzPts val="3000"/>
              <a:buNone/>
              <a:defRPr sz="3000">
                <a:solidFill>
                  <a:srgbClr val="FFFFFF"/>
                </a:solidFill>
              </a:defRPr>
            </a:lvl9pPr>
          </a:lstStyle>
          <a:p/>
        </p:txBody>
      </p:sp>
      <p:sp>
        <p:nvSpPr>
          <p:cNvPr id="97" name="Google Shape;97;p15"/>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8" name="Google Shape;98;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5">
    <p:bg>
      <p:bgPr>
        <a:solidFill>
          <a:srgbClr val="FFFFFF"/>
        </a:solidFill>
      </p:bgPr>
    </p:bg>
    <p:spTree>
      <p:nvGrpSpPr>
        <p:cNvPr id="99" name="Shape 99"/>
        <p:cNvGrpSpPr/>
        <p:nvPr/>
      </p:nvGrpSpPr>
      <p:grpSpPr>
        <a:xfrm>
          <a:off x="0" y="0"/>
          <a:ext cx="0" cy="0"/>
          <a:chOff x="0" y="0"/>
          <a:chExt cx="0" cy="0"/>
        </a:xfrm>
      </p:grpSpPr>
      <p:sp>
        <p:nvSpPr>
          <p:cNvPr id="100" name="Google Shape;100;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3000"/>
              <a:buNone/>
              <a:defRPr sz="3000">
                <a:solidFill>
                  <a:srgbClr val="FFFFFF"/>
                </a:solidFill>
              </a:defRPr>
            </a:lvl1pPr>
            <a:lvl2pPr lvl="1" rtl="0" algn="l">
              <a:lnSpc>
                <a:spcPct val="100000"/>
              </a:lnSpc>
              <a:spcBef>
                <a:spcPts val="0"/>
              </a:spcBef>
              <a:spcAft>
                <a:spcPts val="0"/>
              </a:spcAft>
              <a:buClr>
                <a:srgbClr val="FFFFFF"/>
              </a:buClr>
              <a:buSzPts val="3000"/>
              <a:buNone/>
              <a:defRPr sz="3000">
                <a:solidFill>
                  <a:srgbClr val="FFFFFF"/>
                </a:solidFill>
              </a:defRPr>
            </a:lvl2pPr>
            <a:lvl3pPr lvl="2" rtl="0" algn="l">
              <a:lnSpc>
                <a:spcPct val="100000"/>
              </a:lnSpc>
              <a:spcBef>
                <a:spcPts val="0"/>
              </a:spcBef>
              <a:spcAft>
                <a:spcPts val="0"/>
              </a:spcAft>
              <a:buClr>
                <a:srgbClr val="FFFFFF"/>
              </a:buClr>
              <a:buSzPts val="3000"/>
              <a:buNone/>
              <a:defRPr sz="3000">
                <a:solidFill>
                  <a:srgbClr val="FFFFFF"/>
                </a:solidFill>
              </a:defRPr>
            </a:lvl3pPr>
            <a:lvl4pPr lvl="3" rtl="0" algn="l">
              <a:lnSpc>
                <a:spcPct val="100000"/>
              </a:lnSpc>
              <a:spcBef>
                <a:spcPts val="0"/>
              </a:spcBef>
              <a:spcAft>
                <a:spcPts val="0"/>
              </a:spcAft>
              <a:buClr>
                <a:srgbClr val="FFFFFF"/>
              </a:buClr>
              <a:buSzPts val="3000"/>
              <a:buNone/>
              <a:defRPr sz="3000">
                <a:solidFill>
                  <a:srgbClr val="FFFFFF"/>
                </a:solidFill>
              </a:defRPr>
            </a:lvl4pPr>
            <a:lvl5pPr lvl="4" rtl="0" algn="l">
              <a:lnSpc>
                <a:spcPct val="100000"/>
              </a:lnSpc>
              <a:spcBef>
                <a:spcPts val="0"/>
              </a:spcBef>
              <a:spcAft>
                <a:spcPts val="0"/>
              </a:spcAft>
              <a:buClr>
                <a:srgbClr val="FFFFFF"/>
              </a:buClr>
              <a:buSzPts val="3000"/>
              <a:buNone/>
              <a:defRPr sz="3000">
                <a:solidFill>
                  <a:srgbClr val="FFFFFF"/>
                </a:solidFill>
              </a:defRPr>
            </a:lvl5pPr>
            <a:lvl6pPr lvl="5" rtl="0" algn="l">
              <a:lnSpc>
                <a:spcPct val="100000"/>
              </a:lnSpc>
              <a:spcBef>
                <a:spcPts val="0"/>
              </a:spcBef>
              <a:spcAft>
                <a:spcPts val="0"/>
              </a:spcAft>
              <a:buClr>
                <a:srgbClr val="FFFFFF"/>
              </a:buClr>
              <a:buSzPts val="3000"/>
              <a:buNone/>
              <a:defRPr sz="3000">
                <a:solidFill>
                  <a:srgbClr val="FFFFFF"/>
                </a:solidFill>
              </a:defRPr>
            </a:lvl6pPr>
            <a:lvl7pPr lvl="6" rtl="0" algn="l">
              <a:lnSpc>
                <a:spcPct val="100000"/>
              </a:lnSpc>
              <a:spcBef>
                <a:spcPts val="0"/>
              </a:spcBef>
              <a:spcAft>
                <a:spcPts val="0"/>
              </a:spcAft>
              <a:buClr>
                <a:srgbClr val="FFFFFF"/>
              </a:buClr>
              <a:buSzPts val="3000"/>
              <a:buNone/>
              <a:defRPr sz="3000">
                <a:solidFill>
                  <a:srgbClr val="FFFFFF"/>
                </a:solidFill>
              </a:defRPr>
            </a:lvl7pPr>
            <a:lvl8pPr lvl="7" rtl="0" algn="l">
              <a:lnSpc>
                <a:spcPct val="100000"/>
              </a:lnSpc>
              <a:spcBef>
                <a:spcPts val="0"/>
              </a:spcBef>
              <a:spcAft>
                <a:spcPts val="0"/>
              </a:spcAft>
              <a:buClr>
                <a:srgbClr val="FFFFFF"/>
              </a:buClr>
              <a:buSzPts val="3000"/>
              <a:buNone/>
              <a:defRPr sz="3000">
                <a:solidFill>
                  <a:srgbClr val="FFFFFF"/>
                </a:solidFill>
              </a:defRPr>
            </a:lvl8pPr>
            <a:lvl9pPr lvl="8" rtl="0" algn="l">
              <a:lnSpc>
                <a:spcPct val="100000"/>
              </a:lnSpc>
              <a:spcBef>
                <a:spcPts val="0"/>
              </a:spcBef>
              <a:spcAft>
                <a:spcPts val="0"/>
              </a:spcAft>
              <a:buClr>
                <a:srgbClr val="FFFFFF"/>
              </a:buClr>
              <a:buSzPts val="3000"/>
              <a:buNone/>
              <a:defRPr sz="3000">
                <a:solidFill>
                  <a:srgbClr val="FFFFFF"/>
                </a:solidFill>
              </a:defRPr>
            </a:lvl9pPr>
          </a:lstStyle>
          <a:p/>
        </p:txBody>
      </p:sp>
      <p:sp>
        <p:nvSpPr>
          <p:cNvPr id="103" name="Google Shape;103;p16"/>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04" name="Google Shape;104;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www.flickr.com/photos/janpersiel/27706588173" TargetMode="Externa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hyperlink" Target="https://chicago.curbed.com/2019/7/22/20703908/divvy-stations-google-maps-app" TargetMode="External"/><Relationship Id="rId6" Type="http://schemas.openxmlformats.org/officeDocument/2006/relationships/hyperlink" Target="https://blog.google/products/maps/real-time-bikeshare-information-google-ma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2966450" y="1759725"/>
            <a:ext cx="3096351" cy="2322250"/>
          </a:xfrm>
          <a:prstGeom prst="rect">
            <a:avLst/>
          </a:prstGeom>
          <a:noFill/>
          <a:ln>
            <a:noFill/>
          </a:ln>
        </p:spPr>
      </p:pic>
      <p:sp>
        <p:nvSpPr>
          <p:cNvPr id="110" name="Google Shape;110;p17"/>
          <p:cNvSpPr txBox="1"/>
          <p:nvPr>
            <p:ph type="ctrTitle"/>
          </p:nvPr>
        </p:nvSpPr>
        <p:spPr>
          <a:xfrm>
            <a:off x="460938" y="272027"/>
            <a:ext cx="8222100" cy="148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Divvy Van Assistant</a:t>
            </a:r>
            <a:endParaRPr/>
          </a:p>
        </p:txBody>
      </p:sp>
      <p:sp>
        <p:nvSpPr>
          <p:cNvPr id="111" name="Google Shape;111;p17"/>
          <p:cNvSpPr txBox="1"/>
          <p:nvPr>
            <p:ph idx="1" type="subTitle"/>
          </p:nvPr>
        </p:nvSpPr>
        <p:spPr>
          <a:xfrm>
            <a:off x="378450" y="4005800"/>
            <a:ext cx="8387100" cy="75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Presenters: Alfonso Arias, Juan Zambrano, Vivek Ganesan</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6">
            <a:hlinkClick r:id="rId3"/>
          </p:cNvPr>
          <p:cNvPicPr preferRelativeResize="0"/>
          <p:nvPr/>
        </p:nvPicPr>
        <p:blipFill rotWithShape="1">
          <a:blip r:embed="rId4">
            <a:alphaModFix amt="60000"/>
          </a:blip>
          <a:srcRect b="0" l="24390" r="24390" t="0"/>
          <a:stretch/>
        </p:blipFill>
        <p:spPr>
          <a:xfrm>
            <a:off x="0" y="0"/>
            <a:ext cx="3512599" cy="5143498"/>
          </a:xfrm>
          <a:prstGeom prst="rect">
            <a:avLst/>
          </a:prstGeom>
          <a:noFill/>
          <a:ln>
            <a:noFill/>
          </a:ln>
        </p:spPr>
      </p:pic>
      <p:sp>
        <p:nvSpPr>
          <p:cNvPr id="168" name="Google Shape;168;p26"/>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&amp; Performance</a:t>
            </a:r>
            <a:endParaRPr/>
          </a:p>
        </p:txBody>
      </p:sp>
      <p:sp>
        <p:nvSpPr>
          <p:cNvPr id="169" name="Google Shape;169;p26"/>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Loading the Application:</a:t>
            </a:r>
            <a:endParaRPr b="1" u="sng"/>
          </a:p>
          <a:p>
            <a:pPr indent="-342900" lvl="0" marL="457200" rtl="0" algn="l">
              <a:spcBef>
                <a:spcPts val="1600"/>
              </a:spcBef>
              <a:spcAft>
                <a:spcPts val="0"/>
              </a:spcAft>
              <a:buSzPts val="1800"/>
              <a:buChar char="●"/>
            </a:pPr>
            <a:r>
              <a:rPr lang="en" u="sng"/>
              <a:t>Description</a:t>
            </a:r>
            <a:r>
              <a:rPr lang="en"/>
              <a:t>: The application must take no longer than one full minute to load. </a:t>
            </a:r>
            <a:endParaRPr/>
          </a:p>
          <a:p>
            <a:pPr indent="-342900" lvl="0" marL="457200" rtl="0" algn="l">
              <a:spcBef>
                <a:spcPts val="0"/>
              </a:spcBef>
              <a:spcAft>
                <a:spcPts val="0"/>
              </a:spcAft>
              <a:buSzPts val="1800"/>
              <a:buChar char="●"/>
            </a:pPr>
            <a:r>
              <a:rPr lang="en" u="sng"/>
              <a:t>Rationale</a:t>
            </a:r>
            <a:r>
              <a:rPr lang="en"/>
              <a:t>: Speed of opening an application is needed so that the software does not slow down daily operations. </a:t>
            </a:r>
            <a:endParaRPr/>
          </a:p>
          <a:p>
            <a:pPr indent="-342900" lvl="0" marL="457200" rtl="0" algn="l">
              <a:spcBef>
                <a:spcPts val="0"/>
              </a:spcBef>
              <a:spcAft>
                <a:spcPts val="0"/>
              </a:spcAft>
              <a:buSzPts val="1800"/>
              <a:buChar char="●"/>
            </a:pPr>
            <a:r>
              <a:rPr lang="en" u="sng"/>
              <a:t>Fit Criterion</a:t>
            </a:r>
            <a:r>
              <a:rPr lang="en"/>
              <a:t>: When the amount of time it takes to load the desktop application is less than one minute, the loading of the application is optimal. </a:t>
            </a:r>
            <a:endParaRPr/>
          </a:p>
          <a:p>
            <a:pPr indent="-342900" lvl="0" marL="457200" rtl="0" algn="l">
              <a:spcBef>
                <a:spcPts val="0"/>
              </a:spcBef>
              <a:spcAft>
                <a:spcPts val="0"/>
              </a:spcAft>
              <a:buSzPts val="1800"/>
              <a:buChar char="●"/>
            </a:pPr>
            <a:r>
              <a:rPr lang="en" u="sng"/>
              <a:t>Acceptance</a:t>
            </a:r>
            <a:r>
              <a:rPr lang="en"/>
              <a:t>: #9</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 calcmode="lin" valueType="num">
                                      <p:cBhvr additive="base">
                                        <p:cTn dur="1000"/>
                                        <p:tgtEl>
                                          <p:spTgt spid="16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 calcmode="lin" valueType="num">
                                      <p:cBhvr additive="base">
                                        <p:cTn dur="1000"/>
                                        <p:tgtEl>
                                          <p:spTgt spid="16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 calcmode="lin" valueType="num">
                                      <p:cBhvr additive="base">
                                        <p:cTn dur="1000"/>
                                        <p:tgtEl>
                                          <p:spTgt spid="16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 calcmode="lin" valueType="num">
                                      <p:cBhvr additive="base">
                                        <p:cTn dur="1000"/>
                                        <p:tgtEl>
                                          <p:spTgt spid="16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 calcmode="lin" valueType="num">
                                      <p:cBhvr additive="base">
                                        <p:cTn dur="1000"/>
                                        <p:tgtEl>
                                          <p:spTgt spid="16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Goals</a:t>
            </a:r>
            <a:endParaRPr/>
          </a:p>
        </p:txBody>
      </p:sp>
      <p:sp>
        <p:nvSpPr>
          <p:cNvPr id="180" name="Google Shape;180;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main system will be integrating a map based API onto the system. </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Essential that the system integrate the map as efficiently as possible without creating any lag.</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Speed of the map and the speed of the algorithm processing time is essential. </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system must also not occupy more than 2 GB of memory. </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Essential that the system not occupy too much memory where it slows down other operations of the computer. </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system must have an easy User Interface for the user. </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The Driver is able to understand the UI of the application.</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UML Diagram</a:t>
            </a:r>
            <a:endParaRPr sz="3000"/>
          </a:p>
        </p:txBody>
      </p:sp>
      <p:sp>
        <p:nvSpPr>
          <p:cNvPr id="186" name="Google Shape;186;p29"/>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1600"/>
              </a:spcBef>
              <a:spcAft>
                <a:spcPts val="1600"/>
              </a:spcAft>
              <a:buNone/>
            </a:pPr>
            <a:r>
              <a:rPr b="1" lang="en" sz="1800"/>
              <a:t>*Realtime data is key, 2 database sources</a:t>
            </a:r>
            <a:endParaRPr/>
          </a:p>
        </p:txBody>
      </p:sp>
      <p:pic>
        <p:nvPicPr>
          <p:cNvPr id="187" name="Google Shape;187;p29"/>
          <p:cNvPicPr preferRelativeResize="0"/>
          <p:nvPr/>
        </p:nvPicPr>
        <p:blipFill>
          <a:blip r:embed="rId3">
            <a:alphaModFix/>
          </a:blip>
          <a:stretch>
            <a:fillRect/>
          </a:stretch>
        </p:blipFill>
        <p:spPr>
          <a:xfrm>
            <a:off x="3091450" y="1852225"/>
            <a:ext cx="5598750" cy="14390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Sequence Diagram</a:t>
            </a:r>
            <a:endParaRPr/>
          </a:p>
        </p:txBody>
      </p:sp>
      <p:sp>
        <p:nvSpPr>
          <p:cNvPr id="193" name="Google Shape;193;p30"/>
          <p:cNvSpPr txBox="1"/>
          <p:nvPr>
            <p:ph idx="1" type="body"/>
          </p:nvPr>
        </p:nvSpPr>
        <p:spPr>
          <a:xfrm>
            <a:off x="311700" y="1465800"/>
            <a:ext cx="2485200" cy="310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Use case: The user [driver] retrieves locations containing vehicles in need of repairs.</a:t>
            </a:r>
            <a:endParaRPr/>
          </a:p>
        </p:txBody>
      </p:sp>
      <p:pic>
        <p:nvPicPr>
          <p:cNvPr id="194" name="Google Shape;194;p30"/>
          <p:cNvPicPr preferRelativeResize="0"/>
          <p:nvPr/>
        </p:nvPicPr>
        <p:blipFill>
          <a:blip r:embed="rId3">
            <a:alphaModFix/>
          </a:blip>
          <a:stretch>
            <a:fillRect/>
          </a:stretch>
        </p:blipFill>
        <p:spPr>
          <a:xfrm>
            <a:off x="2564800" y="1311300"/>
            <a:ext cx="6439899" cy="3149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Issues</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Issues</a:t>
            </a:r>
            <a:endParaRPr/>
          </a:p>
        </p:txBody>
      </p:sp>
      <p:sp>
        <p:nvSpPr>
          <p:cNvPr id="205" name="Google Shape;205;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How does the system account for road closures? If a Divvy station is located on the street of a closed construction site, how will the algorithm know to ignore that station for the time being?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How does the system reconfigure to account for bikes that are not returned properly?</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How does the data produced by the system properly integrate and account for the revenue, expenses, and profit of the system?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How does the system account for weather delays, traffic disruptions, and other issues related to routing? </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217375"/>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Ready Made Product</a:t>
            </a:r>
            <a:endParaRPr/>
          </a:p>
        </p:txBody>
      </p:sp>
      <p:sp>
        <p:nvSpPr>
          <p:cNvPr id="211" name="Google Shape;211;p33"/>
          <p:cNvSpPr txBox="1"/>
          <p:nvPr>
            <p:ph idx="1" type="body"/>
          </p:nvPr>
        </p:nvSpPr>
        <p:spPr>
          <a:xfrm>
            <a:off x="311700" y="932400"/>
            <a:ext cx="2808000" cy="544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Google Maps </a:t>
            </a:r>
            <a:r>
              <a:rPr lang="en"/>
              <a:t>Partners</a:t>
            </a:r>
            <a:r>
              <a:rPr lang="en"/>
              <a:t> with Divvy</a:t>
            </a:r>
            <a:endParaRPr/>
          </a:p>
          <a:p>
            <a:pPr indent="0" lvl="0" marL="457200" rtl="0" algn="l">
              <a:spcBef>
                <a:spcPts val="1600"/>
              </a:spcBef>
              <a:spcAft>
                <a:spcPts val="1600"/>
              </a:spcAft>
              <a:buNone/>
            </a:pPr>
            <a:r>
              <a:t/>
            </a:r>
            <a:endParaRPr/>
          </a:p>
        </p:txBody>
      </p:sp>
      <p:pic>
        <p:nvPicPr>
          <p:cNvPr id="212" name="Google Shape;212;p33"/>
          <p:cNvPicPr preferRelativeResize="0"/>
          <p:nvPr/>
        </p:nvPicPr>
        <p:blipFill>
          <a:blip r:embed="rId3">
            <a:alphaModFix/>
          </a:blip>
          <a:stretch>
            <a:fillRect/>
          </a:stretch>
        </p:blipFill>
        <p:spPr>
          <a:xfrm>
            <a:off x="3533599" y="0"/>
            <a:ext cx="2767426" cy="5143499"/>
          </a:xfrm>
          <a:prstGeom prst="rect">
            <a:avLst/>
          </a:prstGeom>
          <a:noFill/>
          <a:ln>
            <a:noFill/>
          </a:ln>
        </p:spPr>
      </p:pic>
      <p:pic>
        <p:nvPicPr>
          <p:cNvPr id="213" name="Google Shape;213;p33"/>
          <p:cNvPicPr preferRelativeResize="0"/>
          <p:nvPr/>
        </p:nvPicPr>
        <p:blipFill>
          <a:blip r:embed="rId4">
            <a:alphaModFix/>
          </a:blip>
          <a:stretch>
            <a:fillRect/>
          </a:stretch>
        </p:blipFill>
        <p:spPr>
          <a:xfrm>
            <a:off x="5602764" y="0"/>
            <a:ext cx="3541236" cy="5143500"/>
          </a:xfrm>
          <a:prstGeom prst="rect">
            <a:avLst/>
          </a:prstGeom>
          <a:noFill/>
          <a:ln>
            <a:noFill/>
          </a:ln>
        </p:spPr>
      </p:pic>
      <p:sp>
        <p:nvSpPr>
          <p:cNvPr id="214" name="Google Shape;214;p33"/>
          <p:cNvSpPr/>
          <p:nvPr/>
        </p:nvSpPr>
        <p:spPr>
          <a:xfrm>
            <a:off x="3567150" y="1776175"/>
            <a:ext cx="1938900" cy="681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a:off x="8385025" y="1850175"/>
            <a:ext cx="658500" cy="37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nvSpPr>
        <p:spPr>
          <a:xfrm>
            <a:off x="308625" y="1380225"/>
            <a:ext cx="2410500" cy="718500"/>
          </a:xfrm>
          <a:prstGeom prst="rect">
            <a:avLst/>
          </a:prstGeom>
          <a:noFill/>
          <a:ln>
            <a:noFill/>
          </a:ln>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location of each Divvy station in the given area</a:t>
            </a:r>
            <a:endParaRPr>
              <a:latin typeface="Roboto"/>
              <a:ea typeface="Roboto"/>
              <a:cs typeface="Roboto"/>
              <a:sym typeface="Roboto"/>
            </a:endParaRPr>
          </a:p>
        </p:txBody>
      </p:sp>
      <p:sp>
        <p:nvSpPr>
          <p:cNvPr id="217" name="Google Shape;217;p33"/>
          <p:cNvSpPr txBox="1"/>
          <p:nvPr/>
        </p:nvSpPr>
        <p:spPr>
          <a:xfrm>
            <a:off x="308625" y="3104675"/>
            <a:ext cx="2937300" cy="917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Currently lacks a “Ride Plan”</a:t>
            </a:r>
            <a:endParaRPr sz="1200">
              <a:solidFill>
                <a:schemeClr val="dk2"/>
              </a:solidFill>
              <a:latin typeface="Roboto"/>
              <a:ea typeface="Roboto"/>
              <a:cs typeface="Roboto"/>
              <a:sym typeface="Roboto"/>
            </a:endParaRPr>
          </a:p>
          <a:p>
            <a:pPr indent="-304800" lvl="1" marL="9144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Doesn’t automatically select the route between station to station.</a:t>
            </a:r>
            <a:endParaRPr>
              <a:latin typeface="Roboto"/>
              <a:ea typeface="Roboto"/>
              <a:cs typeface="Roboto"/>
              <a:sym typeface="Roboto"/>
            </a:endParaRPr>
          </a:p>
        </p:txBody>
      </p:sp>
      <p:sp>
        <p:nvSpPr>
          <p:cNvPr id="218" name="Google Shape;218;p33"/>
          <p:cNvSpPr txBox="1"/>
          <p:nvPr/>
        </p:nvSpPr>
        <p:spPr>
          <a:xfrm>
            <a:off x="311700" y="3985875"/>
            <a:ext cx="3004800" cy="101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u="sng">
                <a:solidFill>
                  <a:schemeClr val="accent5"/>
                </a:solidFill>
                <a:latin typeface="Roboto"/>
                <a:ea typeface="Roboto"/>
                <a:cs typeface="Roboto"/>
                <a:sym typeface="Roboto"/>
                <a:hlinkClick r:id="rId5"/>
              </a:rPr>
              <a:t>https://chicago.curbed.com/2019/7/22/20703908/divvy-stations-google-maps-app</a:t>
            </a:r>
            <a:endParaRPr sz="10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rPr lang="en" sz="1000" u="sng">
                <a:solidFill>
                  <a:schemeClr val="accent5"/>
                </a:solidFill>
                <a:latin typeface="Roboto"/>
                <a:ea typeface="Roboto"/>
                <a:cs typeface="Roboto"/>
                <a:sym typeface="Roboto"/>
                <a:hlinkClick r:id="rId6"/>
              </a:rPr>
              <a:t>https://blog.google/products/maps/real-time-bikeshare-information-google-map/</a:t>
            </a:r>
            <a:endParaRPr>
              <a:latin typeface="Roboto"/>
              <a:ea typeface="Roboto"/>
              <a:cs typeface="Roboto"/>
              <a:sym typeface="Roboto"/>
            </a:endParaRPr>
          </a:p>
        </p:txBody>
      </p:sp>
      <p:sp>
        <p:nvSpPr>
          <p:cNvPr id="219" name="Google Shape;219;p33"/>
          <p:cNvSpPr txBox="1"/>
          <p:nvPr/>
        </p:nvSpPr>
        <p:spPr>
          <a:xfrm>
            <a:off x="308625" y="2098725"/>
            <a:ext cx="2410500" cy="510600"/>
          </a:xfrm>
          <a:prstGeom prst="rect">
            <a:avLst/>
          </a:prstGeom>
          <a:noFill/>
          <a:ln>
            <a:noFill/>
          </a:ln>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number of bikes per-station</a:t>
            </a:r>
            <a:endParaRPr/>
          </a:p>
        </p:txBody>
      </p:sp>
      <p:sp>
        <p:nvSpPr>
          <p:cNvPr id="220" name="Google Shape;220;p33"/>
          <p:cNvSpPr txBox="1"/>
          <p:nvPr/>
        </p:nvSpPr>
        <p:spPr>
          <a:xfrm>
            <a:off x="308625" y="2609325"/>
            <a:ext cx="2968800" cy="559200"/>
          </a:xfrm>
          <a:prstGeom prst="rect">
            <a:avLst/>
          </a:prstGeom>
          <a:noFill/>
          <a:ln>
            <a:noFill/>
          </a:ln>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Successful in 24 cities, including Chicago</a:t>
            </a:r>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9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10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1000"/>
                                        <p:tgtEl>
                                          <p:spTgt spid="217">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Description</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19"/>
          <p:cNvPicPr preferRelativeResize="0"/>
          <p:nvPr/>
        </p:nvPicPr>
        <p:blipFill rotWithShape="1">
          <a:blip r:embed="rId3">
            <a:alphaModFix/>
          </a:blip>
          <a:srcRect b="0" l="12360" r="12360" t="0"/>
          <a:stretch/>
        </p:blipFill>
        <p:spPr>
          <a:xfrm>
            <a:off x="3" y="0"/>
            <a:ext cx="3445528" cy="2571754"/>
          </a:xfrm>
          <a:prstGeom prst="rect">
            <a:avLst/>
          </a:prstGeom>
          <a:noFill/>
          <a:ln>
            <a:noFill/>
          </a:ln>
        </p:spPr>
      </p:pic>
      <p:pic>
        <p:nvPicPr>
          <p:cNvPr id="122" name="Google Shape;122;p19"/>
          <p:cNvPicPr preferRelativeResize="0"/>
          <p:nvPr/>
        </p:nvPicPr>
        <p:blipFill rotWithShape="1">
          <a:blip r:embed="rId4">
            <a:alphaModFix/>
          </a:blip>
          <a:srcRect b="22740" l="0" r="0" t="22740"/>
          <a:stretch/>
        </p:blipFill>
        <p:spPr>
          <a:xfrm>
            <a:off x="0" y="2571750"/>
            <a:ext cx="3445527" cy="2571752"/>
          </a:xfrm>
          <a:prstGeom prst="rect">
            <a:avLst/>
          </a:prstGeom>
          <a:noFill/>
          <a:ln>
            <a:noFill/>
          </a:ln>
        </p:spPr>
      </p:pic>
      <p:sp>
        <p:nvSpPr>
          <p:cNvPr id="123" name="Google Shape;123;p19"/>
          <p:cNvSpPr txBox="1"/>
          <p:nvPr>
            <p:ph type="title"/>
          </p:nvPr>
        </p:nvSpPr>
        <p:spPr>
          <a:xfrm>
            <a:off x="4049113" y="307825"/>
            <a:ext cx="4779300" cy="14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Divvy Van Assistant</a:t>
            </a:r>
            <a:endParaRPr/>
          </a:p>
        </p:txBody>
      </p:sp>
      <p:sp>
        <p:nvSpPr>
          <p:cNvPr id="124" name="Google Shape;124;p19"/>
          <p:cNvSpPr txBox="1"/>
          <p:nvPr>
            <p:ph idx="1" type="body"/>
          </p:nvPr>
        </p:nvSpPr>
        <p:spPr>
          <a:xfrm>
            <a:off x="4054888" y="1808125"/>
            <a:ext cx="4779300" cy="276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Based on Divvy Share Ride, operated by Motivate</a:t>
            </a:r>
            <a:endParaRPr/>
          </a:p>
          <a:p>
            <a:pPr indent="-317500" lvl="0" marL="457200" rtl="0" algn="l">
              <a:spcBef>
                <a:spcPts val="0"/>
              </a:spcBef>
              <a:spcAft>
                <a:spcPts val="0"/>
              </a:spcAft>
              <a:buSzPts val="1400"/>
              <a:buChar char="●"/>
            </a:pPr>
            <a:r>
              <a:rPr lang="en"/>
              <a:t>Deliver bikes, scooters efficiently </a:t>
            </a:r>
            <a:endParaRPr/>
          </a:p>
          <a:p>
            <a:pPr indent="-317500" lvl="0" marL="457200" rtl="0" algn="l">
              <a:spcBef>
                <a:spcPts val="0"/>
              </a:spcBef>
              <a:spcAft>
                <a:spcPts val="0"/>
              </a:spcAft>
              <a:buSzPts val="1400"/>
              <a:buChar char="●"/>
            </a:pPr>
            <a:r>
              <a:rPr lang="en"/>
              <a:t>Managing any necessary maintenance work</a:t>
            </a:r>
            <a:endParaRPr/>
          </a:p>
          <a:p>
            <a:pPr indent="-317500" lvl="0" marL="457200" rtl="0" algn="l">
              <a:spcBef>
                <a:spcPts val="0"/>
              </a:spcBef>
              <a:spcAft>
                <a:spcPts val="0"/>
              </a:spcAft>
              <a:buSzPts val="1400"/>
              <a:buChar char="●"/>
            </a:pPr>
            <a:r>
              <a:rPr lang="en"/>
              <a:t>All in a well-ordered </a:t>
            </a:r>
            <a:r>
              <a:rPr lang="en"/>
              <a:t>and</a:t>
            </a:r>
            <a:r>
              <a:rPr lang="en"/>
              <a:t> timely manner</a:t>
            </a:r>
            <a:endParaRPr/>
          </a:p>
          <a:p>
            <a:pPr indent="0" lvl="0" marL="457200" rtl="0" algn="l">
              <a:spcBef>
                <a:spcPts val="160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 calcmode="lin" valueType="num">
                                      <p:cBhvr additive="base">
                                        <p:cTn dur="1000"/>
                                        <p:tgtEl>
                                          <p:spTgt spid="12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 calcmode="lin" valueType="num">
                                      <p:cBhvr additive="base">
                                        <p:cTn dur="1000"/>
                                        <p:tgtEl>
                                          <p:spTgt spid="12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 calcmode="lin" valueType="num">
                                      <p:cBhvr additive="base">
                                        <p:cTn dur="1000"/>
                                        <p:tgtEl>
                                          <p:spTgt spid="12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 calcmode="lin" valueType="num">
                                      <p:cBhvr additive="base">
                                        <p:cTn dur="1000"/>
                                        <p:tgtEl>
                                          <p:spTgt spid="12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 calcmode="lin" valueType="num">
                                      <p:cBhvr additive="base">
                                        <p:cTn dur="1000"/>
                                        <p:tgtEl>
                                          <p:spTgt spid="12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Cases</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85350" y="679625"/>
            <a:ext cx="2683200" cy="10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Diagram</a:t>
            </a:r>
            <a:endParaRPr/>
          </a:p>
        </p:txBody>
      </p:sp>
      <p:sp>
        <p:nvSpPr>
          <p:cNvPr id="135" name="Google Shape;135;p21"/>
          <p:cNvSpPr txBox="1"/>
          <p:nvPr>
            <p:ph idx="1" type="body"/>
          </p:nvPr>
        </p:nvSpPr>
        <p:spPr>
          <a:xfrm>
            <a:off x="185350" y="1798300"/>
            <a:ext cx="2683200" cy="25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1"/>
          <p:cNvPicPr preferRelativeResize="0"/>
          <p:nvPr/>
        </p:nvPicPr>
        <p:blipFill>
          <a:blip r:embed="rId3">
            <a:alphaModFix/>
          </a:blip>
          <a:stretch>
            <a:fillRect/>
          </a:stretch>
        </p:blipFill>
        <p:spPr>
          <a:xfrm>
            <a:off x="3191625" y="902875"/>
            <a:ext cx="5717725" cy="316752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Requirements</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Functional Requirements</a:t>
            </a:r>
            <a:endParaRPr/>
          </a:p>
        </p:txBody>
      </p:sp>
      <p:sp>
        <p:nvSpPr>
          <p:cNvPr id="147" name="Google Shape;147;p2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Data</a:t>
            </a:r>
            <a:endParaRPr/>
          </a:p>
          <a:p>
            <a:pPr indent="-342900" lvl="0" marL="457200" rtl="0" algn="l">
              <a:spcBef>
                <a:spcPts val="0"/>
              </a:spcBef>
              <a:spcAft>
                <a:spcPts val="0"/>
              </a:spcAft>
              <a:buSzPts val="1800"/>
              <a:buChar char="●"/>
            </a:pPr>
            <a:r>
              <a:rPr lang="en"/>
              <a:t>Performance</a:t>
            </a:r>
            <a:endParaRPr/>
          </a:p>
          <a:p>
            <a:pPr indent="-342900" lvl="0" marL="457200" rtl="0" algn="l">
              <a:spcBef>
                <a:spcPts val="0"/>
              </a:spcBef>
              <a:spcAft>
                <a:spcPts val="0"/>
              </a:spcAft>
              <a:buSzPts val="1800"/>
              <a:buChar char="●"/>
            </a:pPr>
            <a:r>
              <a:rPr lang="en"/>
              <a:t>Dependability</a:t>
            </a:r>
            <a:endParaRPr/>
          </a:p>
          <a:p>
            <a:pPr indent="-342900" lvl="0" marL="457200" rtl="0" algn="l">
              <a:spcBef>
                <a:spcPts val="0"/>
              </a:spcBef>
              <a:spcAft>
                <a:spcPts val="0"/>
              </a:spcAft>
              <a:buSzPts val="1800"/>
              <a:buChar char="●"/>
            </a:pPr>
            <a:r>
              <a:rPr lang="en"/>
              <a:t>Maintainability &amp; Support</a:t>
            </a:r>
            <a:endParaRPr/>
          </a:p>
          <a:p>
            <a:pPr indent="-342900" lvl="0" marL="457200" rtl="0" algn="l">
              <a:spcBef>
                <a:spcPts val="0"/>
              </a:spcBef>
              <a:spcAft>
                <a:spcPts val="0"/>
              </a:spcAft>
              <a:buSzPts val="1800"/>
              <a:buChar char="●"/>
            </a:pPr>
            <a:r>
              <a:rPr lang="en"/>
              <a:t>Security</a:t>
            </a:r>
            <a:endParaRPr/>
          </a:p>
          <a:p>
            <a:pPr indent="-342900" lvl="0" marL="457200" rtl="0" algn="l">
              <a:spcBef>
                <a:spcPts val="0"/>
              </a:spcBef>
              <a:spcAft>
                <a:spcPts val="0"/>
              </a:spcAft>
              <a:buSzPts val="1800"/>
              <a:buChar char="●"/>
            </a:pPr>
            <a:r>
              <a:rPr lang="en"/>
              <a:t>Usability &amp; Humanity</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4"/>
          <p:cNvPicPr preferRelativeResize="0"/>
          <p:nvPr/>
        </p:nvPicPr>
        <p:blipFill rotWithShape="1">
          <a:blip r:embed="rId3">
            <a:alphaModFix/>
          </a:blip>
          <a:srcRect b="0" l="3253" r="3253" t="0"/>
          <a:stretch/>
        </p:blipFill>
        <p:spPr>
          <a:xfrm>
            <a:off x="0" y="0"/>
            <a:ext cx="3512599" cy="5143497"/>
          </a:xfrm>
          <a:prstGeom prst="rect">
            <a:avLst/>
          </a:prstGeom>
          <a:noFill/>
          <a:ln>
            <a:noFill/>
          </a:ln>
          <a:effectLst>
            <a:outerShdw blurRad="57150" rotWithShape="0" algn="bl" dir="5400000" dist="19050">
              <a:srgbClr val="000000">
                <a:alpha val="50000"/>
              </a:srgbClr>
            </a:outerShdw>
          </a:effectLst>
        </p:spPr>
      </p:pic>
      <p:sp>
        <p:nvSpPr>
          <p:cNvPr id="154" name="Google Shape;154;p24"/>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Data &amp; Performance</a:t>
            </a:r>
            <a:endParaRPr b="1">
              <a:solidFill>
                <a:srgbClr val="000000"/>
              </a:solidFill>
            </a:endParaRPr>
          </a:p>
        </p:txBody>
      </p:sp>
      <p:sp>
        <p:nvSpPr>
          <p:cNvPr id="155" name="Google Shape;155;p24"/>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Station Count:</a:t>
            </a:r>
            <a:endParaRPr b="1" u="sng"/>
          </a:p>
          <a:p>
            <a:pPr indent="-342900" lvl="0" marL="457200" rtl="0" algn="l">
              <a:spcBef>
                <a:spcPts val="1600"/>
              </a:spcBef>
              <a:spcAft>
                <a:spcPts val="0"/>
              </a:spcAft>
              <a:buSzPts val="1800"/>
              <a:buChar char="●"/>
            </a:pPr>
            <a:r>
              <a:rPr b="1" lang="en" u="sng"/>
              <a:t>Description</a:t>
            </a:r>
            <a:r>
              <a:rPr lang="en"/>
              <a:t>: The system must be able to keep track of the number of bikes at each Divvy station in real time. </a:t>
            </a:r>
            <a:endParaRPr/>
          </a:p>
          <a:p>
            <a:pPr indent="-342900" lvl="0" marL="457200" rtl="0" algn="l">
              <a:spcBef>
                <a:spcPts val="0"/>
              </a:spcBef>
              <a:spcAft>
                <a:spcPts val="0"/>
              </a:spcAft>
              <a:buSzPts val="1800"/>
              <a:buChar char="●"/>
            </a:pPr>
            <a:r>
              <a:rPr b="1" lang="en" u="sng"/>
              <a:t>Rationale</a:t>
            </a:r>
            <a:r>
              <a:rPr lang="en"/>
              <a:t>: The system will use this information for its algorithm to determine which station to transfer bikes. </a:t>
            </a:r>
            <a:endParaRPr/>
          </a:p>
          <a:p>
            <a:pPr indent="-342900" lvl="0" marL="457200" rtl="0" algn="l">
              <a:spcBef>
                <a:spcPts val="0"/>
              </a:spcBef>
              <a:spcAft>
                <a:spcPts val="0"/>
              </a:spcAft>
              <a:buSzPts val="1800"/>
              <a:buChar char="●"/>
            </a:pPr>
            <a:r>
              <a:rPr b="1" lang="en" u="sng"/>
              <a:t>Fit Criterion</a:t>
            </a:r>
            <a:r>
              <a:rPr lang="en"/>
              <a:t>: This requirement is met when the number of bikes at each station after transfer hours is appropriate for ridership levels.  </a:t>
            </a:r>
            <a:endParaRPr/>
          </a:p>
          <a:p>
            <a:pPr indent="-342900" lvl="0" marL="457200" rtl="0" algn="l">
              <a:spcBef>
                <a:spcPts val="0"/>
              </a:spcBef>
              <a:spcAft>
                <a:spcPts val="0"/>
              </a:spcAft>
              <a:buSzPts val="1800"/>
              <a:buChar char="●"/>
            </a:pPr>
            <a:r>
              <a:rPr b="1" lang="en" u="sng"/>
              <a:t>Acceptance</a:t>
            </a:r>
            <a:r>
              <a:rPr lang="en"/>
              <a:t>: #6</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1000"/>
                                        <p:tgtEl>
                                          <p:spTgt spid="1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 calcmode="lin" valueType="num">
                                      <p:cBhvr additive="base">
                                        <p:cTn dur="1000"/>
                                        <p:tgtEl>
                                          <p:spTgt spid="1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 calcmode="lin" valueType="num">
                                      <p:cBhvr additive="base">
                                        <p:cTn dur="1000"/>
                                        <p:tgtEl>
                                          <p:spTgt spid="15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 calcmode="lin" valueType="num">
                                      <p:cBhvr additive="base">
                                        <p:cTn dur="1000"/>
                                        <p:tgtEl>
                                          <p:spTgt spid="15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 calcmode="lin" valueType="num">
                                      <p:cBhvr additive="base">
                                        <p:cTn dur="1000"/>
                                        <p:tgtEl>
                                          <p:spTgt spid="15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5"/>
          <p:cNvPicPr preferRelativeResize="0"/>
          <p:nvPr/>
        </p:nvPicPr>
        <p:blipFill>
          <a:blip r:embed="rId3">
            <a:alphaModFix/>
          </a:blip>
          <a:stretch>
            <a:fillRect/>
          </a:stretch>
        </p:blipFill>
        <p:spPr>
          <a:xfrm>
            <a:off x="6443701" y="298999"/>
            <a:ext cx="2311300" cy="2341023"/>
          </a:xfrm>
          <a:prstGeom prst="rect">
            <a:avLst/>
          </a:prstGeom>
          <a:noFill/>
          <a:ln>
            <a:noFill/>
          </a:ln>
        </p:spPr>
      </p:pic>
      <p:sp>
        <p:nvSpPr>
          <p:cNvPr id="161" name="Google Shape;161;p25"/>
          <p:cNvSpPr txBox="1"/>
          <p:nvPr>
            <p:ph type="title"/>
          </p:nvPr>
        </p:nvSpPr>
        <p:spPr>
          <a:xfrm>
            <a:off x="311700" y="410000"/>
            <a:ext cx="4260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&amp; Performance</a:t>
            </a:r>
            <a:endParaRPr/>
          </a:p>
        </p:txBody>
      </p:sp>
      <p:sp>
        <p:nvSpPr>
          <p:cNvPr id="162" name="Google Shape;162;p25"/>
          <p:cNvSpPr txBox="1"/>
          <p:nvPr>
            <p:ph idx="1" type="body"/>
          </p:nvPr>
        </p:nvSpPr>
        <p:spPr>
          <a:xfrm>
            <a:off x="311700" y="1229875"/>
            <a:ext cx="8339700" cy="34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Map Data</a:t>
            </a:r>
            <a:endParaRPr b="1" u="sng"/>
          </a:p>
          <a:p>
            <a:pPr indent="-342900" lvl="0" marL="457200" rtl="0" algn="l">
              <a:spcBef>
                <a:spcPts val="1600"/>
              </a:spcBef>
              <a:spcAft>
                <a:spcPts val="0"/>
              </a:spcAft>
              <a:buSzPts val="1800"/>
              <a:buChar char="●"/>
            </a:pPr>
            <a:r>
              <a:rPr b="1" lang="en" u="sng"/>
              <a:t>Description</a:t>
            </a:r>
            <a:r>
              <a:rPr lang="en"/>
              <a:t>: The system must use an API to keep track of the map location of the city of Chicago. </a:t>
            </a:r>
            <a:endParaRPr/>
          </a:p>
          <a:p>
            <a:pPr indent="-342900" lvl="0" marL="457200" rtl="0" algn="l">
              <a:spcBef>
                <a:spcPts val="0"/>
              </a:spcBef>
              <a:spcAft>
                <a:spcPts val="0"/>
              </a:spcAft>
              <a:buSzPts val="1800"/>
              <a:buChar char="●"/>
            </a:pPr>
            <a:r>
              <a:rPr b="1" lang="en" u="sng"/>
              <a:t>Rationale</a:t>
            </a:r>
            <a:r>
              <a:rPr lang="en"/>
              <a:t>: The system will try to determine the most efficient route from one station to the next while trying to eliminate the challenges of left turns and lane changes. Therefore, a map is needed when determining the route. </a:t>
            </a:r>
            <a:endParaRPr/>
          </a:p>
          <a:p>
            <a:pPr indent="-342900" lvl="0" marL="457200" rtl="0" algn="l">
              <a:spcBef>
                <a:spcPts val="0"/>
              </a:spcBef>
              <a:spcAft>
                <a:spcPts val="0"/>
              </a:spcAft>
              <a:buSzPts val="1800"/>
              <a:buChar char="●"/>
            </a:pPr>
            <a:r>
              <a:rPr b="1" lang="en" u="sng"/>
              <a:t>Fit Criterion</a:t>
            </a:r>
            <a:r>
              <a:rPr b="1" lang="en"/>
              <a:t>:</a:t>
            </a:r>
            <a:r>
              <a:rPr lang="en"/>
              <a:t> The map will be implemented in the UI interface so the driver will be able to keep track of routes in real time. The driver will also get traffic updates so the route will change in the event of a major incident. </a:t>
            </a:r>
            <a:endParaRPr/>
          </a:p>
          <a:p>
            <a:pPr indent="-342900" lvl="0" marL="457200" rtl="0" algn="l">
              <a:spcBef>
                <a:spcPts val="0"/>
              </a:spcBef>
              <a:spcAft>
                <a:spcPts val="0"/>
              </a:spcAft>
              <a:buSzPts val="1800"/>
              <a:buChar char="●"/>
            </a:pPr>
            <a:r>
              <a:rPr b="1" lang="en" u="sng"/>
              <a:t>Acceptance</a:t>
            </a:r>
            <a:r>
              <a:rPr lang="en"/>
              <a:t>: #7</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 calcmode="lin" valueType="num">
                                      <p:cBhvr additive="base">
                                        <p:cTn dur="1000"/>
                                        <p:tgtEl>
                                          <p:spTgt spid="16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 calcmode="lin" valueType="num">
                                      <p:cBhvr additive="base">
                                        <p:cTn dur="1000"/>
                                        <p:tgtEl>
                                          <p:spTgt spid="16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 calcmode="lin" valueType="num">
                                      <p:cBhvr additive="base">
                                        <p:cTn dur="1000"/>
                                        <p:tgtEl>
                                          <p:spTgt spid="16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 calcmode="lin" valueType="num">
                                      <p:cBhvr additive="base">
                                        <p:cTn dur="1000"/>
                                        <p:tgtEl>
                                          <p:spTgt spid="16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 calcmode="lin" valueType="num">
                                      <p:cBhvr additive="base">
                                        <p:cTn dur="1000"/>
                                        <p:tgtEl>
                                          <p:spTgt spid="16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 calcmode="lin" valueType="num">
                                      <p:cBhvr additive="base">
                                        <p:cTn dur="1000"/>
                                        <p:tgtEl>
                                          <p:spTgt spid="16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 calcmode="lin" valueType="num">
                                      <p:cBhvr additive="base">
                                        <p:cTn dur="1000"/>
                                        <p:tgtEl>
                                          <p:spTgt spid="162">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