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9" r:id="rId3"/>
    <p:sldId id="257" r:id="rId4"/>
    <p:sldId id="258" r:id="rId5"/>
    <p:sldId id="259" r:id="rId6"/>
    <p:sldId id="270" r:id="rId7"/>
    <p:sldId id="271" r:id="rId8"/>
    <p:sldId id="272" r:id="rId9"/>
    <p:sldId id="263" r:id="rId10"/>
    <p:sldId id="265" r:id="rId11"/>
    <p:sldId id="264" r:id="rId12"/>
    <p:sldId id="267" r:id="rId13"/>
    <p:sldId id="268" r:id="rId14"/>
    <p:sldId id="262" r:id="rId1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B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40" autoAdjust="0"/>
    <p:restoredTop sz="94660"/>
  </p:normalViewPr>
  <p:slideViewPr>
    <p:cSldViewPr snapToGrid="0">
      <p:cViewPr varScale="1">
        <p:scale>
          <a:sx n="127" d="100"/>
          <a:sy n="127" d="100"/>
        </p:scale>
        <p:origin x="36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81531B-8F4F-480B-875C-4A5873BC12D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ED295EE9-01CA-4D4B-BC14-86F1D87CF0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0CB49A29-747D-404A-AD83-35E0072C291F}"/>
              </a:ext>
            </a:extLst>
          </p:cNvPr>
          <p:cNvSpPr>
            <a:spLocks noGrp="1"/>
          </p:cNvSpPr>
          <p:nvPr>
            <p:ph type="dt" sz="half" idx="10"/>
          </p:nvPr>
        </p:nvSpPr>
        <p:spPr/>
        <p:txBody>
          <a:bodyPr/>
          <a:lstStyle/>
          <a:p>
            <a:fld id="{F520B4B0-5AA1-4F9E-BD4A-527A63600B9D}" type="datetimeFigureOut">
              <a:rPr lang="es-ES" smtClean="0"/>
              <a:t>31/1/21</a:t>
            </a:fld>
            <a:endParaRPr lang="es-ES"/>
          </a:p>
        </p:txBody>
      </p:sp>
      <p:sp>
        <p:nvSpPr>
          <p:cNvPr id="5" name="Marcador de pie de página 4">
            <a:extLst>
              <a:ext uri="{FF2B5EF4-FFF2-40B4-BE49-F238E27FC236}">
                <a16:creationId xmlns:a16="http://schemas.microsoft.com/office/drawing/2014/main" id="{CF99CAC6-68D3-44E2-9CB2-5674CB66482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FFADB32-451D-4F4E-A4C9-C0D60DD878ED}"/>
              </a:ext>
            </a:extLst>
          </p:cNvPr>
          <p:cNvSpPr>
            <a:spLocks noGrp="1"/>
          </p:cNvSpPr>
          <p:nvPr>
            <p:ph type="sldNum" sz="quarter" idx="12"/>
          </p:nvPr>
        </p:nvSpPr>
        <p:spPr/>
        <p:txBody>
          <a:bodyPr/>
          <a:lstStyle/>
          <a:p>
            <a:fld id="{CE076D59-359A-4D70-B7A4-E804E8672CF4}" type="slidenum">
              <a:rPr lang="es-ES" smtClean="0"/>
              <a:t>‹Nº›</a:t>
            </a:fld>
            <a:endParaRPr lang="es-ES"/>
          </a:p>
        </p:txBody>
      </p:sp>
    </p:spTree>
    <p:extLst>
      <p:ext uri="{BB962C8B-B14F-4D97-AF65-F5344CB8AC3E}">
        <p14:creationId xmlns:p14="http://schemas.microsoft.com/office/powerpoint/2010/main" val="3111881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EBEB58-DA07-495D-8CC8-3024CF2818E8}"/>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F792718-5452-48BD-9536-CD6993945AC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7D38F7D-9B76-4654-A1DD-DE233259388F}"/>
              </a:ext>
            </a:extLst>
          </p:cNvPr>
          <p:cNvSpPr>
            <a:spLocks noGrp="1"/>
          </p:cNvSpPr>
          <p:nvPr>
            <p:ph type="dt" sz="half" idx="10"/>
          </p:nvPr>
        </p:nvSpPr>
        <p:spPr/>
        <p:txBody>
          <a:bodyPr/>
          <a:lstStyle/>
          <a:p>
            <a:fld id="{F520B4B0-5AA1-4F9E-BD4A-527A63600B9D}" type="datetimeFigureOut">
              <a:rPr lang="es-ES" smtClean="0"/>
              <a:t>31/1/21</a:t>
            </a:fld>
            <a:endParaRPr lang="es-ES"/>
          </a:p>
        </p:txBody>
      </p:sp>
      <p:sp>
        <p:nvSpPr>
          <p:cNvPr id="5" name="Marcador de pie de página 4">
            <a:extLst>
              <a:ext uri="{FF2B5EF4-FFF2-40B4-BE49-F238E27FC236}">
                <a16:creationId xmlns:a16="http://schemas.microsoft.com/office/drawing/2014/main" id="{CC204532-D24B-4DEB-A1A3-4CB115DB7E9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88A7925-B327-418A-840D-E087AB64A63D}"/>
              </a:ext>
            </a:extLst>
          </p:cNvPr>
          <p:cNvSpPr>
            <a:spLocks noGrp="1"/>
          </p:cNvSpPr>
          <p:nvPr>
            <p:ph type="sldNum" sz="quarter" idx="12"/>
          </p:nvPr>
        </p:nvSpPr>
        <p:spPr/>
        <p:txBody>
          <a:bodyPr/>
          <a:lstStyle/>
          <a:p>
            <a:fld id="{CE076D59-359A-4D70-B7A4-E804E8672CF4}" type="slidenum">
              <a:rPr lang="es-ES" smtClean="0"/>
              <a:t>‹Nº›</a:t>
            </a:fld>
            <a:endParaRPr lang="es-ES"/>
          </a:p>
        </p:txBody>
      </p:sp>
    </p:spTree>
    <p:extLst>
      <p:ext uri="{BB962C8B-B14F-4D97-AF65-F5344CB8AC3E}">
        <p14:creationId xmlns:p14="http://schemas.microsoft.com/office/powerpoint/2010/main" val="1614437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50EEDB2-D2C3-42B6-B96B-D0C6C443FE3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743C0E9C-8323-4EC3-B687-348692EE18D8}"/>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196220B-649E-4BD4-B22E-ADFB0A599F0C}"/>
              </a:ext>
            </a:extLst>
          </p:cNvPr>
          <p:cNvSpPr>
            <a:spLocks noGrp="1"/>
          </p:cNvSpPr>
          <p:nvPr>
            <p:ph type="dt" sz="half" idx="10"/>
          </p:nvPr>
        </p:nvSpPr>
        <p:spPr/>
        <p:txBody>
          <a:bodyPr/>
          <a:lstStyle/>
          <a:p>
            <a:fld id="{F520B4B0-5AA1-4F9E-BD4A-527A63600B9D}" type="datetimeFigureOut">
              <a:rPr lang="es-ES" smtClean="0"/>
              <a:t>31/1/21</a:t>
            </a:fld>
            <a:endParaRPr lang="es-ES"/>
          </a:p>
        </p:txBody>
      </p:sp>
      <p:sp>
        <p:nvSpPr>
          <p:cNvPr id="5" name="Marcador de pie de página 4">
            <a:extLst>
              <a:ext uri="{FF2B5EF4-FFF2-40B4-BE49-F238E27FC236}">
                <a16:creationId xmlns:a16="http://schemas.microsoft.com/office/drawing/2014/main" id="{B80A28B6-852F-4D22-BA8E-3BD2F3FF07B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EBA78AB-04C2-4566-AAAD-F660DB4D7184}"/>
              </a:ext>
            </a:extLst>
          </p:cNvPr>
          <p:cNvSpPr>
            <a:spLocks noGrp="1"/>
          </p:cNvSpPr>
          <p:nvPr>
            <p:ph type="sldNum" sz="quarter" idx="12"/>
          </p:nvPr>
        </p:nvSpPr>
        <p:spPr/>
        <p:txBody>
          <a:bodyPr/>
          <a:lstStyle/>
          <a:p>
            <a:fld id="{CE076D59-359A-4D70-B7A4-E804E8672CF4}" type="slidenum">
              <a:rPr lang="es-ES" smtClean="0"/>
              <a:t>‹Nº›</a:t>
            </a:fld>
            <a:endParaRPr lang="es-ES"/>
          </a:p>
        </p:txBody>
      </p:sp>
    </p:spTree>
    <p:extLst>
      <p:ext uri="{BB962C8B-B14F-4D97-AF65-F5344CB8AC3E}">
        <p14:creationId xmlns:p14="http://schemas.microsoft.com/office/powerpoint/2010/main" val="3968754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085B47-6666-49B8-85B6-DC93A073DEE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97BA143-ACDD-4A10-9F5C-3E7DED0E46E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B9B76FB-5FE9-4CB3-BC87-B1A953948543}"/>
              </a:ext>
            </a:extLst>
          </p:cNvPr>
          <p:cNvSpPr>
            <a:spLocks noGrp="1"/>
          </p:cNvSpPr>
          <p:nvPr>
            <p:ph type="dt" sz="half" idx="10"/>
          </p:nvPr>
        </p:nvSpPr>
        <p:spPr/>
        <p:txBody>
          <a:bodyPr/>
          <a:lstStyle/>
          <a:p>
            <a:fld id="{F520B4B0-5AA1-4F9E-BD4A-527A63600B9D}" type="datetimeFigureOut">
              <a:rPr lang="es-ES" smtClean="0"/>
              <a:t>31/1/21</a:t>
            </a:fld>
            <a:endParaRPr lang="es-ES"/>
          </a:p>
        </p:txBody>
      </p:sp>
      <p:sp>
        <p:nvSpPr>
          <p:cNvPr id="5" name="Marcador de pie de página 4">
            <a:extLst>
              <a:ext uri="{FF2B5EF4-FFF2-40B4-BE49-F238E27FC236}">
                <a16:creationId xmlns:a16="http://schemas.microsoft.com/office/drawing/2014/main" id="{6A1D0332-3921-4BFD-BE57-7599A10700A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2EB634A-2E18-4EE9-9688-CDA958A3C07A}"/>
              </a:ext>
            </a:extLst>
          </p:cNvPr>
          <p:cNvSpPr>
            <a:spLocks noGrp="1"/>
          </p:cNvSpPr>
          <p:nvPr>
            <p:ph type="sldNum" sz="quarter" idx="12"/>
          </p:nvPr>
        </p:nvSpPr>
        <p:spPr/>
        <p:txBody>
          <a:bodyPr/>
          <a:lstStyle/>
          <a:p>
            <a:fld id="{CE076D59-359A-4D70-B7A4-E804E8672CF4}" type="slidenum">
              <a:rPr lang="es-ES" smtClean="0"/>
              <a:t>‹Nº›</a:t>
            </a:fld>
            <a:endParaRPr lang="es-ES"/>
          </a:p>
        </p:txBody>
      </p:sp>
    </p:spTree>
    <p:extLst>
      <p:ext uri="{BB962C8B-B14F-4D97-AF65-F5344CB8AC3E}">
        <p14:creationId xmlns:p14="http://schemas.microsoft.com/office/powerpoint/2010/main" val="2317974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1EED5E-62BA-4372-A2C2-4D568ED0463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1D9DFECD-FD3C-4955-8FD8-0CC27251DD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B178087-9E71-4AB4-99FE-C65CFFB2D36A}"/>
              </a:ext>
            </a:extLst>
          </p:cNvPr>
          <p:cNvSpPr>
            <a:spLocks noGrp="1"/>
          </p:cNvSpPr>
          <p:nvPr>
            <p:ph type="dt" sz="half" idx="10"/>
          </p:nvPr>
        </p:nvSpPr>
        <p:spPr/>
        <p:txBody>
          <a:bodyPr/>
          <a:lstStyle/>
          <a:p>
            <a:fld id="{F520B4B0-5AA1-4F9E-BD4A-527A63600B9D}" type="datetimeFigureOut">
              <a:rPr lang="es-ES" smtClean="0"/>
              <a:t>31/1/21</a:t>
            </a:fld>
            <a:endParaRPr lang="es-ES"/>
          </a:p>
        </p:txBody>
      </p:sp>
      <p:sp>
        <p:nvSpPr>
          <p:cNvPr id="5" name="Marcador de pie de página 4">
            <a:extLst>
              <a:ext uri="{FF2B5EF4-FFF2-40B4-BE49-F238E27FC236}">
                <a16:creationId xmlns:a16="http://schemas.microsoft.com/office/drawing/2014/main" id="{30B5A92B-15CF-49BA-8E25-DEA2F35413F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A17D02C-F11C-4E51-AB97-419B359D8131}"/>
              </a:ext>
            </a:extLst>
          </p:cNvPr>
          <p:cNvSpPr>
            <a:spLocks noGrp="1"/>
          </p:cNvSpPr>
          <p:nvPr>
            <p:ph type="sldNum" sz="quarter" idx="12"/>
          </p:nvPr>
        </p:nvSpPr>
        <p:spPr/>
        <p:txBody>
          <a:bodyPr/>
          <a:lstStyle/>
          <a:p>
            <a:fld id="{CE076D59-359A-4D70-B7A4-E804E8672CF4}" type="slidenum">
              <a:rPr lang="es-ES" smtClean="0"/>
              <a:t>‹Nº›</a:t>
            </a:fld>
            <a:endParaRPr lang="es-ES"/>
          </a:p>
        </p:txBody>
      </p:sp>
    </p:spTree>
    <p:extLst>
      <p:ext uri="{BB962C8B-B14F-4D97-AF65-F5344CB8AC3E}">
        <p14:creationId xmlns:p14="http://schemas.microsoft.com/office/powerpoint/2010/main" val="1210481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CAACFE-7F84-41EA-AB79-686583805C0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6AD56C4-1DCF-4A6C-825A-0F0A3669D80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7E1A9032-975C-43BF-AECA-AD994D0C62C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74B06EF1-9DA8-4FF8-AA68-3C6C5685F411}"/>
              </a:ext>
            </a:extLst>
          </p:cNvPr>
          <p:cNvSpPr>
            <a:spLocks noGrp="1"/>
          </p:cNvSpPr>
          <p:nvPr>
            <p:ph type="dt" sz="half" idx="10"/>
          </p:nvPr>
        </p:nvSpPr>
        <p:spPr/>
        <p:txBody>
          <a:bodyPr/>
          <a:lstStyle/>
          <a:p>
            <a:fld id="{F520B4B0-5AA1-4F9E-BD4A-527A63600B9D}" type="datetimeFigureOut">
              <a:rPr lang="es-ES" smtClean="0"/>
              <a:t>31/1/21</a:t>
            </a:fld>
            <a:endParaRPr lang="es-ES"/>
          </a:p>
        </p:txBody>
      </p:sp>
      <p:sp>
        <p:nvSpPr>
          <p:cNvPr id="6" name="Marcador de pie de página 5">
            <a:extLst>
              <a:ext uri="{FF2B5EF4-FFF2-40B4-BE49-F238E27FC236}">
                <a16:creationId xmlns:a16="http://schemas.microsoft.com/office/drawing/2014/main" id="{0AA4AA9D-AFD3-449B-9B71-D2CAD3354CC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F4D48D9-5A70-4191-A607-949497DA9795}"/>
              </a:ext>
            </a:extLst>
          </p:cNvPr>
          <p:cNvSpPr>
            <a:spLocks noGrp="1"/>
          </p:cNvSpPr>
          <p:nvPr>
            <p:ph type="sldNum" sz="quarter" idx="12"/>
          </p:nvPr>
        </p:nvSpPr>
        <p:spPr/>
        <p:txBody>
          <a:bodyPr/>
          <a:lstStyle/>
          <a:p>
            <a:fld id="{CE076D59-359A-4D70-B7A4-E804E8672CF4}" type="slidenum">
              <a:rPr lang="es-ES" smtClean="0"/>
              <a:t>‹Nº›</a:t>
            </a:fld>
            <a:endParaRPr lang="es-ES"/>
          </a:p>
        </p:txBody>
      </p:sp>
    </p:spTree>
    <p:extLst>
      <p:ext uri="{BB962C8B-B14F-4D97-AF65-F5344CB8AC3E}">
        <p14:creationId xmlns:p14="http://schemas.microsoft.com/office/powerpoint/2010/main" val="3914184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91ABAF-2D90-4229-9F41-A8A996E6ABCD}"/>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1F22632-02CE-4A1B-8D2F-2780EB3704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91C50C2-3600-41D3-8B49-489787C4CD4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8C3CFD26-5E74-4912-939A-56F2C71EA2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AF8AC5A-8CD0-4946-AD1F-A3197F8E09D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7876C100-9D9D-4DA2-AA86-DFCDE49459B4}"/>
              </a:ext>
            </a:extLst>
          </p:cNvPr>
          <p:cNvSpPr>
            <a:spLocks noGrp="1"/>
          </p:cNvSpPr>
          <p:nvPr>
            <p:ph type="dt" sz="half" idx="10"/>
          </p:nvPr>
        </p:nvSpPr>
        <p:spPr/>
        <p:txBody>
          <a:bodyPr/>
          <a:lstStyle/>
          <a:p>
            <a:fld id="{F520B4B0-5AA1-4F9E-BD4A-527A63600B9D}" type="datetimeFigureOut">
              <a:rPr lang="es-ES" smtClean="0"/>
              <a:t>31/1/21</a:t>
            </a:fld>
            <a:endParaRPr lang="es-ES"/>
          </a:p>
        </p:txBody>
      </p:sp>
      <p:sp>
        <p:nvSpPr>
          <p:cNvPr id="8" name="Marcador de pie de página 7">
            <a:extLst>
              <a:ext uri="{FF2B5EF4-FFF2-40B4-BE49-F238E27FC236}">
                <a16:creationId xmlns:a16="http://schemas.microsoft.com/office/drawing/2014/main" id="{B4B28C59-3995-4DF3-9DE0-4BC124907AB1}"/>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EB74C26B-A788-47B6-8DFE-1ACEA2BF8E01}"/>
              </a:ext>
            </a:extLst>
          </p:cNvPr>
          <p:cNvSpPr>
            <a:spLocks noGrp="1"/>
          </p:cNvSpPr>
          <p:nvPr>
            <p:ph type="sldNum" sz="quarter" idx="12"/>
          </p:nvPr>
        </p:nvSpPr>
        <p:spPr/>
        <p:txBody>
          <a:bodyPr/>
          <a:lstStyle/>
          <a:p>
            <a:fld id="{CE076D59-359A-4D70-B7A4-E804E8672CF4}" type="slidenum">
              <a:rPr lang="es-ES" smtClean="0"/>
              <a:t>‹Nº›</a:t>
            </a:fld>
            <a:endParaRPr lang="es-ES"/>
          </a:p>
        </p:txBody>
      </p:sp>
    </p:spTree>
    <p:extLst>
      <p:ext uri="{BB962C8B-B14F-4D97-AF65-F5344CB8AC3E}">
        <p14:creationId xmlns:p14="http://schemas.microsoft.com/office/powerpoint/2010/main" val="4089817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F1ADF3-E7A6-4194-960C-66047BBB41C4}"/>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FD3B1DF6-439B-420B-B3A2-F395D3DBDB24}"/>
              </a:ext>
            </a:extLst>
          </p:cNvPr>
          <p:cNvSpPr>
            <a:spLocks noGrp="1"/>
          </p:cNvSpPr>
          <p:nvPr>
            <p:ph type="dt" sz="half" idx="10"/>
          </p:nvPr>
        </p:nvSpPr>
        <p:spPr/>
        <p:txBody>
          <a:bodyPr/>
          <a:lstStyle/>
          <a:p>
            <a:fld id="{F520B4B0-5AA1-4F9E-BD4A-527A63600B9D}" type="datetimeFigureOut">
              <a:rPr lang="es-ES" smtClean="0"/>
              <a:t>31/1/21</a:t>
            </a:fld>
            <a:endParaRPr lang="es-ES"/>
          </a:p>
        </p:txBody>
      </p:sp>
      <p:sp>
        <p:nvSpPr>
          <p:cNvPr id="4" name="Marcador de pie de página 3">
            <a:extLst>
              <a:ext uri="{FF2B5EF4-FFF2-40B4-BE49-F238E27FC236}">
                <a16:creationId xmlns:a16="http://schemas.microsoft.com/office/drawing/2014/main" id="{BD6ADAA0-3DF7-4899-B1B9-A84EFA2A8745}"/>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6A565071-42F8-46CF-A195-6E4F4B121CE7}"/>
              </a:ext>
            </a:extLst>
          </p:cNvPr>
          <p:cNvSpPr>
            <a:spLocks noGrp="1"/>
          </p:cNvSpPr>
          <p:nvPr>
            <p:ph type="sldNum" sz="quarter" idx="12"/>
          </p:nvPr>
        </p:nvSpPr>
        <p:spPr/>
        <p:txBody>
          <a:bodyPr/>
          <a:lstStyle/>
          <a:p>
            <a:fld id="{CE076D59-359A-4D70-B7A4-E804E8672CF4}" type="slidenum">
              <a:rPr lang="es-ES" smtClean="0"/>
              <a:t>‹Nº›</a:t>
            </a:fld>
            <a:endParaRPr lang="es-ES"/>
          </a:p>
        </p:txBody>
      </p:sp>
    </p:spTree>
    <p:extLst>
      <p:ext uri="{BB962C8B-B14F-4D97-AF65-F5344CB8AC3E}">
        <p14:creationId xmlns:p14="http://schemas.microsoft.com/office/powerpoint/2010/main" val="360845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DA238A2-606A-418D-ACCF-97D4FDC342B8}"/>
              </a:ext>
            </a:extLst>
          </p:cNvPr>
          <p:cNvSpPr>
            <a:spLocks noGrp="1"/>
          </p:cNvSpPr>
          <p:nvPr>
            <p:ph type="dt" sz="half" idx="10"/>
          </p:nvPr>
        </p:nvSpPr>
        <p:spPr/>
        <p:txBody>
          <a:bodyPr/>
          <a:lstStyle/>
          <a:p>
            <a:fld id="{F520B4B0-5AA1-4F9E-BD4A-527A63600B9D}" type="datetimeFigureOut">
              <a:rPr lang="es-ES" smtClean="0"/>
              <a:t>31/1/21</a:t>
            </a:fld>
            <a:endParaRPr lang="es-ES"/>
          </a:p>
        </p:txBody>
      </p:sp>
      <p:sp>
        <p:nvSpPr>
          <p:cNvPr id="3" name="Marcador de pie de página 2">
            <a:extLst>
              <a:ext uri="{FF2B5EF4-FFF2-40B4-BE49-F238E27FC236}">
                <a16:creationId xmlns:a16="http://schemas.microsoft.com/office/drawing/2014/main" id="{3422778B-D565-4CF3-B412-D1C77D49A8AD}"/>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B5D437A3-9ADF-41B7-ADEC-1F00C13B9AE6}"/>
              </a:ext>
            </a:extLst>
          </p:cNvPr>
          <p:cNvSpPr>
            <a:spLocks noGrp="1"/>
          </p:cNvSpPr>
          <p:nvPr>
            <p:ph type="sldNum" sz="quarter" idx="12"/>
          </p:nvPr>
        </p:nvSpPr>
        <p:spPr/>
        <p:txBody>
          <a:bodyPr/>
          <a:lstStyle/>
          <a:p>
            <a:fld id="{CE076D59-359A-4D70-B7A4-E804E8672CF4}" type="slidenum">
              <a:rPr lang="es-ES" smtClean="0"/>
              <a:t>‹Nº›</a:t>
            </a:fld>
            <a:endParaRPr lang="es-ES"/>
          </a:p>
        </p:txBody>
      </p:sp>
    </p:spTree>
    <p:extLst>
      <p:ext uri="{BB962C8B-B14F-4D97-AF65-F5344CB8AC3E}">
        <p14:creationId xmlns:p14="http://schemas.microsoft.com/office/powerpoint/2010/main" val="892000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6DDA31-A5E5-4627-BBA5-8AE5EBA02F7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D588FA2-DAAE-4126-B2E3-79F87960E4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4392B253-0D60-4DB7-A41C-CF6EBC5889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AC584C4-5B1A-4E94-A264-60130EAA592B}"/>
              </a:ext>
            </a:extLst>
          </p:cNvPr>
          <p:cNvSpPr>
            <a:spLocks noGrp="1"/>
          </p:cNvSpPr>
          <p:nvPr>
            <p:ph type="dt" sz="half" idx="10"/>
          </p:nvPr>
        </p:nvSpPr>
        <p:spPr/>
        <p:txBody>
          <a:bodyPr/>
          <a:lstStyle/>
          <a:p>
            <a:fld id="{F520B4B0-5AA1-4F9E-BD4A-527A63600B9D}" type="datetimeFigureOut">
              <a:rPr lang="es-ES" smtClean="0"/>
              <a:t>31/1/21</a:t>
            </a:fld>
            <a:endParaRPr lang="es-ES"/>
          </a:p>
        </p:txBody>
      </p:sp>
      <p:sp>
        <p:nvSpPr>
          <p:cNvPr id="6" name="Marcador de pie de página 5">
            <a:extLst>
              <a:ext uri="{FF2B5EF4-FFF2-40B4-BE49-F238E27FC236}">
                <a16:creationId xmlns:a16="http://schemas.microsoft.com/office/drawing/2014/main" id="{1182692F-94B2-4FE3-AB5C-131ACE83FA6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D3DFC4E-9FF3-4DC0-87C2-AA4F0CBF1228}"/>
              </a:ext>
            </a:extLst>
          </p:cNvPr>
          <p:cNvSpPr>
            <a:spLocks noGrp="1"/>
          </p:cNvSpPr>
          <p:nvPr>
            <p:ph type="sldNum" sz="quarter" idx="12"/>
          </p:nvPr>
        </p:nvSpPr>
        <p:spPr/>
        <p:txBody>
          <a:bodyPr/>
          <a:lstStyle/>
          <a:p>
            <a:fld id="{CE076D59-359A-4D70-B7A4-E804E8672CF4}" type="slidenum">
              <a:rPr lang="es-ES" smtClean="0"/>
              <a:t>‹Nº›</a:t>
            </a:fld>
            <a:endParaRPr lang="es-ES"/>
          </a:p>
        </p:txBody>
      </p:sp>
    </p:spTree>
    <p:extLst>
      <p:ext uri="{BB962C8B-B14F-4D97-AF65-F5344CB8AC3E}">
        <p14:creationId xmlns:p14="http://schemas.microsoft.com/office/powerpoint/2010/main" val="969807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BC1FD3-E3C7-42EB-AA41-9D1F56E663F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912EA76B-443C-4ACF-9A82-B7AD19789E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CBB433D2-FDC8-4824-A63E-5A610A16A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BC454AE-EB7D-4FFB-BE1F-B270B659E6B6}"/>
              </a:ext>
            </a:extLst>
          </p:cNvPr>
          <p:cNvSpPr>
            <a:spLocks noGrp="1"/>
          </p:cNvSpPr>
          <p:nvPr>
            <p:ph type="dt" sz="half" idx="10"/>
          </p:nvPr>
        </p:nvSpPr>
        <p:spPr/>
        <p:txBody>
          <a:bodyPr/>
          <a:lstStyle/>
          <a:p>
            <a:fld id="{F520B4B0-5AA1-4F9E-BD4A-527A63600B9D}" type="datetimeFigureOut">
              <a:rPr lang="es-ES" smtClean="0"/>
              <a:t>31/1/21</a:t>
            </a:fld>
            <a:endParaRPr lang="es-ES"/>
          </a:p>
        </p:txBody>
      </p:sp>
      <p:sp>
        <p:nvSpPr>
          <p:cNvPr id="6" name="Marcador de pie de página 5">
            <a:extLst>
              <a:ext uri="{FF2B5EF4-FFF2-40B4-BE49-F238E27FC236}">
                <a16:creationId xmlns:a16="http://schemas.microsoft.com/office/drawing/2014/main" id="{0CFEEBD3-08BB-457D-9063-9C34842AB8F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B1261A8-FAA4-494B-90AC-3E73929C983D}"/>
              </a:ext>
            </a:extLst>
          </p:cNvPr>
          <p:cNvSpPr>
            <a:spLocks noGrp="1"/>
          </p:cNvSpPr>
          <p:nvPr>
            <p:ph type="sldNum" sz="quarter" idx="12"/>
          </p:nvPr>
        </p:nvSpPr>
        <p:spPr/>
        <p:txBody>
          <a:bodyPr/>
          <a:lstStyle/>
          <a:p>
            <a:fld id="{CE076D59-359A-4D70-B7A4-E804E8672CF4}" type="slidenum">
              <a:rPr lang="es-ES" smtClean="0"/>
              <a:t>‹Nº›</a:t>
            </a:fld>
            <a:endParaRPr lang="es-ES"/>
          </a:p>
        </p:txBody>
      </p:sp>
    </p:spTree>
    <p:extLst>
      <p:ext uri="{BB962C8B-B14F-4D97-AF65-F5344CB8AC3E}">
        <p14:creationId xmlns:p14="http://schemas.microsoft.com/office/powerpoint/2010/main" val="2081679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5E5BA47-CFDF-4845-BD3B-4B28A0B981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017D494-6513-4D93-851E-89112E9698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7B17F75-9BDC-4FBF-BEB7-7C2EDFDD10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20B4B0-5AA1-4F9E-BD4A-527A63600B9D}" type="datetimeFigureOut">
              <a:rPr lang="es-ES" smtClean="0"/>
              <a:t>31/1/21</a:t>
            </a:fld>
            <a:endParaRPr lang="es-ES"/>
          </a:p>
        </p:txBody>
      </p:sp>
      <p:sp>
        <p:nvSpPr>
          <p:cNvPr id="5" name="Marcador de pie de página 4">
            <a:extLst>
              <a:ext uri="{FF2B5EF4-FFF2-40B4-BE49-F238E27FC236}">
                <a16:creationId xmlns:a16="http://schemas.microsoft.com/office/drawing/2014/main" id="{62DC244F-F36D-4A00-883F-E73F6C7221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922862DA-F178-44BC-AB1B-B5A7CF5E8F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076D59-359A-4D70-B7A4-E804E8672CF4}" type="slidenum">
              <a:rPr lang="es-ES" smtClean="0"/>
              <a:t>‹Nº›</a:t>
            </a:fld>
            <a:endParaRPr lang="es-ES"/>
          </a:p>
        </p:txBody>
      </p:sp>
    </p:spTree>
    <p:extLst>
      <p:ext uri="{BB962C8B-B14F-4D97-AF65-F5344CB8AC3E}">
        <p14:creationId xmlns:p14="http://schemas.microsoft.com/office/powerpoint/2010/main" val="1438012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6E80D-C798-44E4-9690-60B22E18A1F6}"/>
              </a:ext>
            </a:extLst>
          </p:cNvPr>
          <p:cNvSpPr/>
          <p:nvPr/>
        </p:nvSpPr>
        <p:spPr>
          <a:xfrm>
            <a:off x="4924540" y="771181"/>
            <a:ext cx="5916058" cy="4946573"/>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7200" dirty="0">
                <a:solidFill>
                  <a:schemeClr val="tx1"/>
                </a:solidFill>
                <a:latin typeface="Roboto Medium" panose="02000000000000000000" pitchFamily="2" charset="0"/>
                <a:ea typeface="Roboto Medium" panose="02000000000000000000" pitchFamily="2" charset="0"/>
              </a:rPr>
              <a:t>Pre Proyecto</a:t>
            </a:r>
          </a:p>
          <a:p>
            <a:pPr algn="ctr"/>
            <a:r>
              <a:rPr lang="es-ES" sz="7200" dirty="0">
                <a:solidFill>
                  <a:schemeClr val="tx1"/>
                </a:solidFill>
                <a:latin typeface="Roboto Medium" panose="02000000000000000000" pitchFamily="2" charset="0"/>
                <a:ea typeface="Roboto Medium" panose="02000000000000000000" pitchFamily="2" charset="0"/>
              </a:rPr>
              <a:t>ASECORP</a:t>
            </a:r>
          </a:p>
        </p:txBody>
      </p:sp>
      <p:sp>
        <p:nvSpPr>
          <p:cNvPr id="5" name="CuadroTexto 4">
            <a:extLst>
              <a:ext uri="{FF2B5EF4-FFF2-40B4-BE49-F238E27FC236}">
                <a16:creationId xmlns:a16="http://schemas.microsoft.com/office/drawing/2014/main" id="{736694C9-51A0-4F54-9389-63E6F1FA2034}"/>
              </a:ext>
            </a:extLst>
          </p:cNvPr>
          <p:cNvSpPr txBox="1"/>
          <p:nvPr/>
        </p:nvSpPr>
        <p:spPr>
          <a:xfrm>
            <a:off x="7883409" y="6186431"/>
            <a:ext cx="3052439" cy="369332"/>
          </a:xfrm>
          <a:prstGeom prst="rect">
            <a:avLst/>
          </a:prstGeom>
          <a:noFill/>
        </p:spPr>
        <p:txBody>
          <a:bodyPr wrap="none" rtlCol="0">
            <a:spAutoFit/>
          </a:bodyPr>
          <a:lstStyle/>
          <a:p>
            <a:r>
              <a:rPr lang="es-ES" dirty="0">
                <a:latin typeface="Roboto" panose="02000000000000000000" pitchFamily="2" charset="0"/>
                <a:ea typeface="Roboto" panose="02000000000000000000" pitchFamily="2" charset="0"/>
              </a:rPr>
              <a:t>Desarrollado por Jordi Arias</a:t>
            </a:r>
          </a:p>
        </p:txBody>
      </p:sp>
      <p:sp>
        <p:nvSpPr>
          <p:cNvPr id="6" name="Rectángulo 5">
            <a:extLst>
              <a:ext uri="{FF2B5EF4-FFF2-40B4-BE49-F238E27FC236}">
                <a16:creationId xmlns:a16="http://schemas.microsoft.com/office/drawing/2014/main" id="{8E62E6CC-5295-422B-A0CD-7FBE574240A3}"/>
              </a:ext>
            </a:extLst>
          </p:cNvPr>
          <p:cNvSpPr/>
          <p:nvPr/>
        </p:nvSpPr>
        <p:spPr>
          <a:xfrm>
            <a:off x="10840598" y="4428781"/>
            <a:ext cx="1351402" cy="9474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 name="Imagen 7">
            <a:extLst>
              <a:ext uri="{FF2B5EF4-FFF2-40B4-BE49-F238E27FC236}">
                <a16:creationId xmlns:a16="http://schemas.microsoft.com/office/drawing/2014/main" id="{71566B74-3F6F-4DEE-B8A8-6ACD0712A260}"/>
              </a:ext>
            </a:extLst>
          </p:cNvPr>
          <p:cNvPicPr>
            <a:picLocks noChangeAspect="1"/>
          </p:cNvPicPr>
          <p:nvPr/>
        </p:nvPicPr>
        <p:blipFill>
          <a:blip r:embed="rId2"/>
          <a:stretch>
            <a:fillRect/>
          </a:stretch>
        </p:blipFill>
        <p:spPr>
          <a:xfrm>
            <a:off x="539613" y="0"/>
            <a:ext cx="3415442" cy="6873578"/>
          </a:xfrm>
          <a:prstGeom prst="rect">
            <a:avLst/>
          </a:prstGeom>
        </p:spPr>
      </p:pic>
      <p:sp>
        <p:nvSpPr>
          <p:cNvPr id="2" name="CuadroTexto 1">
            <a:extLst>
              <a:ext uri="{FF2B5EF4-FFF2-40B4-BE49-F238E27FC236}">
                <a16:creationId xmlns:a16="http://schemas.microsoft.com/office/drawing/2014/main" id="{C480BF23-2DCB-46DD-A91B-34EB718A685D}"/>
              </a:ext>
            </a:extLst>
          </p:cNvPr>
          <p:cNvSpPr txBox="1"/>
          <p:nvPr/>
        </p:nvSpPr>
        <p:spPr>
          <a:xfrm>
            <a:off x="10228603" y="6432652"/>
            <a:ext cx="707245" cy="246221"/>
          </a:xfrm>
          <a:prstGeom prst="rect">
            <a:avLst/>
          </a:prstGeom>
          <a:noFill/>
        </p:spPr>
        <p:txBody>
          <a:bodyPr wrap="none" rtlCol="0">
            <a:spAutoFit/>
          </a:bodyPr>
          <a:lstStyle/>
          <a:p>
            <a:r>
              <a:rPr lang="es-ES" sz="1000" dirty="0">
                <a:latin typeface="Roboto Thin" panose="02000000000000000000" pitchFamily="2" charset="0"/>
                <a:ea typeface="Roboto Thin" panose="02000000000000000000" pitchFamily="2" charset="0"/>
              </a:rPr>
              <a:t>8/1/2021</a:t>
            </a:r>
          </a:p>
        </p:txBody>
      </p:sp>
    </p:spTree>
    <p:extLst>
      <p:ext uri="{BB962C8B-B14F-4D97-AF65-F5344CB8AC3E}">
        <p14:creationId xmlns:p14="http://schemas.microsoft.com/office/powerpoint/2010/main" val="2543603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8ED4703B-7A07-9B49-8EA8-377F33433462}"/>
              </a:ext>
            </a:extLst>
          </p:cNvPr>
          <p:cNvSpPr>
            <a:spLocks noGrp="1"/>
          </p:cNvSpPr>
          <p:nvPr>
            <p:ph type="title"/>
          </p:nvPr>
        </p:nvSpPr>
        <p:spPr/>
        <p:txBody>
          <a:bodyPr/>
          <a:lstStyle/>
          <a:p>
            <a:r>
              <a:rPr lang="en-US" b="1" noProof="1">
                <a:latin typeface="Barlow" pitchFamily="2" charset="77"/>
              </a:rPr>
              <a:t>BÚSQUEDA CORRESPONDENCIAS</a:t>
            </a:r>
            <a:endParaRPr lang="es-ES" dirty="0"/>
          </a:p>
        </p:txBody>
      </p:sp>
      <p:sp>
        <p:nvSpPr>
          <p:cNvPr id="9" name="Marcador de contenido 8">
            <a:extLst>
              <a:ext uri="{FF2B5EF4-FFF2-40B4-BE49-F238E27FC236}">
                <a16:creationId xmlns:a16="http://schemas.microsoft.com/office/drawing/2014/main" id="{6C324DD7-0C3F-A34A-89F8-CD019D3349F3}"/>
              </a:ext>
            </a:extLst>
          </p:cNvPr>
          <p:cNvSpPr>
            <a:spLocks noGrp="1"/>
          </p:cNvSpPr>
          <p:nvPr>
            <p:ph sz="half" idx="1"/>
          </p:nvPr>
        </p:nvSpPr>
        <p:spPr/>
        <p:txBody>
          <a:bodyPr>
            <a:normAutofit/>
          </a:bodyPr>
          <a:lstStyle/>
          <a:p>
            <a:pPr marL="514350" indent="-514350">
              <a:buFont typeface="+mj-lt"/>
              <a:buAutoNum type="arabicPeriod" startAt="2"/>
            </a:pPr>
            <a:r>
              <a:rPr lang="es-ES" sz="2400" dirty="0">
                <a:solidFill>
                  <a:prstClr val="black"/>
                </a:solidFill>
                <a:latin typeface="Barlow Light" pitchFamily="2" charset="77"/>
              </a:rPr>
              <a:t>Captura de antecedentes o referencias anteriores en el XML de artículos BOE. </a:t>
            </a:r>
          </a:p>
          <a:p>
            <a:pPr marL="514350" indent="-514350">
              <a:buFont typeface="+mj-lt"/>
              <a:buAutoNum type="arabicPeriod" startAt="2"/>
            </a:pPr>
            <a:r>
              <a:rPr lang="es-ES" sz="2400" dirty="0">
                <a:solidFill>
                  <a:prstClr val="black"/>
                </a:solidFill>
                <a:latin typeface="Barlow Light" pitchFamily="2" charset="77"/>
              </a:rPr>
              <a:t>Procesado y extracción de “Expresiones Regulares” (REGEX), según patrones predefinidos como: Ley XX/XXXX, Real Decreto XXX/XXXX, etc. </a:t>
            </a:r>
          </a:p>
          <a:p>
            <a:pPr marL="514350" indent="-514350">
              <a:buFont typeface="+mj-lt"/>
              <a:buAutoNum type="arabicPeriod" startAt="2"/>
            </a:pPr>
            <a:r>
              <a:rPr lang="es-ES" sz="2400" dirty="0">
                <a:solidFill>
                  <a:prstClr val="black"/>
                </a:solidFill>
                <a:latin typeface="Barlow Light" pitchFamily="2" charset="77"/>
              </a:rPr>
              <a:t>Comparar con “Expresiones Regulares” en entradas BBDD ASECORP, y establecimiento coincidencias.</a:t>
            </a:r>
          </a:p>
        </p:txBody>
      </p:sp>
      <p:sp>
        <p:nvSpPr>
          <p:cNvPr id="10" name="Marcador de contenido 9">
            <a:extLst>
              <a:ext uri="{FF2B5EF4-FFF2-40B4-BE49-F238E27FC236}">
                <a16:creationId xmlns:a16="http://schemas.microsoft.com/office/drawing/2014/main" id="{B18CA30C-31B4-8B41-A3CA-22772B6F9137}"/>
              </a:ext>
            </a:extLst>
          </p:cNvPr>
          <p:cNvSpPr>
            <a:spLocks noGrp="1"/>
          </p:cNvSpPr>
          <p:nvPr>
            <p:ph sz="half" idx="2"/>
          </p:nvPr>
        </p:nvSpPr>
        <p:spPr/>
        <p:txBody>
          <a:bodyPr>
            <a:normAutofit/>
          </a:bodyPr>
          <a:lstStyle/>
          <a:p>
            <a:endParaRPr lang="es-ES"/>
          </a:p>
        </p:txBody>
      </p:sp>
      <p:pic>
        <p:nvPicPr>
          <p:cNvPr id="7" name="Imagen 6">
            <a:extLst>
              <a:ext uri="{FF2B5EF4-FFF2-40B4-BE49-F238E27FC236}">
                <a16:creationId xmlns:a16="http://schemas.microsoft.com/office/drawing/2014/main" id="{8E6F54B7-E2FE-E446-9F98-93A758611419}"/>
              </a:ext>
            </a:extLst>
          </p:cNvPr>
          <p:cNvPicPr>
            <a:picLocks noChangeAspect="1"/>
          </p:cNvPicPr>
          <p:nvPr/>
        </p:nvPicPr>
        <p:blipFill>
          <a:blip r:embed="rId2"/>
          <a:stretch>
            <a:fillRect/>
          </a:stretch>
        </p:blipFill>
        <p:spPr>
          <a:xfrm>
            <a:off x="6222777" y="1844059"/>
            <a:ext cx="5092865" cy="4297795"/>
          </a:xfrm>
          <a:prstGeom prst="rect">
            <a:avLst/>
          </a:prstGeom>
        </p:spPr>
      </p:pic>
      <p:sp>
        <p:nvSpPr>
          <p:cNvPr id="11" name="Rectángulo 10">
            <a:extLst>
              <a:ext uri="{FF2B5EF4-FFF2-40B4-BE49-F238E27FC236}">
                <a16:creationId xmlns:a16="http://schemas.microsoft.com/office/drawing/2014/main" id="{9B6AC405-7D82-0043-8FA3-801CDC2233C1}"/>
              </a:ext>
            </a:extLst>
          </p:cNvPr>
          <p:cNvSpPr/>
          <p:nvPr/>
        </p:nvSpPr>
        <p:spPr>
          <a:xfrm>
            <a:off x="6352674" y="5197642"/>
            <a:ext cx="2735179" cy="87429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2" name="Rectángulo 11">
            <a:extLst>
              <a:ext uri="{FF2B5EF4-FFF2-40B4-BE49-F238E27FC236}">
                <a16:creationId xmlns:a16="http://schemas.microsoft.com/office/drawing/2014/main" id="{DB4D1277-0E5F-CC47-B5A5-06FF3359BFA8}"/>
              </a:ext>
            </a:extLst>
          </p:cNvPr>
          <p:cNvSpPr/>
          <p:nvPr/>
        </p:nvSpPr>
        <p:spPr>
          <a:xfrm>
            <a:off x="6406817" y="5346031"/>
            <a:ext cx="2618873" cy="31683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13">
            <a:extLst>
              <a:ext uri="{FF2B5EF4-FFF2-40B4-BE49-F238E27FC236}">
                <a16:creationId xmlns:a16="http://schemas.microsoft.com/office/drawing/2014/main" id="{431DEB56-48AA-9F46-A2C9-2713F5F75640}"/>
              </a:ext>
            </a:extLst>
          </p:cNvPr>
          <p:cNvSpPr/>
          <p:nvPr/>
        </p:nvSpPr>
        <p:spPr>
          <a:xfrm>
            <a:off x="6406817" y="5670884"/>
            <a:ext cx="2618873" cy="31683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Rectángulo 14">
            <a:extLst>
              <a:ext uri="{FF2B5EF4-FFF2-40B4-BE49-F238E27FC236}">
                <a16:creationId xmlns:a16="http://schemas.microsoft.com/office/drawing/2014/main" id="{6FD46205-8B26-854D-8CAC-A59A149B6DFA}"/>
              </a:ext>
            </a:extLst>
          </p:cNvPr>
          <p:cNvSpPr/>
          <p:nvPr/>
        </p:nvSpPr>
        <p:spPr>
          <a:xfrm>
            <a:off x="7804484" y="5502442"/>
            <a:ext cx="381000" cy="8422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Rectángulo 15">
            <a:extLst>
              <a:ext uri="{FF2B5EF4-FFF2-40B4-BE49-F238E27FC236}">
                <a16:creationId xmlns:a16="http://schemas.microsoft.com/office/drawing/2014/main" id="{54726985-72B9-2641-A63E-C3E1AC68737E}"/>
              </a:ext>
            </a:extLst>
          </p:cNvPr>
          <p:cNvSpPr/>
          <p:nvPr/>
        </p:nvSpPr>
        <p:spPr>
          <a:xfrm>
            <a:off x="7194884" y="5823284"/>
            <a:ext cx="693821" cy="8422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Elipse 16">
            <a:extLst>
              <a:ext uri="{FF2B5EF4-FFF2-40B4-BE49-F238E27FC236}">
                <a16:creationId xmlns:a16="http://schemas.microsoft.com/office/drawing/2014/main" id="{E77A0038-DD0B-334D-8CC3-4A48982995F8}"/>
              </a:ext>
            </a:extLst>
          </p:cNvPr>
          <p:cNvSpPr/>
          <p:nvPr/>
        </p:nvSpPr>
        <p:spPr>
          <a:xfrm>
            <a:off x="9340383" y="4958625"/>
            <a:ext cx="220929" cy="22092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bg1"/>
                </a:solidFill>
              </a:rPr>
              <a:t>2</a:t>
            </a:r>
          </a:p>
        </p:txBody>
      </p:sp>
      <p:sp>
        <p:nvSpPr>
          <p:cNvPr id="18" name="Elipse 17">
            <a:extLst>
              <a:ext uri="{FF2B5EF4-FFF2-40B4-BE49-F238E27FC236}">
                <a16:creationId xmlns:a16="http://schemas.microsoft.com/office/drawing/2014/main" id="{498A3E3B-984F-5845-B4B6-39CF0AE2CF44}"/>
              </a:ext>
            </a:extLst>
          </p:cNvPr>
          <p:cNvSpPr/>
          <p:nvPr/>
        </p:nvSpPr>
        <p:spPr>
          <a:xfrm>
            <a:off x="9345496" y="5276723"/>
            <a:ext cx="220929" cy="22092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3</a:t>
            </a:r>
          </a:p>
        </p:txBody>
      </p:sp>
      <p:cxnSp>
        <p:nvCxnSpPr>
          <p:cNvPr id="20" name="Conector angular 19">
            <a:extLst>
              <a:ext uri="{FF2B5EF4-FFF2-40B4-BE49-F238E27FC236}">
                <a16:creationId xmlns:a16="http://schemas.microsoft.com/office/drawing/2014/main" id="{D568679B-FE96-4242-9838-4DC09F7B86D6}"/>
              </a:ext>
            </a:extLst>
          </p:cNvPr>
          <p:cNvCxnSpPr>
            <a:cxnSpLocks/>
            <a:stCxn id="15" idx="2"/>
            <a:endCxn id="18" idx="4"/>
          </p:cNvCxnSpPr>
          <p:nvPr/>
        </p:nvCxnSpPr>
        <p:spPr>
          <a:xfrm rot="5400000" flipH="1" flipV="1">
            <a:off x="8680966" y="4811669"/>
            <a:ext cx="89011" cy="1460977"/>
          </a:xfrm>
          <a:prstGeom prst="bentConnector3">
            <a:avLst>
              <a:gd name="adj1" fmla="val -43090"/>
            </a:avLst>
          </a:prstGeom>
          <a:ln>
            <a:solidFill>
              <a:srgbClr val="FFFF00"/>
            </a:solidFill>
            <a:prstDash val="dash"/>
          </a:ln>
        </p:spPr>
        <p:style>
          <a:lnRef idx="1">
            <a:schemeClr val="accent1"/>
          </a:lnRef>
          <a:fillRef idx="0">
            <a:schemeClr val="accent1"/>
          </a:fillRef>
          <a:effectRef idx="0">
            <a:schemeClr val="accent1"/>
          </a:effectRef>
          <a:fontRef idx="minor">
            <a:schemeClr val="tx1"/>
          </a:fontRef>
        </p:style>
      </p:cxnSp>
      <p:cxnSp>
        <p:nvCxnSpPr>
          <p:cNvPr id="26" name="Conector angular 25">
            <a:extLst>
              <a:ext uri="{FF2B5EF4-FFF2-40B4-BE49-F238E27FC236}">
                <a16:creationId xmlns:a16="http://schemas.microsoft.com/office/drawing/2014/main" id="{5E1134B2-95CA-6744-83B6-C7452FC07441}"/>
              </a:ext>
            </a:extLst>
          </p:cNvPr>
          <p:cNvCxnSpPr>
            <a:stCxn id="16" idx="2"/>
            <a:endCxn id="18" idx="4"/>
          </p:cNvCxnSpPr>
          <p:nvPr/>
        </p:nvCxnSpPr>
        <p:spPr>
          <a:xfrm rot="5400000" flipH="1" flipV="1">
            <a:off x="8293951" y="4745496"/>
            <a:ext cx="409853" cy="1914166"/>
          </a:xfrm>
          <a:prstGeom prst="bentConnector3">
            <a:avLst>
              <a:gd name="adj1" fmla="val -9358"/>
            </a:avLst>
          </a:prstGeom>
          <a:ln>
            <a:solidFill>
              <a:srgbClr val="FFFF00"/>
            </a:solidFill>
            <a:prstDash val="dash"/>
          </a:ln>
        </p:spPr>
        <p:style>
          <a:lnRef idx="1">
            <a:schemeClr val="accent1"/>
          </a:lnRef>
          <a:fillRef idx="0">
            <a:schemeClr val="accent1"/>
          </a:fillRef>
          <a:effectRef idx="0">
            <a:schemeClr val="accent1"/>
          </a:effectRef>
          <a:fontRef idx="minor">
            <a:schemeClr val="tx1"/>
          </a:fontRef>
        </p:style>
      </p:cxnSp>
      <p:cxnSp>
        <p:nvCxnSpPr>
          <p:cNvPr id="29" name="Conector angular 28">
            <a:extLst>
              <a:ext uri="{FF2B5EF4-FFF2-40B4-BE49-F238E27FC236}">
                <a16:creationId xmlns:a16="http://schemas.microsoft.com/office/drawing/2014/main" id="{D1AD257F-0C40-014C-8F27-F09DDEDF6E06}"/>
              </a:ext>
            </a:extLst>
          </p:cNvPr>
          <p:cNvCxnSpPr>
            <a:stCxn id="12" idx="3"/>
            <a:endCxn id="17" idx="2"/>
          </p:cNvCxnSpPr>
          <p:nvPr/>
        </p:nvCxnSpPr>
        <p:spPr>
          <a:xfrm flipV="1">
            <a:off x="9025690" y="5069090"/>
            <a:ext cx="314693" cy="435357"/>
          </a:xfrm>
          <a:prstGeom prst="bentConnector3">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1" name="Conector angular 30">
            <a:extLst>
              <a:ext uri="{FF2B5EF4-FFF2-40B4-BE49-F238E27FC236}">
                <a16:creationId xmlns:a16="http://schemas.microsoft.com/office/drawing/2014/main" id="{7F5CE4A9-DECE-3745-8E8F-1A1C7C754006}"/>
              </a:ext>
            </a:extLst>
          </p:cNvPr>
          <p:cNvCxnSpPr>
            <a:stCxn id="14" idx="3"/>
            <a:endCxn id="17" idx="2"/>
          </p:cNvCxnSpPr>
          <p:nvPr/>
        </p:nvCxnSpPr>
        <p:spPr>
          <a:xfrm flipV="1">
            <a:off x="9025690" y="5069090"/>
            <a:ext cx="314693" cy="760210"/>
          </a:xfrm>
          <a:prstGeom prst="bentConnector3">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8009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8ED4703B-7A07-9B49-8EA8-377F33433462}"/>
              </a:ext>
            </a:extLst>
          </p:cNvPr>
          <p:cNvSpPr>
            <a:spLocks noGrp="1"/>
          </p:cNvSpPr>
          <p:nvPr>
            <p:ph type="title"/>
          </p:nvPr>
        </p:nvSpPr>
        <p:spPr/>
        <p:txBody>
          <a:bodyPr/>
          <a:lstStyle/>
          <a:p>
            <a:r>
              <a:rPr lang="en-US" b="1" noProof="1">
                <a:latin typeface="Barlow" pitchFamily="2" charset="77"/>
              </a:rPr>
              <a:t>BÚSQUEDA CORRESPONDENCIAS</a:t>
            </a:r>
            <a:endParaRPr lang="es-ES" dirty="0"/>
          </a:p>
        </p:txBody>
      </p:sp>
      <p:pic>
        <p:nvPicPr>
          <p:cNvPr id="2" name="Marcador de contenido 1">
            <a:extLst>
              <a:ext uri="{FF2B5EF4-FFF2-40B4-BE49-F238E27FC236}">
                <a16:creationId xmlns:a16="http://schemas.microsoft.com/office/drawing/2014/main" id="{DD1539C4-793C-C44C-9D55-80E57DA5FBE6}"/>
              </a:ext>
            </a:extLst>
          </p:cNvPr>
          <p:cNvPicPr>
            <a:picLocks noGrp="1" noChangeAspect="1"/>
          </p:cNvPicPr>
          <p:nvPr>
            <p:ph sz="half" idx="2"/>
          </p:nvPr>
        </p:nvPicPr>
        <p:blipFill>
          <a:blip r:embed="rId2"/>
          <a:stretch>
            <a:fillRect/>
          </a:stretch>
        </p:blipFill>
        <p:spPr>
          <a:xfrm>
            <a:off x="1710046" y="1409578"/>
            <a:ext cx="8075221" cy="5126641"/>
          </a:xfrm>
          <a:prstGeom prst="rect">
            <a:avLst/>
          </a:prstGeom>
        </p:spPr>
      </p:pic>
      <p:sp>
        <p:nvSpPr>
          <p:cNvPr id="3" name="Rectángulo 2">
            <a:extLst>
              <a:ext uri="{FF2B5EF4-FFF2-40B4-BE49-F238E27FC236}">
                <a16:creationId xmlns:a16="http://schemas.microsoft.com/office/drawing/2014/main" id="{4EAAAAB1-9235-224D-9920-CA02A41C5503}"/>
              </a:ext>
            </a:extLst>
          </p:cNvPr>
          <p:cNvSpPr/>
          <p:nvPr/>
        </p:nvSpPr>
        <p:spPr>
          <a:xfrm>
            <a:off x="9010511" y="5399632"/>
            <a:ext cx="720841" cy="86767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Elipse 18">
            <a:extLst>
              <a:ext uri="{FF2B5EF4-FFF2-40B4-BE49-F238E27FC236}">
                <a16:creationId xmlns:a16="http://schemas.microsoft.com/office/drawing/2014/main" id="{89FAEC4E-241C-BB46-950B-6D5ADC71012E}"/>
              </a:ext>
            </a:extLst>
          </p:cNvPr>
          <p:cNvSpPr/>
          <p:nvPr/>
        </p:nvSpPr>
        <p:spPr>
          <a:xfrm>
            <a:off x="10019617" y="5376840"/>
            <a:ext cx="220929" cy="22092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4</a:t>
            </a:r>
          </a:p>
        </p:txBody>
      </p:sp>
      <p:cxnSp>
        <p:nvCxnSpPr>
          <p:cNvPr id="5" name="Conector angular 4">
            <a:extLst>
              <a:ext uri="{FF2B5EF4-FFF2-40B4-BE49-F238E27FC236}">
                <a16:creationId xmlns:a16="http://schemas.microsoft.com/office/drawing/2014/main" id="{C5838B61-85BD-454C-96CB-9E622DC142A8}"/>
              </a:ext>
            </a:extLst>
          </p:cNvPr>
          <p:cNvCxnSpPr>
            <a:cxnSpLocks/>
            <a:stCxn id="19" idx="4"/>
            <a:endCxn id="3" idx="3"/>
          </p:cNvCxnSpPr>
          <p:nvPr/>
        </p:nvCxnSpPr>
        <p:spPr>
          <a:xfrm rot="5400000">
            <a:off x="9812866" y="5516255"/>
            <a:ext cx="235703" cy="398730"/>
          </a:xfrm>
          <a:prstGeom prst="bentConnector2">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5536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ángulo 28">
            <a:extLst>
              <a:ext uri="{FF2B5EF4-FFF2-40B4-BE49-F238E27FC236}">
                <a16:creationId xmlns:a16="http://schemas.microsoft.com/office/drawing/2014/main" id="{8DE9968F-8D5A-2248-96AA-E9B608F26CFB}"/>
              </a:ext>
            </a:extLst>
          </p:cNvPr>
          <p:cNvSpPr/>
          <p:nvPr/>
        </p:nvSpPr>
        <p:spPr>
          <a:xfrm>
            <a:off x="1917700" y="2349500"/>
            <a:ext cx="1800000" cy="3733800"/>
          </a:xfrm>
          <a:prstGeom prst="rect">
            <a:avLst/>
          </a:prstGeom>
          <a:solidFill>
            <a:schemeClr val="tx2">
              <a:lumMod val="20000"/>
              <a:lumOff val="8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Rectángulo 29">
            <a:extLst>
              <a:ext uri="{FF2B5EF4-FFF2-40B4-BE49-F238E27FC236}">
                <a16:creationId xmlns:a16="http://schemas.microsoft.com/office/drawing/2014/main" id="{D45917E0-0945-BD49-BEE9-127C506D03BB}"/>
              </a:ext>
            </a:extLst>
          </p:cNvPr>
          <p:cNvSpPr/>
          <p:nvPr/>
        </p:nvSpPr>
        <p:spPr>
          <a:xfrm>
            <a:off x="3724275" y="2349500"/>
            <a:ext cx="1800000" cy="3733800"/>
          </a:xfrm>
          <a:prstGeom prst="rect">
            <a:avLst/>
          </a:prstGeom>
          <a:solidFill>
            <a:schemeClr val="tx2">
              <a:lumMod val="20000"/>
              <a:lumOff val="8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Rectángulo 30">
            <a:extLst>
              <a:ext uri="{FF2B5EF4-FFF2-40B4-BE49-F238E27FC236}">
                <a16:creationId xmlns:a16="http://schemas.microsoft.com/office/drawing/2014/main" id="{200ADFB5-8976-D149-831C-F4DC9D21B961}"/>
              </a:ext>
            </a:extLst>
          </p:cNvPr>
          <p:cNvSpPr/>
          <p:nvPr/>
        </p:nvSpPr>
        <p:spPr>
          <a:xfrm>
            <a:off x="5518150" y="2349500"/>
            <a:ext cx="1800000" cy="3733800"/>
          </a:xfrm>
          <a:prstGeom prst="rect">
            <a:avLst/>
          </a:prstGeom>
          <a:solidFill>
            <a:schemeClr val="tx2">
              <a:lumMod val="20000"/>
              <a:lumOff val="8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Rectángulo 31">
            <a:extLst>
              <a:ext uri="{FF2B5EF4-FFF2-40B4-BE49-F238E27FC236}">
                <a16:creationId xmlns:a16="http://schemas.microsoft.com/office/drawing/2014/main" id="{96573D7F-C8A4-2441-85D6-9039972592F3}"/>
              </a:ext>
            </a:extLst>
          </p:cNvPr>
          <p:cNvSpPr/>
          <p:nvPr/>
        </p:nvSpPr>
        <p:spPr>
          <a:xfrm>
            <a:off x="7312025" y="2349500"/>
            <a:ext cx="1800000" cy="3733800"/>
          </a:xfrm>
          <a:prstGeom prst="rect">
            <a:avLst/>
          </a:prstGeom>
          <a:solidFill>
            <a:schemeClr val="tx2">
              <a:lumMod val="20000"/>
              <a:lumOff val="8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Rectángulo 32">
            <a:extLst>
              <a:ext uri="{FF2B5EF4-FFF2-40B4-BE49-F238E27FC236}">
                <a16:creationId xmlns:a16="http://schemas.microsoft.com/office/drawing/2014/main" id="{B91BFC89-6B9E-4748-985E-94B566DB33EE}"/>
              </a:ext>
            </a:extLst>
          </p:cNvPr>
          <p:cNvSpPr/>
          <p:nvPr/>
        </p:nvSpPr>
        <p:spPr>
          <a:xfrm>
            <a:off x="9105900" y="2349500"/>
            <a:ext cx="1800000" cy="3733800"/>
          </a:xfrm>
          <a:prstGeom prst="rect">
            <a:avLst/>
          </a:prstGeom>
          <a:solidFill>
            <a:schemeClr val="tx2">
              <a:lumMod val="20000"/>
              <a:lumOff val="8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325D37EC-1F02-6648-9577-EECB3DE38198}"/>
              </a:ext>
            </a:extLst>
          </p:cNvPr>
          <p:cNvSpPr/>
          <p:nvPr/>
        </p:nvSpPr>
        <p:spPr>
          <a:xfrm>
            <a:off x="1511300" y="2349500"/>
            <a:ext cx="9398000" cy="1244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Rectángulo 15">
            <a:extLst>
              <a:ext uri="{FF2B5EF4-FFF2-40B4-BE49-F238E27FC236}">
                <a16:creationId xmlns:a16="http://schemas.microsoft.com/office/drawing/2014/main" id="{3C5833DD-596B-BE4E-9BE6-D52609FB8B58}"/>
              </a:ext>
            </a:extLst>
          </p:cNvPr>
          <p:cNvSpPr/>
          <p:nvPr/>
        </p:nvSpPr>
        <p:spPr>
          <a:xfrm>
            <a:off x="1511300" y="3594100"/>
            <a:ext cx="9398000" cy="248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Rectángulo redondeado 17">
            <a:extLst>
              <a:ext uri="{FF2B5EF4-FFF2-40B4-BE49-F238E27FC236}">
                <a16:creationId xmlns:a16="http://schemas.microsoft.com/office/drawing/2014/main" id="{24AF90BC-14C1-544F-9285-D33C50644B20}"/>
              </a:ext>
            </a:extLst>
          </p:cNvPr>
          <p:cNvSpPr/>
          <p:nvPr/>
        </p:nvSpPr>
        <p:spPr>
          <a:xfrm>
            <a:off x="2209800" y="2578100"/>
            <a:ext cx="1206500" cy="736600"/>
          </a:xfrm>
          <a:prstGeom prst="round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lumMod val="65000"/>
                    <a:lumOff val="35000"/>
                  </a:schemeClr>
                </a:solidFill>
                <a:latin typeface="Eurostile" panose="020B0504020202050204" pitchFamily="34" charset="77"/>
              </a:rPr>
              <a:t>BBDD ASECORP</a:t>
            </a:r>
          </a:p>
        </p:txBody>
      </p:sp>
      <p:sp>
        <p:nvSpPr>
          <p:cNvPr id="19" name="Rectángulo redondeado 18">
            <a:extLst>
              <a:ext uri="{FF2B5EF4-FFF2-40B4-BE49-F238E27FC236}">
                <a16:creationId xmlns:a16="http://schemas.microsoft.com/office/drawing/2014/main" id="{ECCB3EDB-E5F1-FA47-8566-BF663653AC03}"/>
              </a:ext>
            </a:extLst>
          </p:cNvPr>
          <p:cNvSpPr/>
          <p:nvPr/>
        </p:nvSpPr>
        <p:spPr>
          <a:xfrm>
            <a:off x="4025900" y="3873500"/>
            <a:ext cx="1206500" cy="736600"/>
          </a:xfrm>
          <a:prstGeom prst="round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lumMod val="65000"/>
                    <a:lumOff val="35000"/>
                  </a:schemeClr>
                </a:solidFill>
                <a:latin typeface="Eurostile" panose="020B0504020202050204" pitchFamily="34" charset="77"/>
              </a:rPr>
              <a:t>TAGGING</a:t>
            </a:r>
          </a:p>
          <a:p>
            <a:pPr algn="ctr"/>
            <a:r>
              <a:rPr lang="es-ES" sz="1200" dirty="0">
                <a:solidFill>
                  <a:schemeClr val="tx1">
                    <a:lumMod val="65000"/>
                    <a:lumOff val="35000"/>
                  </a:schemeClr>
                </a:solidFill>
                <a:latin typeface="Eurostile" panose="020B0504020202050204" pitchFamily="34" charset="77"/>
              </a:rPr>
              <a:t>BBDD ASECORP</a:t>
            </a:r>
          </a:p>
        </p:txBody>
      </p:sp>
      <p:sp>
        <p:nvSpPr>
          <p:cNvPr id="20" name="Rectángulo redondeado 19">
            <a:extLst>
              <a:ext uri="{FF2B5EF4-FFF2-40B4-BE49-F238E27FC236}">
                <a16:creationId xmlns:a16="http://schemas.microsoft.com/office/drawing/2014/main" id="{5A530890-B31B-3648-B0B4-4EA845950D1E}"/>
              </a:ext>
            </a:extLst>
          </p:cNvPr>
          <p:cNvSpPr/>
          <p:nvPr/>
        </p:nvSpPr>
        <p:spPr>
          <a:xfrm>
            <a:off x="2209800" y="4959350"/>
            <a:ext cx="1206500" cy="736600"/>
          </a:xfrm>
          <a:prstGeom prst="round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lumMod val="65000"/>
                    <a:lumOff val="35000"/>
                  </a:schemeClr>
                </a:solidFill>
                <a:latin typeface="Eurostile" panose="020B0504020202050204" pitchFamily="34" charset="77"/>
              </a:rPr>
              <a:t>SCRAPING BOLETINES BOE</a:t>
            </a:r>
          </a:p>
        </p:txBody>
      </p:sp>
      <p:sp>
        <p:nvSpPr>
          <p:cNvPr id="21" name="Rectángulo redondeado 20">
            <a:extLst>
              <a:ext uri="{FF2B5EF4-FFF2-40B4-BE49-F238E27FC236}">
                <a16:creationId xmlns:a16="http://schemas.microsoft.com/office/drawing/2014/main" id="{6A7CE995-CD7F-C84B-9895-44E61461524D}"/>
              </a:ext>
            </a:extLst>
          </p:cNvPr>
          <p:cNvSpPr/>
          <p:nvPr/>
        </p:nvSpPr>
        <p:spPr>
          <a:xfrm>
            <a:off x="4038600" y="4959350"/>
            <a:ext cx="1206500" cy="736600"/>
          </a:xfrm>
          <a:prstGeom prst="round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lumMod val="65000"/>
                    <a:lumOff val="35000"/>
                  </a:schemeClr>
                </a:solidFill>
                <a:latin typeface="Eurostile" panose="020B0504020202050204" pitchFamily="34" charset="77"/>
              </a:rPr>
              <a:t>TAGGING</a:t>
            </a:r>
          </a:p>
          <a:p>
            <a:pPr algn="ctr"/>
            <a:r>
              <a:rPr lang="es-ES" sz="1200" dirty="0" err="1">
                <a:solidFill>
                  <a:schemeClr val="tx1">
                    <a:lumMod val="65000"/>
                    <a:lumOff val="35000"/>
                  </a:schemeClr>
                </a:solidFill>
                <a:latin typeface="Eurostile" panose="020B0504020202050204" pitchFamily="34" charset="77"/>
              </a:rPr>
              <a:t>XMLs</a:t>
            </a:r>
            <a:r>
              <a:rPr lang="es-ES" sz="1200" dirty="0">
                <a:solidFill>
                  <a:schemeClr val="tx1">
                    <a:lumMod val="65000"/>
                    <a:lumOff val="35000"/>
                  </a:schemeClr>
                </a:solidFill>
                <a:latin typeface="Eurostile" panose="020B0504020202050204" pitchFamily="34" charset="77"/>
              </a:rPr>
              <a:t> BOE</a:t>
            </a:r>
          </a:p>
        </p:txBody>
      </p:sp>
      <p:sp>
        <p:nvSpPr>
          <p:cNvPr id="22" name="Rectángulo redondeado 21">
            <a:extLst>
              <a:ext uri="{FF2B5EF4-FFF2-40B4-BE49-F238E27FC236}">
                <a16:creationId xmlns:a16="http://schemas.microsoft.com/office/drawing/2014/main" id="{43C33E66-AF8F-7F48-AFB4-AB64E5F6C310}"/>
              </a:ext>
            </a:extLst>
          </p:cNvPr>
          <p:cNvSpPr/>
          <p:nvPr/>
        </p:nvSpPr>
        <p:spPr>
          <a:xfrm>
            <a:off x="5842000" y="4419600"/>
            <a:ext cx="1206500" cy="736600"/>
          </a:xfrm>
          <a:prstGeom prst="round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lumMod val="65000"/>
                    <a:lumOff val="35000"/>
                  </a:schemeClr>
                </a:solidFill>
                <a:latin typeface="Eurostile" panose="020B0504020202050204" pitchFamily="34" charset="77"/>
              </a:rPr>
              <a:t>BÚSQUEDA CORRESPONDENCIAS TAGS</a:t>
            </a:r>
          </a:p>
        </p:txBody>
      </p:sp>
      <p:sp>
        <p:nvSpPr>
          <p:cNvPr id="26" name="Rectángulo redondeado 25">
            <a:extLst>
              <a:ext uri="{FF2B5EF4-FFF2-40B4-BE49-F238E27FC236}">
                <a16:creationId xmlns:a16="http://schemas.microsoft.com/office/drawing/2014/main" id="{3101DC9F-BC90-704D-8AFA-89EB891110E4}"/>
              </a:ext>
            </a:extLst>
          </p:cNvPr>
          <p:cNvSpPr/>
          <p:nvPr/>
        </p:nvSpPr>
        <p:spPr>
          <a:xfrm>
            <a:off x="7651750" y="4419600"/>
            <a:ext cx="1206500" cy="736600"/>
          </a:xfrm>
          <a:prstGeom prst="round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lumMod val="65000"/>
                    <a:lumOff val="35000"/>
                  </a:schemeClr>
                </a:solidFill>
                <a:latin typeface="Eurostile" panose="020B0504020202050204" pitchFamily="34" charset="77"/>
              </a:rPr>
              <a:t>GENERACIÓN TABLA RESULTADOS</a:t>
            </a:r>
          </a:p>
        </p:txBody>
      </p:sp>
      <p:sp>
        <p:nvSpPr>
          <p:cNvPr id="28" name="Rectángulo redondeado 27">
            <a:extLst>
              <a:ext uri="{FF2B5EF4-FFF2-40B4-BE49-F238E27FC236}">
                <a16:creationId xmlns:a16="http://schemas.microsoft.com/office/drawing/2014/main" id="{596C3AE0-F588-364D-A795-999993BB1410}"/>
              </a:ext>
            </a:extLst>
          </p:cNvPr>
          <p:cNvSpPr/>
          <p:nvPr/>
        </p:nvSpPr>
        <p:spPr>
          <a:xfrm>
            <a:off x="9410700" y="2654300"/>
            <a:ext cx="1206500" cy="736600"/>
          </a:xfrm>
          <a:prstGeom prst="round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lumMod val="65000"/>
                    <a:lumOff val="35000"/>
                  </a:schemeClr>
                </a:solidFill>
                <a:latin typeface="Eurostile" panose="020B0504020202050204" pitchFamily="34" charset="77"/>
              </a:rPr>
              <a:t>EVALUACIÓN</a:t>
            </a:r>
          </a:p>
          <a:p>
            <a:pPr algn="ctr"/>
            <a:r>
              <a:rPr lang="es-ES" sz="1200" dirty="0">
                <a:solidFill>
                  <a:schemeClr val="tx1">
                    <a:lumMod val="65000"/>
                    <a:lumOff val="35000"/>
                  </a:schemeClr>
                </a:solidFill>
                <a:latin typeface="Eurostile" panose="020B0504020202050204" pitchFamily="34" charset="77"/>
              </a:rPr>
              <a:t>INFORME</a:t>
            </a:r>
          </a:p>
          <a:p>
            <a:pPr algn="ctr"/>
            <a:r>
              <a:rPr lang="es-ES" sz="1200" dirty="0">
                <a:solidFill>
                  <a:schemeClr val="tx1">
                    <a:lumMod val="65000"/>
                    <a:lumOff val="35000"/>
                  </a:schemeClr>
                </a:solidFill>
                <a:latin typeface="Eurostile" panose="020B0504020202050204" pitchFamily="34" charset="77"/>
              </a:rPr>
              <a:t>RESULTADOS</a:t>
            </a:r>
          </a:p>
        </p:txBody>
      </p:sp>
      <p:sp>
        <p:nvSpPr>
          <p:cNvPr id="34" name="CuadroTexto 33">
            <a:extLst>
              <a:ext uri="{FF2B5EF4-FFF2-40B4-BE49-F238E27FC236}">
                <a16:creationId xmlns:a16="http://schemas.microsoft.com/office/drawing/2014/main" id="{354F539F-2AD5-5849-ADAD-B0CD57AA267B}"/>
              </a:ext>
            </a:extLst>
          </p:cNvPr>
          <p:cNvSpPr txBox="1"/>
          <p:nvPr/>
        </p:nvSpPr>
        <p:spPr>
          <a:xfrm>
            <a:off x="1504950" y="2400300"/>
            <a:ext cx="400110" cy="1130300"/>
          </a:xfrm>
          <a:prstGeom prst="rect">
            <a:avLst/>
          </a:prstGeom>
          <a:noFill/>
        </p:spPr>
        <p:txBody>
          <a:bodyPr vert="vert270" wrap="square" rtlCol="0">
            <a:spAutoFit/>
          </a:bodyPr>
          <a:lstStyle/>
          <a:p>
            <a:pPr algn="ctr"/>
            <a:r>
              <a:rPr lang="es-ES" sz="1400" dirty="0">
                <a:latin typeface="Barlow Light" panose="00000400000000000000" pitchFamily="2" charset="0"/>
              </a:rPr>
              <a:t>MANUAL</a:t>
            </a:r>
          </a:p>
        </p:txBody>
      </p:sp>
      <p:sp>
        <p:nvSpPr>
          <p:cNvPr id="35" name="CuadroTexto 34">
            <a:extLst>
              <a:ext uri="{FF2B5EF4-FFF2-40B4-BE49-F238E27FC236}">
                <a16:creationId xmlns:a16="http://schemas.microsoft.com/office/drawing/2014/main" id="{354A6216-287B-4546-8F1F-032C0C1AC5FD}"/>
              </a:ext>
            </a:extLst>
          </p:cNvPr>
          <p:cNvSpPr txBox="1"/>
          <p:nvPr/>
        </p:nvSpPr>
        <p:spPr>
          <a:xfrm>
            <a:off x="1504950" y="3606800"/>
            <a:ext cx="400110" cy="2463800"/>
          </a:xfrm>
          <a:prstGeom prst="rect">
            <a:avLst/>
          </a:prstGeom>
          <a:noFill/>
        </p:spPr>
        <p:txBody>
          <a:bodyPr vert="vert270" wrap="square" rtlCol="0">
            <a:spAutoFit/>
          </a:bodyPr>
          <a:lstStyle/>
          <a:p>
            <a:pPr algn="ctr"/>
            <a:r>
              <a:rPr lang="es-ES" sz="1400" dirty="0">
                <a:latin typeface="Barlow Light" panose="00000400000000000000" pitchFamily="2" charset="0"/>
              </a:rPr>
              <a:t>AUTOMÁTICO</a:t>
            </a:r>
          </a:p>
        </p:txBody>
      </p:sp>
      <p:sp>
        <p:nvSpPr>
          <p:cNvPr id="37" name="CuadroTexto 36">
            <a:extLst>
              <a:ext uri="{FF2B5EF4-FFF2-40B4-BE49-F238E27FC236}">
                <a16:creationId xmlns:a16="http://schemas.microsoft.com/office/drawing/2014/main" id="{7EDA3409-7B99-6142-9E8A-AD688A6D2778}"/>
              </a:ext>
            </a:extLst>
          </p:cNvPr>
          <p:cNvSpPr txBox="1"/>
          <p:nvPr/>
        </p:nvSpPr>
        <p:spPr>
          <a:xfrm>
            <a:off x="1917332" y="1982025"/>
            <a:ext cx="1800478" cy="369332"/>
          </a:xfrm>
          <a:prstGeom prst="rect">
            <a:avLst/>
          </a:prstGeom>
          <a:noFill/>
          <a:ln>
            <a:solidFill>
              <a:schemeClr val="accent1">
                <a:shade val="50000"/>
              </a:schemeClr>
            </a:solidFill>
          </a:ln>
        </p:spPr>
        <p:txBody>
          <a:bodyPr wrap="square" rtlCol="0">
            <a:noAutofit/>
          </a:bodyPr>
          <a:lstStyle/>
          <a:p>
            <a:pPr algn="ctr"/>
            <a:r>
              <a:rPr lang="es-ES" sz="1400" dirty="0">
                <a:latin typeface="Barlow Light" panose="00000400000000000000" pitchFamily="2" charset="0"/>
              </a:rPr>
              <a:t>CAPTURA</a:t>
            </a:r>
          </a:p>
        </p:txBody>
      </p:sp>
      <p:sp>
        <p:nvSpPr>
          <p:cNvPr id="38" name="CuadroTexto 37">
            <a:extLst>
              <a:ext uri="{FF2B5EF4-FFF2-40B4-BE49-F238E27FC236}">
                <a16:creationId xmlns:a16="http://schemas.microsoft.com/office/drawing/2014/main" id="{683398C5-80EC-0642-B109-149CFF9EAF23}"/>
              </a:ext>
            </a:extLst>
          </p:cNvPr>
          <p:cNvSpPr txBox="1"/>
          <p:nvPr/>
        </p:nvSpPr>
        <p:spPr>
          <a:xfrm>
            <a:off x="3720988" y="1980676"/>
            <a:ext cx="1800478" cy="369332"/>
          </a:xfrm>
          <a:prstGeom prst="rect">
            <a:avLst/>
          </a:prstGeom>
          <a:noFill/>
          <a:ln>
            <a:solidFill>
              <a:schemeClr val="accent1">
                <a:shade val="50000"/>
              </a:schemeClr>
            </a:solidFill>
          </a:ln>
        </p:spPr>
        <p:txBody>
          <a:bodyPr wrap="square" rtlCol="0">
            <a:noAutofit/>
          </a:bodyPr>
          <a:lstStyle/>
          <a:p>
            <a:pPr algn="ctr"/>
            <a:r>
              <a:rPr lang="es-ES" sz="1400" dirty="0">
                <a:latin typeface="Barlow Light" panose="00000400000000000000" pitchFamily="2" charset="0"/>
              </a:rPr>
              <a:t>TAGGING</a:t>
            </a:r>
          </a:p>
        </p:txBody>
      </p:sp>
      <p:sp>
        <p:nvSpPr>
          <p:cNvPr id="39" name="CuadroTexto 38">
            <a:extLst>
              <a:ext uri="{FF2B5EF4-FFF2-40B4-BE49-F238E27FC236}">
                <a16:creationId xmlns:a16="http://schemas.microsoft.com/office/drawing/2014/main" id="{3D70872B-FFD0-EA4D-A821-21FC12022028}"/>
              </a:ext>
            </a:extLst>
          </p:cNvPr>
          <p:cNvSpPr txBox="1"/>
          <p:nvPr/>
        </p:nvSpPr>
        <p:spPr>
          <a:xfrm>
            <a:off x="5520118" y="1983373"/>
            <a:ext cx="1800478" cy="369332"/>
          </a:xfrm>
          <a:prstGeom prst="rect">
            <a:avLst/>
          </a:prstGeom>
          <a:noFill/>
          <a:ln>
            <a:solidFill>
              <a:schemeClr val="accent1">
                <a:shade val="50000"/>
              </a:schemeClr>
            </a:solidFill>
          </a:ln>
        </p:spPr>
        <p:txBody>
          <a:bodyPr wrap="square" rtlCol="0">
            <a:noAutofit/>
          </a:bodyPr>
          <a:lstStyle/>
          <a:p>
            <a:pPr algn="ctr"/>
            <a:r>
              <a:rPr lang="es-ES" sz="1400" dirty="0">
                <a:latin typeface="Barlow Light" panose="00000400000000000000" pitchFamily="2" charset="0"/>
              </a:rPr>
              <a:t>COMPARACIÓN</a:t>
            </a:r>
          </a:p>
        </p:txBody>
      </p:sp>
      <p:sp>
        <p:nvSpPr>
          <p:cNvPr id="40" name="CuadroTexto 39">
            <a:extLst>
              <a:ext uri="{FF2B5EF4-FFF2-40B4-BE49-F238E27FC236}">
                <a16:creationId xmlns:a16="http://schemas.microsoft.com/office/drawing/2014/main" id="{1843318A-8C91-474E-9288-E11570A7A073}"/>
              </a:ext>
            </a:extLst>
          </p:cNvPr>
          <p:cNvSpPr txBox="1"/>
          <p:nvPr/>
        </p:nvSpPr>
        <p:spPr>
          <a:xfrm>
            <a:off x="7311155" y="1982024"/>
            <a:ext cx="1800478" cy="369332"/>
          </a:xfrm>
          <a:prstGeom prst="rect">
            <a:avLst/>
          </a:prstGeom>
          <a:noFill/>
          <a:ln>
            <a:solidFill>
              <a:schemeClr val="accent1">
                <a:shade val="50000"/>
              </a:schemeClr>
            </a:solidFill>
          </a:ln>
        </p:spPr>
        <p:txBody>
          <a:bodyPr wrap="square" rtlCol="0">
            <a:noAutofit/>
          </a:bodyPr>
          <a:lstStyle/>
          <a:p>
            <a:pPr algn="ctr"/>
            <a:r>
              <a:rPr lang="es-ES" sz="1400" dirty="0">
                <a:latin typeface="Barlow Light" panose="00000400000000000000" pitchFamily="2" charset="0"/>
              </a:rPr>
              <a:t>GENERACIÓN</a:t>
            </a:r>
          </a:p>
        </p:txBody>
      </p:sp>
      <p:sp>
        <p:nvSpPr>
          <p:cNvPr id="41" name="CuadroTexto 40">
            <a:extLst>
              <a:ext uri="{FF2B5EF4-FFF2-40B4-BE49-F238E27FC236}">
                <a16:creationId xmlns:a16="http://schemas.microsoft.com/office/drawing/2014/main" id="{64F1C0B2-CA4E-6D4A-AF32-B122CFF637B7}"/>
              </a:ext>
            </a:extLst>
          </p:cNvPr>
          <p:cNvSpPr txBox="1"/>
          <p:nvPr/>
        </p:nvSpPr>
        <p:spPr>
          <a:xfrm>
            <a:off x="9106238" y="1980675"/>
            <a:ext cx="1800478" cy="369332"/>
          </a:xfrm>
          <a:prstGeom prst="rect">
            <a:avLst/>
          </a:prstGeom>
          <a:noFill/>
          <a:ln>
            <a:solidFill>
              <a:schemeClr val="accent1">
                <a:shade val="50000"/>
              </a:schemeClr>
            </a:solidFill>
          </a:ln>
        </p:spPr>
        <p:txBody>
          <a:bodyPr wrap="square" rtlCol="0">
            <a:noAutofit/>
          </a:bodyPr>
          <a:lstStyle/>
          <a:p>
            <a:pPr algn="ctr"/>
            <a:r>
              <a:rPr lang="es-ES" sz="1400" dirty="0">
                <a:latin typeface="Barlow Light" panose="00000400000000000000" pitchFamily="2" charset="0"/>
              </a:rPr>
              <a:t>ENTREGA</a:t>
            </a:r>
          </a:p>
        </p:txBody>
      </p:sp>
      <p:cxnSp>
        <p:nvCxnSpPr>
          <p:cNvPr id="43" name="Conector angular 42">
            <a:extLst>
              <a:ext uri="{FF2B5EF4-FFF2-40B4-BE49-F238E27FC236}">
                <a16:creationId xmlns:a16="http://schemas.microsoft.com/office/drawing/2014/main" id="{635A93EB-C25F-7349-BBA1-65B206E6838C}"/>
              </a:ext>
            </a:extLst>
          </p:cNvPr>
          <p:cNvCxnSpPr>
            <a:stCxn id="18" idx="3"/>
            <a:endCxn id="19" idx="1"/>
          </p:cNvCxnSpPr>
          <p:nvPr/>
        </p:nvCxnSpPr>
        <p:spPr>
          <a:xfrm>
            <a:off x="3416300" y="2946400"/>
            <a:ext cx="609600" cy="1295400"/>
          </a:xfrm>
          <a:prstGeom prst="bentConnector3">
            <a:avLst>
              <a:gd name="adj1" fmla="val 33333"/>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5" name="Conector angular 44">
            <a:extLst>
              <a:ext uri="{FF2B5EF4-FFF2-40B4-BE49-F238E27FC236}">
                <a16:creationId xmlns:a16="http://schemas.microsoft.com/office/drawing/2014/main" id="{0BE76CA2-470D-E74F-ACB7-9399FF998D33}"/>
              </a:ext>
            </a:extLst>
          </p:cNvPr>
          <p:cNvCxnSpPr>
            <a:stCxn id="20" idx="3"/>
            <a:endCxn id="21" idx="1"/>
          </p:cNvCxnSpPr>
          <p:nvPr/>
        </p:nvCxnSpPr>
        <p:spPr>
          <a:xfrm>
            <a:off x="3416300" y="5327650"/>
            <a:ext cx="622300" cy="12700"/>
          </a:xfrm>
          <a:prstGeom prst="bentConnector3">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7" name="Conector angular 46">
            <a:extLst>
              <a:ext uri="{FF2B5EF4-FFF2-40B4-BE49-F238E27FC236}">
                <a16:creationId xmlns:a16="http://schemas.microsoft.com/office/drawing/2014/main" id="{B0B2B0A8-700B-8D46-8076-08C6DACA6036}"/>
              </a:ext>
            </a:extLst>
          </p:cNvPr>
          <p:cNvCxnSpPr>
            <a:stCxn id="19" idx="3"/>
            <a:endCxn id="22" idx="0"/>
          </p:cNvCxnSpPr>
          <p:nvPr/>
        </p:nvCxnSpPr>
        <p:spPr>
          <a:xfrm>
            <a:off x="5232400" y="4241800"/>
            <a:ext cx="1212850" cy="177800"/>
          </a:xfrm>
          <a:prstGeom prst="bentConnector2">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9" name="Conector angular 48">
            <a:extLst>
              <a:ext uri="{FF2B5EF4-FFF2-40B4-BE49-F238E27FC236}">
                <a16:creationId xmlns:a16="http://schemas.microsoft.com/office/drawing/2014/main" id="{3A407C3B-B9E3-D147-AA5E-C03A4C394235}"/>
              </a:ext>
            </a:extLst>
          </p:cNvPr>
          <p:cNvCxnSpPr>
            <a:stCxn id="21" idx="3"/>
            <a:endCxn id="22" idx="2"/>
          </p:cNvCxnSpPr>
          <p:nvPr/>
        </p:nvCxnSpPr>
        <p:spPr>
          <a:xfrm flipV="1">
            <a:off x="5245100" y="5156200"/>
            <a:ext cx="1200150" cy="171450"/>
          </a:xfrm>
          <a:prstGeom prst="bentConnector2">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1" name="Conector angular 50">
            <a:extLst>
              <a:ext uri="{FF2B5EF4-FFF2-40B4-BE49-F238E27FC236}">
                <a16:creationId xmlns:a16="http://schemas.microsoft.com/office/drawing/2014/main" id="{858E6097-FDB0-4442-BFFB-BD15E53C1448}"/>
              </a:ext>
            </a:extLst>
          </p:cNvPr>
          <p:cNvCxnSpPr>
            <a:cxnSpLocks/>
            <a:endCxn id="26" idx="1"/>
          </p:cNvCxnSpPr>
          <p:nvPr/>
        </p:nvCxnSpPr>
        <p:spPr>
          <a:xfrm>
            <a:off x="7080250" y="4775200"/>
            <a:ext cx="571500" cy="12700"/>
          </a:xfrm>
          <a:prstGeom prst="bentConnector3">
            <a:avLst>
              <a:gd name="adj1" fmla="val 29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4" name="Conector angular 53">
            <a:extLst>
              <a:ext uri="{FF2B5EF4-FFF2-40B4-BE49-F238E27FC236}">
                <a16:creationId xmlns:a16="http://schemas.microsoft.com/office/drawing/2014/main" id="{AE5530A8-9808-854C-8BEF-24FF23EC1EB7}"/>
              </a:ext>
            </a:extLst>
          </p:cNvPr>
          <p:cNvCxnSpPr>
            <a:stCxn id="26" idx="3"/>
            <a:endCxn id="28" idx="2"/>
          </p:cNvCxnSpPr>
          <p:nvPr/>
        </p:nvCxnSpPr>
        <p:spPr>
          <a:xfrm flipV="1">
            <a:off x="8858250" y="3390900"/>
            <a:ext cx="1155700" cy="1397000"/>
          </a:xfrm>
          <a:prstGeom prst="bentConnector2">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6" name="Título 7">
            <a:extLst>
              <a:ext uri="{FF2B5EF4-FFF2-40B4-BE49-F238E27FC236}">
                <a16:creationId xmlns:a16="http://schemas.microsoft.com/office/drawing/2014/main" id="{895739E0-D40E-C84B-9AD4-DE3B7100886B}"/>
              </a:ext>
            </a:extLst>
          </p:cNvPr>
          <p:cNvSpPr>
            <a:spLocks noGrp="1"/>
          </p:cNvSpPr>
          <p:nvPr>
            <p:ph type="title"/>
          </p:nvPr>
        </p:nvSpPr>
        <p:spPr>
          <a:xfrm>
            <a:off x="838200" y="365125"/>
            <a:ext cx="10515600" cy="1325563"/>
          </a:xfrm>
        </p:spPr>
        <p:txBody>
          <a:bodyPr/>
          <a:lstStyle/>
          <a:p>
            <a:r>
              <a:rPr lang="en-US" b="1" noProof="1">
                <a:latin typeface="Barlow" pitchFamily="2" charset="77"/>
              </a:rPr>
              <a:t>MODELO DEL PROCESO</a:t>
            </a:r>
            <a:endParaRPr lang="es-ES" dirty="0"/>
          </a:p>
        </p:txBody>
      </p:sp>
    </p:spTree>
    <p:extLst>
      <p:ext uri="{BB962C8B-B14F-4D97-AF65-F5344CB8AC3E}">
        <p14:creationId xmlns:p14="http://schemas.microsoft.com/office/powerpoint/2010/main" val="3966424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5E32C54-E5B8-2449-832A-1D0FA93ED00C}"/>
              </a:ext>
            </a:extLst>
          </p:cNvPr>
          <p:cNvSpPr>
            <a:spLocks noGrp="1"/>
          </p:cNvSpPr>
          <p:nvPr>
            <p:ph idx="1"/>
          </p:nvPr>
        </p:nvSpPr>
        <p:spPr/>
        <p:txBody>
          <a:bodyPr>
            <a:normAutofit lnSpcReduction="10000"/>
          </a:bodyPr>
          <a:lstStyle/>
          <a:p>
            <a:pPr algn="just"/>
            <a:r>
              <a:rPr lang="es-ES" dirty="0">
                <a:latin typeface="Barlow Light" panose="00000400000000000000" pitchFamily="2" charset="0"/>
              </a:rPr>
              <a:t>Se observa, que la BBDD Entregada contiene falta de regularización en ciertos registros, seguramente como consecuencia de entrada manual, que deben corregirse para que el proceso de “</a:t>
            </a:r>
            <a:r>
              <a:rPr lang="es-ES" dirty="0" err="1">
                <a:latin typeface="Barlow Light" panose="00000400000000000000" pitchFamily="2" charset="0"/>
              </a:rPr>
              <a:t>Tageado</a:t>
            </a:r>
            <a:r>
              <a:rPr lang="es-ES" dirty="0">
                <a:latin typeface="Barlow Light" panose="00000400000000000000" pitchFamily="2" charset="0"/>
              </a:rPr>
              <a:t>” sea efectivo. Ejemplo: Acuerdo Multilateral M-292, Acuerdo </a:t>
            </a:r>
            <a:r>
              <a:rPr lang="es-ES" dirty="0" err="1">
                <a:latin typeface="Barlow Light" panose="00000400000000000000" pitchFamily="2" charset="0"/>
              </a:rPr>
              <a:t>Multiateral</a:t>
            </a:r>
            <a:r>
              <a:rPr lang="es-ES" dirty="0">
                <a:latin typeface="Barlow Light" panose="00000400000000000000" pitchFamily="2" charset="0"/>
              </a:rPr>
              <a:t> M 300, o Acuerdo Multilateral M315.</a:t>
            </a:r>
          </a:p>
          <a:p>
            <a:pPr algn="just"/>
            <a:r>
              <a:rPr lang="es-ES" dirty="0">
                <a:latin typeface="Barlow Light" panose="00000400000000000000" pitchFamily="2" charset="0"/>
              </a:rPr>
              <a:t>Otros registros no contienen el título, y por tanto no pueden ser ”</a:t>
            </a:r>
            <a:r>
              <a:rPr lang="es-ES" dirty="0" err="1">
                <a:latin typeface="Barlow Light" panose="00000400000000000000" pitchFamily="2" charset="0"/>
              </a:rPr>
              <a:t>Tageados</a:t>
            </a:r>
            <a:r>
              <a:rPr lang="es-ES" dirty="0">
                <a:latin typeface="Barlow Light" panose="00000400000000000000" pitchFamily="2" charset="0"/>
              </a:rPr>
              <a:t>”. Ejemplo: Reducción del ruido en el entorno de las carreteras.</a:t>
            </a:r>
          </a:p>
          <a:p>
            <a:pPr algn="just"/>
            <a:r>
              <a:rPr lang="es-ES" dirty="0">
                <a:latin typeface="Barlow Light" panose="00000400000000000000" pitchFamily="2" charset="0"/>
              </a:rPr>
              <a:t>Se echa de menos un campo donde se indicara la procedencia del registro: BOE, DOGC, DOUE, etc.</a:t>
            </a:r>
          </a:p>
          <a:p>
            <a:endParaRPr lang="es-ES" dirty="0"/>
          </a:p>
        </p:txBody>
      </p:sp>
      <p:sp>
        <p:nvSpPr>
          <p:cNvPr id="4" name="Título 7">
            <a:extLst>
              <a:ext uri="{FF2B5EF4-FFF2-40B4-BE49-F238E27FC236}">
                <a16:creationId xmlns:a16="http://schemas.microsoft.com/office/drawing/2014/main" id="{E92E3E10-31C7-CD4E-AF74-67BCDED7E30F}"/>
              </a:ext>
            </a:extLst>
          </p:cNvPr>
          <p:cNvSpPr>
            <a:spLocks noGrp="1"/>
          </p:cNvSpPr>
          <p:nvPr>
            <p:ph type="title"/>
          </p:nvPr>
        </p:nvSpPr>
        <p:spPr>
          <a:xfrm>
            <a:off x="838200" y="365125"/>
            <a:ext cx="10515600" cy="1325563"/>
          </a:xfrm>
        </p:spPr>
        <p:txBody>
          <a:bodyPr/>
          <a:lstStyle/>
          <a:p>
            <a:r>
              <a:rPr lang="en-US" b="1" noProof="1">
                <a:latin typeface="Barlow" pitchFamily="2" charset="77"/>
              </a:rPr>
              <a:t>CONSIDERACIONES</a:t>
            </a:r>
            <a:endParaRPr lang="es-ES" dirty="0"/>
          </a:p>
        </p:txBody>
      </p:sp>
    </p:spTree>
    <p:extLst>
      <p:ext uri="{BB962C8B-B14F-4D97-AF65-F5344CB8AC3E}">
        <p14:creationId xmlns:p14="http://schemas.microsoft.com/office/powerpoint/2010/main" val="3879281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0921A1-BD9E-45E1-901C-E8AC9503B4C2}"/>
              </a:ext>
            </a:extLst>
          </p:cNvPr>
          <p:cNvSpPr>
            <a:spLocks noGrp="1"/>
          </p:cNvSpPr>
          <p:nvPr>
            <p:ph type="title"/>
          </p:nvPr>
        </p:nvSpPr>
        <p:spPr/>
        <p:txBody>
          <a:bodyPr/>
          <a:lstStyle/>
          <a:p>
            <a:r>
              <a:rPr lang="en-US" b="1" noProof="1">
                <a:latin typeface="Barlow" pitchFamily="2" charset="77"/>
              </a:rPr>
              <a:t>PROPUESTA</a:t>
            </a:r>
            <a:endParaRPr lang="es-ES" dirty="0"/>
          </a:p>
        </p:txBody>
      </p:sp>
      <p:sp>
        <p:nvSpPr>
          <p:cNvPr id="3" name="Marcador de contenido 2">
            <a:extLst>
              <a:ext uri="{FF2B5EF4-FFF2-40B4-BE49-F238E27FC236}">
                <a16:creationId xmlns:a16="http://schemas.microsoft.com/office/drawing/2014/main" id="{DFAB1204-A4D7-42BA-8D5F-3ACDEE16B2D5}"/>
              </a:ext>
            </a:extLst>
          </p:cNvPr>
          <p:cNvSpPr>
            <a:spLocks noGrp="1"/>
          </p:cNvSpPr>
          <p:nvPr>
            <p:ph idx="1"/>
          </p:nvPr>
        </p:nvSpPr>
        <p:spPr/>
        <p:txBody>
          <a:bodyPr/>
          <a:lstStyle/>
          <a:p>
            <a:pPr marL="0" indent="0">
              <a:buNone/>
            </a:pPr>
            <a:endParaRPr lang="es-ES" dirty="0"/>
          </a:p>
          <a:p>
            <a:pPr marL="0" indent="0">
              <a:buNone/>
            </a:pPr>
            <a:endParaRPr lang="es-ES" dirty="0"/>
          </a:p>
        </p:txBody>
      </p:sp>
      <p:sp>
        <p:nvSpPr>
          <p:cNvPr id="5" name="Marcador de contenido 2">
            <a:extLst>
              <a:ext uri="{FF2B5EF4-FFF2-40B4-BE49-F238E27FC236}">
                <a16:creationId xmlns:a16="http://schemas.microsoft.com/office/drawing/2014/main" id="{2F3F6525-648D-4903-9DB6-429099E73508}"/>
              </a:ext>
            </a:extLst>
          </p:cNvPr>
          <p:cNvSpPr txBox="1">
            <a:spLocks/>
          </p:cNvSpPr>
          <p:nvPr/>
        </p:nvSpPr>
        <p:spPr>
          <a:xfrm>
            <a:off x="990600" y="1978025"/>
            <a:ext cx="10515600"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ES" sz="2000" dirty="0">
                <a:solidFill>
                  <a:prstClr val="black"/>
                </a:solidFill>
                <a:latin typeface="Barlow Light" pitchFamily="2" charset="77"/>
              </a:rPr>
              <a:t>La propuesta en términos de actividades se puede establecer en los siguientes términos:</a:t>
            </a:r>
          </a:p>
          <a:p>
            <a:pPr marL="0" indent="0" algn="just">
              <a:buFont typeface="Arial" panose="020B0604020202020204" pitchFamily="34" charset="0"/>
              <a:buNone/>
            </a:pPr>
            <a:endParaRPr lang="es-ES" sz="2000" dirty="0">
              <a:solidFill>
                <a:prstClr val="black"/>
              </a:solidFill>
              <a:latin typeface="Barlow Light" pitchFamily="2" charset="77"/>
            </a:endParaRPr>
          </a:p>
          <a:p>
            <a:pPr marL="0" indent="0" algn="just">
              <a:buFont typeface="Arial" panose="020B0604020202020204" pitchFamily="34" charset="0"/>
              <a:buNone/>
            </a:pPr>
            <a:r>
              <a:rPr lang="es-ES" sz="2000" dirty="0">
                <a:solidFill>
                  <a:prstClr val="black"/>
                </a:solidFill>
                <a:latin typeface="Barlow Light" pitchFamily="2" charset="77"/>
              </a:rPr>
              <a:t>1. Captura boletines oficiales Comunidades, España y Europa</a:t>
            </a:r>
          </a:p>
          <a:p>
            <a:pPr marL="0" indent="0" algn="just">
              <a:buFont typeface="Arial" panose="020B0604020202020204" pitchFamily="34" charset="0"/>
              <a:buNone/>
            </a:pPr>
            <a:r>
              <a:rPr lang="es-ES" sz="2000" dirty="0">
                <a:solidFill>
                  <a:prstClr val="black"/>
                </a:solidFill>
                <a:latin typeface="Barlow Light" pitchFamily="2" charset="77"/>
              </a:rPr>
              <a:t>2. Estructurar y capturar información</a:t>
            </a:r>
          </a:p>
          <a:p>
            <a:pPr marL="0" indent="0" algn="just">
              <a:buFont typeface="Arial" panose="020B0604020202020204" pitchFamily="34" charset="0"/>
              <a:buNone/>
            </a:pPr>
            <a:r>
              <a:rPr lang="es-ES" sz="2000" dirty="0">
                <a:solidFill>
                  <a:prstClr val="black"/>
                </a:solidFill>
                <a:latin typeface="Barlow Light" pitchFamily="2" charset="77"/>
              </a:rPr>
              <a:t>3. Identificación/Selección textos a partir de </a:t>
            </a:r>
            <a:r>
              <a:rPr lang="es-ES" sz="2000" dirty="0" err="1">
                <a:solidFill>
                  <a:prstClr val="black"/>
                </a:solidFill>
                <a:latin typeface="Barlow Light" pitchFamily="2" charset="77"/>
              </a:rPr>
              <a:t>Keywords</a:t>
            </a:r>
            <a:r>
              <a:rPr lang="es-ES" sz="2000" dirty="0">
                <a:solidFill>
                  <a:prstClr val="black"/>
                </a:solidFill>
                <a:latin typeface="Barlow Light" pitchFamily="2" charset="77"/>
              </a:rPr>
              <a:t> (frases)</a:t>
            </a:r>
          </a:p>
          <a:p>
            <a:pPr marL="0" indent="0" algn="just">
              <a:buFont typeface="Arial" panose="020B0604020202020204" pitchFamily="34" charset="0"/>
              <a:buNone/>
            </a:pPr>
            <a:endParaRPr lang="es-ES" sz="2000" dirty="0">
              <a:solidFill>
                <a:prstClr val="black"/>
              </a:solidFill>
              <a:latin typeface="Barlow Light" pitchFamily="2" charset="77"/>
            </a:endParaRPr>
          </a:p>
          <a:p>
            <a:pPr marL="0" indent="0" algn="just">
              <a:buFont typeface="Arial" panose="020B0604020202020204" pitchFamily="34" charset="0"/>
              <a:buNone/>
            </a:pPr>
            <a:r>
              <a:rPr lang="es-ES" sz="2000" dirty="0">
                <a:solidFill>
                  <a:prstClr val="black"/>
                </a:solidFill>
                <a:latin typeface="Barlow Light" pitchFamily="2" charset="77"/>
              </a:rPr>
              <a:t>Presupuesto fases 1 y 2 </a:t>
            </a:r>
          </a:p>
          <a:p>
            <a:pPr marL="0" indent="0" algn="just">
              <a:buFont typeface="Arial" panose="020B0604020202020204" pitchFamily="34" charset="0"/>
              <a:buNone/>
            </a:pPr>
            <a:r>
              <a:rPr lang="es-ES" sz="2000" dirty="0">
                <a:solidFill>
                  <a:prstClr val="black"/>
                </a:solidFill>
                <a:latin typeface="Barlow Light" pitchFamily="2" charset="77"/>
              </a:rPr>
              <a:t>Análisis  - 8 horas</a:t>
            </a:r>
          </a:p>
          <a:p>
            <a:pPr marL="0" indent="0" algn="just">
              <a:buFont typeface="Arial" panose="020B0604020202020204" pitchFamily="34" charset="0"/>
              <a:buNone/>
            </a:pPr>
            <a:r>
              <a:rPr lang="es-ES" sz="2000" dirty="0">
                <a:solidFill>
                  <a:prstClr val="black"/>
                </a:solidFill>
                <a:latin typeface="Barlow Light" pitchFamily="2" charset="77"/>
              </a:rPr>
              <a:t>Prueba de concepto sobre BOE – 40 horas</a:t>
            </a:r>
          </a:p>
          <a:p>
            <a:pPr marL="0" indent="0" algn="just">
              <a:buFont typeface="Arial" panose="020B0604020202020204" pitchFamily="34" charset="0"/>
              <a:buNone/>
            </a:pPr>
            <a:r>
              <a:rPr lang="es-ES" sz="2000" dirty="0">
                <a:solidFill>
                  <a:prstClr val="black"/>
                </a:solidFill>
                <a:latin typeface="Barlow Light" pitchFamily="2" charset="77"/>
              </a:rPr>
              <a:t>Implementación (4 horas x boletín)</a:t>
            </a:r>
          </a:p>
          <a:p>
            <a:pPr marL="0" indent="0" algn="just">
              <a:buFont typeface="Arial" panose="020B0604020202020204" pitchFamily="34" charset="0"/>
              <a:buNone/>
            </a:pPr>
            <a:r>
              <a:rPr lang="es-ES" sz="2000" dirty="0">
                <a:solidFill>
                  <a:prstClr val="black"/>
                </a:solidFill>
                <a:latin typeface="Barlow Light" pitchFamily="2" charset="77"/>
              </a:rPr>
              <a:t>Integración BBDD SQL - sin definir requerimientos</a:t>
            </a:r>
          </a:p>
          <a:p>
            <a:pPr marL="0" indent="0" algn="just">
              <a:buFont typeface="Arial" panose="020B0604020202020204" pitchFamily="34" charset="0"/>
              <a:buNone/>
            </a:pPr>
            <a:endParaRPr lang="es-ES" sz="2000" dirty="0">
              <a:solidFill>
                <a:prstClr val="black"/>
              </a:solidFill>
              <a:latin typeface="Barlow Light" pitchFamily="2" charset="77"/>
            </a:endParaRPr>
          </a:p>
          <a:p>
            <a:pPr marL="0" indent="0" algn="just">
              <a:buFont typeface="Arial" panose="020B0604020202020204" pitchFamily="34" charset="0"/>
              <a:buNone/>
            </a:pPr>
            <a:r>
              <a:rPr lang="es-ES" sz="2000" dirty="0">
                <a:solidFill>
                  <a:prstClr val="black"/>
                </a:solidFill>
                <a:latin typeface="Barlow Light" pitchFamily="2" charset="77"/>
              </a:rPr>
              <a:t>Presupuesto 3</a:t>
            </a:r>
          </a:p>
          <a:p>
            <a:pPr marL="0" indent="0" algn="just">
              <a:buFont typeface="Arial" panose="020B0604020202020204" pitchFamily="34" charset="0"/>
              <a:buNone/>
            </a:pPr>
            <a:r>
              <a:rPr lang="es-ES" sz="2000" dirty="0">
                <a:solidFill>
                  <a:prstClr val="black"/>
                </a:solidFill>
                <a:latin typeface="Barlow Light" pitchFamily="2" charset="77"/>
              </a:rPr>
              <a:t>A definir, no conocemos alcance tareas para integración con sistema actual</a:t>
            </a:r>
            <a:endParaRPr lang="es-ES" dirty="0"/>
          </a:p>
        </p:txBody>
      </p:sp>
    </p:spTree>
    <p:extLst>
      <p:ext uri="{BB962C8B-B14F-4D97-AF65-F5344CB8AC3E}">
        <p14:creationId xmlns:p14="http://schemas.microsoft.com/office/powerpoint/2010/main" val="41034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0921A1-BD9E-45E1-901C-E8AC9503B4C2}"/>
              </a:ext>
            </a:extLst>
          </p:cNvPr>
          <p:cNvSpPr>
            <a:spLocks noGrp="1"/>
          </p:cNvSpPr>
          <p:nvPr>
            <p:ph type="title"/>
          </p:nvPr>
        </p:nvSpPr>
        <p:spPr/>
        <p:txBody>
          <a:bodyPr/>
          <a:lstStyle/>
          <a:p>
            <a:r>
              <a:rPr lang="en-US" b="1" noProof="1">
                <a:latin typeface="Barlow" pitchFamily="2" charset="77"/>
              </a:rPr>
              <a:t>ESTRUCTURA PROYECTO AI</a:t>
            </a:r>
            <a:endParaRPr lang="es-ES" dirty="0"/>
          </a:p>
        </p:txBody>
      </p:sp>
      <p:pic>
        <p:nvPicPr>
          <p:cNvPr id="6" name="Imagen 5">
            <a:extLst>
              <a:ext uri="{FF2B5EF4-FFF2-40B4-BE49-F238E27FC236}">
                <a16:creationId xmlns:a16="http://schemas.microsoft.com/office/drawing/2014/main" id="{A03D4A63-4906-425B-B5A9-F46991C1ECC1}"/>
              </a:ext>
            </a:extLst>
          </p:cNvPr>
          <p:cNvPicPr>
            <a:picLocks noChangeAspect="1"/>
          </p:cNvPicPr>
          <p:nvPr/>
        </p:nvPicPr>
        <p:blipFill>
          <a:blip r:embed="rId2">
            <a:duotone>
              <a:prstClr val="black"/>
              <a:schemeClr val="tx2">
                <a:lumMod val="20000"/>
                <a:lumOff val="80000"/>
                <a:tint val="45000"/>
                <a:satMod val="400000"/>
              </a:schemeClr>
            </a:duotone>
          </a:blip>
          <a:stretch>
            <a:fillRect/>
          </a:stretch>
        </p:blipFill>
        <p:spPr>
          <a:xfrm>
            <a:off x="838200" y="1673565"/>
            <a:ext cx="4820739" cy="4655457"/>
          </a:xfrm>
          <a:prstGeom prst="rect">
            <a:avLst/>
          </a:prstGeom>
        </p:spPr>
      </p:pic>
      <p:sp>
        <p:nvSpPr>
          <p:cNvPr id="7" name="CuadroTexto 6">
            <a:extLst>
              <a:ext uri="{FF2B5EF4-FFF2-40B4-BE49-F238E27FC236}">
                <a16:creationId xmlns:a16="http://schemas.microsoft.com/office/drawing/2014/main" id="{74F64038-58DE-4AB2-BCFC-DEF727D4BBE7}"/>
              </a:ext>
            </a:extLst>
          </p:cNvPr>
          <p:cNvSpPr txBox="1"/>
          <p:nvPr/>
        </p:nvSpPr>
        <p:spPr>
          <a:xfrm>
            <a:off x="6722412" y="1690688"/>
            <a:ext cx="2472152" cy="307777"/>
          </a:xfrm>
          <a:prstGeom prst="rect">
            <a:avLst/>
          </a:prstGeom>
          <a:noFill/>
        </p:spPr>
        <p:txBody>
          <a:bodyPr wrap="none" rtlCol="0">
            <a:spAutoFit/>
          </a:bodyPr>
          <a:lstStyle/>
          <a:p>
            <a:r>
              <a:rPr lang="es-ES" sz="1400" dirty="0">
                <a:solidFill>
                  <a:schemeClr val="tx2"/>
                </a:solidFill>
                <a:latin typeface="Barlow Medium" panose="00000600000000000000" pitchFamily="2" charset="0"/>
              </a:rPr>
              <a:t>COMPRENSIÓN DEL NEGOCIO</a:t>
            </a:r>
          </a:p>
        </p:txBody>
      </p:sp>
      <p:sp>
        <p:nvSpPr>
          <p:cNvPr id="8" name="CuadroTexto 7">
            <a:extLst>
              <a:ext uri="{FF2B5EF4-FFF2-40B4-BE49-F238E27FC236}">
                <a16:creationId xmlns:a16="http://schemas.microsoft.com/office/drawing/2014/main" id="{A5FF7A26-4E02-4BC0-9FAA-C47C86BFAAC5}"/>
              </a:ext>
            </a:extLst>
          </p:cNvPr>
          <p:cNvSpPr txBox="1"/>
          <p:nvPr/>
        </p:nvSpPr>
        <p:spPr>
          <a:xfrm>
            <a:off x="6722412" y="2428270"/>
            <a:ext cx="2552302" cy="307777"/>
          </a:xfrm>
          <a:prstGeom prst="rect">
            <a:avLst/>
          </a:prstGeom>
          <a:noFill/>
        </p:spPr>
        <p:txBody>
          <a:bodyPr wrap="none" rtlCol="0">
            <a:spAutoFit/>
          </a:bodyPr>
          <a:lstStyle/>
          <a:p>
            <a:r>
              <a:rPr lang="es-ES" sz="1400" dirty="0">
                <a:solidFill>
                  <a:schemeClr val="tx2"/>
                </a:solidFill>
                <a:latin typeface="Barlow Medium" panose="00000600000000000000" pitchFamily="2" charset="0"/>
              </a:rPr>
              <a:t>COMPRENSIÓN DE LOS DATOS</a:t>
            </a:r>
          </a:p>
        </p:txBody>
      </p:sp>
      <p:sp>
        <p:nvSpPr>
          <p:cNvPr id="9" name="CuadroTexto 8">
            <a:extLst>
              <a:ext uri="{FF2B5EF4-FFF2-40B4-BE49-F238E27FC236}">
                <a16:creationId xmlns:a16="http://schemas.microsoft.com/office/drawing/2014/main" id="{E3E2BF31-53B3-47BF-B5DA-A07B151B8BFB}"/>
              </a:ext>
            </a:extLst>
          </p:cNvPr>
          <p:cNvSpPr txBox="1"/>
          <p:nvPr/>
        </p:nvSpPr>
        <p:spPr>
          <a:xfrm>
            <a:off x="6722412" y="3165852"/>
            <a:ext cx="2529860" cy="307777"/>
          </a:xfrm>
          <a:prstGeom prst="rect">
            <a:avLst/>
          </a:prstGeom>
          <a:noFill/>
        </p:spPr>
        <p:txBody>
          <a:bodyPr wrap="none" rtlCol="0">
            <a:spAutoFit/>
          </a:bodyPr>
          <a:lstStyle/>
          <a:p>
            <a:r>
              <a:rPr lang="es-ES" sz="1400" dirty="0">
                <a:solidFill>
                  <a:schemeClr val="tx2"/>
                </a:solidFill>
                <a:latin typeface="Barlow Medium" panose="00000600000000000000" pitchFamily="2" charset="0"/>
              </a:rPr>
              <a:t>PREPARACIÓN DE LOS DATOS</a:t>
            </a:r>
          </a:p>
        </p:txBody>
      </p:sp>
      <p:sp>
        <p:nvSpPr>
          <p:cNvPr id="10" name="CuadroTexto 9">
            <a:extLst>
              <a:ext uri="{FF2B5EF4-FFF2-40B4-BE49-F238E27FC236}">
                <a16:creationId xmlns:a16="http://schemas.microsoft.com/office/drawing/2014/main" id="{888CA9C6-26EF-4AB9-9569-53187F9A851A}"/>
              </a:ext>
            </a:extLst>
          </p:cNvPr>
          <p:cNvSpPr txBox="1"/>
          <p:nvPr/>
        </p:nvSpPr>
        <p:spPr>
          <a:xfrm>
            <a:off x="6722412" y="3903434"/>
            <a:ext cx="1082348" cy="307777"/>
          </a:xfrm>
          <a:prstGeom prst="rect">
            <a:avLst/>
          </a:prstGeom>
          <a:noFill/>
        </p:spPr>
        <p:txBody>
          <a:bodyPr wrap="none" rtlCol="0">
            <a:spAutoFit/>
          </a:bodyPr>
          <a:lstStyle/>
          <a:p>
            <a:r>
              <a:rPr lang="es-ES" sz="1400" dirty="0">
                <a:solidFill>
                  <a:schemeClr val="tx2"/>
                </a:solidFill>
                <a:latin typeface="Barlow Medium" panose="00000600000000000000" pitchFamily="2" charset="0"/>
              </a:rPr>
              <a:t>MODELADO</a:t>
            </a:r>
          </a:p>
        </p:txBody>
      </p:sp>
      <p:sp>
        <p:nvSpPr>
          <p:cNvPr id="11" name="CuadroTexto 10">
            <a:extLst>
              <a:ext uri="{FF2B5EF4-FFF2-40B4-BE49-F238E27FC236}">
                <a16:creationId xmlns:a16="http://schemas.microsoft.com/office/drawing/2014/main" id="{CDD68CCF-7F61-4764-A2D3-2D5D84EBBF9D}"/>
              </a:ext>
            </a:extLst>
          </p:cNvPr>
          <p:cNvSpPr txBox="1"/>
          <p:nvPr/>
        </p:nvSpPr>
        <p:spPr>
          <a:xfrm>
            <a:off x="6722412" y="4641016"/>
            <a:ext cx="1233030" cy="307777"/>
          </a:xfrm>
          <a:prstGeom prst="rect">
            <a:avLst/>
          </a:prstGeom>
          <a:noFill/>
        </p:spPr>
        <p:txBody>
          <a:bodyPr wrap="none" rtlCol="0">
            <a:spAutoFit/>
          </a:bodyPr>
          <a:lstStyle/>
          <a:p>
            <a:r>
              <a:rPr lang="es-ES" sz="1400" dirty="0">
                <a:solidFill>
                  <a:schemeClr val="tx2"/>
                </a:solidFill>
                <a:latin typeface="Barlow Medium" panose="00000600000000000000" pitchFamily="2" charset="0"/>
              </a:rPr>
              <a:t>EVALUACIÓN</a:t>
            </a:r>
          </a:p>
        </p:txBody>
      </p:sp>
      <p:sp>
        <p:nvSpPr>
          <p:cNvPr id="12" name="CuadroTexto 11">
            <a:extLst>
              <a:ext uri="{FF2B5EF4-FFF2-40B4-BE49-F238E27FC236}">
                <a16:creationId xmlns:a16="http://schemas.microsoft.com/office/drawing/2014/main" id="{EB168C4C-58B2-4A57-8B57-71B97E38D67A}"/>
              </a:ext>
            </a:extLst>
          </p:cNvPr>
          <p:cNvSpPr txBox="1"/>
          <p:nvPr/>
        </p:nvSpPr>
        <p:spPr>
          <a:xfrm>
            <a:off x="6722412" y="5378598"/>
            <a:ext cx="1204176" cy="307777"/>
          </a:xfrm>
          <a:prstGeom prst="rect">
            <a:avLst/>
          </a:prstGeom>
          <a:noFill/>
        </p:spPr>
        <p:txBody>
          <a:bodyPr wrap="none" rtlCol="0">
            <a:spAutoFit/>
          </a:bodyPr>
          <a:lstStyle/>
          <a:p>
            <a:r>
              <a:rPr lang="es-ES" sz="1400" dirty="0">
                <a:solidFill>
                  <a:schemeClr val="tx2"/>
                </a:solidFill>
                <a:latin typeface="Barlow Medium" panose="00000600000000000000" pitchFamily="2" charset="0"/>
              </a:rPr>
              <a:t>DESPLIEGUE</a:t>
            </a:r>
          </a:p>
        </p:txBody>
      </p:sp>
      <p:sp>
        <p:nvSpPr>
          <p:cNvPr id="13" name="CuadroTexto 12">
            <a:extLst>
              <a:ext uri="{FF2B5EF4-FFF2-40B4-BE49-F238E27FC236}">
                <a16:creationId xmlns:a16="http://schemas.microsoft.com/office/drawing/2014/main" id="{1B26953D-9A66-4EAB-9F34-B4CE70F7250F}"/>
              </a:ext>
            </a:extLst>
          </p:cNvPr>
          <p:cNvSpPr txBox="1"/>
          <p:nvPr/>
        </p:nvSpPr>
        <p:spPr>
          <a:xfrm>
            <a:off x="6722412" y="1985556"/>
            <a:ext cx="4705134" cy="307777"/>
          </a:xfrm>
          <a:prstGeom prst="rect">
            <a:avLst/>
          </a:prstGeom>
          <a:noFill/>
        </p:spPr>
        <p:txBody>
          <a:bodyPr wrap="none" rtlCol="0">
            <a:spAutoFit/>
          </a:bodyPr>
          <a:lstStyle/>
          <a:p>
            <a:r>
              <a:rPr lang="es-ES" sz="1400" dirty="0">
                <a:latin typeface="Barlow" panose="00000500000000000000" pitchFamily="2" charset="0"/>
              </a:rPr>
              <a:t>¿Qué se espera de este proyecto?. ¿El Proyecto es viable?  </a:t>
            </a:r>
          </a:p>
        </p:txBody>
      </p:sp>
      <p:sp>
        <p:nvSpPr>
          <p:cNvPr id="16" name="CuadroTexto 15">
            <a:extLst>
              <a:ext uri="{FF2B5EF4-FFF2-40B4-BE49-F238E27FC236}">
                <a16:creationId xmlns:a16="http://schemas.microsoft.com/office/drawing/2014/main" id="{BE9BBF5E-CD50-495D-8C68-9816C3B5E398}"/>
              </a:ext>
            </a:extLst>
          </p:cNvPr>
          <p:cNvSpPr txBox="1"/>
          <p:nvPr/>
        </p:nvSpPr>
        <p:spPr>
          <a:xfrm>
            <a:off x="6722412" y="2655956"/>
            <a:ext cx="5128327" cy="523220"/>
          </a:xfrm>
          <a:prstGeom prst="rect">
            <a:avLst/>
          </a:prstGeom>
          <a:noFill/>
        </p:spPr>
        <p:txBody>
          <a:bodyPr wrap="none" rtlCol="0">
            <a:spAutoFit/>
          </a:bodyPr>
          <a:lstStyle/>
          <a:p>
            <a:r>
              <a:rPr lang="es-ES" sz="1400" dirty="0">
                <a:latin typeface="Barlow" panose="00000500000000000000" pitchFamily="2" charset="0"/>
              </a:rPr>
              <a:t>La fase de comprensión de datos implica estudiar más de cerca </a:t>
            </a:r>
          </a:p>
          <a:p>
            <a:r>
              <a:rPr lang="es-ES" sz="1400" dirty="0">
                <a:latin typeface="Barlow" panose="00000500000000000000" pitchFamily="2" charset="0"/>
              </a:rPr>
              <a:t>los datos disponibles </a:t>
            </a:r>
          </a:p>
        </p:txBody>
      </p:sp>
      <p:sp>
        <p:nvSpPr>
          <p:cNvPr id="17" name="CuadroTexto 16">
            <a:extLst>
              <a:ext uri="{FF2B5EF4-FFF2-40B4-BE49-F238E27FC236}">
                <a16:creationId xmlns:a16="http://schemas.microsoft.com/office/drawing/2014/main" id="{6703FD45-BCB2-4C53-9A3A-27A0F998FDF6}"/>
              </a:ext>
            </a:extLst>
          </p:cNvPr>
          <p:cNvSpPr txBox="1"/>
          <p:nvPr/>
        </p:nvSpPr>
        <p:spPr>
          <a:xfrm>
            <a:off x="6722412" y="3393673"/>
            <a:ext cx="4926349" cy="523220"/>
          </a:xfrm>
          <a:prstGeom prst="rect">
            <a:avLst/>
          </a:prstGeom>
          <a:noFill/>
        </p:spPr>
        <p:txBody>
          <a:bodyPr wrap="none" rtlCol="0">
            <a:spAutoFit/>
          </a:bodyPr>
          <a:lstStyle/>
          <a:p>
            <a:r>
              <a:rPr lang="es-ES" sz="1400" dirty="0">
                <a:latin typeface="Barlow" panose="00000500000000000000" pitchFamily="2" charset="0"/>
              </a:rPr>
              <a:t>La preparación de datos es uno de los más importantes y con </a:t>
            </a:r>
          </a:p>
          <a:p>
            <a:r>
              <a:rPr lang="es-ES" sz="1400" dirty="0">
                <a:latin typeface="Barlow" panose="00000500000000000000" pitchFamily="2" charset="0"/>
              </a:rPr>
              <a:t>frecuencia que más tiempo exigen.</a:t>
            </a:r>
          </a:p>
        </p:txBody>
      </p:sp>
      <p:sp>
        <p:nvSpPr>
          <p:cNvPr id="18" name="CuadroTexto 17">
            <a:extLst>
              <a:ext uri="{FF2B5EF4-FFF2-40B4-BE49-F238E27FC236}">
                <a16:creationId xmlns:a16="http://schemas.microsoft.com/office/drawing/2014/main" id="{632AA0AC-4858-4A2E-97F7-824D770D1C30}"/>
              </a:ext>
            </a:extLst>
          </p:cNvPr>
          <p:cNvSpPr txBox="1"/>
          <p:nvPr/>
        </p:nvSpPr>
        <p:spPr>
          <a:xfrm>
            <a:off x="6722411" y="4131390"/>
            <a:ext cx="5267789" cy="523220"/>
          </a:xfrm>
          <a:prstGeom prst="rect">
            <a:avLst/>
          </a:prstGeom>
          <a:noFill/>
        </p:spPr>
        <p:txBody>
          <a:bodyPr wrap="none" rtlCol="0">
            <a:spAutoFit/>
          </a:bodyPr>
          <a:lstStyle/>
          <a:p>
            <a:r>
              <a:rPr lang="es-ES" sz="1400" dirty="0">
                <a:latin typeface="Barlow" panose="00000500000000000000" pitchFamily="2" charset="0"/>
              </a:rPr>
              <a:t>En esta fase es donde se lanzan los modelos y se sintonizan para </a:t>
            </a:r>
          </a:p>
          <a:p>
            <a:r>
              <a:rPr lang="es-ES" sz="1400" dirty="0">
                <a:latin typeface="Barlow" panose="00000500000000000000" pitchFamily="2" charset="0"/>
              </a:rPr>
              <a:t>conseguir los resultados deseados.</a:t>
            </a:r>
          </a:p>
        </p:txBody>
      </p:sp>
      <p:sp>
        <p:nvSpPr>
          <p:cNvPr id="19" name="CuadroTexto 18">
            <a:extLst>
              <a:ext uri="{FF2B5EF4-FFF2-40B4-BE49-F238E27FC236}">
                <a16:creationId xmlns:a16="http://schemas.microsoft.com/office/drawing/2014/main" id="{B5BB234E-BC6D-4F45-893A-9E2C63E3A9F3}"/>
              </a:ext>
            </a:extLst>
          </p:cNvPr>
          <p:cNvSpPr txBox="1"/>
          <p:nvPr/>
        </p:nvSpPr>
        <p:spPr>
          <a:xfrm>
            <a:off x="6722410" y="4869107"/>
            <a:ext cx="5086649" cy="523220"/>
          </a:xfrm>
          <a:prstGeom prst="rect">
            <a:avLst/>
          </a:prstGeom>
          <a:noFill/>
        </p:spPr>
        <p:txBody>
          <a:bodyPr wrap="none" rtlCol="0">
            <a:spAutoFit/>
          </a:bodyPr>
          <a:lstStyle/>
          <a:p>
            <a:r>
              <a:rPr lang="es-ES" sz="1400" dirty="0">
                <a:latin typeface="Barlow" panose="00000500000000000000" pitchFamily="2" charset="0"/>
              </a:rPr>
              <a:t>En este momento se evaluarán los resultados de los algoritmos </a:t>
            </a:r>
          </a:p>
          <a:p>
            <a:r>
              <a:rPr lang="es-ES" sz="1400" dirty="0">
                <a:latin typeface="Barlow" panose="00000500000000000000" pitchFamily="2" charset="0"/>
              </a:rPr>
              <a:t>En base a los criterios de negocio.</a:t>
            </a:r>
          </a:p>
        </p:txBody>
      </p:sp>
      <p:sp>
        <p:nvSpPr>
          <p:cNvPr id="20" name="CuadroTexto 19">
            <a:extLst>
              <a:ext uri="{FF2B5EF4-FFF2-40B4-BE49-F238E27FC236}">
                <a16:creationId xmlns:a16="http://schemas.microsoft.com/office/drawing/2014/main" id="{4B11325F-6315-40FC-98F1-A41F4A65EB74}"/>
              </a:ext>
            </a:extLst>
          </p:cNvPr>
          <p:cNvSpPr txBox="1"/>
          <p:nvPr/>
        </p:nvSpPr>
        <p:spPr>
          <a:xfrm>
            <a:off x="6743250" y="5606822"/>
            <a:ext cx="4682692" cy="523220"/>
          </a:xfrm>
          <a:prstGeom prst="rect">
            <a:avLst/>
          </a:prstGeom>
          <a:noFill/>
        </p:spPr>
        <p:txBody>
          <a:bodyPr wrap="none" rtlCol="0">
            <a:spAutoFit/>
          </a:bodyPr>
          <a:lstStyle/>
          <a:p>
            <a:r>
              <a:rPr lang="es-ES" sz="1400" dirty="0">
                <a:latin typeface="Barlow" panose="00000500000000000000" pitchFamily="2" charset="0"/>
              </a:rPr>
              <a:t>En esta fase se incluye la planificación y despliegue de los </a:t>
            </a:r>
          </a:p>
          <a:p>
            <a:r>
              <a:rPr lang="es-ES" sz="1400" dirty="0">
                <a:latin typeface="Barlow" panose="00000500000000000000" pitchFamily="2" charset="0"/>
              </a:rPr>
              <a:t>resultados en la organización.</a:t>
            </a:r>
          </a:p>
        </p:txBody>
      </p:sp>
      <p:pic>
        <p:nvPicPr>
          <p:cNvPr id="21" name="Imagen 20">
            <a:extLst>
              <a:ext uri="{FF2B5EF4-FFF2-40B4-BE49-F238E27FC236}">
                <a16:creationId xmlns:a16="http://schemas.microsoft.com/office/drawing/2014/main" id="{97BFCC2E-CE1C-4888-9F80-B55E94BEAD8B}"/>
              </a:ext>
            </a:extLst>
          </p:cNvPr>
          <p:cNvPicPr>
            <a:picLocks noChangeAspect="1"/>
          </p:cNvPicPr>
          <p:nvPr/>
        </p:nvPicPr>
        <p:blipFill>
          <a:blip r:embed="rId3"/>
          <a:stretch>
            <a:fillRect/>
          </a:stretch>
        </p:blipFill>
        <p:spPr>
          <a:xfrm>
            <a:off x="6088891" y="1690688"/>
            <a:ext cx="612000" cy="525110"/>
          </a:xfrm>
          <a:prstGeom prst="rect">
            <a:avLst/>
          </a:prstGeom>
        </p:spPr>
      </p:pic>
      <p:pic>
        <p:nvPicPr>
          <p:cNvPr id="22" name="Imagen 21">
            <a:extLst>
              <a:ext uri="{FF2B5EF4-FFF2-40B4-BE49-F238E27FC236}">
                <a16:creationId xmlns:a16="http://schemas.microsoft.com/office/drawing/2014/main" id="{673B72C1-68A7-4118-ADBC-22989BD193AE}"/>
              </a:ext>
            </a:extLst>
          </p:cNvPr>
          <p:cNvPicPr>
            <a:picLocks noChangeAspect="1"/>
          </p:cNvPicPr>
          <p:nvPr/>
        </p:nvPicPr>
        <p:blipFill>
          <a:blip r:embed="rId4"/>
          <a:stretch>
            <a:fillRect/>
          </a:stretch>
        </p:blipFill>
        <p:spPr>
          <a:xfrm>
            <a:off x="6088891" y="2492190"/>
            <a:ext cx="612000" cy="525138"/>
          </a:xfrm>
          <a:prstGeom prst="rect">
            <a:avLst/>
          </a:prstGeom>
        </p:spPr>
      </p:pic>
      <p:pic>
        <p:nvPicPr>
          <p:cNvPr id="23" name="Imagen 22">
            <a:extLst>
              <a:ext uri="{FF2B5EF4-FFF2-40B4-BE49-F238E27FC236}">
                <a16:creationId xmlns:a16="http://schemas.microsoft.com/office/drawing/2014/main" id="{2C96846B-19F5-4178-82D2-6D11BC03B439}"/>
              </a:ext>
            </a:extLst>
          </p:cNvPr>
          <p:cNvPicPr>
            <a:picLocks noChangeAspect="1"/>
          </p:cNvPicPr>
          <p:nvPr/>
        </p:nvPicPr>
        <p:blipFill>
          <a:blip r:embed="rId5"/>
          <a:stretch>
            <a:fillRect/>
          </a:stretch>
        </p:blipFill>
        <p:spPr>
          <a:xfrm>
            <a:off x="6088891" y="4654610"/>
            <a:ext cx="612000" cy="512457"/>
          </a:xfrm>
          <a:prstGeom prst="rect">
            <a:avLst/>
          </a:prstGeom>
        </p:spPr>
      </p:pic>
      <p:pic>
        <p:nvPicPr>
          <p:cNvPr id="24" name="Imagen 23">
            <a:extLst>
              <a:ext uri="{FF2B5EF4-FFF2-40B4-BE49-F238E27FC236}">
                <a16:creationId xmlns:a16="http://schemas.microsoft.com/office/drawing/2014/main" id="{0C0A02EF-0874-4F02-81B3-36A273F6F381}"/>
              </a:ext>
            </a:extLst>
          </p:cNvPr>
          <p:cNvPicPr>
            <a:picLocks noChangeAspect="1"/>
          </p:cNvPicPr>
          <p:nvPr/>
        </p:nvPicPr>
        <p:blipFill>
          <a:blip r:embed="rId6"/>
          <a:stretch>
            <a:fillRect/>
          </a:stretch>
        </p:blipFill>
        <p:spPr>
          <a:xfrm>
            <a:off x="6088891" y="5378598"/>
            <a:ext cx="612000" cy="525109"/>
          </a:xfrm>
          <a:prstGeom prst="rect">
            <a:avLst/>
          </a:prstGeom>
        </p:spPr>
      </p:pic>
      <p:pic>
        <p:nvPicPr>
          <p:cNvPr id="25" name="Imagen 24">
            <a:extLst>
              <a:ext uri="{FF2B5EF4-FFF2-40B4-BE49-F238E27FC236}">
                <a16:creationId xmlns:a16="http://schemas.microsoft.com/office/drawing/2014/main" id="{6D6AD2E4-C407-4D43-9CC6-64697293E4EA}"/>
              </a:ext>
            </a:extLst>
          </p:cNvPr>
          <p:cNvPicPr>
            <a:picLocks noChangeAspect="1"/>
          </p:cNvPicPr>
          <p:nvPr/>
        </p:nvPicPr>
        <p:blipFill>
          <a:blip r:embed="rId7"/>
          <a:stretch>
            <a:fillRect/>
          </a:stretch>
        </p:blipFill>
        <p:spPr>
          <a:xfrm>
            <a:off x="6088891" y="3179576"/>
            <a:ext cx="612000" cy="504399"/>
          </a:xfrm>
          <a:prstGeom prst="rect">
            <a:avLst/>
          </a:prstGeom>
        </p:spPr>
      </p:pic>
      <p:pic>
        <p:nvPicPr>
          <p:cNvPr id="27" name="Imagen 26">
            <a:extLst>
              <a:ext uri="{FF2B5EF4-FFF2-40B4-BE49-F238E27FC236}">
                <a16:creationId xmlns:a16="http://schemas.microsoft.com/office/drawing/2014/main" id="{BADC1C27-057C-43DA-966B-9692067969F4}"/>
              </a:ext>
            </a:extLst>
          </p:cNvPr>
          <p:cNvPicPr>
            <a:picLocks noChangeAspect="1"/>
          </p:cNvPicPr>
          <p:nvPr/>
        </p:nvPicPr>
        <p:blipFill rotWithShape="1">
          <a:blip r:embed="rId8">
            <a:extLst>
              <a:ext uri="{28A0092B-C50C-407E-A947-70E740481C1C}">
                <a14:useLocalDpi xmlns:a14="http://schemas.microsoft.com/office/drawing/2010/main" val="0"/>
              </a:ext>
            </a:extLst>
          </a:blip>
          <a:srcRect b="22804"/>
          <a:stretch/>
        </p:blipFill>
        <p:spPr>
          <a:xfrm>
            <a:off x="5962891" y="3772189"/>
            <a:ext cx="864000" cy="666978"/>
          </a:xfrm>
          <a:prstGeom prst="rect">
            <a:avLst/>
          </a:prstGeom>
        </p:spPr>
      </p:pic>
    </p:spTree>
    <p:extLst>
      <p:ext uri="{BB962C8B-B14F-4D97-AF65-F5344CB8AC3E}">
        <p14:creationId xmlns:p14="http://schemas.microsoft.com/office/powerpoint/2010/main" val="1904174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0921A1-BD9E-45E1-901C-E8AC9503B4C2}"/>
              </a:ext>
            </a:extLst>
          </p:cNvPr>
          <p:cNvSpPr>
            <a:spLocks noGrp="1"/>
          </p:cNvSpPr>
          <p:nvPr>
            <p:ph type="title"/>
          </p:nvPr>
        </p:nvSpPr>
        <p:spPr/>
        <p:txBody>
          <a:bodyPr/>
          <a:lstStyle/>
          <a:p>
            <a:r>
              <a:rPr lang="en-US" b="1" noProof="1">
                <a:latin typeface="Barlow" pitchFamily="2" charset="77"/>
              </a:rPr>
              <a:t>CONTEXTO</a:t>
            </a:r>
            <a:endParaRPr lang="es-ES" dirty="0"/>
          </a:p>
        </p:txBody>
      </p:sp>
      <p:sp>
        <p:nvSpPr>
          <p:cNvPr id="3" name="Marcador de contenido 2">
            <a:extLst>
              <a:ext uri="{FF2B5EF4-FFF2-40B4-BE49-F238E27FC236}">
                <a16:creationId xmlns:a16="http://schemas.microsoft.com/office/drawing/2014/main" id="{DFAB1204-A4D7-42BA-8D5F-3ACDEE16B2D5}"/>
              </a:ext>
            </a:extLst>
          </p:cNvPr>
          <p:cNvSpPr>
            <a:spLocks noGrp="1"/>
          </p:cNvSpPr>
          <p:nvPr>
            <p:ph idx="1"/>
          </p:nvPr>
        </p:nvSpPr>
        <p:spPr/>
        <p:txBody>
          <a:bodyPr/>
          <a:lstStyle/>
          <a:p>
            <a:pPr marL="0" indent="0" algn="just">
              <a:buNone/>
            </a:pPr>
            <a:r>
              <a:rPr lang="es-ES" dirty="0">
                <a:latin typeface="Barlow SemiBold" panose="00000700000000000000" pitchFamily="2" charset="0"/>
              </a:rPr>
              <a:t>ASECORP</a:t>
            </a:r>
            <a:r>
              <a:rPr lang="es-ES" dirty="0"/>
              <a:t> </a:t>
            </a:r>
            <a:r>
              <a:rPr lang="es-ES" sz="2000" dirty="0">
                <a:solidFill>
                  <a:prstClr val="black"/>
                </a:solidFill>
                <a:latin typeface="Barlow Light" pitchFamily="2" charset="77"/>
              </a:rPr>
              <a:t>es una consultoría especializada en optimizar y garantizar el cumplimiento legal en materia de medio ambiente, prevención de riesgos laborales y seguridad industrial. Para ello dispone de una base de datos, www.asecorp-online.com, que constituye la clave y hecho diferencial de su servicio.</a:t>
            </a:r>
          </a:p>
          <a:p>
            <a:pPr marL="0" indent="0" algn="just">
              <a:buNone/>
            </a:pPr>
            <a:endParaRPr lang="es-ES" dirty="0"/>
          </a:p>
          <a:p>
            <a:pPr marL="0" indent="0" algn="just">
              <a:buNone/>
            </a:pPr>
            <a:r>
              <a:rPr lang="es-ES" dirty="0">
                <a:latin typeface="Barlow SemiBold" panose="00000700000000000000" pitchFamily="2" charset="0"/>
              </a:rPr>
              <a:t>OBJETIVO</a:t>
            </a:r>
          </a:p>
          <a:p>
            <a:pPr marL="0" indent="0" algn="just">
              <a:buNone/>
            </a:pPr>
            <a:r>
              <a:rPr kumimoji="0" lang="es-ES" sz="2000" b="0" i="0" u="none" strike="noStrike" kern="1200" cap="none" spc="0" normalizeH="0" baseline="0" noProof="1">
                <a:ln>
                  <a:noFill/>
                </a:ln>
                <a:solidFill>
                  <a:prstClr val="black"/>
                </a:solidFill>
                <a:effectLst/>
                <a:uLnTx/>
                <a:uFillTx/>
                <a:latin typeface="Barlow Light" pitchFamily="2" charset="77"/>
                <a:ea typeface="+mn-ea"/>
                <a:cs typeface="+mn-cs"/>
              </a:rPr>
              <a:t>El proyecto objeto de esta propuesta contempla utilizar herramientas de Inteligencia Artificial para automatizar el proceso de identificación, captura,  ingesta e indexación de las disposiciones y leyes que aparecen en el Boletín oficial del Estado (BOE), el Diari Oficial de la Generalitat de Catalunya (DOGC), el Diario Oficial de la Unión Europea (DOUE) y los boletines oficiales autonómicos, en total 21 sites con su información correspondiente. </a:t>
            </a:r>
            <a:endParaRPr lang="es-ES" dirty="0"/>
          </a:p>
          <a:p>
            <a:pPr marL="0" indent="0">
              <a:buNone/>
            </a:pPr>
            <a:endParaRPr lang="es-ES" dirty="0"/>
          </a:p>
        </p:txBody>
      </p:sp>
    </p:spTree>
    <p:extLst>
      <p:ext uri="{BB962C8B-B14F-4D97-AF65-F5344CB8AC3E}">
        <p14:creationId xmlns:p14="http://schemas.microsoft.com/office/powerpoint/2010/main" val="959949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0921A1-BD9E-45E1-901C-E8AC9503B4C2}"/>
              </a:ext>
            </a:extLst>
          </p:cNvPr>
          <p:cNvSpPr>
            <a:spLocks noGrp="1"/>
          </p:cNvSpPr>
          <p:nvPr>
            <p:ph type="title"/>
          </p:nvPr>
        </p:nvSpPr>
        <p:spPr/>
        <p:txBody>
          <a:bodyPr/>
          <a:lstStyle/>
          <a:p>
            <a:r>
              <a:rPr lang="en-US" b="1" noProof="1">
                <a:latin typeface="Barlow" pitchFamily="2" charset="77"/>
              </a:rPr>
              <a:t>CONTEXTO</a:t>
            </a:r>
            <a:endParaRPr lang="es-ES" dirty="0"/>
          </a:p>
        </p:txBody>
      </p:sp>
      <p:sp>
        <p:nvSpPr>
          <p:cNvPr id="3" name="Marcador de contenido 2">
            <a:extLst>
              <a:ext uri="{FF2B5EF4-FFF2-40B4-BE49-F238E27FC236}">
                <a16:creationId xmlns:a16="http://schemas.microsoft.com/office/drawing/2014/main" id="{DFAB1204-A4D7-42BA-8D5F-3ACDEE16B2D5}"/>
              </a:ext>
            </a:extLst>
          </p:cNvPr>
          <p:cNvSpPr>
            <a:spLocks noGrp="1"/>
          </p:cNvSpPr>
          <p:nvPr>
            <p:ph idx="1"/>
          </p:nvPr>
        </p:nvSpPr>
        <p:spPr/>
        <p:txBody>
          <a:bodyPr/>
          <a:lstStyle/>
          <a:p>
            <a:pPr marL="0" indent="0">
              <a:buNone/>
            </a:pPr>
            <a:endParaRPr lang="es-ES" dirty="0"/>
          </a:p>
          <a:p>
            <a:pPr marL="0" indent="0">
              <a:buNone/>
            </a:pPr>
            <a:endParaRPr lang="es-ES" dirty="0"/>
          </a:p>
        </p:txBody>
      </p:sp>
      <p:graphicFrame>
        <p:nvGraphicFramePr>
          <p:cNvPr id="4" name="Tabla 3">
            <a:extLst>
              <a:ext uri="{FF2B5EF4-FFF2-40B4-BE49-F238E27FC236}">
                <a16:creationId xmlns:a16="http://schemas.microsoft.com/office/drawing/2014/main" id="{98D5E081-A04F-42DC-BB83-7209D9BB791E}"/>
              </a:ext>
            </a:extLst>
          </p:cNvPr>
          <p:cNvGraphicFramePr>
            <a:graphicFrameLocks noGrp="1"/>
          </p:cNvGraphicFramePr>
          <p:nvPr>
            <p:extLst>
              <p:ext uri="{D42A27DB-BD31-4B8C-83A1-F6EECF244321}">
                <p14:modId xmlns:p14="http://schemas.microsoft.com/office/powerpoint/2010/main" val="3965685967"/>
              </p:ext>
            </p:extLst>
          </p:nvPr>
        </p:nvGraphicFramePr>
        <p:xfrm>
          <a:off x="838199" y="1607025"/>
          <a:ext cx="10515598" cy="4821634"/>
        </p:xfrm>
        <a:graphic>
          <a:graphicData uri="http://schemas.openxmlformats.org/drawingml/2006/table">
            <a:tbl>
              <a:tblPr>
                <a:tableStyleId>{5C22544A-7EE6-4342-B048-85BDC9FD1C3A}</a:tableStyleId>
              </a:tblPr>
              <a:tblGrid>
                <a:gridCol w="2649122">
                  <a:extLst>
                    <a:ext uri="{9D8B030D-6E8A-4147-A177-3AD203B41FA5}">
                      <a16:colId xmlns:a16="http://schemas.microsoft.com/office/drawing/2014/main" val="3106893700"/>
                    </a:ext>
                  </a:extLst>
                </a:gridCol>
                <a:gridCol w="3852351">
                  <a:extLst>
                    <a:ext uri="{9D8B030D-6E8A-4147-A177-3AD203B41FA5}">
                      <a16:colId xmlns:a16="http://schemas.microsoft.com/office/drawing/2014/main" val="4140459646"/>
                    </a:ext>
                  </a:extLst>
                </a:gridCol>
                <a:gridCol w="667335">
                  <a:extLst>
                    <a:ext uri="{9D8B030D-6E8A-4147-A177-3AD203B41FA5}">
                      <a16:colId xmlns:a16="http://schemas.microsoft.com/office/drawing/2014/main" val="236747499"/>
                    </a:ext>
                  </a:extLst>
                </a:gridCol>
                <a:gridCol w="667335">
                  <a:extLst>
                    <a:ext uri="{9D8B030D-6E8A-4147-A177-3AD203B41FA5}">
                      <a16:colId xmlns:a16="http://schemas.microsoft.com/office/drawing/2014/main" val="478796260"/>
                    </a:ext>
                  </a:extLst>
                </a:gridCol>
                <a:gridCol w="667335">
                  <a:extLst>
                    <a:ext uri="{9D8B030D-6E8A-4147-A177-3AD203B41FA5}">
                      <a16:colId xmlns:a16="http://schemas.microsoft.com/office/drawing/2014/main" val="3160080011"/>
                    </a:ext>
                  </a:extLst>
                </a:gridCol>
                <a:gridCol w="2012120">
                  <a:extLst>
                    <a:ext uri="{9D8B030D-6E8A-4147-A177-3AD203B41FA5}">
                      <a16:colId xmlns:a16="http://schemas.microsoft.com/office/drawing/2014/main" val="2242403356"/>
                    </a:ext>
                  </a:extLst>
                </a:gridCol>
              </a:tblGrid>
              <a:tr h="124738">
                <a:tc>
                  <a:txBody>
                    <a:bodyPr/>
                    <a:lstStyle/>
                    <a:p>
                      <a:pPr algn="l" fontAlgn="b"/>
                      <a:r>
                        <a:rPr lang="es-ES" sz="1000" u="none" strike="noStrike" dirty="0">
                          <a:effectLst/>
                          <a:latin typeface="Barlow Medium" panose="00000600000000000000" pitchFamily="2" charset="0"/>
                          <a:ea typeface="Roboto Medium" panose="02000000000000000000" pitchFamily="2" charset="0"/>
                        </a:rPr>
                        <a:t>Publicación</a:t>
                      </a:r>
                      <a:endParaRPr lang="es-ES" sz="1000" b="1" i="0" u="none" strike="noStrike" dirty="0">
                        <a:solidFill>
                          <a:srgbClr val="000000"/>
                        </a:solidFill>
                        <a:effectLst/>
                        <a:latin typeface="Barlow Medium" panose="00000600000000000000" pitchFamily="2" charset="0"/>
                        <a:ea typeface="Roboto Medium" panose="02000000000000000000" pitchFamily="2" charset="0"/>
                      </a:endParaRPr>
                    </a:p>
                  </a:txBody>
                  <a:tcPr marL="5435" marR="5435" marT="5435" marB="0" anchor="b"/>
                </a:tc>
                <a:tc>
                  <a:txBody>
                    <a:bodyPr/>
                    <a:lstStyle/>
                    <a:p>
                      <a:pPr algn="l" fontAlgn="b"/>
                      <a:r>
                        <a:rPr lang="es-ES" sz="1000" u="none" strike="noStrike">
                          <a:effectLst/>
                          <a:latin typeface="Barlow Medium" panose="00000600000000000000" pitchFamily="2" charset="0"/>
                          <a:ea typeface="Roboto Medium" panose="02000000000000000000" pitchFamily="2" charset="0"/>
                        </a:rPr>
                        <a:t>URL</a:t>
                      </a:r>
                      <a:endParaRPr lang="es-ES" sz="1000" b="1" i="0" u="none" strike="noStrike">
                        <a:solidFill>
                          <a:srgbClr val="000000"/>
                        </a:solidFill>
                        <a:effectLst/>
                        <a:latin typeface="Barlow Medium" panose="00000600000000000000" pitchFamily="2" charset="0"/>
                        <a:ea typeface="Roboto Medium" panose="02000000000000000000" pitchFamily="2" charset="0"/>
                      </a:endParaRPr>
                    </a:p>
                  </a:txBody>
                  <a:tcPr marL="5435" marR="5435" marT="5435" marB="0" anchor="b"/>
                </a:tc>
                <a:tc>
                  <a:txBody>
                    <a:bodyPr/>
                    <a:lstStyle/>
                    <a:p>
                      <a:pPr algn="l" fontAlgn="b"/>
                      <a:r>
                        <a:rPr lang="es-ES" sz="1000" u="none" strike="noStrike">
                          <a:effectLst/>
                          <a:latin typeface="Barlow Medium" panose="00000600000000000000" pitchFamily="2" charset="0"/>
                          <a:ea typeface="Roboto Medium" panose="02000000000000000000" pitchFamily="2" charset="0"/>
                        </a:rPr>
                        <a:t>HTML</a:t>
                      </a:r>
                      <a:endParaRPr lang="es-ES" sz="1000" b="1" i="0" u="none" strike="noStrike">
                        <a:solidFill>
                          <a:srgbClr val="000000"/>
                        </a:solidFill>
                        <a:effectLst/>
                        <a:latin typeface="Barlow Medium" panose="00000600000000000000" pitchFamily="2" charset="0"/>
                        <a:ea typeface="Roboto Medium" panose="02000000000000000000" pitchFamily="2" charset="0"/>
                      </a:endParaRPr>
                    </a:p>
                  </a:txBody>
                  <a:tcPr marL="5435" marR="5435" marT="5435" marB="0" anchor="b"/>
                </a:tc>
                <a:tc>
                  <a:txBody>
                    <a:bodyPr/>
                    <a:lstStyle/>
                    <a:p>
                      <a:pPr algn="l" fontAlgn="b"/>
                      <a:r>
                        <a:rPr lang="es-ES" sz="1000" u="none" strike="noStrike">
                          <a:effectLst/>
                          <a:latin typeface="Barlow Medium" panose="00000600000000000000" pitchFamily="2" charset="0"/>
                          <a:ea typeface="Roboto Medium" panose="02000000000000000000" pitchFamily="2" charset="0"/>
                        </a:rPr>
                        <a:t>PDF</a:t>
                      </a:r>
                      <a:endParaRPr lang="es-ES" sz="1000" b="1" i="0" u="none" strike="noStrike">
                        <a:solidFill>
                          <a:srgbClr val="000000"/>
                        </a:solidFill>
                        <a:effectLst/>
                        <a:latin typeface="Barlow Medium" panose="00000600000000000000" pitchFamily="2" charset="0"/>
                        <a:ea typeface="Roboto Medium" panose="02000000000000000000" pitchFamily="2" charset="0"/>
                      </a:endParaRPr>
                    </a:p>
                  </a:txBody>
                  <a:tcPr marL="5435" marR="5435" marT="5435" marB="0" anchor="b"/>
                </a:tc>
                <a:tc>
                  <a:txBody>
                    <a:bodyPr/>
                    <a:lstStyle/>
                    <a:p>
                      <a:pPr algn="l" fontAlgn="b"/>
                      <a:r>
                        <a:rPr lang="es-ES" sz="1000" u="none" strike="noStrike">
                          <a:effectLst/>
                          <a:latin typeface="Barlow Medium" panose="00000600000000000000" pitchFamily="2" charset="0"/>
                          <a:ea typeface="Roboto Medium" panose="02000000000000000000" pitchFamily="2" charset="0"/>
                        </a:rPr>
                        <a:t>XML</a:t>
                      </a:r>
                      <a:endParaRPr lang="es-ES" sz="1000" b="1" i="0" u="none" strike="noStrike">
                        <a:solidFill>
                          <a:srgbClr val="000000"/>
                        </a:solidFill>
                        <a:effectLst/>
                        <a:latin typeface="Barlow Medium" panose="00000600000000000000" pitchFamily="2" charset="0"/>
                        <a:ea typeface="Roboto Medium" panose="02000000000000000000" pitchFamily="2" charset="0"/>
                      </a:endParaRPr>
                    </a:p>
                  </a:txBody>
                  <a:tcPr marL="5435" marR="5435" marT="5435" marB="0" anchor="b"/>
                </a:tc>
                <a:tc>
                  <a:txBody>
                    <a:bodyPr/>
                    <a:lstStyle/>
                    <a:p>
                      <a:pPr algn="l" fontAlgn="b"/>
                      <a:r>
                        <a:rPr lang="es-ES" sz="1000" u="none" strike="noStrike" dirty="0">
                          <a:effectLst/>
                          <a:latin typeface="Barlow Medium" panose="00000600000000000000" pitchFamily="2" charset="0"/>
                          <a:ea typeface="Roboto Medium" panose="02000000000000000000" pitchFamily="2" charset="0"/>
                        </a:rPr>
                        <a:t>Observaciones</a:t>
                      </a:r>
                      <a:endParaRPr lang="es-ES" sz="1000" b="1" i="0" u="none" strike="noStrike" dirty="0">
                        <a:solidFill>
                          <a:srgbClr val="000000"/>
                        </a:solidFill>
                        <a:effectLst/>
                        <a:latin typeface="Barlow Medium" panose="00000600000000000000" pitchFamily="2" charset="0"/>
                        <a:ea typeface="Roboto Medium" panose="02000000000000000000" pitchFamily="2" charset="0"/>
                      </a:endParaRPr>
                    </a:p>
                  </a:txBody>
                  <a:tcPr marL="5435" marR="5435" marT="5435" marB="0" anchor="b"/>
                </a:tc>
                <a:extLst>
                  <a:ext uri="{0D108BD9-81ED-4DB2-BD59-A6C34878D82A}">
                    <a16:rowId xmlns:a16="http://schemas.microsoft.com/office/drawing/2014/main" val="1785521088"/>
                  </a:ext>
                </a:extLst>
              </a:tr>
              <a:tr h="124738">
                <a:tc>
                  <a:txBody>
                    <a:bodyPr/>
                    <a:lstStyle/>
                    <a:p>
                      <a:pPr algn="l" fontAlgn="t"/>
                      <a:r>
                        <a:rPr lang="es-ES" sz="700" u="none" strike="noStrike" dirty="0">
                          <a:effectLst/>
                          <a:latin typeface="Roboto" panose="02000000000000000000" pitchFamily="2" charset="0"/>
                          <a:ea typeface="Roboto" panose="02000000000000000000" pitchFamily="2" charset="0"/>
                        </a:rPr>
                        <a:t>BOE - Boletín Oficial del Estado</a:t>
                      </a:r>
                      <a:endParaRPr lang="es-ES" sz="700" b="0" i="0" u="none" strike="noStrike" dirty="0">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http://www.boe.es/diario_boe/</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SI</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SI</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SI</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ctr" fontAlgn="b"/>
                      <a:r>
                        <a:rPr lang="es-ES" sz="700" u="none" strike="noStrike">
                          <a:effectLst/>
                          <a:latin typeface="Roboto" panose="02000000000000000000" pitchFamily="2" charset="0"/>
                          <a:ea typeface="Roboto" panose="02000000000000000000" pitchFamily="2" charset="0"/>
                        </a:rPr>
                        <a:t> </a:t>
                      </a:r>
                      <a:endParaRPr lang="es-ES" sz="700" b="1" i="0" u="none" strike="noStrike">
                        <a:solidFill>
                          <a:srgbClr val="000000"/>
                        </a:solidFill>
                        <a:effectLst/>
                        <a:latin typeface="Roboto" panose="02000000000000000000" pitchFamily="2" charset="0"/>
                        <a:ea typeface="Roboto" panose="02000000000000000000" pitchFamily="2" charset="0"/>
                      </a:endParaRPr>
                    </a:p>
                  </a:txBody>
                  <a:tcPr marL="5435" marR="5435" marT="5435" marB="0" anchor="b"/>
                </a:tc>
                <a:extLst>
                  <a:ext uri="{0D108BD9-81ED-4DB2-BD59-A6C34878D82A}">
                    <a16:rowId xmlns:a16="http://schemas.microsoft.com/office/drawing/2014/main" val="1531330171"/>
                  </a:ext>
                </a:extLst>
              </a:tr>
              <a:tr h="623690">
                <a:tc>
                  <a:txBody>
                    <a:bodyPr/>
                    <a:lstStyle/>
                    <a:p>
                      <a:pPr algn="l" fontAlgn="t"/>
                      <a:r>
                        <a:rPr lang="es-ES" sz="700" u="none" strike="noStrike" dirty="0">
                          <a:effectLst/>
                          <a:latin typeface="Roboto" panose="02000000000000000000" pitchFamily="2" charset="0"/>
                          <a:ea typeface="Roboto" panose="02000000000000000000" pitchFamily="2" charset="0"/>
                        </a:rPr>
                        <a:t>DOGC - </a:t>
                      </a:r>
                      <a:r>
                        <a:rPr lang="es-ES" sz="700" u="none" strike="noStrike" dirty="0" err="1">
                          <a:effectLst/>
                          <a:latin typeface="Roboto" panose="02000000000000000000" pitchFamily="2" charset="0"/>
                          <a:ea typeface="Roboto" panose="02000000000000000000" pitchFamily="2" charset="0"/>
                        </a:rPr>
                        <a:t>Diari</a:t>
                      </a:r>
                      <a:r>
                        <a:rPr lang="es-ES" sz="700" u="none" strike="noStrike" dirty="0">
                          <a:effectLst/>
                          <a:latin typeface="Roboto" panose="02000000000000000000" pitchFamily="2" charset="0"/>
                          <a:ea typeface="Roboto" panose="02000000000000000000" pitchFamily="2" charset="0"/>
                        </a:rPr>
                        <a:t> Oficial de la Generalitat de Catalunya</a:t>
                      </a:r>
                      <a:endParaRPr lang="es-ES" sz="700" b="0" i="0" u="none" strike="noStrike" dirty="0">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dirty="0">
                          <a:effectLst/>
                          <a:latin typeface="Roboto" panose="02000000000000000000" pitchFamily="2" charset="0"/>
                          <a:ea typeface="Roboto" panose="02000000000000000000" pitchFamily="2" charset="0"/>
                        </a:rPr>
                        <a:t>http://dogc.gencat.cat/es/index.html?newLang=es_ES&amp;language=es_ES</a:t>
                      </a:r>
                      <a:endParaRPr lang="es-ES" sz="700" b="0" i="0" u="none" strike="noStrike" dirty="0">
                        <a:solidFill>
                          <a:srgbClr val="000000"/>
                        </a:solidFill>
                        <a:effectLst/>
                        <a:latin typeface="Roboto" panose="02000000000000000000" pitchFamily="2" charset="0"/>
                        <a:ea typeface="Roboto" panose="02000000000000000000" pitchFamily="2" charset="0"/>
                      </a:endParaRPr>
                    </a:p>
                  </a:txBody>
                  <a:tcPr marL="5435" marR="5435" marT="5435" marB="0">
                    <a:solidFill>
                      <a:srgbClr val="E9EBF5"/>
                    </a:solidFill>
                  </a:tcPr>
                </a:tc>
                <a:tc>
                  <a:txBody>
                    <a:bodyPr/>
                    <a:lstStyle/>
                    <a:p>
                      <a:pPr algn="l" fontAlgn="t"/>
                      <a:r>
                        <a:rPr lang="es-ES" sz="700" u="none" strike="noStrike">
                          <a:effectLst/>
                          <a:latin typeface="Roboto" panose="02000000000000000000" pitchFamily="2" charset="0"/>
                          <a:ea typeface="Roboto" panose="02000000000000000000" pitchFamily="2" charset="0"/>
                        </a:rPr>
                        <a:t>SI</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SI</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NO</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b"/>
                      <a:r>
                        <a:rPr lang="es-ES" sz="700" u="none" strike="noStrike">
                          <a:effectLst/>
                          <a:latin typeface="Roboto" panose="02000000000000000000" pitchFamily="2" charset="0"/>
                          <a:ea typeface="Roboto" panose="02000000000000000000" pitchFamily="2" charset="0"/>
                        </a:rPr>
                        <a:t>Sobre el tema de la búsqueda por ciertas frases o palabras claves  a definir, en el DOGC existe un buscador avanzado que se podría utilizar sin demasiadas complicaciones </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nchor="b"/>
                </a:tc>
                <a:extLst>
                  <a:ext uri="{0D108BD9-81ED-4DB2-BD59-A6C34878D82A}">
                    <a16:rowId xmlns:a16="http://schemas.microsoft.com/office/drawing/2014/main" val="2150913121"/>
                  </a:ext>
                </a:extLst>
              </a:tr>
              <a:tr h="124738">
                <a:tc>
                  <a:txBody>
                    <a:bodyPr/>
                    <a:lstStyle/>
                    <a:p>
                      <a:pPr algn="l" fontAlgn="t"/>
                      <a:r>
                        <a:rPr lang="es-ES" sz="700" u="none" strike="noStrike" dirty="0">
                          <a:effectLst/>
                          <a:latin typeface="Roboto" panose="02000000000000000000" pitchFamily="2" charset="0"/>
                          <a:ea typeface="Roboto" panose="02000000000000000000" pitchFamily="2" charset="0"/>
                        </a:rPr>
                        <a:t>DOUE - Diario Oficial Unión Europea</a:t>
                      </a:r>
                      <a:endParaRPr lang="es-ES" sz="700" b="0" i="0" u="none" strike="noStrike" dirty="0">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dirty="0">
                          <a:effectLst/>
                          <a:latin typeface="Roboto" panose="02000000000000000000" pitchFamily="2" charset="0"/>
                          <a:ea typeface="Roboto" panose="02000000000000000000" pitchFamily="2" charset="0"/>
                        </a:rPr>
                        <a:t>http://eur-lex.europa.eu/oj/direct-access.html?locale=es</a:t>
                      </a:r>
                      <a:endParaRPr lang="es-ES" sz="700" b="0" i="0" u="none" strike="noStrike" dirty="0">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SI</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SI</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NO</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ctr" fontAlgn="b"/>
                      <a:r>
                        <a:rPr lang="es-ES" sz="700" u="none" strike="noStrike">
                          <a:effectLst/>
                          <a:latin typeface="Roboto" panose="02000000000000000000" pitchFamily="2" charset="0"/>
                          <a:ea typeface="Roboto" panose="02000000000000000000" pitchFamily="2" charset="0"/>
                        </a:rPr>
                        <a:t> </a:t>
                      </a:r>
                      <a:endParaRPr lang="es-ES" sz="700" b="1" i="0" u="none" strike="noStrike">
                        <a:solidFill>
                          <a:srgbClr val="000000"/>
                        </a:solidFill>
                        <a:effectLst/>
                        <a:latin typeface="Roboto" panose="02000000000000000000" pitchFamily="2" charset="0"/>
                        <a:ea typeface="Roboto" panose="02000000000000000000" pitchFamily="2" charset="0"/>
                      </a:endParaRPr>
                    </a:p>
                  </a:txBody>
                  <a:tcPr marL="5435" marR="5435" marT="5435" marB="0" anchor="b"/>
                </a:tc>
                <a:extLst>
                  <a:ext uri="{0D108BD9-81ED-4DB2-BD59-A6C34878D82A}">
                    <a16:rowId xmlns:a16="http://schemas.microsoft.com/office/drawing/2014/main" val="1510434330"/>
                  </a:ext>
                </a:extLst>
              </a:tr>
              <a:tr h="498952">
                <a:tc>
                  <a:txBody>
                    <a:bodyPr/>
                    <a:lstStyle/>
                    <a:p>
                      <a:pPr algn="l" fontAlgn="t"/>
                      <a:r>
                        <a:rPr lang="es-ES" sz="700" u="none" strike="noStrike" dirty="0">
                          <a:effectLst/>
                          <a:latin typeface="Roboto" panose="02000000000000000000" pitchFamily="2" charset="0"/>
                          <a:ea typeface="Roboto" panose="02000000000000000000" pitchFamily="2" charset="0"/>
                        </a:rPr>
                        <a:t>BOJA - Boletín Oficial de la Junta de Andalucía</a:t>
                      </a:r>
                      <a:endParaRPr lang="es-ES" sz="700" b="0" i="0" u="none" strike="noStrike" dirty="0">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https://www.juntadeandalucia.es/eboja/2020.html</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SI</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SI</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NO</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b"/>
                      <a:r>
                        <a:rPr lang="es-ES" sz="700" u="none" strike="noStrike">
                          <a:effectLst/>
                          <a:latin typeface="Roboto" panose="02000000000000000000" pitchFamily="2" charset="0"/>
                          <a:ea typeface="Roboto" panose="02000000000000000000" pitchFamily="2" charset="0"/>
                        </a:rPr>
                        <a:t>Estructura de formación de URL sumario no contiene fecha sino un correlativo y el año, pero en algunos casos el correlativo no se mantiene</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nchor="b"/>
                </a:tc>
                <a:extLst>
                  <a:ext uri="{0D108BD9-81ED-4DB2-BD59-A6C34878D82A}">
                    <a16:rowId xmlns:a16="http://schemas.microsoft.com/office/drawing/2014/main" val="3396438111"/>
                  </a:ext>
                </a:extLst>
              </a:tr>
              <a:tr h="124738">
                <a:tc>
                  <a:txBody>
                    <a:bodyPr/>
                    <a:lstStyle/>
                    <a:p>
                      <a:pPr algn="l" fontAlgn="t"/>
                      <a:r>
                        <a:rPr lang="pt-BR" sz="700" u="none" strike="noStrike" dirty="0">
                          <a:effectLst/>
                          <a:latin typeface="Roboto" panose="02000000000000000000" pitchFamily="2" charset="0"/>
                          <a:ea typeface="Roboto" panose="02000000000000000000" pitchFamily="2" charset="0"/>
                        </a:rPr>
                        <a:t>BOA - </a:t>
                      </a:r>
                      <a:r>
                        <a:rPr lang="pt-BR" sz="700" u="none" strike="noStrike" dirty="0" err="1">
                          <a:effectLst/>
                          <a:latin typeface="Roboto" panose="02000000000000000000" pitchFamily="2" charset="0"/>
                          <a:ea typeface="Roboto" panose="02000000000000000000" pitchFamily="2" charset="0"/>
                        </a:rPr>
                        <a:t>Boletín</a:t>
                      </a:r>
                      <a:r>
                        <a:rPr lang="pt-BR" sz="700" u="none" strike="noStrike" dirty="0">
                          <a:effectLst/>
                          <a:latin typeface="Roboto" panose="02000000000000000000" pitchFamily="2" charset="0"/>
                          <a:ea typeface="Roboto" panose="02000000000000000000" pitchFamily="2" charset="0"/>
                        </a:rPr>
                        <a:t> Oficial de </a:t>
                      </a:r>
                      <a:r>
                        <a:rPr lang="pt-BR" sz="700" u="none" strike="noStrike" dirty="0" err="1">
                          <a:effectLst/>
                          <a:latin typeface="Roboto" panose="02000000000000000000" pitchFamily="2" charset="0"/>
                          <a:ea typeface="Roboto" panose="02000000000000000000" pitchFamily="2" charset="0"/>
                        </a:rPr>
                        <a:t>Aragón</a:t>
                      </a:r>
                      <a:endParaRPr lang="pt-BR" sz="700" b="0" i="0" u="none" strike="noStrike" dirty="0">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http://www.boa.aragon.es/#/</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SI</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SI</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NO</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b"/>
                      <a:r>
                        <a:rPr lang="es-ES" sz="700" u="none" strike="noStrike">
                          <a:effectLst/>
                          <a:latin typeface="Roboto" panose="02000000000000000000" pitchFamily="2" charset="0"/>
                          <a:ea typeface="Roboto" panose="02000000000000000000" pitchFamily="2" charset="0"/>
                        </a:rPr>
                        <a:t> </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nchor="b"/>
                </a:tc>
                <a:extLst>
                  <a:ext uri="{0D108BD9-81ED-4DB2-BD59-A6C34878D82A}">
                    <a16:rowId xmlns:a16="http://schemas.microsoft.com/office/drawing/2014/main" val="3060958918"/>
                  </a:ext>
                </a:extLst>
              </a:tr>
              <a:tr h="355705">
                <a:tc>
                  <a:txBody>
                    <a:bodyPr/>
                    <a:lstStyle/>
                    <a:p>
                      <a:pPr algn="l" fontAlgn="t"/>
                      <a:r>
                        <a:rPr lang="es-ES" sz="700" u="none" strike="noStrike" dirty="0">
                          <a:effectLst/>
                          <a:latin typeface="Roboto" panose="02000000000000000000" pitchFamily="2" charset="0"/>
                          <a:ea typeface="Roboto" panose="02000000000000000000" pitchFamily="2" charset="0"/>
                        </a:rPr>
                        <a:t>BOPA - Boletín Oficial del Principado de Asturias</a:t>
                      </a:r>
                      <a:endParaRPr lang="es-ES" sz="700" b="0" i="0" u="none" strike="noStrike" dirty="0">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dirty="0">
                          <a:effectLst/>
                          <a:latin typeface="Roboto" panose="02000000000000000000" pitchFamily="2" charset="0"/>
                          <a:ea typeface="Roboto" panose="02000000000000000000" pitchFamily="2" charset="0"/>
                        </a:rPr>
                        <a:t>https://sede.asturias.es/portal/site/Asturias/menuitem.048b5a85ccf2cf40a9be6aff100000f7/?vgnextoid=c0c756a575acd010VgnVCM100000bb030a0aRCRD&amp;i18n.http.lang=es&amp;calendarioPqBopa=true</a:t>
                      </a:r>
                      <a:endParaRPr lang="es-ES" sz="700" b="0" i="0" u="none" strike="noStrike" dirty="0">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dirty="0">
                          <a:effectLst/>
                          <a:latin typeface="Roboto" panose="02000000000000000000" pitchFamily="2" charset="0"/>
                          <a:ea typeface="Roboto" panose="02000000000000000000" pitchFamily="2" charset="0"/>
                        </a:rPr>
                        <a:t>SI</a:t>
                      </a:r>
                      <a:endParaRPr lang="es-ES" sz="700" b="0" i="0" u="none" strike="noStrike" dirty="0">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dirty="0">
                          <a:effectLst/>
                          <a:latin typeface="Roboto" panose="02000000000000000000" pitchFamily="2" charset="0"/>
                          <a:ea typeface="Roboto" panose="02000000000000000000" pitchFamily="2" charset="0"/>
                        </a:rPr>
                        <a:t>SI</a:t>
                      </a:r>
                      <a:endParaRPr lang="es-ES" sz="700" b="0" i="0" u="none" strike="noStrike" dirty="0">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dirty="0">
                          <a:effectLst/>
                          <a:latin typeface="Roboto" panose="02000000000000000000" pitchFamily="2" charset="0"/>
                          <a:ea typeface="Roboto" panose="02000000000000000000" pitchFamily="2" charset="0"/>
                        </a:rPr>
                        <a:t>NO</a:t>
                      </a:r>
                      <a:endParaRPr lang="es-ES" sz="700" b="0" i="0" u="none" strike="noStrike" dirty="0">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b"/>
                      <a:r>
                        <a:rPr lang="es-ES" sz="700" u="none" strike="noStrike" dirty="0">
                          <a:effectLst/>
                          <a:latin typeface="Roboto" panose="02000000000000000000" pitchFamily="2" charset="0"/>
                          <a:ea typeface="Roboto" panose="02000000000000000000" pitchFamily="2" charset="0"/>
                        </a:rPr>
                        <a:t> </a:t>
                      </a:r>
                      <a:endParaRPr lang="es-ES" sz="700" b="0" i="0" u="none" strike="noStrike" dirty="0">
                        <a:solidFill>
                          <a:srgbClr val="000000"/>
                        </a:solidFill>
                        <a:effectLst/>
                        <a:latin typeface="Roboto" panose="02000000000000000000" pitchFamily="2" charset="0"/>
                        <a:ea typeface="Roboto" panose="02000000000000000000" pitchFamily="2" charset="0"/>
                      </a:endParaRPr>
                    </a:p>
                  </a:txBody>
                  <a:tcPr marL="5435" marR="5435" marT="5435" marB="0" anchor="b"/>
                </a:tc>
                <a:extLst>
                  <a:ext uri="{0D108BD9-81ED-4DB2-BD59-A6C34878D82A}">
                    <a16:rowId xmlns:a16="http://schemas.microsoft.com/office/drawing/2014/main" val="3005290278"/>
                  </a:ext>
                </a:extLst>
              </a:tr>
              <a:tr h="374214">
                <a:tc>
                  <a:txBody>
                    <a:bodyPr/>
                    <a:lstStyle/>
                    <a:p>
                      <a:pPr algn="l" fontAlgn="t"/>
                      <a:r>
                        <a:rPr lang="es-ES" sz="700" u="none" strike="noStrike" dirty="0">
                          <a:effectLst/>
                          <a:latin typeface="Roboto" panose="02000000000000000000" pitchFamily="2" charset="0"/>
                          <a:ea typeface="Roboto" panose="02000000000000000000" pitchFamily="2" charset="0"/>
                        </a:rPr>
                        <a:t>BOC - Boletín Oficial de Cantabria</a:t>
                      </a:r>
                      <a:endParaRPr lang="es-ES" sz="700" b="0" i="0" u="none" strike="noStrike" dirty="0">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dirty="0">
                          <a:effectLst/>
                          <a:latin typeface="Roboto" panose="02000000000000000000" pitchFamily="2" charset="0"/>
                          <a:ea typeface="Roboto" panose="02000000000000000000" pitchFamily="2" charset="0"/>
                        </a:rPr>
                        <a:t>http://boc.cantabria.es/boces/</a:t>
                      </a:r>
                      <a:endParaRPr lang="es-ES" sz="700" b="0" i="0" u="none" strike="noStrike" dirty="0">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SI</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SI</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SI</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b"/>
                      <a:r>
                        <a:rPr lang="es-ES" sz="700" u="none" strike="noStrike" dirty="0">
                          <a:effectLst/>
                          <a:latin typeface="Roboto" panose="02000000000000000000" pitchFamily="2" charset="0"/>
                          <a:ea typeface="Roboto" panose="02000000000000000000" pitchFamily="2" charset="0"/>
                        </a:rPr>
                        <a:t>Estructura de formación de URL sumario no contiene fecha si no un ordinal</a:t>
                      </a:r>
                      <a:endParaRPr lang="es-ES" sz="700" b="0" i="0" u="none" strike="noStrike" dirty="0">
                        <a:solidFill>
                          <a:srgbClr val="000000"/>
                        </a:solidFill>
                        <a:effectLst/>
                        <a:latin typeface="Roboto" panose="02000000000000000000" pitchFamily="2" charset="0"/>
                        <a:ea typeface="Roboto" panose="02000000000000000000" pitchFamily="2" charset="0"/>
                      </a:endParaRPr>
                    </a:p>
                  </a:txBody>
                  <a:tcPr marL="5435" marR="5435" marT="5435" marB="0" anchor="b"/>
                </a:tc>
                <a:extLst>
                  <a:ext uri="{0D108BD9-81ED-4DB2-BD59-A6C34878D82A}">
                    <a16:rowId xmlns:a16="http://schemas.microsoft.com/office/drawing/2014/main" val="1161966980"/>
                  </a:ext>
                </a:extLst>
              </a:tr>
              <a:tr h="124738">
                <a:tc>
                  <a:txBody>
                    <a:bodyPr/>
                    <a:lstStyle/>
                    <a:p>
                      <a:pPr algn="l" fontAlgn="t"/>
                      <a:r>
                        <a:rPr lang="es-ES" sz="700" u="none" strike="noStrike" dirty="0">
                          <a:effectLst/>
                          <a:latin typeface="Roboto" panose="02000000000000000000" pitchFamily="2" charset="0"/>
                          <a:ea typeface="Roboto" panose="02000000000000000000" pitchFamily="2" charset="0"/>
                        </a:rPr>
                        <a:t>BOCCE - Boletín Oficial de la Comunidad de Ceuta</a:t>
                      </a:r>
                      <a:endParaRPr lang="es-ES" sz="700" b="0" i="0" u="none" strike="noStrike" dirty="0">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http://www.ceuta.es/ceuta/bocce</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NO</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SI</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NO</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b"/>
                      <a:r>
                        <a:rPr lang="es-ES" sz="700" u="none" strike="noStrike" dirty="0">
                          <a:effectLst/>
                          <a:latin typeface="Roboto" panose="02000000000000000000" pitchFamily="2" charset="0"/>
                          <a:ea typeface="Roboto" panose="02000000000000000000" pitchFamily="2" charset="0"/>
                        </a:rPr>
                        <a:t> </a:t>
                      </a:r>
                      <a:endParaRPr lang="es-ES" sz="700" b="0" i="0" u="none" strike="noStrike" dirty="0">
                        <a:solidFill>
                          <a:srgbClr val="000000"/>
                        </a:solidFill>
                        <a:effectLst/>
                        <a:latin typeface="Roboto" panose="02000000000000000000" pitchFamily="2" charset="0"/>
                        <a:ea typeface="Roboto" panose="02000000000000000000" pitchFamily="2" charset="0"/>
                      </a:endParaRPr>
                    </a:p>
                  </a:txBody>
                  <a:tcPr marL="5435" marR="5435" marT="5435" marB="0" anchor="b"/>
                </a:tc>
                <a:extLst>
                  <a:ext uri="{0D108BD9-81ED-4DB2-BD59-A6C34878D82A}">
                    <a16:rowId xmlns:a16="http://schemas.microsoft.com/office/drawing/2014/main" val="3011676066"/>
                  </a:ext>
                </a:extLst>
              </a:tr>
              <a:tr h="124738">
                <a:tc>
                  <a:txBody>
                    <a:bodyPr/>
                    <a:lstStyle/>
                    <a:p>
                      <a:pPr algn="l" fontAlgn="t"/>
                      <a:r>
                        <a:rPr lang="es-ES" sz="700" u="none" strike="noStrike" dirty="0">
                          <a:effectLst/>
                          <a:latin typeface="Roboto" panose="02000000000000000000" pitchFamily="2" charset="0"/>
                          <a:ea typeface="Roboto" panose="02000000000000000000" pitchFamily="2" charset="0"/>
                        </a:rPr>
                        <a:t>DOCM - Diario oficial de Castilla La Mancha</a:t>
                      </a:r>
                      <a:endParaRPr lang="es-ES" sz="700" b="0" i="0" u="none" strike="noStrike" dirty="0">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http://docm.jccm.es/portaldocm/</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NO</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SI</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NO</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b"/>
                      <a:r>
                        <a:rPr lang="es-ES" sz="700" u="none" strike="noStrike" dirty="0">
                          <a:effectLst/>
                          <a:latin typeface="Roboto" panose="02000000000000000000" pitchFamily="2" charset="0"/>
                          <a:ea typeface="Roboto" panose="02000000000000000000" pitchFamily="2" charset="0"/>
                        </a:rPr>
                        <a:t> </a:t>
                      </a:r>
                      <a:endParaRPr lang="es-ES" sz="700" b="0" i="0" u="none" strike="noStrike" dirty="0">
                        <a:solidFill>
                          <a:srgbClr val="000000"/>
                        </a:solidFill>
                        <a:effectLst/>
                        <a:latin typeface="Roboto" panose="02000000000000000000" pitchFamily="2" charset="0"/>
                        <a:ea typeface="Roboto" panose="02000000000000000000" pitchFamily="2" charset="0"/>
                      </a:endParaRPr>
                    </a:p>
                  </a:txBody>
                  <a:tcPr marL="5435" marR="5435" marT="5435" marB="0" anchor="b"/>
                </a:tc>
                <a:extLst>
                  <a:ext uri="{0D108BD9-81ED-4DB2-BD59-A6C34878D82A}">
                    <a16:rowId xmlns:a16="http://schemas.microsoft.com/office/drawing/2014/main" val="590713596"/>
                  </a:ext>
                </a:extLst>
              </a:tr>
              <a:tr h="124738">
                <a:tc>
                  <a:txBody>
                    <a:bodyPr/>
                    <a:lstStyle/>
                    <a:p>
                      <a:pPr algn="l" fontAlgn="t"/>
                      <a:r>
                        <a:rPr lang="es-ES" sz="700" u="none" strike="noStrike" dirty="0">
                          <a:effectLst/>
                          <a:latin typeface="Roboto" panose="02000000000000000000" pitchFamily="2" charset="0"/>
                          <a:ea typeface="Roboto" panose="02000000000000000000" pitchFamily="2" charset="0"/>
                        </a:rPr>
                        <a:t>BOCYL - Boletín Oficial de Castilla y León</a:t>
                      </a:r>
                      <a:endParaRPr lang="es-ES" sz="700" b="0" i="0" u="none" strike="noStrike" dirty="0">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http://bocyl.jcyl.es/</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SI</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SI</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NO</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b"/>
                      <a:r>
                        <a:rPr lang="es-ES" sz="700" u="none" strike="noStrike" dirty="0">
                          <a:effectLst/>
                          <a:latin typeface="Roboto" panose="02000000000000000000" pitchFamily="2" charset="0"/>
                          <a:ea typeface="Roboto" panose="02000000000000000000" pitchFamily="2" charset="0"/>
                        </a:rPr>
                        <a:t> </a:t>
                      </a:r>
                      <a:endParaRPr lang="es-ES" sz="700" b="0" i="0" u="none" strike="noStrike" dirty="0">
                        <a:solidFill>
                          <a:srgbClr val="000000"/>
                        </a:solidFill>
                        <a:effectLst/>
                        <a:latin typeface="Roboto" panose="02000000000000000000" pitchFamily="2" charset="0"/>
                        <a:ea typeface="Roboto" panose="02000000000000000000" pitchFamily="2" charset="0"/>
                      </a:endParaRPr>
                    </a:p>
                  </a:txBody>
                  <a:tcPr marL="5435" marR="5435" marT="5435" marB="0" anchor="b"/>
                </a:tc>
                <a:extLst>
                  <a:ext uri="{0D108BD9-81ED-4DB2-BD59-A6C34878D82A}">
                    <a16:rowId xmlns:a16="http://schemas.microsoft.com/office/drawing/2014/main" val="3360361378"/>
                  </a:ext>
                </a:extLst>
              </a:tr>
              <a:tr h="124738">
                <a:tc>
                  <a:txBody>
                    <a:bodyPr/>
                    <a:lstStyle/>
                    <a:p>
                      <a:pPr algn="l" fontAlgn="t"/>
                      <a:r>
                        <a:rPr lang="es-ES" sz="700" u="none" strike="noStrike" dirty="0">
                          <a:effectLst/>
                          <a:latin typeface="Roboto" panose="02000000000000000000" pitchFamily="2" charset="0"/>
                          <a:ea typeface="Roboto" panose="02000000000000000000" pitchFamily="2" charset="0"/>
                        </a:rPr>
                        <a:t>DOE - Diario Oficial de Extremadura</a:t>
                      </a:r>
                      <a:endParaRPr lang="es-ES" sz="700" b="0" i="0" u="none" strike="noStrike" dirty="0">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http://doe.gobex.es/</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SI</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SI</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NO</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b"/>
                      <a:r>
                        <a:rPr lang="es-ES" sz="700" u="none" strike="noStrike" dirty="0">
                          <a:effectLst/>
                          <a:latin typeface="Roboto" panose="02000000000000000000" pitchFamily="2" charset="0"/>
                          <a:ea typeface="Roboto" panose="02000000000000000000" pitchFamily="2" charset="0"/>
                        </a:rPr>
                        <a:t> </a:t>
                      </a:r>
                      <a:endParaRPr lang="es-ES" sz="700" b="0" i="0" u="none" strike="noStrike" dirty="0">
                        <a:solidFill>
                          <a:srgbClr val="000000"/>
                        </a:solidFill>
                        <a:effectLst/>
                        <a:latin typeface="Roboto" panose="02000000000000000000" pitchFamily="2" charset="0"/>
                        <a:ea typeface="Roboto" panose="02000000000000000000" pitchFamily="2" charset="0"/>
                      </a:endParaRPr>
                    </a:p>
                  </a:txBody>
                  <a:tcPr marL="5435" marR="5435" marT="5435" marB="0" anchor="b"/>
                </a:tc>
                <a:extLst>
                  <a:ext uri="{0D108BD9-81ED-4DB2-BD59-A6C34878D82A}">
                    <a16:rowId xmlns:a16="http://schemas.microsoft.com/office/drawing/2014/main" val="3706639009"/>
                  </a:ext>
                </a:extLst>
              </a:tr>
              <a:tr h="355705">
                <a:tc>
                  <a:txBody>
                    <a:bodyPr/>
                    <a:lstStyle/>
                    <a:p>
                      <a:pPr algn="l" fontAlgn="t"/>
                      <a:r>
                        <a:rPr lang="es-ES" sz="700" u="none" strike="noStrike">
                          <a:effectLst/>
                          <a:latin typeface="Roboto" panose="02000000000000000000" pitchFamily="2" charset="0"/>
                          <a:ea typeface="Roboto" panose="02000000000000000000" pitchFamily="2" charset="0"/>
                        </a:rPr>
                        <a:t>DOG - Diario oficial de Galicia</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http://www.xunta.gal/diario-oficial-galicia/construirMapaCalendario.do?compMenu=10103&amp;key_confirmacion=&amp;lang=es</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SI</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SI</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NO</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b"/>
                      <a:r>
                        <a:rPr lang="es-ES" sz="700" u="none" strike="noStrike" dirty="0">
                          <a:effectLst/>
                          <a:latin typeface="Roboto" panose="02000000000000000000" pitchFamily="2" charset="0"/>
                          <a:ea typeface="Roboto" panose="02000000000000000000" pitchFamily="2" charset="0"/>
                        </a:rPr>
                        <a:t> </a:t>
                      </a:r>
                      <a:endParaRPr lang="es-ES" sz="700" b="0" i="0" u="none" strike="noStrike" dirty="0">
                        <a:solidFill>
                          <a:srgbClr val="000000"/>
                        </a:solidFill>
                        <a:effectLst/>
                        <a:latin typeface="Roboto" panose="02000000000000000000" pitchFamily="2" charset="0"/>
                        <a:ea typeface="Roboto" panose="02000000000000000000" pitchFamily="2" charset="0"/>
                      </a:endParaRPr>
                    </a:p>
                  </a:txBody>
                  <a:tcPr marL="5435" marR="5435" marT="5435" marB="0" anchor="b"/>
                </a:tc>
                <a:extLst>
                  <a:ext uri="{0D108BD9-81ED-4DB2-BD59-A6C34878D82A}">
                    <a16:rowId xmlns:a16="http://schemas.microsoft.com/office/drawing/2014/main" val="614674087"/>
                  </a:ext>
                </a:extLst>
              </a:tr>
              <a:tr h="124738">
                <a:tc>
                  <a:txBody>
                    <a:bodyPr/>
                    <a:lstStyle/>
                    <a:p>
                      <a:pPr algn="l" fontAlgn="t"/>
                      <a:r>
                        <a:rPr lang="es-ES" sz="700" u="none" strike="noStrike">
                          <a:effectLst/>
                          <a:latin typeface="Roboto" panose="02000000000000000000" pitchFamily="2" charset="0"/>
                          <a:ea typeface="Roboto" panose="02000000000000000000" pitchFamily="2" charset="0"/>
                        </a:rPr>
                        <a:t>BOIB - Boletín Oficial de las Islas Baleares</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http://www.caib.es/eboibfront/?lang=es</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SI</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SI</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SI</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b"/>
                      <a:r>
                        <a:rPr lang="es-ES" sz="700" u="none" strike="noStrike" dirty="0">
                          <a:effectLst/>
                          <a:latin typeface="Roboto" panose="02000000000000000000" pitchFamily="2" charset="0"/>
                          <a:ea typeface="Roboto" panose="02000000000000000000" pitchFamily="2" charset="0"/>
                        </a:rPr>
                        <a:t> </a:t>
                      </a:r>
                      <a:endParaRPr lang="es-ES" sz="700" b="0" i="0" u="none" strike="noStrike" dirty="0">
                        <a:solidFill>
                          <a:srgbClr val="000000"/>
                        </a:solidFill>
                        <a:effectLst/>
                        <a:latin typeface="Roboto" panose="02000000000000000000" pitchFamily="2" charset="0"/>
                        <a:ea typeface="Roboto" panose="02000000000000000000" pitchFamily="2" charset="0"/>
                      </a:endParaRPr>
                    </a:p>
                  </a:txBody>
                  <a:tcPr marL="5435" marR="5435" marT="5435" marB="0" anchor="b"/>
                </a:tc>
                <a:extLst>
                  <a:ext uri="{0D108BD9-81ED-4DB2-BD59-A6C34878D82A}">
                    <a16:rowId xmlns:a16="http://schemas.microsoft.com/office/drawing/2014/main" val="539371919"/>
                  </a:ext>
                </a:extLst>
              </a:tr>
              <a:tr h="124738">
                <a:tc>
                  <a:txBody>
                    <a:bodyPr/>
                    <a:lstStyle/>
                    <a:p>
                      <a:pPr algn="l" fontAlgn="t"/>
                      <a:r>
                        <a:rPr lang="es-ES" sz="700" u="none" strike="noStrike">
                          <a:effectLst/>
                          <a:latin typeface="Roboto" panose="02000000000000000000" pitchFamily="2" charset="0"/>
                          <a:ea typeface="Roboto" panose="02000000000000000000" pitchFamily="2" charset="0"/>
                        </a:rPr>
                        <a:t>BOC - Boletín Oficial de Canarias</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http://www.gobiernodecanarias.org/boc/</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SI</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SI</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NO</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b"/>
                      <a:r>
                        <a:rPr lang="es-ES" sz="700" u="none" strike="noStrike" dirty="0">
                          <a:effectLst/>
                          <a:latin typeface="Roboto" panose="02000000000000000000" pitchFamily="2" charset="0"/>
                          <a:ea typeface="Roboto" panose="02000000000000000000" pitchFamily="2" charset="0"/>
                        </a:rPr>
                        <a:t> </a:t>
                      </a:r>
                      <a:endParaRPr lang="es-ES" sz="700" b="0" i="0" u="none" strike="noStrike" dirty="0">
                        <a:solidFill>
                          <a:srgbClr val="000000"/>
                        </a:solidFill>
                        <a:effectLst/>
                        <a:latin typeface="Roboto" panose="02000000000000000000" pitchFamily="2" charset="0"/>
                        <a:ea typeface="Roboto" panose="02000000000000000000" pitchFamily="2" charset="0"/>
                      </a:endParaRPr>
                    </a:p>
                  </a:txBody>
                  <a:tcPr marL="5435" marR="5435" marT="5435" marB="0" anchor="b"/>
                </a:tc>
                <a:extLst>
                  <a:ext uri="{0D108BD9-81ED-4DB2-BD59-A6C34878D82A}">
                    <a16:rowId xmlns:a16="http://schemas.microsoft.com/office/drawing/2014/main" val="2042723641"/>
                  </a:ext>
                </a:extLst>
              </a:tr>
              <a:tr h="355705">
                <a:tc>
                  <a:txBody>
                    <a:bodyPr/>
                    <a:lstStyle/>
                    <a:p>
                      <a:pPr algn="l" fontAlgn="t"/>
                      <a:r>
                        <a:rPr lang="es-ES" sz="700" u="none" strike="noStrike">
                          <a:effectLst/>
                          <a:latin typeface="Roboto" panose="02000000000000000000" pitchFamily="2" charset="0"/>
                          <a:ea typeface="Roboto" panose="02000000000000000000" pitchFamily="2" charset="0"/>
                        </a:rPr>
                        <a:t>BOCM - Boletín Oficial de la Comunidad de Madrid</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http://www.bocm.es/bocm/Satellite?c=Page&amp;cid=1189073137355&amp;idBoletin=1340458270100&amp;language=es&amp;pagename=Boletin%2FPage%2FBOCM_boletinesRecientes&amp;sc=1&amp;subtype=eBoletin</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SI</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SI</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NO</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b"/>
                      <a:r>
                        <a:rPr lang="es-ES" sz="700" u="none" strike="noStrike" dirty="0">
                          <a:effectLst/>
                          <a:latin typeface="Roboto" panose="02000000000000000000" pitchFamily="2" charset="0"/>
                          <a:ea typeface="Roboto" panose="02000000000000000000" pitchFamily="2" charset="0"/>
                        </a:rPr>
                        <a:t> </a:t>
                      </a:r>
                      <a:endParaRPr lang="es-ES" sz="700" b="0" i="0" u="none" strike="noStrike" dirty="0">
                        <a:solidFill>
                          <a:srgbClr val="000000"/>
                        </a:solidFill>
                        <a:effectLst/>
                        <a:latin typeface="Roboto" panose="02000000000000000000" pitchFamily="2" charset="0"/>
                        <a:ea typeface="Roboto" panose="02000000000000000000" pitchFamily="2" charset="0"/>
                      </a:endParaRPr>
                    </a:p>
                  </a:txBody>
                  <a:tcPr marL="5435" marR="5435" marT="5435" marB="0" anchor="b"/>
                </a:tc>
                <a:extLst>
                  <a:ext uri="{0D108BD9-81ED-4DB2-BD59-A6C34878D82A}">
                    <a16:rowId xmlns:a16="http://schemas.microsoft.com/office/drawing/2014/main" val="4270583313"/>
                  </a:ext>
                </a:extLst>
              </a:tr>
              <a:tr h="239117">
                <a:tc>
                  <a:txBody>
                    <a:bodyPr/>
                    <a:lstStyle/>
                    <a:p>
                      <a:pPr algn="l" fontAlgn="t"/>
                      <a:r>
                        <a:rPr lang="es-ES" sz="700" u="none" strike="noStrike">
                          <a:effectLst/>
                          <a:latin typeface="Roboto" panose="02000000000000000000" pitchFamily="2" charset="0"/>
                          <a:ea typeface="Roboto" panose="02000000000000000000" pitchFamily="2" charset="0"/>
                        </a:rPr>
                        <a:t>BOCAM - Boletín Oficial de la Comunidad de Melilla</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http://www.melilla.es/melillaportal/contenedor.jsp?seccion=bome.jsp&amp;language=es&amp;codResi=1&amp;layout=contenedor.jsp&amp;codAdirecto=15</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SI</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SI</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NO</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b"/>
                      <a:r>
                        <a:rPr lang="es-ES" sz="700" u="none" strike="noStrike" dirty="0">
                          <a:effectLst/>
                          <a:latin typeface="Roboto" panose="02000000000000000000" pitchFamily="2" charset="0"/>
                          <a:ea typeface="Roboto" panose="02000000000000000000" pitchFamily="2" charset="0"/>
                        </a:rPr>
                        <a:t> </a:t>
                      </a:r>
                      <a:endParaRPr lang="es-ES" sz="700" b="0" i="0" u="none" strike="noStrike" dirty="0">
                        <a:solidFill>
                          <a:srgbClr val="000000"/>
                        </a:solidFill>
                        <a:effectLst/>
                        <a:latin typeface="Roboto" panose="02000000000000000000" pitchFamily="2" charset="0"/>
                        <a:ea typeface="Roboto" panose="02000000000000000000" pitchFamily="2" charset="0"/>
                      </a:endParaRPr>
                    </a:p>
                  </a:txBody>
                  <a:tcPr marL="5435" marR="5435" marT="5435" marB="0" anchor="b"/>
                </a:tc>
                <a:extLst>
                  <a:ext uri="{0D108BD9-81ED-4DB2-BD59-A6C34878D82A}">
                    <a16:rowId xmlns:a16="http://schemas.microsoft.com/office/drawing/2014/main" val="2432496392"/>
                  </a:ext>
                </a:extLst>
              </a:tr>
              <a:tr h="124738">
                <a:tc>
                  <a:txBody>
                    <a:bodyPr/>
                    <a:lstStyle/>
                    <a:p>
                      <a:pPr algn="l" fontAlgn="t"/>
                      <a:r>
                        <a:rPr lang="es-ES" sz="700" u="none" strike="noStrike">
                          <a:effectLst/>
                          <a:latin typeface="Roboto" panose="02000000000000000000" pitchFamily="2" charset="0"/>
                          <a:ea typeface="Roboto" panose="02000000000000000000" pitchFamily="2" charset="0"/>
                        </a:rPr>
                        <a:t>BORM - Boleín Oficial de la Región de Murcia</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https://www.borm.es/#/home</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SI</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SI</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NO</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b"/>
                      <a:r>
                        <a:rPr lang="es-ES" sz="700" u="none" strike="noStrike" dirty="0">
                          <a:effectLst/>
                          <a:latin typeface="Roboto" panose="02000000000000000000" pitchFamily="2" charset="0"/>
                          <a:ea typeface="Roboto" panose="02000000000000000000" pitchFamily="2" charset="0"/>
                        </a:rPr>
                        <a:t> </a:t>
                      </a:r>
                      <a:endParaRPr lang="es-ES" sz="700" b="0" i="0" u="none" strike="noStrike" dirty="0">
                        <a:solidFill>
                          <a:srgbClr val="000000"/>
                        </a:solidFill>
                        <a:effectLst/>
                        <a:latin typeface="Roboto" panose="02000000000000000000" pitchFamily="2" charset="0"/>
                        <a:ea typeface="Roboto" panose="02000000000000000000" pitchFamily="2" charset="0"/>
                      </a:endParaRPr>
                    </a:p>
                  </a:txBody>
                  <a:tcPr marL="5435" marR="5435" marT="5435" marB="0" anchor="b"/>
                </a:tc>
                <a:extLst>
                  <a:ext uri="{0D108BD9-81ED-4DB2-BD59-A6C34878D82A}">
                    <a16:rowId xmlns:a16="http://schemas.microsoft.com/office/drawing/2014/main" val="545295240"/>
                  </a:ext>
                </a:extLst>
              </a:tr>
              <a:tr h="124738">
                <a:tc>
                  <a:txBody>
                    <a:bodyPr/>
                    <a:lstStyle/>
                    <a:p>
                      <a:pPr algn="l" fontAlgn="t"/>
                      <a:r>
                        <a:rPr lang="es-ES" sz="700" u="none" strike="noStrike">
                          <a:effectLst/>
                          <a:latin typeface="Roboto" panose="02000000000000000000" pitchFamily="2" charset="0"/>
                          <a:ea typeface="Roboto" panose="02000000000000000000" pitchFamily="2" charset="0"/>
                        </a:rPr>
                        <a:t>BON - Boletín Oficial de Navarra</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http://www.navarra.es/home_es/Actualidad/BON/</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SI</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SI</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NO</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b"/>
                      <a:r>
                        <a:rPr lang="es-ES" sz="700" u="none" strike="noStrike" dirty="0">
                          <a:effectLst/>
                          <a:latin typeface="Roboto" panose="02000000000000000000" pitchFamily="2" charset="0"/>
                          <a:ea typeface="Roboto" panose="02000000000000000000" pitchFamily="2" charset="0"/>
                        </a:rPr>
                        <a:t> </a:t>
                      </a:r>
                      <a:endParaRPr lang="es-ES" sz="700" b="0" i="0" u="none" strike="noStrike" dirty="0">
                        <a:solidFill>
                          <a:srgbClr val="000000"/>
                        </a:solidFill>
                        <a:effectLst/>
                        <a:latin typeface="Roboto" panose="02000000000000000000" pitchFamily="2" charset="0"/>
                        <a:ea typeface="Roboto" panose="02000000000000000000" pitchFamily="2" charset="0"/>
                      </a:endParaRPr>
                    </a:p>
                  </a:txBody>
                  <a:tcPr marL="5435" marR="5435" marT="5435" marB="0" anchor="b"/>
                </a:tc>
                <a:extLst>
                  <a:ext uri="{0D108BD9-81ED-4DB2-BD59-A6C34878D82A}">
                    <a16:rowId xmlns:a16="http://schemas.microsoft.com/office/drawing/2014/main" val="2575281013"/>
                  </a:ext>
                </a:extLst>
              </a:tr>
              <a:tr h="239117">
                <a:tc>
                  <a:txBody>
                    <a:bodyPr/>
                    <a:lstStyle/>
                    <a:p>
                      <a:pPr algn="l" fontAlgn="t"/>
                      <a:r>
                        <a:rPr lang="es-ES" sz="700" u="none" strike="noStrike">
                          <a:effectLst/>
                          <a:latin typeface="Roboto" panose="02000000000000000000" pitchFamily="2" charset="0"/>
                          <a:ea typeface="Roboto" panose="02000000000000000000" pitchFamily="2" charset="0"/>
                        </a:rPr>
                        <a:t>BOPV - Boletín oficial del País vasco</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http://www.lehendakaritza.ejgv.euskadi.eus/r48-bopv2/es/bopv2/datos/Ultimo.shtml</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SI</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Si</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NO</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b"/>
                      <a:r>
                        <a:rPr lang="es-ES" sz="700" u="none" strike="noStrike" dirty="0">
                          <a:effectLst/>
                          <a:latin typeface="Roboto" panose="02000000000000000000" pitchFamily="2" charset="0"/>
                          <a:ea typeface="Roboto" panose="02000000000000000000" pitchFamily="2" charset="0"/>
                        </a:rPr>
                        <a:t> </a:t>
                      </a:r>
                      <a:endParaRPr lang="es-ES" sz="700" b="0" i="0" u="none" strike="noStrike" dirty="0">
                        <a:solidFill>
                          <a:srgbClr val="000000"/>
                        </a:solidFill>
                        <a:effectLst/>
                        <a:latin typeface="Roboto" panose="02000000000000000000" pitchFamily="2" charset="0"/>
                        <a:ea typeface="Roboto" panose="02000000000000000000" pitchFamily="2" charset="0"/>
                      </a:endParaRPr>
                    </a:p>
                  </a:txBody>
                  <a:tcPr marL="5435" marR="5435" marT="5435" marB="0" anchor="b"/>
                </a:tc>
                <a:extLst>
                  <a:ext uri="{0D108BD9-81ED-4DB2-BD59-A6C34878D82A}">
                    <a16:rowId xmlns:a16="http://schemas.microsoft.com/office/drawing/2014/main" val="146033842"/>
                  </a:ext>
                </a:extLst>
              </a:tr>
              <a:tr h="124738">
                <a:tc>
                  <a:txBody>
                    <a:bodyPr/>
                    <a:lstStyle/>
                    <a:p>
                      <a:pPr algn="l" fontAlgn="t"/>
                      <a:r>
                        <a:rPr lang="es-ES" sz="700" u="none" strike="noStrike">
                          <a:effectLst/>
                          <a:latin typeface="Roboto" panose="02000000000000000000" pitchFamily="2" charset="0"/>
                          <a:ea typeface="Roboto" panose="02000000000000000000" pitchFamily="2" charset="0"/>
                        </a:rPr>
                        <a:t>BOR - Boletín Oficial del la Rioja</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https://web.larioja.org/bor-portada</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SI</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SI</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NO</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b"/>
                      <a:r>
                        <a:rPr lang="es-ES" sz="700" u="none" strike="noStrike" dirty="0">
                          <a:effectLst/>
                          <a:latin typeface="Roboto" panose="02000000000000000000" pitchFamily="2" charset="0"/>
                          <a:ea typeface="Roboto" panose="02000000000000000000" pitchFamily="2" charset="0"/>
                        </a:rPr>
                        <a:t> </a:t>
                      </a:r>
                      <a:endParaRPr lang="es-ES" sz="700" b="0" i="0" u="none" strike="noStrike" dirty="0">
                        <a:solidFill>
                          <a:srgbClr val="000000"/>
                        </a:solidFill>
                        <a:effectLst/>
                        <a:latin typeface="Roboto" panose="02000000000000000000" pitchFamily="2" charset="0"/>
                        <a:ea typeface="Roboto" panose="02000000000000000000" pitchFamily="2" charset="0"/>
                      </a:endParaRPr>
                    </a:p>
                  </a:txBody>
                  <a:tcPr marL="5435" marR="5435" marT="5435" marB="0" anchor="b"/>
                </a:tc>
                <a:extLst>
                  <a:ext uri="{0D108BD9-81ED-4DB2-BD59-A6C34878D82A}">
                    <a16:rowId xmlns:a16="http://schemas.microsoft.com/office/drawing/2014/main" val="1619326252"/>
                  </a:ext>
                </a:extLst>
              </a:tr>
              <a:tr h="124738">
                <a:tc>
                  <a:txBody>
                    <a:bodyPr/>
                    <a:lstStyle/>
                    <a:p>
                      <a:pPr algn="l" fontAlgn="t"/>
                      <a:r>
                        <a:rPr lang="es-ES" sz="700" u="none" strike="noStrike">
                          <a:effectLst/>
                          <a:latin typeface="Roboto" panose="02000000000000000000" pitchFamily="2" charset="0"/>
                          <a:ea typeface="Roboto" panose="02000000000000000000" pitchFamily="2" charset="0"/>
                        </a:rPr>
                        <a:t>DOGV - Boletín Oficial de la Generalitat Valenciana</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http://www.dogv.gva.es/es/</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SI</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Si</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t"/>
                      <a:r>
                        <a:rPr lang="es-ES" sz="700" u="none" strike="noStrike">
                          <a:effectLst/>
                          <a:latin typeface="Roboto" panose="02000000000000000000" pitchFamily="2" charset="0"/>
                          <a:ea typeface="Roboto" panose="02000000000000000000" pitchFamily="2" charset="0"/>
                        </a:rPr>
                        <a:t>NO</a:t>
                      </a:r>
                      <a:endParaRPr lang="es-ES" sz="700" b="0" i="0" u="none" strike="noStrike">
                        <a:solidFill>
                          <a:srgbClr val="000000"/>
                        </a:solidFill>
                        <a:effectLst/>
                        <a:latin typeface="Roboto" panose="02000000000000000000" pitchFamily="2" charset="0"/>
                        <a:ea typeface="Roboto" panose="02000000000000000000" pitchFamily="2" charset="0"/>
                      </a:endParaRPr>
                    </a:p>
                  </a:txBody>
                  <a:tcPr marL="5435" marR="5435" marT="5435" marB="0"/>
                </a:tc>
                <a:tc>
                  <a:txBody>
                    <a:bodyPr/>
                    <a:lstStyle/>
                    <a:p>
                      <a:pPr algn="l" fontAlgn="b"/>
                      <a:r>
                        <a:rPr lang="es-ES" sz="700" u="none" strike="noStrike" dirty="0">
                          <a:effectLst/>
                          <a:latin typeface="Roboto" panose="02000000000000000000" pitchFamily="2" charset="0"/>
                          <a:ea typeface="Roboto" panose="02000000000000000000" pitchFamily="2" charset="0"/>
                        </a:rPr>
                        <a:t> </a:t>
                      </a:r>
                      <a:endParaRPr lang="es-ES" sz="700" b="0" i="0" u="none" strike="noStrike" dirty="0">
                        <a:solidFill>
                          <a:srgbClr val="000000"/>
                        </a:solidFill>
                        <a:effectLst/>
                        <a:latin typeface="Roboto" panose="02000000000000000000" pitchFamily="2" charset="0"/>
                        <a:ea typeface="Roboto" panose="02000000000000000000" pitchFamily="2" charset="0"/>
                      </a:endParaRPr>
                    </a:p>
                  </a:txBody>
                  <a:tcPr marL="5435" marR="5435" marT="5435" marB="0" anchor="b"/>
                </a:tc>
                <a:extLst>
                  <a:ext uri="{0D108BD9-81ED-4DB2-BD59-A6C34878D82A}">
                    <a16:rowId xmlns:a16="http://schemas.microsoft.com/office/drawing/2014/main" val="3759451363"/>
                  </a:ext>
                </a:extLst>
              </a:tr>
            </a:tbl>
          </a:graphicData>
        </a:graphic>
      </p:graphicFrame>
    </p:spTree>
    <p:extLst>
      <p:ext uri="{BB962C8B-B14F-4D97-AF65-F5344CB8AC3E}">
        <p14:creationId xmlns:p14="http://schemas.microsoft.com/office/powerpoint/2010/main" val="3501115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0921A1-BD9E-45E1-901C-E8AC9503B4C2}"/>
              </a:ext>
            </a:extLst>
          </p:cNvPr>
          <p:cNvSpPr>
            <a:spLocks noGrp="1"/>
          </p:cNvSpPr>
          <p:nvPr>
            <p:ph type="title"/>
          </p:nvPr>
        </p:nvSpPr>
        <p:spPr/>
        <p:txBody>
          <a:bodyPr/>
          <a:lstStyle/>
          <a:p>
            <a:r>
              <a:rPr lang="en-US" b="1" noProof="1">
                <a:latin typeface="Barlow" pitchFamily="2" charset="77"/>
              </a:rPr>
              <a:t>CONTEXTO</a:t>
            </a:r>
            <a:endParaRPr lang="es-ES" dirty="0"/>
          </a:p>
        </p:txBody>
      </p:sp>
      <p:sp>
        <p:nvSpPr>
          <p:cNvPr id="3" name="Marcador de contenido 2">
            <a:extLst>
              <a:ext uri="{FF2B5EF4-FFF2-40B4-BE49-F238E27FC236}">
                <a16:creationId xmlns:a16="http://schemas.microsoft.com/office/drawing/2014/main" id="{DFAB1204-A4D7-42BA-8D5F-3ACDEE16B2D5}"/>
              </a:ext>
            </a:extLst>
          </p:cNvPr>
          <p:cNvSpPr>
            <a:spLocks noGrp="1"/>
          </p:cNvSpPr>
          <p:nvPr>
            <p:ph idx="1"/>
          </p:nvPr>
        </p:nvSpPr>
        <p:spPr/>
        <p:txBody>
          <a:bodyPr/>
          <a:lstStyle/>
          <a:p>
            <a:pPr marL="0" indent="0">
              <a:buNone/>
            </a:pPr>
            <a:endParaRPr lang="es-ES" dirty="0"/>
          </a:p>
          <a:p>
            <a:pPr marL="0" indent="0">
              <a:buNone/>
            </a:pPr>
            <a:endParaRPr lang="es-ES" dirty="0"/>
          </a:p>
        </p:txBody>
      </p:sp>
      <p:sp>
        <p:nvSpPr>
          <p:cNvPr id="5" name="Marcador de contenido 2">
            <a:extLst>
              <a:ext uri="{FF2B5EF4-FFF2-40B4-BE49-F238E27FC236}">
                <a16:creationId xmlns:a16="http://schemas.microsoft.com/office/drawing/2014/main" id="{2F3F6525-648D-4903-9DB6-429099E73508}"/>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ES" sz="2000" dirty="0">
                <a:solidFill>
                  <a:prstClr val="black"/>
                </a:solidFill>
                <a:latin typeface="Barlow Light" pitchFamily="2" charset="77"/>
              </a:rPr>
              <a:t>La tabla anterior muestra, a partir del análisis de los </a:t>
            </a:r>
            <a:r>
              <a:rPr lang="es-ES" sz="2000" dirty="0" err="1">
                <a:solidFill>
                  <a:prstClr val="black"/>
                </a:solidFill>
                <a:latin typeface="Barlow Light" pitchFamily="2" charset="77"/>
              </a:rPr>
              <a:t>sites</a:t>
            </a:r>
            <a:r>
              <a:rPr lang="es-ES" sz="2000" dirty="0">
                <a:solidFill>
                  <a:prstClr val="black"/>
                </a:solidFill>
                <a:latin typeface="Barlow Light" pitchFamily="2" charset="77"/>
              </a:rPr>
              <a:t> donde se publican a diario toda la información relativa a nuevas disposiciones, la diversidad de formatos en que se publica esta información y que pasa por tres formatos diferentes</a:t>
            </a:r>
          </a:p>
          <a:p>
            <a:pPr algn="just"/>
            <a:r>
              <a:rPr lang="es-ES" sz="2000" dirty="0">
                <a:solidFill>
                  <a:prstClr val="black"/>
                </a:solidFill>
                <a:latin typeface="Barlow Light" pitchFamily="2" charset="77"/>
              </a:rPr>
              <a:t>PDF</a:t>
            </a:r>
          </a:p>
          <a:p>
            <a:pPr algn="just"/>
            <a:r>
              <a:rPr lang="es-ES" sz="2000" dirty="0">
                <a:solidFill>
                  <a:prstClr val="black"/>
                </a:solidFill>
                <a:latin typeface="Barlow Light" pitchFamily="2" charset="77"/>
              </a:rPr>
              <a:t>XML</a:t>
            </a:r>
          </a:p>
          <a:p>
            <a:pPr algn="just"/>
            <a:r>
              <a:rPr lang="es-ES" sz="2000" dirty="0">
                <a:solidFill>
                  <a:prstClr val="black"/>
                </a:solidFill>
                <a:latin typeface="Barlow Light" pitchFamily="2" charset="77"/>
              </a:rPr>
              <a:t>HTML</a:t>
            </a:r>
          </a:p>
          <a:p>
            <a:pPr marL="0" indent="0" algn="just">
              <a:buFont typeface="Arial" panose="020B0604020202020204" pitchFamily="34" charset="0"/>
              <a:buNone/>
            </a:pPr>
            <a:r>
              <a:rPr lang="es-ES" sz="2000" dirty="0">
                <a:solidFill>
                  <a:prstClr val="black"/>
                </a:solidFill>
                <a:latin typeface="Barlow Light" pitchFamily="2" charset="77"/>
              </a:rPr>
              <a:t>Esta diversidad determina la complejidad del proceso de captura, Para planificar y determinar la dificultad de </a:t>
            </a:r>
            <a:r>
              <a:rPr kumimoji="0" lang="es-ES" sz="2000" b="0" i="0" u="none" strike="noStrike" kern="1200" cap="none" spc="0" normalizeH="0" baseline="0" noProof="1">
                <a:ln>
                  <a:noFill/>
                </a:ln>
                <a:solidFill>
                  <a:prstClr val="black"/>
                </a:solidFill>
                <a:effectLst/>
                <a:uLnTx/>
                <a:uFillTx/>
                <a:latin typeface="Barlow Light" pitchFamily="2" charset="77"/>
                <a:ea typeface="+mn-ea"/>
                <a:cs typeface="+mn-cs"/>
              </a:rPr>
              <a:t>identificación, captura,  ingesta e indexación de la información dispuesta en ellas.</a:t>
            </a:r>
          </a:p>
          <a:p>
            <a:pPr marL="0" indent="0" algn="just">
              <a:buFont typeface="Arial" panose="020B0604020202020204" pitchFamily="34" charset="0"/>
              <a:buNone/>
            </a:pPr>
            <a:r>
              <a:rPr lang="es-ES" sz="2000" dirty="0">
                <a:solidFill>
                  <a:prstClr val="black"/>
                </a:solidFill>
                <a:latin typeface="Barlow Light" pitchFamily="2" charset="77"/>
              </a:rPr>
              <a:t>En este proceso se pretende que el mecanismo se determine de manera automática, de manera que incorpore suficiente inteligencia como para identificar y proponer aquellas disposiciones que sean de interés para ASECORP de entre todas las publicadas en cada momento. </a:t>
            </a:r>
          </a:p>
          <a:p>
            <a:pPr marL="0" indent="0">
              <a:buFont typeface="Arial" panose="020B0604020202020204" pitchFamily="34" charset="0"/>
              <a:buNone/>
            </a:pPr>
            <a:endParaRPr lang="es-ES" dirty="0"/>
          </a:p>
        </p:txBody>
      </p:sp>
    </p:spTree>
    <p:extLst>
      <p:ext uri="{BB962C8B-B14F-4D97-AF65-F5344CB8AC3E}">
        <p14:creationId xmlns:p14="http://schemas.microsoft.com/office/powerpoint/2010/main" val="285647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27DEC59-A15A-45D3-96F5-622B2172A82A}"/>
              </a:ext>
            </a:extLst>
          </p:cNvPr>
          <p:cNvSpPr>
            <a:spLocks noGrp="1"/>
          </p:cNvSpPr>
          <p:nvPr>
            <p:ph idx="1"/>
          </p:nvPr>
        </p:nvSpPr>
        <p:spPr/>
        <p:txBody>
          <a:bodyPr>
            <a:normAutofit/>
          </a:bodyPr>
          <a:lstStyle/>
          <a:p>
            <a:pPr marL="0" indent="0" algn="ctr">
              <a:buNone/>
            </a:pPr>
            <a:r>
              <a:rPr lang="es-ES" sz="5400" dirty="0">
                <a:latin typeface="Barlow ExtraBold" panose="00000900000000000000" pitchFamily="2" charset="0"/>
              </a:rPr>
              <a:t>TAREAS A REALIZAR</a:t>
            </a:r>
          </a:p>
        </p:txBody>
      </p:sp>
    </p:spTree>
    <p:extLst>
      <p:ext uri="{BB962C8B-B14F-4D97-AF65-F5344CB8AC3E}">
        <p14:creationId xmlns:p14="http://schemas.microsoft.com/office/powerpoint/2010/main" val="897176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D7439F9-3A77-4108-807A-619BB80EB6B8}"/>
              </a:ext>
            </a:extLst>
          </p:cNvPr>
          <p:cNvSpPr>
            <a:spLocks noGrp="1"/>
          </p:cNvSpPr>
          <p:nvPr>
            <p:ph idx="1"/>
          </p:nvPr>
        </p:nvSpPr>
        <p:spPr/>
        <p:txBody>
          <a:bodyPr>
            <a:normAutofit/>
          </a:bodyPr>
          <a:lstStyle/>
          <a:p>
            <a:pPr marL="0" indent="0">
              <a:buNone/>
            </a:pPr>
            <a:r>
              <a:rPr lang="es-ES" sz="2000" dirty="0">
                <a:latin typeface="Barlow Light" panose="00000400000000000000" pitchFamily="2" charset="0"/>
              </a:rPr>
              <a:t>Tal como se comentaba en la sección de contexto, para conseguir un resultado satisfactorio es fundamental disponer de un repositorio de datos adecuado. Existen muchas formas de describir los datos, pero la mayoría de datos se centra en la cantidad y calidad de los datos; la cantidad de datos disponible y el estado de los datos. A continuación se incluyen algunas características clave para describir datos.</a:t>
            </a:r>
          </a:p>
          <a:p>
            <a:r>
              <a:rPr lang="es-ES" sz="2000" dirty="0">
                <a:latin typeface="Barlow Light" panose="00000400000000000000" pitchFamily="2" charset="0"/>
              </a:rPr>
              <a:t>Cantidad de datos. En la mayoría de técnicas de modelado, los tamaños de datos tienen un equilibrio relacionado. Los grandes conjuntos de datos pueden producir modelos más precisos, pero también pueden aumentar el tiempo de procesamiento. </a:t>
            </a:r>
          </a:p>
          <a:p>
            <a:r>
              <a:rPr lang="es-ES" sz="2000" dirty="0">
                <a:latin typeface="Barlow Light" panose="00000400000000000000" pitchFamily="2" charset="0"/>
              </a:rPr>
              <a:t>Tipos de valores. Los datos pueden incluir una variedad de formatos, como numérico, categórico (cadena) o Booleano (verdadero/falso). </a:t>
            </a:r>
          </a:p>
          <a:p>
            <a:r>
              <a:rPr lang="es-ES" sz="2000" dirty="0">
                <a:latin typeface="Barlow Light" panose="00000400000000000000" pitchFamily="2" charset="0"/>
              </a:rPr>
              <a:t>Esquemas de codificación. Con frecuencia, los valores de la base de datos son representaciones de características como género o tipo de producto. </a:t>
            </a:r>
          </a:p>
        </p:txBody>
      </p:sp>
      <p:sp>
        <p:nvSpPr>
          <p:cNvPr id="4" name="Título 7">
            <a:extLst>
              <a:ext uri="{FF2B5EF4-FFF2-40B4-BE49-F238E27FC236}">
                <a16:creationId xmlns:a16="http://schemas.microsoft.com/office/drawing/2014/main" id="{01437644-9AB1-4EA9-87A2-F1D740D21578}"/>
              </a:ext>
            </a:extLst>
          </p:cNvPr>
          <p:cNvSpPr>
            <a:spLocks noGrp="1"/>
          </p:cNvSpPr>
          <p:nvPr>
            <p:ph type="title"/>
          </p:nvPr>
        </p:nvSpPr>
        <p:spPr>
          <a:xfrm>
            <a:off x="838200" y="365125"/>
            <a:ext cx="10515600" cy="1325563"/>
          </a:xfrm>
        </p:spPr>
        <p:txBody>
          <a:bodyPr/>
          <a:lstStyle/>
          <a:p>
            <a:r>
              <a:rPr lang="en-US" b="1" noProof="1">
                <a:latin typeface="Barlow" pitchFamily="2" charset="77"/>
              </a:rPr>
              <a:t>PREPARACIÓN DE LOS DATOS</a:t>
            </a:r>
            <a:endParaRPr lang="es-ES" dirty="0"/>
          </a:p>
        </p:txBody>
      </p:sp>
    </p:spTree>
    <p:extLst>
      <p:ext uri="{BB962C8B-B14F-4D97-AF65-F5344CB8AC3E}">
        <p14:creationId xmlns:p14="http://schemas.microsoft.com/office/powerpoint/2010/main" val="857915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D7439F9-3A77-4108-807A-619BB80EB6B8}"/>
              </a:ext>
            </a:extLst>
          </p:cNvPr>
          <p:cNvSpPr>
            <a:spLocks noGrp="1"/>
          </p:cNvSpPr>
          <p:nvPr>
            <p:ph idx="1"/>
          </p:nvPr>
        </p:nvSpPr>
        <p:spPr/>
        <p:txBody>
          <a:bodyPr>
            <a:normAutofit fontScale="85000" lnSpcReduction="20000"/>
          </a:bodyPr>
          <a:lstStyle/>
          <a:p>
            <a:pPr marL="0" indent="0">
              <a:buNone/>
            </a:pPr>
            <a:r>
              <a:rPr lang="es-ES" sz="2000" dirty="0">
                <a:latin typeface="Barlow Light" panose="00000400000000000000" pitchFamily="2" charset="0"/>
              </a:rPr>
              <a:t>En nuestro caso específico se ha no ha proporcionado una representación plana de la BBDD actual en formatos </a:t>
            </a:r>
            <a:r>
              <a:rPr lang="es-ES" sz="2000" dirty="0" err="1">
                <a:latin typeface="Barlow Light" panose="00000400000000000000" pitchFamily="2" charset="0"/>
              </a:rPr>
              <a:t>csv</a:t>
            </a:r>
            <a:r>
              <a:rPr lang="es-ES" sz="2000" dirty="0">
                <a:latin typeface="Barlow Light" panose="00000400000000000000" pitchFamily="2" charset="0"/>
              </a:rPr>
              <a:t>, </a:t>
            </a:r>
            <a:r>
              <a:rPr lang="es-ES" sz="2000" dirty="0" err="1">
                <a:latin typeface="Barlow Light" panose="00000400000000000000" pitchFamily="2" charset="0"/>
              </a:rPr>
              <a:t>json</a:t>
            </a:r>
            <a:r>
              <a:rPr lang="es-ES" sz="2000" dirty="0">
                <a:latin typeface="Barlow Light" panose="00000400000000000000" pitchFamily="2" charset="0"/>
              </a:rPr>
              <a:t> y </a:t>
            </a:r>
            <a:r>
              <a:rPr lang="es-ES" sz="2000" dirty="0" err="1">
                <a:latin typeface="Barlow Light" panose="00000400000000000000" pitchFamily="2" charset="0"/>
              </a:rPr>
              <a:t>xml</a:t>
            </a:r>
            <a:r>
              <a:rPr lang="es-ES" sz="2000" dirty="0">
                <a:latin typeface="Barlow Light" panose="00000400000000000000" pitchFamily="2" charset="0"/>
              </a:rPr>
              <a:t> con la estructura de datos que se muestra a continuación</a:t>
            </a:r>
          </a:p>
          <a:p>
            <a:pPr marL="0" indent="0">
              <a:buNone/>
            </a:pPr>
            <a:endParaRPr lang="es-ES" sz="2000" dirty="0">
              <a:latin typeface="Barlow Light" panose="00000400000000000000" pitchFamily="2" charset="0"/>
            </a:endParaRPr>
          </a:p>
          <a:p>
            <a:pPr marL="0" indent="0">
              <a:buNone/>
            </a:pPr>
            <a:r>
              <a:rPr lang="es-ES" sz="2000" dirty="0">
                <a:latin typeface="Barlow SemiBold" panose="00000700000000000000" pitchFamily="2" charset="0"/>
              </a:rPr>
              <a:t>"</a:t>
            </a:r>
            <a:r>
              <a:rPr lang="es-ES" sz="2000" dirty="0" err="1">
                <a:latin typeface="Barlow SemiBold" panose="00000700000000000000" pitchFamily="2" charset="0"/>
              </a:rPr>
              <a:t>Codigo</a:t>
            </a:r>
            <a:r>
              <a:rPr lang="es-ES" sz="2000" dirty="0">
                <a:latin typeface="Barlow SemiBold" panose="00000700000000000000" pitchFamily="2" charset="0"/>
              </a:rPr>
              <a:t>": </a:t>
            </a:r>
            <a:r>
              <a:rPr lang="es-ES" sz="2000" dirty="0">
                <a:latin typeface="Barlow Light" panose="00000400000000000000" pitchFamily="2" charset="0"/>
              </a:rPr>
              <a:t>"(</a:t>
            </a:r>
            <a:r>
              <a:rPr lang="es-ES" sz="2000" dirty="0" err="1">
                <a:latin typeface="Barlow Light" panose="00000400000000000000" pitchFamily="2" charset="0"/>
              </a:rPr>
              <a:t>zzz</a:t>
            </a:r>
            <a:r>
              <a:rPr lang="es-ES" sz="2000" dirty="0">
                <a:latin typeface="Barlow Light" panose="00000400000000000000" pitchFamily="2" charset="0"/>
              </a:rPr>
              <a:t>) RES 12/4/2007 AST",    </a:t>
            </a:r>
          </a:p>
          <a:p>
            <a:pPr marL="0" indent="0">
              <a:buNone/>
            </a:pPr>
            <a:r>
              <a:rPr lang="es-ES" sz="2000" dirty="0">
                <a:latin typeface="Barlow SemiBold" panose="00000700000000000000" pitchFamily="2" charset="0"/>
              </a:rPr>
              <a:t>"Numero": </a:t>
            </a:r>
            <a:r>
              <a:rPr lang="es-ES" sz="2000" dirty="0">
                <a:latin typeface="Barlow Light" panose="00000400000000000000" pitchFamily="2" charset="0"/>
              </a:rPr>
              <a:t>"12/4/2007",    </a:t>
            </a:r>
          </a:p>
          <a:p>
            <a:pPr marL="0" indent="0">
              <a:buNone/>
            </a:pPr>
            <a:r>
              <a:rPr lang="es-ES" sz="2000" dirty="0">
                <a:latin typeface="Barlow SemiBold" panose="00000700000000000000" pitchFamily="2" charset="0"/>
              </a:rPr>
              <a:t>"Titulo": </a:t>
            </a:r>
            <a:r>
              <a:rPr lang="es-ES" sz="2000" dirty="0">
                <a:latin typeface="Barlow Light" panose="00000400000000000000" pitchFamily="2" charset="0"/>
              </a:rPr>
              <a:t>"Resolución de 12 abril de 2007, de la Consejería de Medio Rural y Pesca, por la que se declaran zonas de alto riesgo de incendios.",    </a:t>
            </a:r>
          </a:p>
          <a:p>
            <a:pPr marL="0" indent="0">
              <a:buNone/>
            </a:pPr>
            <a:r>
              <a:rPr lang="es-ES" sz="2000" dirty="0">
                <a:latin typeface="Barlow SemiBold" panose="00000700000000000000" pitchFamily="2" charset="0"/>
              </a:rPr>
              <a:t>"</a:t>
            </a:r>
            <a:r>
              <a:rPr lang="es-ES" sz="2000" dirty="0" err="1">
                <a:latin typeface="Barlow SemiBold" panose="00000700000000000000" pitchFamily="2" charset="0"/>
              </a:rPr>
              <a:t>CodigoAmbito</a:t>
            </a:r>
            <a:r>
              <a:rPr lang="es-ES" sz="2000" dirty="0">
                <a:latin typeface="Barlow SemiBold" panose="00000700000000000000" pitchFamily="2" charset="0"/>
              </a:rPr>
              <a:t>": </a:t>
            </a:r>
            <a:r>
              <a:rPr lang="es-ES" sz="2000" dirty="0">
                <a:latin typeface="Barlow Light" panose="00000400000000000000" pitchFamily="2" charset="0"/>
              </a:rPr>
              <a:t>"AST",    </a:t>
            </a:r>
          </a:p>
          <a:p>
            <a:pPr marL="0" indent="0">
              <a:buNone/>
            </a:pPr>
            <a:r>
              <a:rPr lang="es-ES" sz="2000" dirty="0">
                <a:latin typeface="Barlow SemiBold" panose="00000700000000000000" pitchFamily="2" charset="0"/>
              </a:rPr>
              <a:t>"</a:t>
            </a:r>
            <a:r>
              <a:rPr lang="es-ES" sz="2000" dirty="0" err="1">
                <a:latin typeface="Barlow SemiBold" panose="00000700000000000000" pitchFamily="2" charset="0"/>
              </a:rPr>
              <a:t>Ambito</a:t>
            </a:r>
            <a:r>
              <a:rPr lang="es-ES" sz="2000" dirty="0">
                <a:latin typeface="Barlow SemiBold" panose="00000700000000000000" pitchFamily="2" charset="0"/>
              </a:rPr>
              <a:t>": </a:t>
            </a:r>
            <a:r>
              <a:rPr lang="es-ES" sz="2000" dirty="0">
                <a:latin typeface="Barlow Light" panose="00000400000000000000" pitchFamily="2" charset="0"/>
              </a:rPr>
              <a:t>"Asturias",    </a:t>
            </a:r>
          </a:p>
          <a:p>
            <a:pPr marL="0" indent="0">
              <a:buNone/>
            </a:pPr>
            <a:r>
              <a:rPr lang="es-ES" sz="2000" dirty="0">
                <a:latin typeface="Barlow SemiBold" panose="00000700000000000000" pitchFamily="2" charset="0"/>
              </a:rPr>
              <a:t>"Municipio": </a:t>
            </a:r>
            <a:r>
              <a:rPr lang="es-ES" sz="2000" dirty="0" err="1">
                <a:latin typeface="Barlow Light" panose="00000400000000000000" pitchFamily="2" charset="0"/>
              </a:rPr>
              <a:t>null</a:t>
            </a:r>
            <a:r>
              <a:rPr lang="es-ES" sz="2000" dirty="0">
                <a:latin typeface="Barlow Light" panose="00000400000000000000" pitchFamily="2" charset="0"/>
              </a:rPr>
              <a:t>,    </a:t>
            </a:r>
          </a:p>
          <a:p>
            <a:pPr marL="0" indent="0">
              <a:buNone/>
            </a:pPr>
            <a:r>
              <a:rPr lang="es-ES" sz="2000" dirty="0">
                <a:latin typeface="Barlow SemiBold" panose="00000700000000000000" pitchFamily="2" charset="0"/>
              </a:rPr>
              <a:t>"</a:t>
            </a:r>
            <a:r>
              <a:rPr lang="es-ES" sz="2000" dirty="0" err="1">
                <a:latin typeface="Barlow SemiBold" panose="00000700000000000000" pitchFamily="2" charset="0"/>
              </a:rPr>
              <a:t>TiposNorma</a:t>
            </a:r>
            <a:r>
              <a:rPr lang="es-ES" sz="2000" dirty="0">
                <a:latin typeface="Barlow SemiBold" panose="00000700000000000000" pitchFamily="2" charset="0"/>
              </a:rPr>
              <a:t>": </a:t>
            </a:r>
            <a:r>
              <a:rPr lang="es-ES" sz="2000" dirty="0">
                <a:latin typeface="Barlow Light" panose="00000400000000000000" pitchFamily="2" charset="0"/>
              </a:rPr>
              <a:t>"M. Ambiente",    </a:t>
            </a:r>
          </a:p>
          <a:p>
            <a:pPr marL="0" indent="0">
              <a:buNone/>
            </a:pPr>
            <a:r>
              <a:rPr lang="es-ES" sz="2000" dirty="0">
                <a:latin typeface="Barlow SemiBold" panose="00000700000000000000" pitchFamily="2" charset="0"/>
              </a:rPr>
              <a:t>"</a:t>
            </a:r>
            <a:r>
              <a:rPr lang="es-ES" sz="2000" dirty="0" err="1">
                <a:latin typeface="Barlow SemiBold" panose="00000700000000000000" pitchFamily="2" charset="0"/>
              </a:rPr>
              <a:t>IdTiposNorma</a:t>
            </a:r>
            <a:r>
              <a:rPr lang="es-ES" sz="2000" dirty="0">
                <a:latin typeface="Barlow SemiBold" panose="00000700000000000000" pitchFamily="2" charset="0"/>
              </a:rPr>
              <a:t>": </a:t>
            </a:r>
            <a:r>
              <a:rPr lang="es-ES" sz="2000" dirty="0">
                <a:latin typeface="Barlow Light" panose="00000400000000000000" pitchFamily="2" charset="0"/>
              </a:rPr>
              <a:t>"[1]"</a:t>
            </a:r>
          </a:p>
          <a:p>
            <a:pPr marL="0" indent="0">
              <a:buNone/>
            </a:pPr>
            <a:endParaRPr lang="es-ES" sz="2000" dirty="0">
              <a:latin typeface="Barlow Light" panose="00000400000000000000" pitchFamily="2" charset="0"/>
            </a:endParaRPr>
          </a:p>
          <a:p>
            <a:pPr marL="0" indent="0">
              <a:buNone/>
            </a:pPr>
            <a:r>
              <a:rPr lang="es-ES" sz="2000" dirty="0">
                <a:latin typeface="Barlow Light" panose="00000400000000000000" pitchFamily="2" charset="0"/>
              </a:rPr>
              <a:t> </a:t>
            </a:r>
          </a:p>
        </p:txBody>
      </p:sp>
      <p:sp>
        <p:nvSpPr>
          <p:cNvPr id="4" name="Título 7">
            <a:extLst>
              <a:ext uri="{FF2B5EF4-FFF2-40B4-BE49-F238E27FC236}">
                <a16:creationId xmlns:a16="http://schemas.microsoft.com/office/drawing/2014/main" id="{01437644-9AB1-4EA9-87A2-F1D740D21578}"/>
              </a:ext>
            </a:extLst>
          </p:cNvPr>
          <p:cNvSpPr>
            <a:spLocks noGrp="1"/>
          </p:cNvSpPr>
          <p:nvPr>
            <p:ph type="title"/>
          </p:nvPr>
        </p:nvSpPr>
        <p:spPr>
          <a:xfrm>
            <a:off x="838200" y="365125"/>
            <a:ext cx="10515600" cy="1325563"/>
          </a:xfrm>
        </p:spPr>
        <p:txBody>
          <a:bodyPr/>
          <a:lstStyle/>
          <a:p>
            <a:r>
              <a:rPr lang="en-US" b="1" noProof="1">
                <a:latin typeface="Barlow" pitchFamily="2" charset="77"/>
              </a:rPr>
              <a:t>PREPARACIÓN DE LOS DATOS</a:t>
            </a:r>
            <a:endParaRPr lang="es-ES" dirty="0"/>
          </a:p>
        </p:txBody>
      </p:sp>
    </p:spTree>
    <p:extLst>
      <p:ext uri="{BB962C8B-B14F-4D97-AF65-F5344CB8AC3E}">
        <p14:creationId xmlns:p14="http://schemas.microsoft.com/office/powerpoint/2010/main" val="4206027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8ED4703B-7A07-9B49-8EA8-377F33433462}"/>
              </a:ext>
            </a:extLst>
          </p:cNvPr>
          <p:cNvSpPr>
            <a:spLocks noGrp="1"/>
          </p:cNvSpPr>
          <p:nvPr>
            <p:ph type="title"/>
          </p:nvPr>
        </p:nvSpPr>
        <p:spPr/>
        <p:txBody>
          <a:bodyPr/>
          <a:lstStyle/>
          <a:p>
            <a:r>
              <a:rPr lang="en-US" b="1" noProof="1">
                <a:latin typeface="Barlow" pitchFamily="2" charset="77"/>
              </a:rPr>
              <a:t>BÚSQUEDA CORRESPONDENCIAS</a:t>
            </a:r>
            <a:endParaRPr lang="es-ES" dirty="0"/>
          </a:p>
        </p:txBody>
      </p:sp>
      <p:sp>
        <p:nvSpPr>
          <p:cNvPr id="9" name="Marcador de contenido 8">
            <a:extLst>
              <a:ext uri="{FF2B5EF4-FFF2-40B4-BE49-F238E27FC236}">
                <a16:creationId xmlns:a16="http://schemas.microsoft.com/office/drawing/2014/main" id="{6C324DD7-0C3F-A34A-89F8-CD019D3349F3}"/>
              </a:ext>
            </a:extLst>
          </p:cNvPr>
          <p:cNvSpPr>
            <a:spLocks noGrp="1"/>
          </p:cNvSpPr>
          <p:nvPr>
            <p:ph sz="half" idx="1"/>
          </p:nvPr>
        </p:nvSpPr>
        <p:spPr/>
        <p:txBody>
          <a:bodyPr>
            <a:normAutofit/>
          </a:bodyPr>
          <a:lstStyle/>
          <a:p>
            <a:pPr marL="514350" indent="-514350">
              <a:buFont typeface="+mj-lt"/>
              <a:buAutoNum type="arabicPeriod"/>
            </a:pPr>
            <a:r>
              <a:rPr lang="es-ES" sz="2600" dirty="0">
                <a:solidFill>
                  <a:prstClr val="black"/>
                </a:solidFill>
                <a:latin typeface="Barlow Light" pitchFamily="2" charset="77"/>
              </a:rPr>
              <a:t>Procesado y extracción de “Expresiones Regulares” (REGEX), de BBDD ASECORP, según patrones predefinidos en campo “Titulo”, como: Ley XX/XXXX, Real Decreto XXX/XXXX, Orden AAA/XXXX/XXXX, etc. </a:t>
            </a:r>
          </a:p>
        </p:txBody>
      </p:sp>
      <p:pic>
        <p:nvPicPr>
          <p:cNvPr id="7" name="Imagen 6">
            <a:extLst>
              <a:ext uri="{FF2B5EF4-FFF2-40B4-BE49-F238E27FC236}">
                <a16:creationId xmlns:a16="http://schemas.microsoft.com/office/drawing/2014/main" id="{8E6F54B7-E2FE-E446-9F98-93A75861141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22777" y="2321620"/>
            <a:ext cx="5092865" cy="3342673"/>
          </a:xfrm>
          <a:prstGeom prst="rect">
            <a:avLst/>
          </a:prstGeom>
        </p:spPr>
      </p:pic>
      <p:sp>
        <p:nvSpPr>
          <p:cNvPr id="15" name="Rectángulo 14">
            <a:extLst>
              <a:ext uri="{FF2B5EF4-FFF2-40B4-BE49-F238E27FC236}">
                <a16:creationId xmlns:a16="http://schemas.microsoft.com/office/drawing/2014/main" id="{6FD46205-8B26-854D-8CAC-A59A149B6DFA}"/>
              </a:ext>
            </a:extLst>
          </p:cNvPr>
          <p:cNvSpPr/>
          <p:nvPr/>
        </p:nvSpPr>
        <p:spPr>
          <a:xfrm>
            <a:off x="10268283" y="2352842"/>
            <a:ext cx="1028451" cy="330167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Elipse 16">
            <a:extLst>
              <a:ext uri="{FF2B5EF4-FFF2-40B4-BE49-F238E27FC236}">
                <a16:creationId xmlns:a16="http://schemas.microsoft.com/office/drawing/2014/main" id="{E77A0038-DD0B-334D-8CC3-4A48982995F8}"/>
              </a:ext>
            </a:extLst>
          </p:cNvPr>
          <p:cNvSpPr/>
          <p:nvPr/>
        </p:nvSpPr>
        <p:spPr>
          <a:xfrm>
            <a:off x="11685840" y="3388153"/>
            <a:ext cx="220929" cy="2209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bg1"/>
                </a:solidFill>
              </a:rPr>
              <a:t>1</a:t>
            </a:r>
          </a:p>
        </p:txBody>
      </p:sp>
      <p:cxnSp>
        <p:nvCxnSpPr>
          <p:cNvPr id="40" name="Conector angular 39">
            <a:extLst>
              <a:ext uri="{FF2B5EF4-FFF2-40B4-BE49-F238E27FC236}">
                <a16:creationId xmlns:a16="http://schemas.microsoft.com/office/drawing/2014/main" id="{EE9A0548-CD56-3B43-8942-1FA5222D5787}"/>
              </a:ext>
            </a:extLst>
          </p:cNvPr>
          <p:cNvCxnSpPr>
            <a:cxnSpLocks/>
            <a:stCxn id="17" idx="4"/>
            <a:endCxn id="15" idx="3"/>
          </p:cNvCxnSpPr>
          <p:nvPr/>
        </p:nvCxnSpPr>
        <p:spPr>
          <a:xfrm rot="5400000">
            <a:off x="11349221" y="3556596"/>
            <a:ext cx="394598" cy="499571"/>
          </a:xfrm>
          <a:prstGeom prst="bentConnector2">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35373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1577</TotalTime>
  <Words>1662</Words>
  <Application>Microsoft Macintosh PowerPoint</Application>
  <PresentationFormat>Panorámica</PresentationFormat>
  <Paragraphs>235</Paragraphs>
  <Slides>14</Slides>
  <Notes>0</Notes>
  <HiddenSlides>0</HiddenSlides>
  <MMClips>0</MMClips>
  <ScaleCrop>false</ScaleCrop>
  <HeadingPairs>
    <vt:vector size="6" baseType="variant">
      <vt:variant>
        <vt:lpstr>Fuentes usadas</vt:lpstr>
      </vt:variant>
      <vt:variant>
        <vt:i4>12</vt:i4>
      </vt:variant>
      <vt:variant>
        <vt:lpstr>Tema</vt:lpstr>
      </vt:variant>
      <vt:variant>
        <vt:i4>1</vt:i4>
      </vt:variant>
      <vt:variant>
        <vt:lpstr>Títulos de diapositiva</vt:lpstr>
      </vt:variant>
      <vt:variant>
        <vt:i4>14</vt:i4>
      </vt:variant>
    </vt:vector>
  </HeadingPairs>
  <TitlesOfParts>
    <vt:vector size="27" baseType="lpstr">
      <vt:lpstr>Arial</vt:lpstr>
      <vt:lpstr>Barlow</vt:lpstr>
      <vt:lpstr>Barlow ExtraBold</vt:lpstr>
      <vt:lpstr>Barlow Light</vt:lpstr>
      <vt:lpstr>Barlow Medium</vt:lpstr>
      <vt:lpstr>Barlow SemiBold</vt:lpstr>
      <vt:lpstr>Calibri</vt:lpstr>
      <vt:lpstr>Calibri Light</vt:lpstr>
      <vt:lpstr>Eurostile</vt:lpstr>
      <vt:lpstr>Roboto</vt:lpstr>
      <vt:lpstr>Roboto Medium</vt:lpstr>
      <vt:lpstr>Roboto Thin</vt:lpstr>
      <vt:lpstr>Tema de Office</vt:lpstr>
      <vt:lpstr>Presentación de PowerPoint</vt:lpstr>
      <vt:lpstr>ESTRUCTURA PROYECTO AI</vt:lpstr>
      <vt:lpstr>CONTEXTO</vt:lpstr>
      <vt:lpstr>CONTEXTO</vt:lpstr>
      <vt:lpstr>CONTEXTO</vt:lpstr>
      <vt:lpstr>Presentación de PowerPoint</vt:lpstr>
      <vt:lpstr>PREPARACIÓN DE LOS DATOS</vt:lpstr>
      <vt:lpstr>PREPARACIÓN DE LOS DATOS</vt:lpstr>
      <vt:lpstr>BÚSQUEDA CORRESPONDENCIAS</vt:lpstr>
      <vt:lpstr>BÚSQUEDA CORRESPONDENCIAS</vt:lpstr>
      <vt:lpstr>BÚSQUEDA CORRESPONDENCIAS</vt:lpstr>
      <vt:lpstr>MODELO DEL PROCESO</vt:lpstr>
      <vt:lpstr>CONSIDERACIONES</vt:lpstr>
      <vt:lpstr>PROPUESTA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jordi arias</dc:creator>
  <cp:lastModifiedBy>Alfredo Arias</cp:lastModifiedBy>
  <cp:revision>44</cp:revision>
  <dcterms:created xsi:type="dcterms:W3CDTF">2021-01-08T08:19:12Z</dcterms:created>
  <dcterms:modified xsi:type="dcterms:W3CDTF">2021-01-31T17:43:35Z</dcterms:modified>
</cp:coreProperties>
</file>