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>
        <p:scale>
          <a:sx n="116" d="100"/>
          <a:sy n="116" d="100"/>
        </p:scale>
        <p:origin x="1856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1531B-8F4F-480B-875C-4A5873BC1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295EE9-01CA-4D4B-BC14-86F1D87C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B49A29-747D-404A-AD83-35E0072C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B4B0-5AA1-4F9E-BD4A-527A63600B9D}" type="datetimeFigureOut">
              <a:rPr lang="es-ES" smtClean="0"/>
              <a:t>30/1/21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99CAC6-68D3-44E2-9CB2-5674CB66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FADB32-451D-4F4E-A4C9-C0D60DD8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D59-359A-4D70-B7A4-E804E8672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88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BEB58-DA07-495D-8CC8-3024CF28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792718-5452-48BD-9536-CD6993945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D38F7D-9B76-4654-A1DD-DE233259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B4B0-5AA1-4F9E-BD4A-527A63600B9D}" type="datetimeFigureOut">
              <a:rPr lang="es-ES" smtClean="0"/>
              <a:t>30/1/21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04532-D24B-4DEB-A1A3-4CB115DB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A7925-B327-418A-840D-E087AB64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D59-359A-4D70-B7A4-E804E8672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43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0EEDB2-D2C3-42B6-B96B-D0C6C443F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3C0E9C-8323-4EC3-B687-348692EE1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6220B-649E-4BD4-B22E-ADFB0A59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B4B0-5AA1-4F9E-BD4A-527A63600B9D}" type="datetimeFigureOut">
              <a:rPr lang="es-ES" smtClean="0"/>
              <a:t>30/1/21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0A28B6-852F-4D22-BA8E-3BD2F3FF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A78AB-04C2-4566-AAAD-F660DB4D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D59-359A-4D70-B7A4-E804E8672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7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85B47-6666-49B8-85B6-DC93A073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7BA143-ACDD-4A10-9F5C-3E7DED0E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9B76FB-5FE9-4CB3-BC87-B1A95394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B4B0-5AA1-4F9E-BD4A-527A63600B9D}" type="datetimeFigureOut">
              <a:rPr lang="es-ES" smtClean="0"/>
              <a:t>30/1/21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1D0332-3921-4BFD-BE57-7599A107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EB634A-2E18-4EE9-9688-CDA958A3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D59-359A-4D70-B7A4-E804E8672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97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EED5E-62BA-4372-A2C2-4D568ED0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9DFECD-FD3C-4955-8FD8-0CC27251D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178087-9E71-4AB4-99FE-C65CFFB2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B4B0-5AA1-4F9E-BD4A-527A63600B9D}" type="datetimeFigureOut">
              <a:rPr lang="es-ES" smtClean="0"/>
              <a:t>30/1/21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B5A92B-15CF-49BA-8E25-DEA2F354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17D02C-F11C-4E51-AB97-419B359D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D59-359A-4D70-B7A4-E804E8672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48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AACFE-7F84-41EA-AB79-68658380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D56C4-1DCF-4A6C-825A-0F0A3669D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1A9032-975C-43BF-AECA-AD994D0C6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B06EF1-9DA8-4FF8-AA68-3C6C5685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B4B0-5AA1-4F9E-BD4A-527A63600B9D}" type="datetimeFigureOut">
              <a:rPr lang="es-ES" smtClean="0"/>
              <a:t>30/1/21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A4AA9D-AFD3-449B-9B71-D2CAD335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4D48D9-5A70-4191-A607-949497DA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D59-359A-4D70-B7A4-E804E8672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18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1ABAF-2D90-4229-9F41-A8A996E6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F22632-02CE-4A1B-8D2F-2780EB370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1C50C2-3600-41D3-8B49-489787C4C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3CFD26-5E74-4912-939A-56F2C71EA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F8AC5A-8CD0-4946-AD1F-A3197F8E0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76C100-9D9D-4DA2-AA86-DFCDE494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B4B0-5AA1-4F9E-BD4A-527A63600B9D}" type="datetimeFigureOut">
              <a:rPr lang="es-ES" smtClean="0"/>
              <a:t>30/1/21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B28C59-3995-4DF3-9DE0-4BC1249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4C26B-A788-47B6-8DFE-1ACEA2BF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D59-359A-4D70-B7A4-E804E8672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81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1ADF3-E7A6-4194-960C-66047BBB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3B1DF6-439B-420B-B3A2-F395D3DB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B4B0-5AA1-4F9E-BD4A-527A63600B9D}" type="datetimeFigureOut">
              <a:rPr lang="es-ES" smtClean="0"/>
              <a:t>30/1/21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6ADAA0-3DF7-4899-B1B9-A84EFA2A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565071-42F8-46CF-A195-6E4F4B12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D59-359A-4D70-B7A4-E804E8672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4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A238A2-606A-418D-ACCF-97D4FDC3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B4B0-5AA1-4F9E-BD4A-527A63600B9D}" type="datetimeFigureOut">
              <a:rPr lang="es-ES" smtClean="0"/>
              <a:t>30/1/21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22778B-D565-4CF3-B412-D1C77D49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D437A3-9ADF-41B7-ADEC-1F00C13B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D59-359A-4D70-B7A4-E804E8672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00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DDA31-A5E5-4627-BBA5-8AE5EBA0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88FA2-DAAE-4126-B2E3-79F87960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92B253-0D60-4DB7-A41C-CF6EBC588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C584C4-5B1A-4E94-A264-60130EAA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B4B0-5AA1-4F9E-BD4A-527A63600B9D}" type="datetimeFigureOut">
              <a:rPr lang="es-ES" smtClean="0"/>
              <a:t>30/1/21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82692F-94B2-4FE3-AB5C-131ACE8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3DFC4E-9FF3-4DC0-87C2-AA4F0CBF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D59-359A-4D70-B7A4-E804E8672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80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C1FD3-E3C7-42EB-AA41-9D1F56E6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2EA76B-443C-4ACF-9A82-B7AD19789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B433D2-FDC8-4824-A63E-5A610A16A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C454AE-EB7D-4FFB-BE1F-B270B659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B4B0-5AA1-4F9E-BD4A-527A63600B9D}" type="datetimeFigureOut">
              <a:rPr lang="es-ES" smtClean="0"/>
              <a:t>30/1/21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FEEBD3-08BB-457D-9063-9C34842A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1261A8-FAA4-494B-90AC-3E73929C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76D59-359A-4D70-B7A4-E804E8672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67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E5BA47-CFDF-4845-BD3B-4B28A0B9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17D494-6513-4D93-851E-89112E96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B17F75-9BDC-4FBF-BEB7-7C2EDFDD1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0B4B0-5AA1-4F9E-BD4A-527A63600B9D}" type="datetimeFigureOut">
              <a:rPr lang="es-ES" smtClean="0"/>
              <a:t>30/1/21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DC244F-F36D-4A00-883F-E73F6C722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862DA-F178-44BC-AB1B-B5A7CF5E8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76D59-359A-4D70-B7A4-E804E8672C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01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6E80D-C798-44E4-9690-60B22E18A1F6}"/>
              </a:ext>
            </a:extLst>
          </p:cNvPr>
          <p:cNvSpPr/>
          <p:nvPr/>
        </p:nvSpPr>
        <p:spPr>
          <a:xfrm>
            <a:off x="4924540" y="771181"/>
            <a:ext cx="5916058" cy="494657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Pre Proyecto</a:t>
            </a:r>
          </a:p>
          <a:p>
            <a:pPr algn="ctr"/>
            <a:r>
              <a:rPr lang="es-ES" sz="72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ASECORP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6694C9-51A0-4F54-9389-63E6F1FA2034}"/>
              </a:ext>
            </a:extLst>
          </p:cNvPr>
          <p:cNvSpPr txBox="1"/>
          <p:nvPr/>
        </p:nvSpPr>
        <p:spPr>
          <a:xfrm>
            <a:off x="7883409" y="6186431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</a:rPr>
              <a:t>Desarrollado por Jordi Arias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E62E6CC-5295-422B-A0CD-7FBE574240A3}"/>
              </a:ext>
            </a:extLst>
          </p:cNvPr>
          <p:cNvSpPr/>
          <p:nvPr/>
        </p:nvSpPr>
        <p:spPr>
          <a:xfrm>
            <a:off x="10840598" y="4428781"/>
            <a:ext cx="1351402" cy="9474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566B74-3F6F-4DEE-B8A8-6ACD0712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13" y="0"/>
            <a:ext cx="3415442" cy="687357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480BF23-2DCB-46DD-A91B-34EB718A685D}"/>
              </a:ext>
            </a:extLst>
          </p:cNvPr>
          <p:cNvSpPr txBox="1"/>
          <p:nvPr/>
        </p:nvSpPr>
        <p:spPr>
          <a:xfrm>
            <a:off x="10228603" y="6432652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latin typeface="Roboto Thin" panose="02000000000000000000" pitchFamily="2" charset="0"/>
                <a:ea typeface="Roboto Thin" panose="02000000000000000000" pitchFamily="2" charset="0"/>
              </a:rPr>
              <a:t>8/1/2021</a:t>
            </a:r>
          </a:p>
        </p:txBody>
      </p:sp>
    </p:spTree>
    <p:extLst>
      <p:ext uri="{BB962C8B-B14F-4D97-AF65-F5344CB8AC3E}">
        <p14:creationId xmlns:p14="http://schemas.microsoft.com/office/powerpoint/2010/main" val="254360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8DE9968F-8D5A-2248-96AA-E9B608F26CFB}"/>
              </a:ext>
            </a:extLst>
          </p:cNvPr>
          <p:cNvSpPr/>
          <p:nvPr/>
        </p:nvSpPr>
        <p:spPr>
          <a:xfrm>
            <a:off x="1917700" y="2349500"/>
            <a:ext cx="1800000" cy="37338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45917E0-0945-BD49-BEE9-127C506D03BB}"/>
              </a:ext>
            </a:extLst>
          </p:cNvPr>
          <p:cNvSpPr/>
          <p:nvPr/>
        </p:nvSpPr>
        <p:spPr>
          <a:xfrm>
            <a:off x="3724275" y="2349500"/>
            <a:ext cx="1800000" cy="37338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00ADFB5-8976-D149-831C-F4DC9D21B961}"/>
              </a:ext>
            </a:extLst>
          </p:cNvPr>
          <p:cNvSpPr/>
          <p:nvPr/>
        </p:nvSpPr>
        <p:spPr>
          <a:xfrm>
            <a:off x="5518150" y="2349500"/>
            <a:ext cx="1800000" cy="37338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6573D7F-C8A4-2441-85D6-9039972592F3}"/>
              </a:ext>
            </a:extLst>
          </p:cNvPr>
          <p:cNvSpPr/>
          <p:nvPr/>
        </p:nvSpPr>
        <p:spPr>
          <a:xfrm>
            <a:off x="7312025" y="2349500"/>
            <a:ext cx="1800000" cy="37338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91BFC89-6B9E-4748-985E-94B566DB33EE}"/>
              </a:ext>
            </a:extLst>
          </p:cNvPr>
          <p:cNvSpPr/>
          <p:nvPr/>
        </p:nvSpPr>
        <p:spPr>
          <a:xfrm>
            <a:off x="9105900" y="2349500"/>
            <a:ext cx="1800000" cy="37338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25D37EC-1F02-6648-9577-EECB3DE38198}"/>
              </a:ext>
            </a:extLst>
          </p:cNvPr>
          <p:cNvSpPr/>
          <p:nvPr/>
        </p:nvSpPr>
        <p:spPr>
          <a:xfrm>
            <a:off x="1511300" y="2349500"/>
            <a:ext cx="9398000" cy="124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C5833DD-596B-BE4E-9BE6-D52609FB8B58}"/>
              </a:ext>
            </a:extLst>
          </p:cNvPr>
          <p:cNvSpPr/>
          <p:nvPr/>
        </p:nvSpPr>
        <p:spPr>
          <a:xfrm>
            <a:off x="1511300" y="3594100"/>
            <a:ext cx="9398000" cy="248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24AF90BC-14C1-544F-9285-D33C50644B20}"/>
              </a:ext>
            </a:extLst>
          </p:cNvPr>
          <p:cNvSpPr/>
          <p:nvPr/>
        </p:nvSpPr>
        <p:spPr>
          <a:xfrm>
            <a:off x="2209800" y="2578100"/>
            <a:ext cx="1206500" cy="736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Eurostile" panose="020B0504020202050204" pitchFamily="34" charset="77"/>
              </a:rPr>
              <a:t>BBDD ASECORP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ECCB3EDB-E5F1-FA47-8566-BF663653AC03}"/>
              </a:ext>
            </a:extLst>
          </p:cNvPr>
          <p:cNvSpPr/>
          <p:nvPr/>
        </p:nvSpPr>
        <p:spPr>
          <a:xfrm>
            <a:off x="4025900" y="3873500"/>
            <a:ext cx="1206500" cy="736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Eurostile" panose="020B0504020202050204" pitchFamily="34" charset="77"/>
              </a:rPr>
              <a:t>TAGGING</a:t>
            </a:r>
          </a:p>
          <a:p>
            <a:pPr algn="ctr"/>
            <a:r>
              <a:rPr lang="es-ES" sz="1200" dirty="0">
                <a:latin typeface="Eurostile" panose="020B0504020202050204" pitchFamily="34" charset="77"/>
              </a:rPr>
              <a:t>BBDD ASECORP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5A530890-B31B-3648-B0B4-4EA845950D1E}"/>
              </a:ext>
            </a:extLst>
          </p:cNvPr>
          <p:cNvSpPr/>
          <p:nvPr/>
        </p:nvSpPr>
        <p:spPr>
          <a:xfrm>
            <a:off x="2209800" y="4959350"/>
            <a:ext cx="1206500" cy="736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Eurostile" panose="020B0504020202050204" pitchFamily="34" charset="77"/>
              </a:rPr>
              <a:t>SCRAPING BOLETINES BOE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6A7CE995-CD7F-C84B-9895-44E61461524D}"/>
              </a:ext>
            </a:extLst>
          </p:cNvPr>
          <p:cNvSpPr/>
          <p:nvPr/>
        </p:nvSpPr>
        <p:spPr>
          <a:xfrm>
            <a:off x="4038600" y="4959350"/>
            <a:ext cx="1206500" cy="736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Eurostile" panose="020B0504020202050204" pitchFamily="34" charset="77"/>
              </a:rPr>
              <a:t>TAGGING</a:t>
            </a:r>
          </a:p>
          <a:p>
            <a:pPr algn="ctr"/>
            <a:r>
              <a:rPr lang="es-ES" sz="1200" dirty="0" err="1">
                <a:latin typeface="Eurostile" panose="020B0504020202050204" pitchFamily="34" charset="77"/>
              </a:rPr>
              <a:t>XMLs</a:t>
            </a:r>
            <a:r>
              <a:rPr lang="es-ES" sz="1200" dirty="0">
                <a:latin typeface="Eurostile" panose="020B0504020202050204" pitchFamily="34" charset="77"/>
              </a:rPr>
              <a:t> BOE</a:t>
            </a: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43C33E66-AF8F-7F48-AFB4-AB64E5F6C310}"/>
              </a:ext>
            </a:extLst>
          </p:cNvPr>
          <p:cNvSpPr/>
          <p:nvPr/>
        </p:nvSpPr>
        <p:spPr>
          <a:xfrm>
            <a:off x="5842000" y="4419600"/>
            <a:ext cx="1206500" cy="736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Eurostile" panose="020B0504020202050204" pitchFamily="34" charset="77"/>
              </a:rPr>
              <a:t>BÚSQUEDA CORRESPONDENCIAS TAGS</a:t>
            </a: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3101DC9F-BC90-704D-8AFA-89EB891110E4}"/>
              </a:ext>
            </a:extLst>
          </p:cNvPr>
          <p:cNvSpPr/>
          <p:nvPr/>
        </p:nvSpPr>
        <p:spPr>
          <a:xfrm>
            <a:off x="7632700" y="4445000"/>
            <a:ext cx="1206500" cy="736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Eurostile" panose="020B0504020202050204" pitchFamily="34" charset="77"/>
              </a:rPr>
              <a:t>GENERACIÓN TABLA RESULTADOS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596C3AE0-F588-364D-A795-999993BB1410}"/>
              </a:ext>
            </a:extLst>
          </p:cNvPr>
          <p:cNvSpPr/>
          <p:nvPr/>
        </p:nvSpPr>
        <p:spPr>
          <a:xfrm>
            <a:off x="9410700" y="2654300"/>
            <a:ext cx="1206500" cy="736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Eurostile" panose="020B0504020202050204" pitchFamily="34" charset="77"/>
              </a:rPr>
              <a:t>EVALUACIÓN</a:t>
            </a:r>
          </a:p>
          <a:p>
            <a:pPr algn="ctr"/>
            <a:r>
              <a:rPr lang="es-ES" sz="1200" dirty="0">
                <a:latin typeface="Eurostile" panose="020B0504020202050204" pitchFamily="34" charset="77"/>
              </a:rPr>
              <a:t>INFORME</a:t>
            </a:r>
          </a:p>
          <a:p>
            <a:pPr algn="ctr"/>
            <a:r>
              <a:rPr lang="es-ES" sz="1200" dirty="0">
                <a:latin typeface="Eurostile" panose="020B0504020202050204" pitchFamily="34" charset="77"/>
              </a:rPr>
              <a:t>RESULTADOS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54F539F-2AD5-5849-ADAD-B0CD57AA267B}"/>
              </a:ext>
            </a:extLst>
          </p:cNvPr>
          <p:cNvSpPr txBox="1"/>
          <p:nvPr/>
        </p:nvSpPr>
        <p:spPr>
          <a:xfrm>
            <a:off x="1504950" y="2400300"/>
            <a:ext cx="400110" cy="11303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S" sz="1400" dirty="0"/>
              <a:t>MANUAL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54A6216-287B-4546-8F1F-032C0C1AC5FD}"/>
              </a:ext>
            </a:extLst>
          </p:cNvPr>
          <p:cNvSpPr txBox="1"/>
          <p:nvPr/>
        </p:nvSpPr>
        <p:spPr>
          <a:xfrm>
            <a:off x="1504950" y="3606800"/>
            <a:ext cx="400110" cy="246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s-ES" sz="1400" dirty="0"/>
              <a:t>AUTOMÁTICO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EDA3409-7B99-6142-9E8A-AD688A6D2778}"/>
              </a:ext>
            </a:extLst>
          </p:cNvPr>
          <p:cNvSpPr txBox="1"/>
          <p:nvPr/>
        </p:nvSpPr>
        <p:spPr>
          <a:xfrm>
            <a:off x="1917332" y="1982025"/>
            <a:ext cx="180047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sz="1400" dirty="0"/>
              <a:t>CAPTURA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83398C5-80EC-0642-B109-149CFF9EAF23}"/>
              </a:ext>
            </a:extLst>
          </p:cNvPr>
          <p:cNvSpPr txBox="1"/>
          <p:nvPr/>
        </p:nvSpPr>
        <p:spPr>
          <a:xfrm>
            <a:off x="3720988" y="1980676"/>
            <a:ext cx="180047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sz="1400" dirty="0"/>
              <a:t>TAGGING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D70872B-FFD0-EA4D-A821-21FC12022028}"/>
              </a:ext>
            </a:extLst>
          </p:cNvPr>
          <p:cNvSpPr txBox="1"/>
          <p:nvPr/>
        </p:nvSpPr>
        <p:spPr>
          <a:xfrm>
            <a:off x="5520118" y="1983373"/>
            <a:ext cx="180047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sz="1400" dirty="0"/>
              <a:t>COMPARACIÓN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843318A-8C91-474E-9288-E11570A7A073}"/>
              </a:ext>
            </a:extLst>
          </p:cNvPr>
          <p:cNvSpPr txBox="1"/>
          <p:nvPr/>
        </p:nvSpPr>
        <p:spPr>
          <a:xfrm>
            <a:off x="7311155" y="1982024"/>
            <a:ext cx="180047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sz="1400" dirty="0"/>
              <a:t>GENERACIÓN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4F1C0B2-CA4E-6D4A-AF32-B122CFF637B7}"/>
              </a:ext>
            </a:extLst>
          </p:cNvPr>
          <p:cNvSpPr txBox="1"/>
          <p:nvPr/>
        </p:nvSpPr>
        <p:spPr>
          <a:xfrm>
            <a:off x="9106238" y="1980675"/>
            <a:ext cx="180047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sz="1400" dirty="0"/>
              <a:t>ENTREGA</a:t>
            </a:r>
          </a:p>
        </p:txBody>
      </p:sp>
      <p:cxnSp>
        <p:nvCxnSpPr>
          <p:cNvPr id="43" name="Conector angular 42">
            <a:extLst>
              <a:ext uri="{FF2B5EF4-FFF2-40B4-BE49-F238E27FC236}">
                <a16:creationId xmlns:a16="http://schemas.microsoft.com/office/drawing/2014/main" id="{635A93EB-C25F-7349-BBA1-65B206E6838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416300" y="2946400"/>
            <a:ext cx="609600" cy="1295400"/>
          </a:xfrm>
          <a:prstGeom prst="bentConnector3">
            <a:avLst>
              <a:gd name="adj1" fmla="val 3333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r 44">
            <a:extLst>
              <a:ext uri="{FF2B5EF4-FFF2-40B4-BE49-F238E27FC236}">
                <a16:creationId xmlns:a16="http://schemas.microsoft.com/office/drawing/2014/main" id="{0BE76CA2-470D-E74F-ACB7-9399FF998D33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416300" y="5327650"/>
            <a:ext cx="622300" cy="12700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46">
            <a:extLst>
              <a:ext uri="{FF2B5EF4-FFF2-40B4-BE49-F238E27FC236}">
                <a16:creationId xmlns:a16="http://schemas.microsoft.com/office/drawing/2014/main" id="{B0B2B0A8-700B-8D46-8076-08C6DACA6036}"/>
              </a:ext>
            </a:extLst>
          </p:cNvPr>
          <p:cNvCxnSpPr>
            <a:stCxn id="19" idx="3"/>
            <a:endCxn id="22" idx="0"/>
          </p:cNvCxnSpPr>
          <p:nvPr/>
        </p:nvCxnSpPr>
        <p:spPr>
          <a:xfrm>
            <a:off x="5232400" y="4241800"/>
            <a:ext cx="1212850" cy="17780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3A407C3B-B9E3-D147-AA5E-C03A4C394235}"/>
              </a:ext>
            </a:extLst>
          </p:cNvPr>
          <p:cNvCxnSpPr>
            <a:stCxn id="21" idx="3"/>
            <a:endCxn id="22" idx="2"/>
          </p:cNvCxnSpPr>
          <p:nvPr/>
        </p:nvCxnSpPr>
        <p:spPr>
          <a:xfrm flipV="1">
            <a:off x="5245100" y="5156200"/>
            <a:ext cx="1200150" cy="17145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>
            <a:extLst>
              <a:ext uri="{FF2B5EF4-FFF2-40B4-BE49-F238E27FC236}">
                <a16:creationId xmlns:a16="http://schemas.microsoft.com/office/drawing/2014/main" id="{858E6097-FDB0-4442-BFFB-BD15E53C144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061200" y="4800600"/>
            <a:ext cx="571500" cy="12700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AE5530A8-9808-854C-8BEF-24FF23EC1EB7}"/>
              </a:ext>
            </a:extLst>
          </p:cNvPr>
          <p:cNvCxnSpPr>
            <a:stCxn id="26" idx="3"/>
            <a:endCxn id="28" idx="2"/>
          </p:cNvCxnSpPr>
          <p:nvPr/>
        </p:nvCxnSpPr>
        <p:spPr>
          <a:xfrm flipV="1">
            <a:off x="8839200" y="3390900"/>
            <a:ext cx="1174750" cy="142240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ítulo 7">
            <a:extLst>
              <a:ext uri="{FF2B5EF4-FFF2-40B4-BE49-F238E27FC236}">
                <a16:creationId xmlns:a16="http://schemas.microsoft.com/office/drawing/2014/main" id="{895739E0-D40E-C84B-9AD4-DE3B7100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noProof="1">
                <a:latin typeface="Barlow" pitchFamily="2" charset="77"/>
              </a:rPr>
              <a:t>MODELO DEL PROCESO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642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32C54-E5B8-2449-832A-1D0FA93E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observa, que la BBDD Entregada contiene falta de regularización en ciertos registros, seguramente como consecuencia de entrada manual, que deben corregirse para que el proceso de “</a:t>
            </a:r>
            <a:r>
              <a:rPr lang="es-ES" dirty="0" err="1"/>
              <a:t>Tageado</a:t>
            </a:r>
            <a:r>
              <a:rPr lang="es-ES" dirty="0"/>
              <a:t>” sea efectivo. Ejemplo: Acuerdo Multilateral M-292, Acuerdo </a:t>
            </a:r>
            <a:r>
              <a:rPr lang="es-ES" dirty="0" err="1"/>
              <a:t>Multiateral</a:t>
            </a:r>
            <a:r>
              <a:rPr lang="es-ES" dirty="0"/>
              <a:t> M 300, o Acuerdo Multilateral M315.</a:t>
            </a:r>
          </a:p>
          <a:p>
            <a:r>
              <a:rPr lang="es-ES" dirty="0"/>
              <a:t>Otros registros no contienen el título, y por tanto no pueden ser ”</a:t>
            </a:r>
            <a:r>
              <a:rPr lang="es-ES" dirty="0" err="1"/>
              <a:t>Tageados</a:t>
            </a:r>
            <a:r>
              <a:rPr lang="es-ES" dirty="0"/>
              <a:t>”. Ejemplo: Reducción del ruido en el entorno de las carreteras.</a:t>
            </a:r>
          </a:p>
          <a:p>
            <a:r>
              <a:rPr lang="es-ES" dirty="0"/>
              <a:t>Se echa de menos un campo donde se indicara la procedencia del registro: BOE, DOGC, DOUE, etc.</a:t>
            </a:r>
          </a:p>
          <a:p>
            <a:endParaRPr lang="es-ES" dirty="0"/>
          </a:p>
        </p:txBody>
      </p:sp>
      <p:sp>
        <p:nvSpPr>
          <p:cNvPr id="4" name="Título 7">
            <a:extLst>
              <a:ext uri="{FF2B5EF4-FFF2-40B4-BE49-F238E27FC236}">
                <a16:creationId xmlns:a16="http://schemas.microsoft.com/office/drawing/2014/main" id="{E92E3E10-31C7-CD4E-AF74-67BCDED7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noProof="1">
                <a:latin typeface="Barlow" pitchFamily="2" charset="77"/>
              </a:rPr>
              <a:t>CONSIDERACIONES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928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921A1-BD9E-45E1-901C-E8AC9503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>
                <a:latin typeface="Barlow" pitchFamily="2" charset="77"/>
              </a:rPr>
              <a:t>CONTEXTO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B1204-A4D7-42BA-8D5F-3ACDEE16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ASECORP </a:t>
            </a:r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es una consultoría especializada en optimizar y garantizar el cumplimiento legal en materia de medio ambiente, prevención de riesgos laborales y seguridad industrial. Para ello dispone de una base de datos, www.asecorp-online.com, que constituye la clave y hecho diferencial de su servicio.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OBJETIVO</a:t>
            </a:r>
          </a:p>
          <a:p>
            <a:pPr marL="0" indent="0" algn="just">
              <a:buNone/>
            </a:pPr>
            <a:r>
              <a:rPr kumimoji="0" lang="es-ES" sz="2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 Light" pitchFamily="2" charset="77"/>
                <a:ea typeface="+mn-ea"/>
                <a:cs typeface="+mn-cs"/>
              </a:rPr>
              <a:t>El proyecto objeto de esta propuesta contempla utilizar herramientas de Inteligencia Artificial para automatizar el proceso de identificación, captura,  ingesta e indexación de las disposiciones y leyes que aparecen en el Boletín oficial del Estado (BOE), el Diari Oficial de la Generalitat de Catalunya (DOGC), el Diario Oficial de la Unión Europea (DOUE) y los boletines oficiales autonómicos, en total 21 sites con su información correspondiente. 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994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921A1-BD9E-45E1-901C-E8AC9503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>
                <a:latin typeface="Barlow" pitchFamily="2" charset="77"/>
              </a:rPr>
              <a:t>ANÁLISIS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B1204-A4D7-42BA-8D5F-3ACDEE16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8D5E081-A04F-42DC-BB83-7209D9BB7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35056"/>
              </p:ext>
            </p:extLst>
          </p:nvPr>
        </p:nvGraphicFramePr>
        <p:xfrm>
          <a:off x="838199" y="1607025"/>
          <a:ext cx="10515598" cy="4821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9122">
                  <a:extLst>
                    <a:ext uri="{9D8B030D-6E8A-4147-A177-3AD203B41FA5}">
                      <a16:colId xmlns:a16="http://schemas.microsoft.com/office/drawing/2014/main" val="3106893700"/>
                    </a:ext>
                  </a:extLst>
                </a:gridCol>
                <a:gridCol w="3852351">
                  <a:extLst>
                    <a:ext uri="{9D8B030D-6E8A-4147-A177-3AD203B41FA5}">
                      <a16:colId xmlns:a16="http://schemas.microsoft.com/office/drawing/2014/main" val="4140459646"/>
                    </a:ext>
                  </a:extLst>
                </a:gridCol>
                <a:gridCol w="667335">
                  <a:extLst>
                    <a:ext uri="{9D8B030D-6E8A-4147-A177-3AD203B41FA5}">
                      <a16:colId xmlns:a16="http://schemas.microsoft.com/office/drawing/2014/main" val="236747499"/>
                    </a:ext>
                  </a:extLst>
                </a:gridCol>
                <a:gridCol w="667335">
                  <a:extLst>
                    <a:ext uri="{9D8B030D-6E8A-4147-A177-3AD203B41FA5}">
                      <a16:colId xmlns:a16="http://schemas.microsoft.com/office/drawing/2014/main" val="478796260"/>
                    </a:ext>
                  </a:extLst>
                </a:gridCol>
                <a:gridCol w="667335">
                  <a:extLst>
                    <a:ext uri="{9D8B030D-6E8A-4147-A177-3AD203B41FA5}">
                      <a16:colId xmlns:a16="http://schemas.microsoft.com/office/drawing/2014/main" val="3160080011"/>
                    </a:ext>
                  </a:extLst>
                </a:gridCol>
                <a:gridCol w="2012120">
                  <a:extLst>
                    <a:ext uri="{9D8B030D-6E8A-4147-A177-3AD203B41FA5}">
                      <a16:colId xmlns:a16="http://schemas.microsoft.com/office/drawing/2014/main" val="2242403356"/>
                    </a:ext>
                  </a:extLst>
                </a:gridCol>
              </a:tblGrid>
              <a:tr h="12473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Publicación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URL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HTML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PDF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XML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effectLst/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Observaciones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1785521088"/>
                  </a:ext>
                </a:extLst>
              </a:tr>
              <a:tr h="124738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BOE - Boletín Oficial del Estado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http://www.boe.es/diario_boe/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1531330171"/>
                  </a:ext>
                </a:extLst>
              </a:tr>
              <a:tr h="623690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DOGC - </a:t>
                      </a:r>
                      <a:r>
                        <a:rPr lang="es-ES" sz="7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Diari</a:t>
                      </a:r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Oficial de la Generalitat de Catalunya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http://dogc.gencat.cat/es/index.html?newLang=es_ES&amp;language=es_ES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Sobre el tema de la búsqueda por ciertas frases o palabras claves  a definir, en el DOGC existe un buscador avanzado que se podría utilizar sin demasiadas complicaciones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2150913121"/>
                  </a:ext>
                </a:extLst>
              </a:tr>
              <a:tr h="124738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DOUE - Diario Oficial Unión Europea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http://eur-lex.europa.eu/oj/direct-access.html?locale=es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1510434330"/>
                  </a:ext>
                </a:extLst>
              </a:tr>
              <a:tr h="498952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BOJA - Boletín Oficial de la Junta de Andalucía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https://www.juntadeandalucia.es/eboja/2020.html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Estructura de formación de URL sumario no contiene fecha sino un correlativo y el año, pero en algunos casos el correlativo no se mantiene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3396438111"/>
                  </a:ext>
                </a:extLst>
              </a:tr>
              <a:tr h="124738">
                <a:tc>
                  <a:txBody>
                    <a:bodyPr/>
                    <a:lstStyle/>
                    <a:p>
                      <a:pPr algn="l" fontAlgn="t"/>
                      <a:r>
                        <a:rPr lang="pt-BR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BOA - </a:t>
                      </a:r>
                      <a:r>
                        <a:rPr lang="pt-BR" sz="7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Boletín</a:t>
                      </a:r>
                      <a:r>
                        <a:rPr lang="pt-BR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Oficial de </a:t>
                      </a:r>
                      <a:r>
                        <a:rPr lang="pt-BR" sz="7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Aragón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http://www.boa.aragon.es/#/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3060958918"/>
                  </a:ext>
                </a:extLst>
              </a:tr>
              <a:tr h="355705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BOPA - Boletín Oficial del Principado de Asturias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https://sede.asturias.es/portal/site/Asturias/menuitem.048b5a85ccf2cf40a9be6aff100000f7/?vgnextoid=c0c756a575acd010VgnVCM100000bb030a0aRCRD&amp;i18n.http.lang=es&amp;calendarioPqBopa=true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3005290278"/>
                  </a:ext>
                </a:extLst>
              </a:tr>
              <a:tr h="374214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BOC - Boletín Oficial de Cantabria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http://boc.cantabria.es/boces/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Estructura de formación de URL sumario no contiene fecha si no un ordinal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1161966980"/>
                  </a:ext>
                </a:extLst>
              </a:tr>
              <a:tr h="124738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BOCCE - Boletín Oficial de la Comunidad de Ceuta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http://www.ceuta.es/ceuta/bocce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3011676066"/>
                  </a:ext>
                </a:extLst>
              </a:tr>
              <a:tr h="124738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DOCM - Diario oficial de Castilla La Mancha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http://docm.jccm.es/portaldocm/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590713596"/>
                  </a:ext>
                </a:extLst>
              </a:tr>
              <a:tr h="124738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BOCYL - Boletín Oficial de Castilla y León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http://bocyl.jcyl.es/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3360361378"/>
                  </a:ext>
                </a:extLst>
              </a:tr>
              <a:tr h="124738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DOE - Diario Oficial de Extremadura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http://doe.gobex.es/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3706639009"/>
                  </a:ext>
                </a:extLst>
              </a:tr>
              <a:tr h="355705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DOG - Diario oficial de Galicia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http://www.xunta.gal/diario-oficial-galicia/construirMapaCalendario.do?compMenu=10103&amp;key_confirmacion=&amp;lang=es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614674087"/>
                  </a:ext>
                </a:extLst>
              </a:tr>
              <a:tr h="124738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BOIB - Boletín Oficial de las Islas Baleares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http://www.caib.es/eboibfront/?lang=es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539371919"/>
                  </a:ext>
                </a:extLst>
              </a:tr>
              <a:tr h="124738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BOC - Boletín Oficial de Canarias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http://www.gobiernodecanarias.org/boc/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2042723641"/>
                  </a:ext>
                </a:extLst>
              </a:tr>
              <a:tr h="355705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BOCM - Boletín Oficial de la Comunidad de Madrid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http://www.bocm.es/bocm/Satellite?c=Page&amp;cid=1189073137355&amp;idBoletin=1340458270100&amp;language=es&amp;pagename=Boletin%2FPage%2FBOCM_boletinesRecientes&amp;sc=1&amp;subtype=eBoletin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4270583313"/>
                  </a:ext>
                </a:extLst>
              </a:tr>
              <a:tr h="239117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BOCAM - Boletín Oficial de la Comunidad de Melilla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http://www.melilla.es/melillaportal/contenedor.jsp?seccion=bome.jsp&amp;language=es&amp;codResi=1&amp;layout=contenedor.jsp&amp;codAdirecto=15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2432496392"/>
                  </a:ext>
                </a:extLst>
              </a:tr>
              <a:tr h="124738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BORM - Boleín Oficial de la Región de Murcia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https://www.borm.es/#/home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545295240"/>
                  </a:ext>
                </a:extLst>
              </a:tr>
              <a:tr h="124738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BON - Boletín Oficial de Navarra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http://www.navarra.es/home_es/Actualidad/BON/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2575281013"/>
                  </a:ext>
                </a:extLst>
              </a:tr>
              <a:tr h="239117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BOPV - Boletín oficial del País vasco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http://www.lehendakaritza.ejgv.euskadi.eus/r48-bopv2/es/bopv2/datos/Ultimo.shtml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146033842"/>
                  </a:ext>
                </a:extLst>
              </a:tr>
              <a:tr h="124738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BOR - Boletín Oficial del la Rioja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https://web.larioja.org/bor-portada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1619326252"/>
                  </a:ext>
                </a:extLst>
              </a:tr>
              <a:tr h="124738"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DOGV - Boletín Oficial de la Generalitat Valenciana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http://www.dogv.gva.es/es/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Si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5435" marR="5435" marT="5435" marB="0" anchor="b"/>
                </a:tc>
                <a:extLst>
                  <a:ext uri="{0D108BD9-81ED-4DB2-BD59-A6C34878D82A}">
                    <a16:rowId xmlns:a16="http://schemas.microsoft.com/office/drawing/2014/main" val="375945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11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921A1-BD9E-45E1-901C-E8AC9503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>
                <a:latin typeface="Barlow" pitchFamily="2" charset="77"/>
              </a:rPr>
              <a:t>ANÁLISIS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B1204-A4D7-42BA-8D5F-3ACDEE16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F3F6525-648D-4903-9DB6-429099E7350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La tabla anterior muestra, a partir del análisis de los </a:t>
            </a:r>
            <a:r>
              <a:rPr lang="es-ES" sz="2000" dirty="0" err="1">
                <a:solidFill>
                  <a:prstClr val="black"/>
                </a:solidFill>
                <a:latin typeface="Barlow Light" pitchFamily="2" charset="77"/>
              </a:rPr>
              <a:t>sites</a:t>
            </a:r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 donde se publican a diario toda la información relativa a nuevas disposiciones, la diversidad de formatos en que se publica esta información y que pasa por tres formatos diferentes</a:t>
            </a:r>
          </a:p>
          <a:p>
            <a:pPr algn="just"/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PDF</a:t>
            </a:r>
          </a:p>
          <a:p>
            <a:pPr algn="just"/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XML</a:t>
            </a:r>
          </a:p>
          <a:p>
            <a:pPr algn="just"/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HTML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Esta diversidad determina la complejidad del proceso de captura, Para planificar y determinar la dificultad de </a:t>
            </a:r>
            <a:r>
              <a:rPr kumimoji="0" lang="es-ES" sz="2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rlow Light" pitchFamily="2" charset="77"/>
                <a:ea typeface="+mn-ea"/>
                <a:cs typeface="+mn-cs"/>
              </a:rPr>
              <a:t>identificación, captura,  ingesta e indexación de la información dispuesta en ellas.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En este proceso se pretende que el mecanismo se determine de manera automática, de manera que incorpore suficiente inteligencia como para identificar y proponer aquellas disposiciones que sean de interés para ASECORP de entre todas las publicadas en cada momento.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4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921A1-BD9E-45E1-901C-E8AC9503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>
                <a:latin typeface="Barlow" pitchFamily="2" charset="77"/>
              </a:rPr>
              <a:t>PROYECTO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B1204-A4D7-42BA-8D5F-3ACDEE16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EF4B8F-C970-48F5-A419-A3F5F7630029}"/>
              </a:ext>
            </a:extLst>
          </p:cNvPr>
          <p:cNvSpPr txBox="1"/>
          <p:nvPr/>
        </p:nvSpPr>
        <p:spPr>
          <a:xfrm>
            <a:off x="898027" y="5662055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Barlow" panose="00000500000000000000" pitchFamily="2" charset="0"/>
              </a:rPr>
              <a:t>Repositorios (</a:t>
            </a:r>
            <a:r>
              <a:rPr lang="es-ES" sz="1400" dirty="0" err="1">
                <a:latin typeface="Barlow" panose="00000500000000000000" pitchFamily="2" charset="0"/>
              </a:rPr>
              <a:t>Sites</a:t>
            </a:r>
            <a:r>
              <a:rPr lang="es-ES" sz="1400" dirty="0">
                <a:latin typeface="Barlow" panose="00000500000000000000" pitchFamily="2" charset="0"/>
              </a:rPr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17DA71F-218C-4EC5-92F0-62A85C3970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7"/>
          <a:stretch/>
        </p:blipFill>
        <p:spPr>
          <a:xfrm>
            <a:off x="3013265" y="3007969"/>
            <a:ext cx="986790" cy="84206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AF85F6C-6819-4FDC-837F-97B17E64A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0"/>
          <a:stretch/>
        </p:blipFill>
        <p:spPr>
          <a:xfrm>
            <a:off x="4786195" y="2139750"/>
            <a:ext cx="986791" cy="84864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799C912-B63A-4BEE-AFFA-02997E73D8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3"/>
          <a:stretch/>
        </p:blipFill>
        <p:spPr>
          <a:xfrm>
            <a:off x="6603750" y="2139750"/>
            <a:ext cx="1009650" cy="85483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901DC01-9489-48F3-A4B3-19558C1934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00"/>
          <a:stretch/>
        </p:blipFill>
        <p:spPr>
          <a:xfrm>
            <a:off x="8444164" y="3006972"/>
            <a:ext cx="1009650" cy="84305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15378BC-B549-4229-AEEE-AB6CFC41E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78"/>
          <a:stretch/>
        </p:blipFill>
        <p:spPr>
          <a:xfrm>
            <a:off x="9979166" y="4643550"/>
            <a:ext cx="1111428" cy="91384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534A48B-AE86-432D-B108-E1058606B1B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7"/>
          <a:stretch/>
        </p:blipFill>
        <p:spPr>
          <a:xfrm>
            <a:off x="1280161" y="4643550"/>
            <a:ext cx="944854" cy="81137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DC81DE3-96AF-41F5-85B9-AF89A304CE22}"/>
              </a:ext>
            </a:extLst>
          </p:cNvPr>
          <p:cNvSpPr txBox="1"/>
          <p:nvPr/>
        </p:nvSpPr>
        <p:spPr>
          <a:xfrm>
            <a:off x="2625649" y="4016765"/>
            <a:ext cx="17620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Barlow" panose="00000500000000000000" pitchFamily="2" charset="0"/>
              </a:rPr>
              <a:t>Análisis </a:t>
            </a:r>
          </a:p>
          <a:p>
            <a:pPr algn="ctr"/>
            <a:r>
              <a:rPr lang="es-ES" sz="1400" dirty="0">
                <a:latin typeface="Barlow" panose="00000500000000000000" pitchFamily="2" charset="0"/>
              </a:rPr>
              <a:t>Estructura/Formato</a:t>
            </a:r>
          </a:p>
          <a:p>
            <a:pPr algn="ctr"/>
            <a:r>
              <a:rPr lang="es-ES" sz="1400" dirty="0">
                <a:latin typeface="Barlow" panose="00000500000000000000" pitchFamily="2" charset="0"/>
              </a:rPr>
              <a:t>Información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CB65CB1-0189-4BBD-8022-AE354802799E}"/>
              </a:ext>
            </a:extLst>
          </p:cNvPr>
          <p:cNvSpPr txBox="1"/>
          <p:nvPr/>
        </p:nvSpPr>
        <p:spPr>
          <a:xfrm>
            <a:off x="4388964" y="3026140"/>
            <a:ext cx="1781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Barlow" panose="00000500000000000000" pitchFamily="2" charset="0"/>
              </a:rPr>
              <a:t>Captura Información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F276CBA-0322-431F-8D8A-9BB4002816EA}"/>
              </a:ext>
            </a:extLst>
          </p:cNvPr>
          <p:cNvSpPr txBox="1"/>
          <p:nvPr/>
        </p:nvSpPr>
        <p:spPr>
          <a:xfrm>
            <a:off x="6413363" y="3030954"/>
            <a:ext cx="17876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Barlow" panose="00000500000000000000" pitchFamily="2" charset="0"/>
              </a:rPr>
              <a:t>Extracción y </a:t>
            </a:r>
          </a:p>
          <a:p>
            <a:pPr algn="ctr"/>
            <a:r>
              <a:rPr lang="es-ES" sz="1400" dirty="0" err="1">
                <a:latin typeface="Barlow" panose="00000500000000000000" pitchFamily="2" charset="0"/>
              </a:rPr>
              <a:t>homegeneización</a:t>
            </a:r>
            <a:r>
              <a:rPr lang="es-ES" sz="1400" dirty="0">
                <a:latin typeface="Barlow" panose="00000500000000000000" pitchFamily="2" charset="0"/>
              </a:rPr>
              <a:t> de</a:t>
            </a:r>
          </a:p>
          <a:p>
            <a:pPr algn="ctr"/>
            <a:r>
              <a:rPr lang="es-ES" sz="1400" dirty="0">
                <a:latin typeface="Barlow" panose="00000500000000000000" pitchFamily="2" charset="0"/>
              </a:rPr>
              <a:t>la información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4DBB21A-DF9C-4300-A7D9-603C7B85D42A}"/>
              </a:ext>
            </a:extLst>
          </p:cNvPr>
          <p:cNvSpPr txBox="1"/>
          <p:nvPr/>
        </p:nvSpPr>
        <p:spPr>
          <a:xfrm>
            <a:off x="8345302" y="3886397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>
                <a:latin typeface="Barlow" panose="00000500000000000000" pitchFamily="2" charset="0"/>
              </a:rPr>
              <a:t>Delivery</a:t>
            </a:r>
            <a:r>
              <a:rPr lang="es-ES" sz="1400" dirty="0">
                <a:latin typeface="Barlow" panose="00000500000000000000" pitchFamily="2" charset="0"/>
              </a:rPr>
              <a:t> de la</a:t>
            </a:r>
          </a:p>
          <a:p>
            <a:pPr algn="ctr"/>
            <a:r>
              <a:rPr lang="es-ES" sz="1400" dirty="0">
                <a:latin typeface="Barlow" panose="00000500000000000000" pitchFamily="2" charset="0"/>
              </a:rPr>
              <a:t>Información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1643F88-CCF8-4E5E-B0D7-7CBC2197CDC4}"/>
              </a:ext>
            </a:extLst>
          </p:cNvPr>
          <p:cNvSpPr txBox="1"/>
          <p:nvPr/>
        </p:nvSpPr>
        <p:spPr>
          <a:xfrm>
            <a:off x="9617002" y="5662055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Barlow" panose="00000500000000000000" pitchFamily="2" charset="0"/>
              </a:rPr>
              <a:t>Integración Sistemas</a:t>
            </a:r>
          </a:p>
          <a:p>
            <a:pPr algn="ctr"/>
            <a:r>
              <a:rPr lang="es-ES" sz="1400" dirty="0" err="1">
                <a:latin typeface="Barlow" panose="00000500000000000000" pitchFamily="2" charset="0"/>
              </a:rPr>
              <a:t>Legacy</a:t>
            </a:r>
            <a:endParaRPr lang="es-ES" sz="1400" dirty="0">
              <a:latin typeface="Barlow" panose="00000500000000000000" pitchFamily="2" charset="0"/>
            </a:endParaRPr>
          </a:p>
        </p:txBody>
      </p: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CC7429DA-CE71-4557-A65A-E069CABD2A58}"/>
              </a:ext>
            </a:extLst>
          </p:cNvPr>
          <p:cNvCxnSpPr>
            <a:stCxn id="20" idx="0"/>
            <a:endCxn id="10" idx="1"/>
          </p:cNvCxnSpPr>
          <p:nvPr/>
        </p:nvCxnSpPr>
        <p:spPr>
          <a:xfrm rot="5400000" flipH="1" flipV="1">
            <a:off x="1775651" y="3405937"/>
            <a:ext cx="1214550" cy="1260677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AEC9EDC4-B0FF-4581-A4A2-EAF7AF001F5A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 rot="5400000" flipH="1" flipV="1">
            <a:off x="3924478" y="2146253"/>
            <a:ext cx="443899" cy="127953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72A1335A-0121-4AD5-B6A9-CC01943E261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5772986" y="2564070"/>
            <a:ext cx="830764" cy="3099"/>
          </a:xfrm>
          <a:prstGeom prst="curvedConnector3">
            <a:avLst/>
          </a:prstGeom>
          <a:ln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2E96DD33-D287-4DE8-84D5-ED7625E9EC62}"/>
              </a:ext>
            </a:extLst>
          </p:cNvPr>
          <p:cNvCxnSpPr>
            <a:stCxn id="14" idx="3"/>
            <a:endCxn id="16" idx="0"/>
          </p:cNvCxnSpPr>
          <p:nvPr/>
        </p:nvCxnSpPr>
        <p:spPr>
          <a:xfrm>
            <a:off x="7613400" y="2567169"/>
            <a:ext cx="1335589" cy="439803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CC727F1D-8E62-40AF-A6E4-A6B6EEA4C355}"/>
              </a:ext>
            </a:extLst>
          </p:cNvPr>
          <p:cNvCxnSpPr>
            <a:stCxn id="16" idx="3"/>
            <a:endCxn id="18" idx="0"/>
          </p:cNvCxnSpPr>
          <p:nvPr/>
        </p:nvCxnSpPr>
        <p:spPr>
          <a:xfrm>
            <a:off x="9453814" y="3428501"/>
            <a:ext cx="1081066" cy="1215049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4A74FE5-36A9-480B-A976-67C590BA8C58}"/>
              </a:ext>
            </a:extLst>
          </p:cNvPr>
          <p:cNvSpPr txBox="1"/>
          <p:nvPr/>
        </p:nvSpPr>
        <p:spPr>
          <a:xfrm>
            <a:off x="1277137" y="1569433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solidFill>
                  <a:srgbClr val="FF0000"/>
                </a:solidFill>
                <a:latin typeface="Barlow Medium" panose="00000600000000000000" pitchFamily="2" charset="0"/>
              </a:rPr>
              <a:t>FUENTES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1C645B3-9164-417B-8258-5DC699480BC4}"/>
              </a:ext>
            </a:extLst>
          </p:cNvPr>
          <p:cNvCxnSpPr/>
          <p:nvPr/>
        </p:nvCxnSpPr>
        <p:spPr>
          <a:xfrm>
            <a:off x="898027" y="1690688"/>
            <a:ext cx="0" cy="463299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FE5E211-0702-4EA0-885B-AEF8750CEC0E}"/>
              </a:ext>
            </a:extLst>
          </p:cNvPr>
          <p:cNvCxnSpPr/>
          <p:nvPr/>
        </p:nvCxnSpPr>
        <p:spPr>
          <a:xfrm>
            <a:off x="2621990" y="1690688"/>
            <a:ext cx="0" cy="463299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5A3D745-ABFB-437E-BB0B-D4CCE7AD1746}"/>
              </a:ext>
            </a:extLst>
          </p:cNvPr>
          <p:cNvCxnSpPr/>
          <p:nvPr/>
        </p:nvCxnSpPr>
        <p:spPr>
          <a:xfrm>
            <a:off x="4388964" y="1684797"/>
            <a:ext cx="0" cy="463299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A23847BB-C8A2-441F-AD9D-E88A8FC3547B}"/>
              </a:ext>
            </a:extLst>
          </p:cNvPr>
          <p:cNvCxnSpPr/>
          <p:nvPr/>
        </p:nvCxnSpPr>
        <p:spPr>
          <a:xfrm>
            <a:off x="11554148" y="1700268"/>
            <a:ext cx="0" cy="463299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A7B8775-FFFA-4219-BD8F-FC7935B16A91}"/>
              </a:ext>
            </a:extLst>
          </p:cNvPr>
          <p:cNvSpPr txBox="1"/>
          <p:nvPr/>
        </p:nvSpPr>
        <p:spPr>
          <a:xfrm>
            <a:off x="3064566" y="1588582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solidFill>
                  <a:srgbClr val="FF0000"/>
                </a:solidFill>
                <a:latin typeface="Barlow Medium" panose="00000600000000000000" pitchFamily="2" charset="0"/>
              </a:rPr>
              <a:t>ANÁLISIS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EDF2CE8-411C-4047-A0CC-8BED93A063B0}"/>
              </a:ext>
            </a:extLst>
          </p:cNvPr>
          <p:cNvSpPr txBox="1"/>
          <p:nvPr/>
        </p:nvSpPr>
        <p:spPr>
          <a:xfrm>
            <a:off x="6979252" y="1530908"/>
            <a:ext cx="1268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solidFill>
                  <a:srgbClr val="FF0000"/>
                </a:solidFill>
                <a:latin typeface="Barlow Medium" panose="00000600000000000000" pitchFamily="2" charset="0"/>
              </a:rPr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275689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921A1-BD9E-45E1-901C-E8AC9503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>
                <a:latin typeface="Barlow" pitchFamily="2" charset="77"/>
              </a:rPr>
              <a:t>PROPUESTA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B1204-A4D7-42BA-8D5F-3ACDEE16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F3F6525-648D-4903-9DB6-429099E7350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La propuesta en términos de actividades se puede establecer en los siguientes términos: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2000" dirty="0">
              <a:solidFill>
                <a:prstClr val="black"/>
              </a:solidFill>
              <a:latin typeface="Barlow Light" pitchFamily="2" charset="7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1. Captura boletines oficiales Comunidades, España y Europa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2. Estructurar y capturar información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3. Identificación/Selección textos a partir de </a:t>
            </a:r>
            <a:r>
              <a:rPr lang="es-ES" sz="2000" dirty="0" err="1">
                <a:solidFill>
                  <a:prstClr val="black"/>
                </a:solidFill>
                <a:latin typeface="Barlow Light" pitchFamily="2" charset="77"/>
              </a:rPr>
              <a:t>Keywords</a:t>
            </a:r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 (frases)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2000" dirty="0">
              <a:solidFill>
                <a:prstClr val="black"/>
              </a:solidFill>
              <a:latin typeface="Barlow Light" pitchFamily="2" charset="7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Presupuesto fases 1 y 2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Análisis  - 8 horas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Implementación (4 horas x boletín)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Integración BBDD SQL - sin definir requerimientos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sz="2000" dirty="0">
              <a:solidFill>
                <a:prstClr val="black"/>
              </a:solidFill>
              <a:latin typeface="Barlow Light" pitchFamily="2" charset="7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Presupuesto 3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dirty="0">
                <a:solidFill>
                  <a:prstClr val="black"/>
                </a:solidFill>
                <a:latin typeface="Barlow Light" pitchFamily="2" charset="77"/>
              </a:rPr>
              <a:t>A definir, no conocemos alcance tareas para integración con sistema actual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34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ED4703B-7A07-9B49-8EA8-377F3343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>
                <a:latin typeface="Barlow" pitchFamily="2" charset="77"/>
              </a:rPr>
              <a:t>PROCESO BÚSQUEDA CORRESPONDENCIAS</a:t>
            </a:r>
            <a:endParaRPr lang="es-E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6C324DD7-0C3F-A34A-89F8-CD019D3349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dirty="0">
                <a:solidFill>
                  <a:prstClr val="black"/>
                </a:solidFill>
                <a:latin typeface="Barlow Light" pitchFamily="2" charset="77"/>
              </a:rPr>
              <a:t>Procesado y extracción de “Expresiones Regulares” (REGEX), de BBDD ASECORP, según patrones predefinidos como: Ley XX/XXXX, Real Decreto XXX/XXXX, etc. 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18CA30C-31B4-8B41-A3CA-22772B6F9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6F54B7-E2FE-E446-9F98-93A758611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2777" y="2321620"/>
            <a:ext cx="5092865" cy="3342673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6FD46205-8B26-854D-8CAC-A59A149B6DFA}"/>
              </a:ext>
            </a:extLst>
          </p:cNvPr>
          <p:cNvSpPr/>
          <p:nvPr/>
        </p:nvSpPr>
        <p:spPr>
          <a:xfrm>
            <a:off x="10268283" y="2352842"/>
            <a:ext cx="1028451" cy="33016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7A0038-DD0B-334D-8CC3-4A48982995F8}"/>
              </a:ext>
            </a:extLst>
          </p:cNvPr>
          <p:cNvSpPr/>
          <p:nvPr/>
        </p:nvSpPr>
        <p:spPr>
          <a:xfrm>
            <a:off x="11685840" y="3388153"/>
            <a:ext cx="220929" cy="22092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0" name="Conector angular 39">
            <a:extLst>
              <a:ext uri="{FF2B5EF4-FFF2-40B4-BE49-F238E27FC236}">
                <a16:creationId xmlns:a16="http://schemas.microsoft.com/office/drawing/2014/main" id="{EE9A0548-CD56-3B43-8942-1FA5222D5787}"/>
              </a:ext>
            </a:extLst>
          </p:cNvPr>
          <p:cNvCxnSpPr>
            <a:cxnSpLocks/>
            <a:stCxn id="17" idx="4"/>
            <a:endCxn id="15" idx="3"/>
          </p:cNvCxnSpPr>
          <p:nvPr/>
        </p:nvCxnSpPr>
        <p:spPr>
          <a:xfrm rot="5400000">
            <a:off x="11349221" y="3556596"/>
            <a:ext cx="394598" cy="499571"/>
          </a:xfrm>
          <a:prstGeom prst="bentConnector2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5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ED4703B-7A07-9B49-8EA8-377F3343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>
                <a:latin typeface="Barlow" pitchFamily="2" charset="77"/>
              </a:rPr>
              <a:t>PROCESO BÚSQUEDA CORRESPONDENCIAS</a:t>
            </a:r>
            <a:endParaRPr lang="es-ES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6C324DD7-0C3F-A34A-89F8-CD019D3349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s-ES" dirty="0">
                <a:solidFill>
                  <a:prstClr val="black"/>
                </a:solidFill>
                <a:latin typeface="Barlow Light" pitchFamily="2" charset="77"/>
              </a:rPr>
              <a:t>Captura de antecedentes o referencias anteriores en el XML de artículos BOE. 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s-ES" dirty="0">
                <a:solidFill>
                  <a:prstClr val="black"/>
                </a:solidFill>
                <a:latin typeface="Barlow Light" pitchFamily="2" charset="77"/>
              </a:rPr>
              <a:t>Procesado y extracción de “Expresiones Regulares” (REGEX), según patrones predefinidos como: Ley XX/XXXX, Real Decreto XXX/XXXX, etc. 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s-ES" dirty="0">
                <a:solidFill>
                  <a:prstClr val="black"/>
                </a:solidFill>
                <a:latin typeface="Barlow Light" pitchFamily="2" charset="77"/>
              </a:rPr>
              <a:t>Comparar con “Expresiones Regulares” en entradas BBDD ASECORP, y establecimiento coincidencias.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18CA30C-31B4-8B41-A3CA-22772B6F9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6F54B7-E2FE-E446-9F98-93A758611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77" y="1844059"/>
            <a:ext cx="5092865" cy="429779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B6AC405-7D82-0043-8FA3-801CDC2233C1}"/>
              </a:ext>
            </a:extLst>
          </p:cNvPr>
          <p:cNvSpPr/>
          <p:nvPr/>
        </p:nvSpPr>
        <p:spPr>
          <a:xfrm>
            <a:off x="6352674" y="5197642"/>
            <a:ext cx="2735179" cy="8742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B4D1277-0E5F-CC47-B5A5-06FF3359BFA8}"/>
              </a:ext>
            </a:extLst>
          </p:cNvPr>
          <p:cNvSpPr/>
          <p:nvPr/>
        </p:nvSpPr>
        <p:spPr>
          <a:xfrm>
            <a:off x="6406817" y="5346031"/>
            <a:ext cx="2618873" cy="3168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31DEB56-48AA-9F46-A2C9-2713F5F75640}"/>
              </a:ext>
            </a:extLst>
          </p:cNvPr>
          <p:cNvSpPr/>
          <p:nvPr/>
        </p:nvSpPr>
        <p:spPr>
          <a:xfrm>
            <a:off x="6406817" y="5670884"/>
            <a:ext cx="2618873" cy="3168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FD46205-8B26-854D-8CAC-A59A149B6DFA}"/>
              </a:ext>
            </a:extLst>
          </p:cNvPr>
          <p:cNvSpPr/>
          <p:nvPr/>
        </p:nvSpPr>
        <p:spPr>
          <a:xfrm>
            <a:off x="7804484" y="5502442"/>
            <a:ext cx="381000" cy="84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726985-72B9-2641-A63E-C3E1AC68737E}"/>
              </a:ext>
            </a:extLst>
          </p:cNvPr>
          <p:cNvSpPr/>
          <p:nvPr/>
        </p:nvSpPr>
        <p:spPr>
          <a:xfrm>
            <a:off x="7194884" y="5823284"/>
            <a:ext cx="693821" cy="84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77A0038-DD0B-334D-8CC3-4A48982995F8}"/>
              </a:ext>
            </a:extLst>
          </p:cNvPr>
          <p:cNvSpPr/>
          <p:nvPr/>
        </p:nvSpPr>
        <p:spPr>
          <a:xfrm>
            <a:off x="9340383" y="4958625"/>
            <a:ext cx="220929" cy="2209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98A3E3B-984F-5845-B4B6-39CF0AE2CF44}"/>
              </a:ext>
            </a:extLst>
          </p:cNvPr>
          <p:cNvSpPr/>
          <p:nvPr/>
        </p:nvSpPr>
        <p:spPr>
          <a:xfrm>
            <a:off x="9345496" y="5276723"/>
            <a:ext cx="220929" cy="2209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0" name="Conector angular 19">
            <a:extLst>
              <a:ext uri="{FF2B5EF4-FFF2-40B4-BE49-F238E27FC236}">
                <a16:creationId xmlns:a16="http://schemas.microsoft.com/office/drawing/2014/main" id="{D568679B-FE96-4242-9838-4DC09F7B86D6}"/>
              </a:ext>
            </a:extLst>
          </p:cNvPr>
          <p:cNvCxnSpPr>
            <a:cxnSpLocks/>
            <a:stCxn id="15" idx="2"/>
            <a:endCxn id="18" idx="4"/>
          </p:cNvCxnSpPr>
          <p:nvPr/>
        </p:nvCxnSpPr>
        <p:spPr>
          <a:xfrm rot="5400000" flipH="1" flipV="1">
            <a:off x="8680966" y="4811669"/>
            <a:ext cx="89011" cy="1460977"/>
          </a:xfrm>
          <a:prstGeom prst="bentConnector3">
            <a:avLst>
              <a:gd name="adj1" fmla="val -43090"/>
            </a:avLst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>
            <a:extLst>
              <a:ext uri="{FF2B5EF4-FFF2-40B4-BE49-F238E27FC236}">
                <a16:creationId xmlns:a16="http://schemas.microsoft.com/office/drawing/2014/main" id="{5E1134B2-95CA-6744-83B6-C7452FC07441}"/>
              </a:ext>
            </a:extLst>
          </p:cNvPr>
          <p:cNvCxnSpPr>
            <a:stCxn id="16" idx="2"/>
            <a:endCxn id="18" idx="4"/>
          </p:cNvCxnSpPr>
          <p:nvPr/>
        </p:nvCxnSpPr>
        <p:spPr>
          <a:xfrm rot="5400000" flipH="1" flipV="1">
            <a:off x="8293951" y="4745496"/>
            <a:ext cx="409853" cy="1914166"/>
          </a:xfrm>
          <a:prstGeom prst="bentConnector3">
            <a:avLst>
              <a:gd name="adj1" fmla="val -9358"/>
            </a:avLst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>
            <a:extLst>
              <a:ext uri="{FF2B5EF4-FFF2-40B4-BE49-F238E27FC236}">
                <a16:creationId xmlns:a16="http://schemas.microsoft.com/office/drawing/2014/main" id="{D1AD257F-0C40-014C-8F27-F09DDEDF6E06}"/>
              </a:ext>
            </a:extLst>
          </p:cNvPr>
          <p:cNvCxnSpPr>
            <a:stCxn id="12" idx="3"/>
            <a:endCxn id="17" idx="2"/>
          </p:cNvCxnSpPr>
          <p:nvPr/>
        </p:nvCxnSpPr>
        <p:spPr>
          <a:xfrm flipV="1">
            <a:off x="9025690" y="5069090"/>
            <a:ext cx="314693" cy="435357"/>
          </a:xfrm>
          <a:prstGeom prst="bentConnector3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>
            <a:extLst>
              <a:ext uri="{FF2B5EF4-FFF2-40B4-BE49-F238E27FC236}">
                <a16:creationId xmlns:a16="http://schemas.microsoft.com/office/drawing/2014/main" id="{7F5CE4A9-DECE-3745-8E8F-1A1C7C754006}"/>
              </a:ext>
            </a:extLst>
          </p:cNvPr>
          <p:cNvCxnSpPr>
            <a:stCxn id="14" idx="3"/>
            <a:endCxn id="17" idx="2"/>
          </p:cNvCxnSpPr>
          <p:nvPr/>
        </p:nvCxnSpPr>
        <p:spPr>
          <a:xfrm flipV="1">
            <a:off x="9025690" y="5069090"/>
            <a:ext cx="314693" cy="760210"/>
          </a:xfrm>
          <a:prstGeom prst="bentConnector3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0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ED4703B-7A07-9B49-8EA8-377F3343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>
                <a:latin typeface="Barlow" pitchFamily="2" charset="77"/>
              </a:rPr>
              <a:t>PROCESO BÚSQUEDA CORRESPONDENCIAS</a:t>
            </a:r>
            <a:endParaRPr lang="es-ES" dirty="0"/>
          </a:p>
        </p:txBody>
      </p:sp>
      <p:pic>
        <p:nvPicPr>
          <p:cNvPr id="2" name="Marcador de contenido 1">
            <a:extLst>
              <a:ext uri="{FF2B5EF4-FFF2-40B4-BE49-F238E27FC236}">
                <a16:creationId xmlns:a16="http://schemas.microsoft.com/office/drawing/2014/main" id="{DD1539C4-793C-C44C-9D55-80E57DA5FB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10046" y="1409578"/>
            <a:ext cx="8075221" cy="512664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EAAAAB1-9235-224D-9920-CA02A41C5503}"/>
              </a:ext>
            </a:extLst>
          </p:cNvPr>
          <p:cNvSpPr/>
          <p:nvPr/>
        </p:nvSpPr>
        <p:spPr>
          <a:xfrm>
            <a:off x="9010511" y="5399632"/>
            <a:ext cx="720841" cy="8676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9FAEC4E-241C-BB46-950B-6D5ADC71012E}"/>
              </a:ext>
            </a:extLst>
          </p:cNvPr>
          <p:cNvSpPr/>
          <p:nvPr/>
        </p:nvSpPr>
        <p:spPr>
          <a:xfrm>
            <a:off x="10019617" y="5376840"/>
            <a:ext cx="220929" cy="22092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" name="Conector angular 4">
            <a:extLst>
              <a:ext uri="{FF2B5EF4-FFF2-40B4-BE49-F238E27FC236}">
                <a16:creationId xmlns:a16="http://schemas.microsoft.com/office/drawing/2014/main" id="{C5838B61-85BD-454C-96CB-9E622DC142A8}"/>
              </a:ext>
            </a:extLst>
          </p:cNvPr>
          <p:cNvCxnSpPr>
            <a:cxnSpLocks/>
            <a:stCxn id="19" idx="4"/>
            <a:endCxn id="3" idx="3"/>
          </p:cNvCxnSpPr>
          <p:nvPr/>
        </p:nvCxnSpPr>
        <p:spPr>
          <a:xfrm rot="5400000">
            <a:off x="9812866" y="5516255"/>
            <a:ext cx="235703" cy="398730"/>
          </a:xfrm>
          <a:prstGeom prst="bentConnector2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36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1269</Words>
  <Application>Microsoft Macintosh PowerPoint</Application>
  <PresentationFormat>Panorámica</PresentationFormat>
  <Paragraphs>213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2" baseType="lpstr">
      <vt:lpstr>Arial</vt:lpstr>
      <vt:lpstr>Barlow</vt:lpstr>
      <vt:lpstr>Barlow Light</vt:lpstr>
      <vt:lpstr>Barlow Medium</vt:lpstr>
      <vt:lpstr>Calibri</vt:lpstr>
      <vt:lpstr>Calibri Light</vt:lpstr>
      <vt:lpstr>Eurostile</vt:lpstr>
      <vt:lpstr>Roboto</vt:lpstr>
      <vt:lpstr>Roboto Medium</vt:lpstr>
      <vt:lpstr>Roboto Thin</vt:lpstr>
      <vt:lpstr>Tema de Office</vt:lpstr>
      <vt:lpstr>Presentación de PowerPoint</vt:lpstr>
      <vt:lpstr>CONTEXTO</vt:lpstr>
      <vt:lpstr>ANÁLISIS</vt:lpstr>
      <vt:lpstr>ANÁLISIS</vt:lpstr>
      <vt:lpstr>PROYECTO</vt:lpstr>
      <vt:lpstr>PROPUESTA</vt:lpstr>
      <vt:lpstr>PROCESO BÚSQUEDA CORRESPONDENCIAS</vt:lpstr>
      <vt:lpstr>PROCESO BÚSQUEDA CORRESPONDENCIAS</vt:lpstr>
      <vt:lpstr>PROCESO BÚSQUEDA CORRESPONDENCIAS</vt:lpstr>
      <vt:lpstr>MODELO DEL PROCESO</vt:lpstr>
      <vt:lpstr>CONSIDERACIONES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jordi arias</dc:creator>
  <cp:lastModifiedBy>Alfredo Arias</cp:lastModifiedBy>
  <cp:revision>32</cp:revision>
  <dcterms:created xsi:type="dcterms:W3CDTF">2021-01-08T08:19:12Z</dcterms:created>
  <dcterms:modified xsi:type="dcterms:W3CDTF">2021-01-31T09:09:55Z</dcterms:modified>
</cp:coreProperties>
</file>