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7" r:id="rId7"/>
    <p:sldId id="261" r:id="rId8"/>
    <p:sldId id="262" r:id="rId9"/>
    <p:sldId id="263" r:id="rId10"/>
    <p:sldId id="264" r:id="rId11"/>
    <p:sldId id="265" r:id="rId12"/>
    <p:sldId id="266" r:id="rId13"/>
  </p:sldIdLst>
  <p:sldSz cx="12192000" cy="6858000"/>
  <p:notesSz cx="6858000" cy="9144000"/>
  <p:embeddedFontLst>
    <p:embeddedFont>
      <p:font typeface="Arimo" panose="020B0604020202020204" pitchFamily="34" charset="0"/>
      <p:regular r:id="rId14"/>
    </p:embeddedFont>
    <p:embeddedFont>
      <p:font typeface="Bodoni MT Black" panose="02070A03080606020203" pitchFamily="18" charset="0"/>
      <p:bold r:id="rId15"/>
    </p:embeddedFont>
    <p:embeddedFont>
      <p:font typeface="Calibri" panose="020F0502020204030204" pitchFamily="34" charset="0"/>
      <p:regular r:id="rId16"/>
      <p:bold r:id="rId17"/>
      <p:italic r:id="rId18"/>
      <p:boldItalic r:id="rId19"/>
    </p:embeddedFont>
    <p:embeddedFont>
      <p:font typeface="Montserrat" pitchFamily="2"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5.fntdata" /><Relationship Id="rId3" Type="http://schemas.openxmlformats.org/officeDocument/2006/relationships/slide" Target="slides/slide2.xml" /><Relationship Id="rId21"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4.fntdata" /><Relationship Id="rId2" Type="http://schemas.openxmlformats.org/officeDocument/2006/relationships/slide" Target="slides/slide1.xml" /><Relationship Id="rId16" Type="http://schemas.openxmlformats.org/officeDocument/2006/relationships/font" Target="fonts/font3.fntdata" /><Relationship Id="rId20" Type="http://schemas.openxmlformats.org/officeDocument/2006/relationships/font" Target="fonts/font7.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font" Target="fonts/font2.fntdata" /><Relationship Id="rId23"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font" Target="fonts/font6.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font" Target="fonts/font1.fntdata" /><Relationship Id="rId22"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4/5/2024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 Id="rId6" Type="http://schemas.openxmlformats.org/officeDocument/2006/relationships/image" Target="../media/image5.svg"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3.png" /></Relationships>
</file>

<file path=ppt/slides/_rels/slide11.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 Id="rId5" Type="http://schemas.openxmlformats.org/officeDocument/2006/relationships/slide" Target="slide11.xml" /><Relationship Id="rId4" Type="http://schemas.openxmlformats.org/officeDocument/2006/relationships/image" Target="../media/image3.png" /></Relationships>
</file>

<file path=ppt/slides/_rels/slide12.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3.png" /></Relationships>
</file>

<file path=ppt/slides/_rels/slide2.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3.png" /></Relationships>
</file>

<file path=ppt/slides/_rels/slide3.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3.png" /></Relationships>
</file>

<file path=ppt/slides/_rels/slide4.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3.png" /></Relationships>
</file>

<file path=ppt/slides/_rels/slide5.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3.png" /></Relationships>
</file>

<file path=ppt/slides/_rels/slide6.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3.png" /></Relationships>
</file>

<file path=ppt/slides/_rels/slide7.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3.png" /></Relationships>
</file>

<file path=ppt/slides/_rels/slide8.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 Id="rId5" Type="http://schemas.openxmlformats.org/officeDocument/2006/relationships/image" Target="../media/image6.jpeg" /><Relationship Id="rId4" Type="http://schemas.openxmlformats.org/officeDocument/2006/relationships/image" Target="../media/image3.png" /></Relationships>
</file>

<file path=ppt/slides/_rels/slide9.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84172" y="393697"/>
            <a:ext cx="11423647" cy="222247"/>
          </a:xfrm>
          <a:custGeom>
            <a:avLst/>
            <a:gdLst/>
            <a:ahLst/>
            <a:cxnLst/>
            <a:rect l="l" t="t" r="r" b="b"/>
            <a:pathLst>
              <a:path w="11423647" h="222247">
                <a:moveTo>
                  <a:pt x="0" y="0"/>
                </a:moveTo>
                <a:lnTo>
                  <a:pt x="11423647" y="0"/>
                </a:lnTo>
                <a:lnTo>
                  <a:pt x="11423647" y="222247"/>
                </a:lnTo>
                <a:lnTo>
                  <a:pt x="0" y="22224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0487025" y="6438900"/>
            <a:ext cx="1123950" cy="361950"/>
          </a:xfrm>
          <a:custGeom>
            <a:avLst/>
            <a:gdLst/>
            <a:ahLst/>
            <a:cxnLst/>
            <a:rect l="l" t="t" r="r" b="b"/>
            <a:pathLst>
              <a:path w="1123950" h="361950">
                <a:moveTo>
                  <a:pt x="0" y="0"/>
                </a:moveTo>
                <a:lnTo>
                  <a:pt x="1123950" y="0"/>
                </a:lnTo>
                <a:lnTo>
                  <a:pt x="1123950" y="361950"/>
                </a:lnTo>
                <a:lnTo>
                  <a:pt x="0" y="361950"/>
                </a:lnTo>
                <a:lnTo>
                  <a:pt x="0" y="0"/>
                </a:lnTo>
                <a:close/>
              </a:path>
            </a:pathLst>
          </a:custGeom>
          <a:blipFill>
            <a:blip r:embed="rId4"/>
            <a:stretch>
              <a:fillRect/>
            </a:stretch>
          </a:blipFill>
        </p:spPr>
      </p:sp>
      <p:sp>
        <p:nvSpPr>
          <p:cNvPr id="4" name="Freeform 4"/>
          <p:cNvSpPr/>
          <p:nvPr/>
        </p:nvSpPr>
        <p:spPr>
          <a:xfrm>
            <a:off x="447675" y="3086100"/>
            <a:ext cx="11296650" cy="3333750"/>
          </a:xfrm>
          <a:custGeom>
            <a:avLst/>
            <a:gdLst/>
            <a:ahLst/>
            <a:cxnLst/>
            <a:rect l="l" t="t" r="r" b="b"/>
            <a:pathLst>
              <a:path w="11296650" h="3333750">
                <a:moveTo>
                  <a:pt x="0" y="0"/>
                </a:moveTo>
                <a:lnTo>
                  <a:pt x="11296650" y="0"/>
                </a:lnTo>
                <a:lnTo>
                  <a:pt x="11296650" y="3333750"/>
                </a:lnTo>
                <a:lnTo>
                  <a:pt x="0" y="333375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TextBox 6"/>
          <p:cNvSpPr txBox="1"/>
          <p:nvPr/>
        </p:nvSpPr>
        <p:spPr>
          <a:xfrm>
            <a:off x="3048635" y="762000"/>
            <a:ext cx="6633210" cy="1112228"/>
          </a:xfrm>
          <a:prstGeom prst="rect">
            <a:avLst/>
          </a:prstGeom>
        </p:spPr>
        <p:txBody>
          <a:bodyPr wrap="square" lIns="0" tIns="0" rIns="0" bIns="0" rtlCol="0" anchor="t">
            <a:spAutoFit/>
          </a:bodyPr>
          <a:lstStyle/>
          <a:p>
            <a:pPr algn="l">
              <a:lnSpc>
                <a:spcPts val="4520"/>
              </a:lnSpc>
            </a:pPr>
            <a:r>
              <a:rPr lang="en-US" sz="3230" spc="-9" dirty="0">
                <a:solidFill>
                  <a:srgbClr val="1482AC"/>
                </a:solidFill>
                <a:latin typeface="Montserrat" panose="00000500000000000000"/>
              </a:rPr>
              <a:t>THE FUTURE OF FRENCH CIVILIZATION </a:t>
            </a:r>
          </a:p>
        </p:txBody>
      </p:sp>
      <p:sp>
        <p:nvSpPr>
          <p:cNvPr id="7" name="TextBox 7"/>
          <p:cNvSpPr txBox="1"/>
          <p:nvPr/>
        </p:nvSpPr>
        <p:spPr>
          <a:xfrm>
            <a:off x="3211573" y="4644990"/>
            <a:ext cx="5281517" cy="923290"/>
          </a:xfrm>
          <a:prstGeom prst="rect">
            <a:avLst/>
          </a:prstGeom>
        </p:spPr>
        <p:txBody>
          <a:bodyPr lIns="0" tIns="0" rIns="0" bIns="0" rtlCol="0" anchor="t">
            <a:spAutoFit/>
          </a:bodyPr>
          <a:lstStyle/>
          <a:p>
            <a:pPr algn="l">
              <a:lnSpc>
                <a:spcPts val="2400"/>
              </a:lnSpc>
            </a:pPr>
            <a:r>
              <a:rPr lang="en-US" sz="2025" spc="-6" dirty="0">
                <a:solidFill>
                  <a:srgbClr val="1482AC"/>
                </a:solidFill>
                <a:latin typeface="Times New Roman" panose="02020603050405020304" charset="0"/>
                <a:cs typeface="Times New Roman" panose="02020603050405020304" charset="0"/>
              </a:rPr>
              <a:t>Presented By:</a:t>
            </a:r>
          </a:p>
          <a:p>
            <a:pPr algn="l">
              <a:lnSpc>
                <a:spcPts val="2400"/>
              </a:lnSpc>
            </a:pPr>
            <a:r>
              <a:rPr lang="en-US" sz="2025" spc="-6" dirty="0">
                <a:solidFill>
                  <a:srgbClr val="1482AC"/>
                </a:solidFill>
                <a:latin typeface="Times New Roman" panose="02020603050405020304" charset="0"/>
                <a:cs typeface="Times New Roman" panose="02020603050405020304" charset="0"/>
              </a:rPr>
              <a:t>1. A</a:t>
            </a:r>
            <a:r>
              <a:rPr lang="en-IN" altLang="en-US" sz="2025" spc="-6" dirty="0">
                <a:solidFill>
                  <a:srgbClr val="1482AC"/>
                </a:solidFill>
                <a:latin typeface="Times New Roman" panose="02020603050405020304" charset="0"/>
                <a:cs typeface="Times New Roman" panose="02020603050405020304" charset="0"/>
              </a:rPr>
              <a:t>.</a:t>
            </a:r>
            <a:r>
              <a:rPr lang="en-US" altLang="en-US" sz="2025" spc="-6" dirty="0" err="1">
                <a:solidFill>
                  <a:srgbClr val="1482AC"/>
                </a:solidFill>
                <a:latin typeface="Times New Roman" panose="02020603050405020304" charset="0"/>
                <a:cs typeface="Times New Roman" panose="02020603050405020304" charset="0"/>
              </a:rPr>
              <a:t>Vetry</a:t>
            </a:r>
            <a:r>
              <a:rPr lang="en-US" altLang="en-US" sz="2025" spc="-6" dirty="0">
                <a:solidFill>
                  <a:srgbClr val="1482AC"/>
                </a:solidFill>
                <a:latin typeface="Times New Roman" panose="02020603050405020304" charset="0"/>
                <a:cs typeface="Times New Roman" panose="02020603050405020304" charset="0"/>
              </a:rPr>
              <a:t> </a:t>
            </a:r>
            <a:r>
              <a:rPr lang="en-US" altLang="en-US" sz="2025" spc="-6" dirty="0" err="1">
                <a:solidFill>
                  <a:srgbClr val="1482AC"/>
                </a:solidFill>
                <a:latin typeface="Times New Roman" panose="02020603050405020304" charset="0"/>
                <a:cs typeface="Times New Roman" panose="02020603050405020304" charset="0"/>
              </a:rPr>
              <a:t>vishal</a:t>
            </a:r>
            <a:r>
              <a:rPr lang="en-US" sz="2025" spc="-6" dirty="0">
                <a:solidFill>
                  <a:srgbClr val="1482AC"/>
                </a:solidFill>
                <a:latin typeface="Times New Roman" panose="02020603050405020304" charset="0"/>
                <a:cs typeface="Times New Roman" panose="02020603050405020304" charset="0"/>
              </a:rPr>
              <a:t>-</a:t>
            </a:r>
            <a:r>
              <a:rPr lang="en-IN" altLang="en-US" sz="2025" spc="-6" dirty="0" err="1">
                <a:solidFill>
                  <a:srgbClr val="1482AC"/>
                </a:solidFill>
                <a:latin typeface="Times New Roman" panose="02020603050405020304" charset="0"/>
                <a:cs typeface="Times New Roman" panose="02020603050405020304" charset="0"/>
              </a:rPr>
              <a:t>Solamalai</a:t>
            </a:r>
            <a:r>
              <a:rPr lang="en-IN" altLang="en-US" sz="2025" spc="-6" dirty="0">
                <a:solidFill>
                  <a:srgbClr val="1482AC"/>
                </a:solidFill>
                <a:latin typeface="Times New Roman" panose="02020603050405020304" charset="0"/>
                <a:cs typeface="Times New Roman" panose="02020603050405020304" charset="0"/>
              </a:rPr>
              <a:t> </a:t>
            </a:r>
            <a:r>
              <a:rPr lang="en-US" sz="2025" spc="-6" dirty="0">
                <a:solidFill>
                  <a:srgbClr val="1482AC"/>
                </a:solidFill>
                <a:latin typeface="Times New Roman" panose="02020603050405020304" charset="0"/>
                <a:cs typeface="Times New Roman" panose="02020603050405020304" charset="0"/>
              </a:rPr>
              <a:t>College</a:t>
            </a:r>
            <a:r>
              <a:rPr lang="en-IN" altLang="en-US" sz="2025" spc="-6" dirty="0">
                <a:solidFill>
                  <a:srgbClr val="1482AC"/>
                </a:solidFill>
                <a:latin typeface="Times New Roman" panose="02020603050405020304" charset="0"/>
                <a:cs typeface="Times New Roman" panose="02020603050405020304" charset="0"/>
              </a:rPr>
              <a:t> of Engineering</a:t>
            </a:r>
            <a:r>
              <a:rPr lang="en-US" sz="2025" spc="-6" dirty="0">
                <a:solidFill>
                  <a:srgbClr val="1482AC"/>
                </a:solidFill>
                <a:latin typeface="Times New Roman" panose="02020603050405020304" charset="0"/>
                <a:cs typeface="Times New Roman" panose="02020603050405020304" charset="0"/>
              </a:rPr>
              <a:t>-Civil </a:t>
            </a:r>
            <a:r>
              <a:rPr lang="en-IN" altLang="en-US" sz="2025" spc="-6" dirty="0">
                <a:solidFill>
                  <a:srgbClr val="1482AC"/>
                </a:solidFill>
                <a:latin typeface="Times New Roman" panose="02020603050405020304" charset="0"/>
                <a:cs typeface="Times New Roman" panose="02020603050405020304" charset="0"/>
              </a:rPr>
              <a:t>Engineering</a:t>
            </a:r>
            <a:endParaRPr lang="en-US" sz="2025" spc="-6" dirty="0">
              <a:solidFill>
                <a:srgbClr val="1482AC"/>
              </a:solidFill>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84172" y="393697"/>
            <a:ext cx="11423647" cy="222247"/>
          </a:xfrm>
          <a:custGeom>
            <a:avLst/>
            <a:gdLst/>
            <a:ahLst/>
            <a:cxnLst/>
            <a:rect l="l" t="t" r="r" b="b"/>
            <a:pathLst>
              <a:path w="11423647" h="222247">
                <a:moveTo>
                  <a:pt x="0" y="0"/>
                </a:moveTo>
                <a:lnTo>
                  <a:pt x="11423647" y="0"/>
                </a:lnTo>
                <a:lnTo>
                  <a:pt x="11423647" y="222247"/>
                </a:lnTo>
                <a:lnTo>
                  <a:pt x="0" y="22224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0487025" y="6438900"/>
            <a:ext cx="1123950" cy="361950"/>
          </a:xfrm>
          <a:custGeom>
            <a:avLst/>
            <a:gdLst/>
            <a:ahLst/>
            <a:cxnLst/>
            <a:rect l="l" t="t" r="r" b="b"/>
            <a:pathLst>
              <a:path w="1123950" h="361950">
                <a:moveTo>
                  <a:pt x="0" y="0"/>
                </a:moveTo>
                <a:lnTo>
                  <a:pt x="1123950" y="0"/>
                </a:lnTo>
                <a:lnTo>
                  <a:pt x="1123950" y="361950"/>
                </a:lnTo>
                <a:lnTo>
                  <a:pt x="0" y="361950"/>
                </a:lnTo>
                <a:lnTo>
                  <a:pt x="0" y="0"/>
                </a:lnTo>
                <a:close/>
              </a:path>
            </a:pathLst>
          </a:custGeom>
          <a:blipFill>
            <a:blip r:embed="rId4"/>
            <a:stretch>
              <a:fillRect/>
            </a:stretch>
          </a:blipFill>
        </p:spPr>
      </p:sp>
      <p:sp>
        <p:nvSpPr>
          <p:cNvPr id="4" name="TextBox 4"/>
          <p:cNvSpPr txBox="1"/>
          <p:nvPr/>
        </p:nvSpPr>
        <p:spPr>
          <a:xfrm>
            <a:off x="628015" y="772795"/>
            <a:ext cx="7649845" cy="593090"/>
          </a:xfrm>
          <a:prstGeom prst="rect">
            <a:avLst/>
          </a:prstGeom>
        </p:spPr>
        <p:txBody>
          <a:bodyPr wrap="square" lIns="0" tIns="0" rIns="0" bIns="0" rtlCol="0" anchor="t">
            <a:spAutoFit/>
          </a:bodyPr>
          <a:lstStyle/>
          <a:p>
            <a:pPr algn="l">
              <a:lnSpc>
                <a:spcPts val="4625"/>
              </a:lnSpc>
            </a:pPr>
            <a:r>
              <a:rPr lang="en-US" sz="3305" spc="-9">
                <a:solidFill>
                  <a:srgbClr val="1CADE4"/>
                </a:solidFill>
                <a:latin typeface="Montserrat" panose="00000500000000000000"/>
              </a:rPr>
              <a:t>FUTURE SCOPE</a:t>
            </a:r>
          </a:p>
        </p:txBody>
      </p:sp>
      <p:sp>
        <p:nvSpPr>
          <p:cNvPr id="6" name="Text Box 5"/>
          <p:cNvSpPr txBox="1"/>
          <p:nvPr/>
        </p:nvSpPr>
        <p:spPr>
          <a:xfrm>
            <a:off x="925830" y="1981200"/>
            <a:ext cx="8910320" cy="395749"/>
          </a:xfrm>
          <a:prstGeom prst="rect">
            <a:avLst/>
          </a:prstGeom>
          <a:noFill/>
        </p:spPr>
        <p:txBody>
          <a:bodyPr wrap="square" rtlCol="0" anchor="t">
            <a:spAutoFit/>
          </a:bodyPr>
          <a:lstStyle/>
          <a:p>
            <a:pPr>
              <a:lnSpc>
                <a:spcPct val="120000"/>
              </a:lnSpc>
            </a:pPr>
            <a:r>
              <a:rPr lang="en-US" dirty="0">
                <a:latin typeface="Times New Roman" panose="02020603050405020304" charset="0"/>
                <a:cs typeface="Times New Roman" panose="02020603050405020304" charset="0"/>
              </a:rPr>
              <a:t>The future and innovation idea of tech and non </a:t>
            </a:r>
            <a:r>
              <a:rPr lang="en-US" dirty="0" err="1">
                <a:latin typeface="Times New Roman" panose="02020603050405020304" charset="0"/>
                <a:cs typeface="Times New Roman" panose="02020603050405020304" charset="0"/>
              </a:rPr>
              <a:t>techinical</a:t>
            </a:r>
            <a:r>
              <a:rPr lang="en-US" dirty="0">
                <a:latin typeface="Times New Roman" panose="02020603050405020304" charset="0"/>
                <a:cs typeface="Times New Roman" panose="02020603050405020304" charset="0"/>
              </a:rPr>
              <a:t> world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84172" y="393697"/>
            <a:ext cx="11423647" cy="222247"/>
          </a:xfrm>
          <a:custGeom>
            <a:avLst/>
            <a:gdLst/>
            <a:ahLst/>
            <a:cxnLst/>
            <a:rect l="l" t="t" r="r" b="b"/>
            <a:pathLst>
              <a:path w="11423647" h="222247">
                <a:moveTo>
                  <a:pt x="0" y="0"/>
                </a:moveTo>
                <a:lnTo>
                  <a:pt x="11423647" y="0"/>
                </a:lnTo>
                <a:lnTo>
                  <a:pt x="11423647" y="222247"/>
                </a:lnTo>
                <a:lnTo>
                  <a:pt x="0" y="22224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0487025" y="6438900"/>
            <a:ext cx="1123950" cy="361950"/>
          </a:xfrm>
          <a:custGeom>
            <a:avLst/>
            <a:gdLst/>
            <a:ahLst/>
            <a:cxnLst/>
            <a:rect l="l" t="t" r="r" b="b"/>
            <a:pathLst>
              <a:path w="1123950" h="361950">
                <a:moveTo>
                  <a:pt x="0" y="0"/>
                </a:moveTo>
                <a:lnTo>
                  <a:pt x="1123950" y="0"/>
                </a:lnTo>
                <a:lnTo>
                  <a:pt x="1123950" y="361950"/>
                </a:lnTo>
                <a:lnTo>
                  <a:pt x="0" y="361950"/>
                </a:lnTo>
                <a:lnTo>
                  <a:pt x="0" y="0"/>
                </a:lnTo>
                <a:close/>
              </a:path>
            </a:pathLst>
          </a:custGeom>
          <a:blipFill>
            <a:blip r:embed="rId4"/>
            <a:stretch>
              <a:fillRect/>
            </a:stretch>
          </a:blipFill>
        </p:spPr>
      </p:sp>
      <p:sp>
        <p:nvSpPr>
          <p:cNvPr id="4" name="TextBox 4"/>
          <p:cNvSpPr txBox="1"/>
          <p:nvPr/>
        </p:nvSpPr>
        <p:spPr>
          <a:xfrm>
            <a:off x="673100" y="523240"/>
            <a:ext cx="7067550" cy="714375"/>
          </a:xfrm>
          <a:prstGeom prst="rect">
            <a:avLst/>
          </a:prstGeom>
        </p:spPr>
        <p:txBody>
          <a:bodyPr wrap="square" lIns="0" tIns="0" rIns="0" bIns="0" rtlCol="0" anchor="t">
            <a:spAutoFit/>
          </a:bodyPr>
          <a:lstStyle/>
          <a:p>
            <a:pPr algn="l">
              <a:lnSpc>
                <a:spcPts val="5575"/>
              </a:lnSpc>
            </a:pPr>
            <a:r>
              <a:rPr lang="en-US" sz="3980" spc="-11">
                <a:solidFill>
                  <a:srgbClr val="1CADE4"/>
                </a:solidFill>
                <a:latin typeface="Montserrat" panose="00000500000000000000"/>
              </a:rPr>
              <a:t>REFERENCES</a:t>
            </a:r>
          </a:p>
        </p:txBody>
      </p:sp>
      <p:sp>
        <p:nvSpPr>
          <p:cNvPr id="5" name="Text Box 4"/>
          <p:cNvSpPr txBox="1"/>
          <p:nvPr/>
        </p:nvSpPr>
        <p:spPr>
          <a:xfrm>
            <a:off x="838200" y="1676400"/>
            <a:ext cx="6386195" cy="368300"/>
          </a:xfrm>
          <a:prstGeom prst="rect">
            <a:avLst/>
          </a:prstGeom>
          <a:noFill/>
        </p:spPr>
        <p:txBody>
          <a:bodyPr wrap="square" rtlCol="0" anchor="t">
            <a:spAutoFit/>
          </a:bodyPr>
          <a:lstStyle/>
          <a:p>
            <a:r>
              <a:rPr lang="en-US">
                <a:hlinkClick r:id="rId5" action="ppaction://hlinksldjump"/>
              </a:rPr>
              <a:t>https://www.kaggle.com/datasets/afumetto/3dprinter</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84172" y="393697"/>
            <a:ext cx="11423647" cy="222247"/>
          </a:xfrm>
          <a:custGeom>
            <a:avLst/>
            <a:gdLst/>
            <a:ahLst/>
            <a:cxnLst/>
            <a:rect l="l" t="t" r="r" b="b"/>
            <a:pathLst>
              <a:path w="11423647" h="222247">
                <a:moveTo>
                  <a:pt x="0" y="0"/>
                </a:moveTo>
                <a:lnTo>
                  <a:pt x="11423647" y="0"/>
                </a:lnTo>
                <a:lnTo>
                  <a:pt x="11423647" y="222247"/>
                </a:lnTo>
                <a:lnTo>
                  <a:pt x="0" y="22224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0487025" y="6438900"/>
            <a:ext cx="1123950" cy="361950"/>
          </a:xfrm>
          <a:custGeom>
            <a:avLst/>
            <a:gdLst/>
            <a:ahLst/>
            <a:cxnLst/>
            <a:rect l="l" t="t" r="r" b="b"/>
            <a:pathLst>
              <a:path w="1123950" h="361950">
                <a:moveTo>
                  <a:pt x="0" y="0"/>
                </a:moveTo>
                <a:lnTo>
                  <a:pt x="1123950" y="0"/>
                </a:lnTo>
                <a:lnTo>
                  <a:pt x="1123950" y="361950"/>
                </a:lnTo>
                <a:lnTo>
                  <a:pt x="0" y="361950"/>
                </a:lnTo>
                <a:lnTo>
                  <a:pt x="0" y="0"/>
                </a:lnTo>
                <a:close/>
              </a:path>
            </a:pathLst>
          </a:custGeom>
          <a:blipFill>
            <a:blip r:embed="rId4"/>
            <a:stretch>
              <a:fillRect/>
            </a:stretch>
          </a:blipFill>
        </p:spPr>
      </p:sp>
      <p:sp>
        <p:nvSpPr>
          <p:cNvPr id="4" name="TextBox 4"/>
          <p:cNvSpPr txBox="1"/>
          <p:nvPr/>
        </p:nvSpPr>
        <p:spPr>
          <a:xfrm>
            <a:off x="5063747" y="3579752"/>
            <a:ext cx="2102348" cy="473135"/>
          </a:xfrm>
          <a:prstGeom prst="rect">
            <a:avLst/>
          </a:prstGeom>
        </p:spPr>
        <p:txBody>
          <a:bodyPr lIns="0" tIns="0" rIns="0" bIns="0" rtlCol="0" anchor="t">
            <a:spAutoFit/>
          </a:bodyPr>
          <a:lstStyle/>
          <a:p>
            <a:pPr algn="l">
              <a:lnSpc>
                <a:spcPts val="3890"/>
              </a:lnSpc>
            </a:pPr>
            <a:r>
              <a:rPr lang="en-US" sz="2775" spc="-2">
                <a:solidFill>
                  <a:srgbClr val="002060"/>
                </a:solidFill>
                <a:latin typeface="Montserrat" panose="0000050000000000000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84172" y="393697"/>
            <a:ext cx="11423647" cy="222247"/>
          </a:xfrm>
          <a:custGeom>
            <a:avLst/>
            <a:gdLst/>
            <a:ahLst/>
            <a:cxnLst/>
            <a:rect l="l" t="t" r="r" b="b"/>
            <a:pathLst>
              <a:path w="11423647" h="222247">
                <a:moveTo>
                  <a:pt x="0" y="0"/>
                </a:moveTo>
                <a:lnTo>
                  <a:pt x="11423647" y="0"/>
                </a:lnTo>
                <a:lnTo>
                  <a:pt x="11423647" y="222247"/>
                </a:lnTo>
                <a:lnTo>
                  <a:pt x="0" y="22224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0487025" y="6438900"/>
            <a:ext cx="1123950" cy="361950"/>
          </a:xfrm>
          <a:custGeom>
            <a:avLst/>
            <a:gdLst/>
            <a:ahLst/>
            <a:cxnLst/>
            <a:rect l="l" t="t" r="r" b="b"/>
            <a:pathLst>
              <a:path w="1123950" h="361950">
                <a:moveTo>
                  <a:pt x="0" y="0"/>
                </a:moveTo>
                <a:lnTo>
                  <a:pt x="1123950" y="0"/>
                </a:lnTo>
                <a:lnTo>
                  <a:pt x="1123950" y="361950"/>
                </a:lnTo>
                <a:lnTo>
                  <a:pt x="0" y="361950"/>
                </a:lnTo>
                <a:lnTo>
                  <a:pt x="0" y="0"/>
                </a:lnTo>
                <a:close/>
              </a:path>
            </a:pathLst>
          </a:custGeom>
          <a:blipFill>
            <a:blip r:embed="rId4"/>
            <a:stretch>
              <a:fillRect/>
            </a:stretch>
          </a:blipFill>
        </p:spPr>
      </p:sp>
      <p:sp>
        <p:nvSpPr>
          <p:cNvPr id="4" name="TextBox 4"/>
          <p:cNvSpPr txBox="1"/>
          <p:nvPr/>
        </p:nvSpPr>
        <p:spPr>
          <a:xfrm>
            <a:off x="915035" y="930910"/>
            <a:ext cx="4434205" cy="1267460"/>
          </a:xfrm>
          <a:prstGeom prst="rect">
            <a:avLst/>
          </a:prstGeom>
        </p:spPr>
        <p:txBody>
          <a:bodyPr wrap="square" lIns="0" tIns="0" rIns="0" bIns="0" rtlCol="0" anchor="t">
            <a:spAutoFit/>
          </a:bodyPr>
          <a:lstStyle/>
          <a:p>
            <a:pPr algn="l">
              <a:lnSpc>
                <a:spcPts val="5185"/>
              </a:lnSpc>
            </a:pPr>
            <a:r>
              <a:rPr lang="en-US" sz="2775" spc="-5">
                <a:solidFill>
                  <a:srgbClr val="002060"/>
                </a:solidFill>
                <a:latin typeface="Montserrat" panose="00000500000000000000"/>
              </a:rPr>
              <a:t>OUTLINE</a:t>
            </a:r>
          </a:p>
          <a:p>
            <a:pPr algn="l">
              <a:lnSpc>
                <a:spcPts val="4700"/>
              </a:lnSpc>
            </a:pPr>
            <a:r>
              <a:rPr lang="en-US" sz="1880">
                <a:solidFill>
                  <a:srgbClr val="1CADE4"/>
                </a:solidFill>
                <a:sym typeface="Arimo" panose="020B0604020202020204"/>
              </a:rPr>
              <a:t></a:t>
            </a:r>
          </a:p>
        </p:txBody>
      </p:sp>
      <p:sp>
        <p:nvSpPr>
          <p:cNvPr id="6" name="TextBox 6"/>
          <p:cNvSpPr txBox="1"/>
          <p:nvPr/>
        </p:nvSpPr>
        <p:spPr>
          <a:xfrm>
            <a:off x="930278" y="2393718"/>
            <a:ext cx="132093" cy="3272104"/>
          </a:xfrm>
          <a:prstGeom prst="rect">
            <a:avLst/>
          </a:prstGeom>
        </p:spPr>
        <p:txBody>
          <a:bodyPr lIns="0" tIns="0" rIns="0" bIns="0" rtlCol="0" anchor="t">
            <a:spAutoFit/>
          </a:bodyPr>
          <a:lstStyle/>
          <a:p>
            <a:pPr algn="just">
              <a:lnSpc>
                <a:spcPts val="3680"/>
              </a:lnSpc>
            </a:pPr>
            <a:r>
              <a:rPr lang="en-US" sz="1875">
                <a:solidFill>
                  <a:srgbClr val="1CADE4"/>
                </a:solidFill>
                <a:sym typeface="Arimo" panose="020B0604020202020204"/>
              </a:rPr>
              <a:t>   </a:t>
            </a:r>
          </a:p>
          <a:p>
            <a:pPr algn="l">
              <a:lnSpc>
                <a:spcPts val="3980"/>
              </a:lnSpc>
            </a:pPr>
            <a:r>
              <a:rPr lang="en-US" sz="1875">
                <a:solidFill>
                  <a:srgbClr val="1CADE4"/>
                </a:solidFill>
                <a:sym typeface="Arimo" panose="020B0604020202020204"/>
              </a:rPr>
              <a:t></a:t>
            </a:r>
          </a:p>
          <a:p>
            <a:pPr algn="just">
              <a:lnSpc>
                <a:spcPts val="3680"/>
              </a:lnSpc>
            </a:pPr>
            <a:r>
              <a:rPr lang="en-US" sz="1875">
                <a:solidFill>
                  <a:srgbClr val="1CADE4"/>
                </a:solidFill>
                <a:sym typeface="Arimo" panose="020B0604020202020204"/>
              </a:rPr>
              <a:t> </a:t>
            </a:r>
          </a:p>
        </p:txBody>
      </p:sp>
      <p:sp>
        <p:nvSpPr>
          <p:cNvPr id="7" name="TextBox 7"/>
          <p:cNvSpPr txBox="1"/>
          <p:nvPr/>
        </p:nvSpPr>
        <p:spPr>
          <a:xfrm>
            <a:off x="1067117" y="2057108"/>
            <a:ext cx="3847405" cy="3813810"/>
          </a:xfrm>
          <a:prstGeom prst="rect">
            <a:avLst/>
          </a:prstGeom>
        </p:spPr>
        <p:txBody>
          <a:bodyPr lIns="0" tIns="0" rIns="0" bIns="0" rtlCol="0" anchor="t">
            <a:spAutoFit/>
          </a:bodyPr>
          <a:lstStyle/>
          <a:p>
            <a:pPr marL="342900" indent="-342900" algn="l">
              <a:lnSpc>
                <a:spcPts val="3680"/>
              </a:lnSpc>
              <a:buFont typeface="Arial" panose="020B0604020202020204" pitchFamily="34" charset="0"/>
              <a:buChar char="•"/>
            </a:pPr>
            <a:r>
              <a:rPr lang="en-US" sz="2025" spc="-6">
                <a:solidFill>
                  <a:srgbClr val="404040"/>
                </a:solidFill>
                <a:latin typeface="Times New Roman" panose="02020603050405020304" charset="0"/>
                <a:cs typeface="Times New Roman" panose="02020603050405020304" charset="0"/>
              </a:rPr>
              <a:t>Pro</a:t>
            </a:r>
            <a:r>
              <a:rPr lang="en-IN" altLang="en-US" sz="2025" spc="-6">
                <a:solidFill>
                  <a:srgbClr val="404040"/>
                </a:solidFill>
                <a:latin typeface="Times New Roman" panose="02020603050405020304" charset="0"/>
                <a:cs typeface="Times New Roman" panose="02020603050405020304" charset="0"/>
              </a:rPr>
              <a:t>belm Statement</a:t>
            </a:r>
          </a:p>
          <a:p>
            <a:pPr marL="342900" indent="-342900" algn="l">
              <a:lnSpc>
                <a:spcPts val="3680"/>
              </a:lnSpc>
              <a:buFont typeface="Arial" panose="020B0604020202020204" pitchFamily="34" charset="0"/>
              <a:buChar char="•"/>
            </a:pPr>
            <a:r>
              <a:rPr lang="en-IN" altLang="en-US" sz="2025" spc="-6">
                <a:solidFill>
                  <a:srgbClr val="404040"/>
                </a:solidFill>
                <a:latin typeface="Times New Roman" panose="02020603050405020304" charset="0"/>
                <a:cs typeface="Times New Roman" panose="02020603050405020304" charset="0"/>
              </a:rPr>
              <a:t>Pro</a:t>
            </a:r>
            <a:r>
              <a:rPr lang="en-US" sz="2025" spc="-6">
                <a:solidFill>
                  <a:srgbClr val="404040"/>
                </a:solidFill>
                <a:latin typeface="Times New Roman" panose="02020603050405020304" charset="0"/>
                <a:cs typeface="Times New Roman" panose="02020603050405020304" charset="0"/>
              </a:rPr>
              <a:t>posed Solution</a:t>
            </a:r>
          </a:p>
          <a:p>
            <a:pPr marL="342900" indent="-342900" algn="l">
              <a:lnSpc>
                <a:spcPts val="3680"/>
              </a:lnSpc>
              <a:buFont typeface="Arial" panose="020B0604020202020204" pitchFamily="34" charset="0"/>
              <a:buChar char="•"/>
            </a:pPr>
            <a:r>
              <a:rPr lang="en-US" sz="2025" spc="-6">
                <a:solidFill>
                  <a:srgbClr val="404040"/>
                </a:solidFill>
                <a:latin typeface="Times New Roman" panose="02020603050405020304" charset="0"/>
                <a:cs typeface="Times New Roman" panose="02020603050405020304" charset="0"/>
              </a:rPr>
              <a:t> System Approach</a:t>
            </a:r>
          </a:p>
          <a:p>
            <a:pPr marL="342900" indent="-342900" algn="l">
              <a:lnSpc>
                <a:spcPts val="3680"/>
              </a:lnSpc>
              <a:buFont typeface="Arial" panose="020B0604020202020204" pitchFamily="34" charset="0"/>
              <a:buChar char="•"/>
            </a:pPr>
            <a:r>
              <a:rPr lang="en-US" sz="2025" spc="-6">
                <a:solidFill>
                  <a:srgbClr val="404040"/>
                </a:solidFill>
                <a:latin typeface="Times New Roman" panose="02020603050405020304" charset="0"/>
                <a:cs typeface="Times New Roman" panose="02020603050405020304" charset="0"/>
              </a:rPr>
              <a:t> Algorithm &amp; Deployment</a:t>
            </a:r>
          </a:p>
          <a:p>
            <a:pPr marL="342900" indent="-342900" algn="l">
              <a:lnSpc>
                <a:spcPts val="3680"/>
              </a:lnSpc>
              <a:buFont typeface="Arial" panose="020B0604020202020204" pitchFamily="34" charset="0"/>
              <a:buChar char="•"/>
            </a:pPr>
            <a:r>
              <a:rPr lang="en-US" sz="2025" spc="10">
                <a:solidFill>
                  <a:srgbClr val="404040"/>
                </a:solidFill>
                <a:latin typeface="Times New Roman" panose="02020603050405020304" charset="0"/>
                <a:cs typeface="Times New Roman" panose="02020603050405020304" charset="0"/>
              </a:rPr>
              <a:t>Result </a:t>
            </a:r>
          </a:p>
          <a:p>
            <a:pPr marL="342900" indent="-342900" algn="l">
              <a:lnSpc>
                <a:spcPts val="3980"/>
              </a:lnSpc>
              <a:buFont typeface="Arial" panose="020B0604020202020204" pitchFamily="34" charset="0"/>
              <a:buChar char="•"/>
            </a:pPr>
            <a:r>
              <a:rPr lang="en-US" sz="2025" spc="4">
                <a:solidFill>
                  <a:srgbClr val="404040"/>
                </a:solidFill>
                <a:latin typeface="Times New Roman" panose="02020603050405020304" charset="0"/>
                <a:cs typeface="Times New Roman" panose="02020603050405020304" charset="0"/>
              </a:rPr>
              <a:t>Conclusion</a:t>
            </a:r>
          </a:p>
          <a:p>
            <a:pPr marL="342900" indent="-342900" algn="l">
              <a:lnSpc>
                <a:spcPts val="3680"/>
              </a:lnSpc>
              <a:buFont typeface="Arial" panose="020B0604020202020204" pitchFamily="34" charset="0"/>
              <a:buChar char="•"/>
            </a:pPr>
            <a:r>
              <a:rPr lang="en-US" sz="2025" spc="-4">
                <a:solidFill>
                  <a:srgbClr val="404040"/>
                </a:solidFill>
                <a:latin typeface="Times New Roman" panose="02020603050405020304" charset="0"/>
                <a:cs typeface="Times New Roman" panose="02020603050405020304" charset="0"/>
              </a:rPr>
              <a:t>Future Scope</a:t>
            </a:r>
          </a:p>
          <a:p>
            <a:pPr marL="342900" indent="-342900" algn="l">
              <a:lnSpc>
                <a:spcPts val="3680"/>
              </a:lnSpc>
              <a:buFont typeface="Arial" panose="020B0604020202020204" pitchFamily="34" charset="0"/>
              <a:buChar char="•"/>
            </a:pPr>
            <a:r>
              <a:rPr lang="en-US" sz="2025" spc="4">
                <a:solidFill>
                  <a:srgbClr val="404040"/>
                </a:solidFill>
                <a:latin typeface="Times New Roman" panose="02020603050405020304" charset="0"/>
                <a:cs typeface="Times New Roman" panose="02020603050405020304" charset="0"/>
              </a:rPr>
              <a:t>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84172" y="393697"/>
            <a:ext cx="11423647" cy="222247"/>
          </a:xfrm>
          <a:custGeom>
            <a:avLst/>
            <a:gdLst/>
            <a:ahLst/>
            <a:cxnLst/>
            <a:rect l="l" t="t" r="r" b="b"/>
            <a:pathLst>
              <a:path w="11423647" h="222247">
                <a:moveTo>
                  <a:pt x="0" y="0"/>
                </a:moveTo>
                <a:lnTo>
                  <a:pt x="11423647" y="0"/>
                </a:lnTo>
                <a:lnTo>
                  <a:pt x="11423647" y="222247"/>
                </a:lnTo>
                <a:lnTo>
                  <a:pt x="0" y="22224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0487025" y="6438900"/>
            <a:ext cx="1123950" cy="361950"/>
          </a:xfrm>
          <a:custGeom>
            <a:avLst/>
            <a:gdLst/>
            <a:ahLst/>
            <a:cxnLst/>
            <a:rect l="l" t="t" r="r" b="b"/>
            <a:pathLst>
              <a:path w="1123950" h="361950">
                <a:moveTo>
                  <a:pt x="0" y="0"/>
                </a:moveTo>
                <a:lnTo>
                  <a:pt x="1123950" y="0"/>
                </a:lnTo>
                <a:lnTo>
                  <a:pt x="1123950" y="361950"/>
                </a:lnTo>
                <a:lnTo>
                  <a:pt x="0" y="361950"/>
                </a:lnTo>
                <a:lnTo>
                  <a:pt x="0" y="0"/>
                </a:lnTo>
                <a:close/>
              </a:path>
            </a:pathLst>
          </a:custGeom>
          <a:blipFill>
            <a:blip r:embed="rId4"/>
            <a:stretch>
              <a:fillRect/>
            </a:stretch>
          </a:blipFill>
        </p:spPr>
      </p:sp>
      <p:sp>
        <p:nvSpPr>
          <p:cNvPr id="4" name="TextBox 4"/>
          <p:cNvSpPr txBox="1"/>
          <p:nvPr/>
        </p:nvSpPr>
        <p:spPr>
          <a:xfrm>
            <a:off x="673100" y="523240"/>
            <a:ext cx="10767695" cy="714375"/>
          </a:xfrm>
          <a:prstGeom prst="rect">
            <a:avLst/>
          </a:prstGeom>
        </p:spPr>
        <p:txBody>
          <a:bodyPr wrap="square" lIns="0" tIns="0" rIns="0" bIns="0" rtlCol="0" anchor="t">
            <a:spAutoFit/>
          </a:bodyPr>
          <a:lstStyle/>
          <a:p>
            <a:pPr algn="l">
              <a:lnSpc>
                <a:spcPts val="5575"/>
              </a:lnSpc>
            </a:pPr>
            <a:r>
              <a:rPr lang="en-US" sz="3980" spc="-11">
                <a:solidFill>
                  <a:srgbClr val="1CADE4"/>
                </a:solidFill>
                <a:latin typeface="Montserrat" panose="00000500000000000000"/>
              </a:rPr>
              <a:t>PROBLEM STATEMENT</a:t>
            </a:r>
          </a:p>
        </p:txBody>
      </p:sp>
      <p:sp>
        <p:nvSpPr>
          <p:cNvPr id="5" name="Text Box 4"/>
          <p:cNvSpPr txBox="1"/>
          <p:nvPr/>
        </p:nvSpPr>
        <p:spPr>
          <a:xfrm>
            <a:off x="686435" y="1600200"/>
            <a:ext cx="10215880" cy="1704569"/>
          </a:xfrm>
          <a:prstGeom prst="rect">
            <a:avLst/>
          </a:prstGeom>
          <a:noFill/>
        </p:spPr>
        <p:txBody>
          <a:bodyPr wrap="square" rtlCol="0" anchor="t">
            <a:spAutoFit/>
          </a:bodyPr>
          <a:lstStyle/>
          <a:p>
            <a:pPr>
              <a:lnSpc>
                <a:spcPct val="150000"/>
              </a:lnSpc>
            </a:pPr>
            <a:r>
              <a:rPr lang="en-US" dirty="0">
                <a:latin typeface="Times New Roman" panose="02020603050405020304" charset="0"/>
                <a:cs typeface="Times New Roman" panose="02020603050405020304" charset="0"/>
              </a:rPr>
              <a:t>This dataset comes from research by Civil Engineering department.</a:t>
            </a:r>
          </a:p>
          <a:p>
            <a:pPr>
              <a:lnSpc>
                <a:spcPct val="150000"/>
              </a:lnSpc>
            </a:pPr>
            <a:r>
              <a:rPr lang="en-US" dirty="0">
                <a:latin typeface="Times New Roman" panose="02020603050405020304" charset="0"/>
                <a:cs typeface="Times New Roman" panose="02020603050405020304" charset="0"/>
              </a:rPr>
              <a:t>The aim of the study is to determine how much of  As one could speculate about potential challenges and opportunities based on trends and projections. This could involve issues like climate change adaptation, technological advancements, cultural preservation, immigration integration, and geopolitical shifts.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84172" y="393697"/>
            <a:ext cx="11423647" cy="222247"/>
          </a:xfrm>
          <a:custGeom>
            <a:avLst/>
            <a:gdLst/>
            <a:ahLst/>
            <a:cxnLst/>
            <a:rect l="l" t="t" r="r" b="b"/>
            <a:pathLst>
              <a:path w="11423647" h="222247">
                <a:moveTo>
                  <a:pt x="0" y="0"/>
                </a:moveTo>
                <a:lnTo>
                  <a:pt x="11423647" y="0"/>
                </a:lnTo>
                <a:lnTo>
                  <a:pt x="11423647" y="222247"/>
                </a:lnTo>
                <a:lnTo>
                  <a:pt x="0" y="22224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0487025" y="6438900"/>
            <a:ext cx="1123950" cy="361950"/>
          </a:xfrm>
          <a:custGeom>
            <a:avLst/>
            <a:gdLst/>
            <a:ahLst/>
            <a:cxnLst/>
            <a:rect l="l" t="t" r="r" b="b"/>
            <a:pathLst>
              <a:path w="1123950" h="361950">
                <a:moveTo>
                  <a:pt x="0" y="0"/>
                </a:moveTo>
                <a:lnTo>
                  <a:pt x="1123950" y="0"/>
                </a:lnTo>
                <a:lnTo>
                  <a:pt x="1123950" y="361950"/>
                </a:lnTo>
                <a:lnTo>
                  <a:pt x="0" y="361950"/>
                </a:lnTo>
                <a:lnTo>
                  <a:pt x="0" y="0"/>
                </a:lnTo>
                <a:close/>
              </a:path>
            </a:pathLst>
          </a:custGeom>
          <a:blipFill>
            <a:blip r:embed="rId4"/>
            <a:stretch>
              <a:fillRect/>
            </a:stretch>
          </a:blipFill>
        </p:spPr>
      </p:sp>
      <p:sp>
        <p:nvSpPr>
          <p:cNvPr id="4" name="TextBox 4"/>
          <p:cNvSpPr txBox="1"/>
          <p:nvPr/>
        </p:nvSpPr>
        <p:spPr>
          <a:xfrm>
            <a:off x="673100" y="523240"/>
            <a:ext cx="10452735" cy="714375"/>
          </a:xfrm>
          <a:prstGeom prst="rect">
            <a:avLst/>
          </a:prstGeom>
        </p:spPr>
        <p:txBody>
          <a:bodyPr wrap="square" lIns="0" tIns="0" rIns="0" bIns="0" rtlCol="0" anchor="t">
            <a:spAutoFit/>
          </a:bodyPr>
          <a:lstStyle/>
          <a:p>
            <a:pPr algn="l">
              <a:lnSpc>
                <a:spcPts val="5575"/>
              </a:lnSpc>
            </a:pPr>
            <a:r>
              <a:rPr lang="en-US" sz="3980" spc="-11">
                <a:solidFill>
                  <a:srgbClr val="1CADE4"/>
                </a:solidFill>
                <a:latin typeface="Montserrat" panose="00000500000000000000"/>
              </a:rPr>
              <a:t>PROPOSED SOLUTION</a:t>
            </a:r>
          </a:p>
        </p:txBody>
      </p:sp>
      <p:sp>
        <p:nvSpPr>
          <p:cNvPr id="5" name="Text Box 4"/>
          <p:cNvSpPr txBox="1"/>
          <p:nvPr/>
        </p:nvSpPr>
        <p:spPr>
          <a:xfrm>
            <a:off x="609600" y="1752600"/>
            <a:ext cx="3975100" cy="3417346"/>
          </a:xfrm>
          <a:prstGeom prst="rect">
            <a:avLst/>
          </a:prstGeom>
          <a:noFill/>
        </p:spPr>
        <p:txBody>
          <a:bodyPr wrap="square" rtlCol="0" anchor="t">
            <a:spAutoFit/>
          </a:bodyPr>
          <a:lstStyle/>
          <a:p>
            <a:pPr>
              <a:lnSpc>
                <a:spcPct val="130000"/>
              </a:lnSpc>
            </a:pPr>
            <a:r>
              <a:rPr lang="en-US" sz="2000" dirty="0">
                <a:latin typeface="Times New Roman" panose="02020603050405020304" charset="0"/>
                <a:cs typeface="Times New Roman" panose="02020603050405020304" charset="0"/>
              </a:rPr>
              <a:t>Setting Parameters:</a:t>
            </a:r>
          </a:p>
          <a:p>
            <a:pPr>
              <a:lnSpc>
                <a:spcPct val="130000"/>
              </a:lnSpc>
            </a:pPr>
            <a:endParaRPr lang="en-US" sz="2000" dirty="0">
              <a:latin typeface="Times New Roman" panose="02020603050405020304" charset="0"/>
              <a:cs typeface="Times New Roman" panose="02020603050405020304" charset="0"/>
            </a:endParaRPr>
          </a:p>
          <a:p>
            <a:pPr>
              <a:lnSpc>
                <a:spcPct val="130000"/>
              </a:lnSpc>
            </a:pPr>
            <a:endParaRPr lang="en-US" sz="2000" dirty="0">
              <a:latin typeface="Times New Roman" panose="02020603050405020304" charset="0"/>
              <a:cs typeface="Times New Roman" panose="02020603050405020304" charset="0"/>
            </a:endParaRPr>
          </a:p>
          <a:p>
            <a:pPr>
              <a:lnSpc>
                <a:spcPct val="130000"/>
              </a:lnSpc>
            </a:pPr>
            <a:r>
              <a:rPr lang="en-US" dirty="0">
                <a:latin typeface="Times New Roman" panose="02020603050405020304" charset="0"/>
                <a:cs typeface="Times New Roman" panose="02020603050405020304" charset="0"/>
              </a:rPr>
              <a:t>Sustainable development </a:t>
            </a:r>
          </a:p>
          <a:p>
            <a:pPr>
              <a:lnSpc>
                <a:spcPct val="130000"/>
              </a:lnSpc>
            </a:pPr>
            <a:r>
              <a:rPr lang="en-US" dirty="0">
                <a:latin typeface="Times New Roman" panose="02020603050405020304" charset="0"/>
                <a:cs typeface="Times New Roman" panose="02020603050405020304" charset="0"/>
              </a:rPr>
              <a:t>Technology innovation</a:t>
            </a:r>
          </a:p>
          <a:p>
            <a:pPr>
              <a:lnSpc>
                <a:spcPct val="130000"/>
              </a:lnSpc>
            </a:pPr>
            <a:r>
              <a:rPr lang="en-US" dirty="0">
                <a:latin typeface="Times New Roman" panose="02020603050405020304" charset="0"/>
                <a:cs typeface="Times New Roman" panose="02020603050405020304" charset="0"/>
              </a:rPr>
              <a:t>Cultural preservation</a:t>
            </a:r>
          </a:p>
          <a:p>
            <a:pPr>
              <a:lnSpc>
                <a:spcPct val="130000"/>
              </a:lnSpc>
            </a:pPr>
            <a:r>
              <a:rPr lang="en-US" dirty="0">
                <a:latin typeface="Times New Roman" panose="02020603050405020304" charset="0"/>
                <a:cs typeface="Times New Roman" panose="02020603050405020304" charset="0"/>
              </a:rPr>
              <a:t>Education reform</a:t>
            </a:r>
          </a:p>
          <a:p>
            <a:pPr>
              <a:lnSpc>
                <a:spcPct val="130000"/>
              </a:lnSpc>
            </a:pPr>
            <a:r>
              <a:rPr lang="en-US" dirty="0">
                <a:latin typeface="Times New Roman" panose="02020603050405020304" charset="0"/>
                <a:cs typeface="Times New Roman" panose="02020603050405020304" charset="0"/>
              </a:rPr>
              <a:t>Global engagement </a:t>
            </a:r>
          </a:p>
          <a:p>
            <a:pPr>
              <a:lnSpc>
                <a:spcPct val="130000"/>
              </a:lnSpc>
            </a:pPr>
            <a:r>
              <a:rPr lang="en-US" dirty="0">
                <a:latin typeface="Times New Roman" panose="02020603050405020304" charset="0"/>
                <a:cs typeface="Times New Roman" panose="02020603050405020304" charset="0"/>
              </a:rPr>
              <a:t>Healthcare and </a:t>
            </a:r>
            <a:r>
              <a:rPr lang="en-US" dirty="0" err="1">
                <a:latin typeface="Times New Roman" panose="02020603050405020304" charset="0"/>
                <a:cs typeface="Times New Roman" panose="02020603050405020304" charset="0"/>
              </a:rPr>
              <a:t>welness</a:t>
            </a:r>
            <a:endParaRPr lang="en-US" dirty="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84172" y="393697"/>
            <a:ext cx="11423647" cy="222247"/>
          </a:xfrm>
          <a:custGeom>
            <a:avLst/>
            <a:gdLst/>
            <a:ahLst/>
            <a:cxnLst/>
            <a:rect l="l" t="t" r="r" b="b"/>
            <a:pathLst>
              <a:path w="11423647" h="222247">
                <a:moveTo>
                  <a:pt x="0" y="0"/>
                </a:moveTo>
                <a:lnTo>
                  <a:pt x="11423647" y="0"/>
                </a:lnTo>
                <a:lnTo>
                  <a:pt x="11423647" y="222247"/>
                </a:lnTo>
                <a:lnTo>
                  <a:pt x="0" y="22224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0487025" y="6438900"/>
            <a:ext cx="1123950" cy="361950"/>
          </a:xfrm>
          <a:custGeom>
            <a:avLst/>
            <a:gdLst/>
            <a:ahLst/>
            <a:cxnLst/>
            <a:rect l="l" t="t" r="r" b="b"/>
            <a:pathLst>
              <a:path w="1123950" h="361950">
                <a:moveTo>
                  <a:pt x="0" y="0"/>
                </a:moveTo>
                <a:lnTo>
                  <a:pt x="1123950" y="0"/>
                </a:lnTo>
                <a:lnTo>
                  <a:pt x="1123950" y="361950"/>
                </a:lnTo>
                <a:lnTo>
                  <a:pt x="0" y="361950"/>
                </a:lnTo>
                <a:lnTo>
                  <a:pt x="0" y="0"/>
                </a:lnTo>
                <a:close/>
              </a:path>
            </a:pathLst>
          </a:custGeom>
          <a:blipFill>
            <a:blip r:embed="rId4"/>
            <a:stretch>
              <a:fillRect/>
            </a:stretch>
          </a:blipFill>
        </p:spPr>
      </p:sp>
      <p:sp>
        <p:nvSpPr>
          <p:cNvPr id="4" name="TextBox 4"/>
          <p:cNvSpPr txBox="1"/>
          <p:nvPr/>
        </p:nvSpPr>
        <p:spPr>
          <a:xfrm>
            <a:off x="673103" y="464925"/>
            <a:ext cx="5216995" cy="672284"/>
          </a:xfrm>
          <a:prstGeom prst="rect">
            <a:avLst/>
          </a:prstGeom>
        </p:spPr>
        <p:txBody>
          <a:bodyPr lIns="0" tIns="0" rIns="0" bIns="0" rtlCol="0" anchor="t">
            <a:spAutoFit/>
          </a:bodyPr>
          <a:lstStyle/>
          <a:p>
            <a:pPr algn="l">
              <a:lnSpc>
                <a:spcPts val="5570"/>
              </a:lnSpc>
            </a:pPr>
            <a:r>
              <a:rPr lang="en-US" sz="3980" spc="-11">
                <a:solidFill>
                  <a:srgbClr val="1CADE4"/>
                </a:solidFill>
                <a:latin typeface="Montserrat" panose="00000500000000000000"/>
              </a:rPr>
              <a:t>SYSTEM APPROACH</a:t>
            </a:r>
          </a:p>
        </p:txBody>
      </p:sp>
      <p:sp>
        <p:nvSpPr>
          <p:cNvPr id="5" name="Text Box 4"/>
          <p:cNvSpPr txBox="1"/>
          <p:nvPr/>
        </p:nvSpPr>
        <p:spPr>
          <a:xfrm>
            <a:off x="229235" y="1828800"/>
            <a:ext cx="10259060" cy="4369435"/>
          </a:xfrm>
          <a:prstGeom prst="rect">
            <a:avLst/>
          </a:prstGeom>
          <a:noFill/>
        </p:spPr>
        <p:txBody>
          <a:bodyPr wrap="square" rtlCol="0">
            <a:spAutoFit/>
          </a:bodyPr>
          <a:lstStyle/>
          <a:p>
            <a:pPr algn="just"/>
            <a:r>
              <a:rPr lang="en-IN" altLang="en-US">
                <a:latin typeface="Times New Roman" panose="02020603050405020304" charset="0"/>
                <a:cs typeface="Times New Roman" panose="02020603050405020304" charset="0"/>
              </a:rPr>
              <a:t>Building the proposed solution would involve a combination of data processing,feature engineering,and machine learning. Here are the key system and library requriements.</a:t>
            </a:r>
          </a:p>
          <a:p>
            <a:pPr algn="just"/>
            <a:endParaRPr lang="en-IN" altLang="en-US">
              <a:latin typeface="Times New Roman" panose="02020603050405020304" charset="0"/>
              <a:cs typeface="Times New Roman" panose="02020603050405020304" charset="0"/>
            </a:endParaRPr>
          </a:p>
          <a:p>
            <a:pPr algn="just"/>
            <a:r>
              <a:rPr lang="en-IN" altLang="en-US" sz="1900" b="1">
                <a:latin typeface="Times New Roman" panose="02020603050405020304" charset="0"/>
                <a:cs typeface="Times New Roman" panose="02020603050405020304" charset="0"/>
              </a:rPr>
              <a:t>System Requirements:</a:t>
            </a:r>
          </a:p>
          <a:p>
            <a:pPr algn="just"/>
            <a:endParaRPr lang="en-IN" altLang="en-US">
              <a:latin typeface="Times New Roman" panose="02020603050405020304" charset="0"/>
              <a:cs typeface="Times New Roman" panose="02020603050405020304" charset="0"/>
            </a:endParaRPr>
          </a:p>
          <a:p>
            <a:pPr algn="just">
              <a:lnSpc>
                <a:spcPct val="130000"/>
              </a:lnSpc>
            </a:pPr>
            <a:r>
              <a:rPr lang="en-IN" altLang="en-US" b="1">
                <a:latin typeface="Times New Roman" panose="02020603050405020304" charset="0"/>
                <a:cs typeface="Times New Roman" panose="02020603050405020304" charset="0"/>
              </a:rPr>
              <a:t>1.Hardaware:</a:t>
            </a:r>
          </a:p>
          <a:p>
            <a:pPr marL="285750" indent="-285750" algn="just">
              <a:lnSpc>
                <a:spcPct val="130000"/>
              </a:lnSpc>
              <a:buFont typeface="Arial" panose="020B0604020202020204" pitchFamily="34" charset="0"/>
              <a:buChar char="•"/>
            </a:pPr>
            <a:r>
              <a:rPr lang="en-IN" altLang="en-US">
                <a:latin typeface="Times New Roman" panose="02020603050405020304" charset="0"/>
                <a:cs typeface="Times New Roman" panose="02020603050405020304" charset="0"/>
              </a:rPr>
              <a:t>  A computer with sufficent processing power,perferably wwith multiple cores or a GPU for faster traning of machine learning models.</a:t>
            </a:r>
          </a:p>
          <a:p>
            <a:pPr marL="285750" indent="-285750" algn="just">
              <a:lnSpc>
                <a:spcPct val="130000"/>
              </a:lnSpc>
              <a:buFont typeface="Arial" panose="020B0604020202020204" pitchFamily="34" charset="0"/>
              <a:buChar char="•"/>
            </a:pPr>
            <a:r>
              <a:rPr lang="en-IN" altLang="en-US">
                <a:latin typeface="Times New Roman" panose="02020603050405020304" charset="0"/>
                <a:cs typeface="Times New Roman" panose="02020603050405020304" charset="0"/>
              </a:rPr>
              <a:t> Adequate RAm to handke the size of the saraset and computational requriments.</a:t>
            </a:r>
          </a:p>
          <a:p>
            <a:pPr marL="285750" indent="-285750" algn="just">
              <a:lnSpc>
                <a:spcPct val="130000"/>
              </a:lnSpc>
            </a:pPr>
            <a:r>
              <a:rPr lang="en-IN" altLang="en-US" b="1">
                <a:latin typeface="Times New Roman" panose="02020603050405020304" charset="0"/>
                <a:cs typeface="Times New Roman" panose="02020603050405020304" charset="0"/>
              </a:rPr>
              <a:t>2. Software:</a:t>
            </a:r>
          </a:p>
          <a:p>
            <a:pPr marL="285750" indent="-285750" algn="just">
              <a:lnSpc>
                <a:spcPct val="130000"/>
              </a:lnSpc>
              <a:buFont typeface="Arial" panose="020B0604020202020204" pitchFamily="34" charset="0"/>
              <a:buChar char="•"/>
            </a:pPr>
            <a:r>
              <a:rPr lang="en-IN" altLang="en-US">
                <a:latin typeface="Times New Roman" panose="02020603050405020304" charset="0"/>
                <a:cs typeface="Times New Roman" panose="02020603050405020304" charset="0"/>
              </a:rPr>
              <a:t> An operating syatem compatible with the requrired machine learning libraries(eg., Windowa=s, linux,macsOS).</a:t>
            </a:r>
          </a:p>
          <a:p>
            <a:pPr marL="285750" indent="-285750" algn="just">
              <a:lnSpc>
                <a:spcPct val="130000"/>
              </a:lnSpc>
            </a:pPr>
            <a:endParaRPr lang="en-IN" altLang="en-US">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84172" y="393697"/>
            <a:ext cx="11423647" cy="222247"/>
          </a:xfrm>
          <a:custGeom>
            <a:avLst/>
            <a:gdLst/>
            <a:ahLst/>
            <a:cxnLst/>
            <a:rect l="l" t="t" r="r" b="b"/>
            <a:pathLst>
              <a:path w="11423647" h="222247">
                <a:moveTo>
                  <a:pt x="0" y="0"/>
                </a:moveTo>
                <a:lnTo>
                  <a:pt x="11423647" y="0"/>
                </a:lnTo>
                <a:lnTo>
                  <a:pt x="11423647" y="222247"/>
                </a:lnTo>
                <a:lnTo>
                  <a:pt x="0" y="22224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685800" y="538162"/>
            <a:ext cx="10849610" cy="714375"/>
          </a:xfrm>
          <a:prstGeom prst="rect">
            <a:avLst/>
          </a:prstGeom>
        </p:spPr>
        <p:txBody>
          <a:bodyPr wrap="square" lIns="0" tIns="0" rIns="0" bIns="0" rtlCol="0" anchor="t">
            <a:spAutoFit/>
          </a:bodyPr>
          <a:lstStyle/>
          <a:p>
            <a:pPr algn="l">
              <a:lnSpc>
                <a:spcPts val="5575"/>
              </a:lnSpc>
            </a:pPr>
            <a:r>
              <a:rPr lang="en-US" sz="3980" spc="-11">
                <a:solidFill>
                  <a:srgbClr val="1CADE4"/>
                </a:solidFill>
                <a:latin typeface="Montserrat" panose="00000500000000000000"/>
              </a:rPr>
              <a:t>ALGORITHM &amp; DEPLOYMENT</a:t>
            </a:r>
          </a:p>
        </p:txBody>
      </p:sp>
      <p:sp>
        <p:nvSpPr>
          <p:cNvPr id="7" name="Text Box 6"/>
          <p:cNvSpPr txBox="1"/>
          <p:nvPr/>
        </p:nvSpPr>
        <p:spPr>
          <a:xfrm>
            <a:off x="685800" y="2057400"/>
            <a:ext cx="4537075" cy="368300"/>
          </a:xfrm>
          <a:prstGeom prst="rect">
            <a:avLst/>
          </a:prstGeom>
          <a:noFill/>
        </p:spPr>
        <p:txBody>
          <a:bodyPr wrap="square" rtlCol="0" anchor="t">
            <a:spAutoFit/>
          </a:bodyPr>
          <a:lstStyle/>
          <a:p>
            <a:r>
              <a:rPr lang="en-US">
                <a:latin typeface="Times New Roman" panose="02020603050405020304" charset="0"/>
                <a:cs typeface="Times New Roman" panose="02020603050405020304" charset="0"/>
              </a:rPr>
              <a:t>Deep neural networks (DNN)</a:t>
            </a:r>
          </a:p>
        </p:txBody>
      </p:sp>
      <p:sp>
        <p:nvSpPr>
          <p:cNvPr id="9" name="Text Box 8"/>
          <p:cNvSpPr txBox="1"/>
          <p:nvPr/>
        </p:nvSpPr>
        <p:spPr>
          <a:xfrm>
            <a:off x="1063620" y="2667000"/>
            <a:ext cx="10064750" cy="645160"/>
          </a:xfrm>
          <a:prstGeom prst="rect">
            <a:avLst/>
          </a:prstGeom>
          <a:noFill/>
        </p:spPr>
        <p:txBody>
          <a:bodyPr wrap="square" rtlCol="0" anchor="t">
            <a:spAutoFit/>
          </a:bodyPr>
          <a:lstStyle/>
          <a:p>
            <a:r>
              <a:rPr lang="en-US">
                <a:latin typeface="Times New Roman" panose="02020603050405020304" charset="0"/>
                <a:cs typeface="Times New Roman" panose="02020603050405020304" charset="0"/>
              </a:rPr>
              <a:t>Deep neural networks (DNN) is a class of machine learning algorithms similar to the artificial neural network and aims to mimic the information processing of the brain.</a:t>
            </a:r>
          </a:p>
        </p:txBody>
      </p:sp>
      <p:sp>
        <p:nvSpPr>
          <p:cNvPr id="6" name="Text Box 5"/>
          <p:cNvSpPr txBox="1"/>
          <p:nvPr/>
        </p:nvSpPr>
        <p:spPr>
          <a:xfrm>
            <a:off x="838200" y="3657600"/>
            <a:ext cx="3846830" cy="368300"/>
          </a:xfrm>
          <a:prstGeom prst="rect">
            <a:avLst/>
          </a:prstGeom>
          <a:noFill/>
        </p:spPr>
        <p:txBody>
          <a:bodyPr wrap="none" rtlCol="0" anchor="t">
            <a:spAutoFit/>
          </a:bodyPr>
          <a:lstStyle/>
          <a:p>
            <a:r>
              <a:rPr lang="en-US">
                <a:latin typeface="Times New Roman" panose="02020603050405020304" charset="0"/>
                <a:cs typeface="Times New Roman" panose="02020603050405020304" charset="0"/>
                <a:sym typeface="+mn-ea"/>
              </a:rPr>
              <a:t>Steps to implement the </a:t>
            </a:r>
            <a:r>
              <a:rPr lang="en-IN" altLang="en-US">
                <a:latin typeface="Times New Roman" panose="02020603050405020304" charset="0"/>
                <a:cs typeface="Times New Roman" panose="02020603050405020304" charset="0"/>
                <a:sym typeface="+mn-ea"/>
              </a:rPr>
              <a:t>DNN</a:t>
            </a:r>
            <a:r>
              <a:rPr lang="en-US">
                <a:latin typeface="Times New Roman" panose="02020603050405020304" charset="0"/>
                <a:cs typeface="Times New Roman" panose="02020603050405020304" charset="0"/>
                <a:sym typeface="+mn-ea"/>
              </a:rPr>
              <a:t> algorithm:</a:t>
            </a:r>
            <a:endParaRPr lang="en-US">
              <a:latin typeface="Times New Roman" panose="02020603050405020304" charset="0"/>
              <a:cs typeface="Times New Roman" panose="02020603050405020304" charset="0"/>
            </a:endParaRPr>
          </a:p>
        </p:txBody>
      </p:sp>
      <p:sp>
        <p:nvSpPr>
          <p:cNvPr id="8" name="Text Box 7"/>
          <p:cNvSpPr txBox="1"/>
          <p:nvPr/>
        </p:nvSpPr>
        <p:spPr>
          <a:xfrm>
            <a:off x="1524000" y="4267200"/>
            <a:ext cx="5193665" cy="1751965"/>
          </a:xfrm>
          <a:prstGeom prst="rect">
            <a:avLst/>
          </a:prstGeom>
          <a:noFill/>
        </p:spPr>
        <p:txBody>
          <a:bodyPr wrap="square" rtlCol="0" anchor="t">
            <a:spAutoFit/>
          </a:bodyPr>
          <a:lstStyle/>
          <a:p>
            <a:pPr marL="285750" indent="-285750">
              <a:lnSpc>
                <a:spcPct val="120000"/>
              </a:lnSpc>
              <a:buFont typeface="Arial" panose="020B0604020202020204" pitchFamily="34" charset="0"/>
              <a:buChar char="•"/>
            </a:pPr>
            <a:r>
              <a:rPr lang="en-US">
                <a:latin typeface="Times New Roman" panose="02020603050405020304" charset="0"/>
                <a:cs typeface="Times New Roman" panose="02020603050405020304" charset="0"/>
              </a:rPr>
              <a:t>Data collection</a:t>
            </a:r>
          </a:p>
          <a:p>
            <a:pPr marL="285750" indent="-285750">
              <a:lnSpc>
                <a:spcPct val="120000"/>
              </a:lnSpc>
              <a:buFont typeface="Arial" panose="020B0604020202020204" pitchFamily="34" charset="0"/>
              <a:buChar char="•"/>
            </a:pPr>
            <a:r>
              <a:rPr lang="en-US">
                <a:latin typeface="Times New Roman" panose="02020603050405020304" charset="0"/>
                <a:cs typeface="Times New Roman" panose="02020603050405020304" charset="0"/>
                <a:sym typeface="+mn-ea"/>
              </a:rPr>
              <a:t> Feature extraction</a:t>
            </a:r>
            <a:endParaRPr lang="en-US">
              <a:latin typeface="Times New Roman" panose="02020603050405020304" charset="0"/>
              <a:cs typeface="Times New Roman" panose="02020603050405020304" charset="0"/>
            </a:endParaRPr>
          </a:p>
          <a:p>
            <a:pPr marL="285750" indent="-285750">
              <a:lnSpc>
                <a:spcPct val="120000"/>
              </a:lnSpc>
              <a:buFont typeface="Arial" panose="020B0604020202020204" pitchFamily="34" charset="0"/>
              <a:buChar char="•"/>
            </a:pPr>
            <a:r>
              <a:rPr lang="en-US">
                <a:latin typeface="Times New Roman" panose="02020603050405020304" charset="0"/>
                <a:cs typeface="Times New Roman" panose="02020603050405020304" charset="0"/>
              </a:rPr>
              <a:t>Information processing</a:t>
            </a:r>
          </a:p>
          <a:p>
            <a:pPr marL="285750" indent="-285750">
              <a:lnSpc>
                <a:spcPct val="120000"/>
              </a:lnSpc>
              <a:buFont typeface="Arial" panose="020B0604020202020204" pitchFamily="34" charset="0"/>
              <a:buChar char="•"/>
            </a:pPr>
            <a:r>
              <a:rPr lang="en-US">
                <a:latin typeface="Times New Roman" panose="02020603050405020304" charset="0"/>
                <a:cs typeface="Times New Roman" panose="02020603050405020304" charset="0"/>
              </a:rPr>
              <a:t>Model training</a:t>
            </a:r>
          </a:p>
          <a:p>
            <a:pPr marL="285750" indent="-285750">
              <a:lnSpc>
                <a:spcPct val="120000"/>
              </a:lnSpc>
              <a:buFont typeface="Arial" panose="020B0604020202020204" pitchFamily="34" charset="0"/>
              <a:buChar char="•"/>
            </a:pPr>
            <a:r>
              <a:rPr lang="en-US">
                <a:latin typeface="Times New Roman" panose="02020603050405020304" charset="0"/>
                <a:cs typeface="Times New Roman" panose="02020603050405020304" charset="0"/>
              </a:rPr>
              <a:t>Performance evaluation</a:t>
            </a:r>
          </a:p>
        </p:txBody>
      </p:sp>
      <p:sp>
        <p:nvSpPr>
          <p:cNvPr id="11" name="Freeform 3"/>
          <p:cNvSpPr/>
          <p:nvPr/>
        </p:nvSpPr>
        <p:spPr>
          <a:xfrm>
            <a:off x="10487025" y="6438900"/>
            <a:ext cx="1123950" cy="361950"/>
          </a:xfrm>
          <a:custGeom>
            <a:avLst/>
            <a:gdLst/>
            <a:ahLst/>
            <a:cxnLst/>
            <a:rect l="l" t="t" r="r" b="b"/>
            <a:pathLst>
              <a:path w="1123950" h="361950">
                <a:moveTo>
                  <a:pt x="0" y="0"/>
                </a:moveTo>
                <a:lnTo>
                  <a:pt x="1123950" y="0"/>
                </a:lnTo>
                <a:lnTo>
                  <a:pt x="1123950" y="361950"/>
                </a:lnTo>
                <a:lnTo>
                  <a:pt x="0" y="361950"/>
                </a:lnTo>
                <a:lnTo>
                  <a:pt x="0" y="0"/>
                </a:lnTo>
                <a:close/>
              </a:path>
            </a:pathLst>
          </a:custGeom>
          <a:blipFill>
            <a:blip r:embed="rId4"/>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84172" y="393697"/>
            <a:ext cx="11423647" cy="222247"/>
          </a:xfrm>
          <a:custGeom>
            <a:avLst/>
            <a:gdLst/>
            <a:ahLst/>
            <a:cxnLst/>
            <a:rect l="l" t="t" r="r" b="b"/>
            <a:pathLst>
              <a:path w="11423647" h="222247">
                <a:moveTo>
                  <a:pt x="0" y="0"/>
                </a:moveTo>
                <a:lnTo>
                  <a:pt x="11423647" y="0"/>
                </a:lnTo>
                <a:lnTo>
                  <a:pt x="11423647" y="222247"/>
                </a:lnTo>
                <a:lnTo>
                  <a:pt x="0" y="22224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0487025" y="6438900"/>
            <a:ext cx="1123950" cy="361950"/>
          </a:xfrm>
          <a:custGeom>
            <a:avLst/>
            <a:gdLst/>
            <a:ahLst/>
            <a:cxnLst/>
            <a:rect l="l" t="t" r="r" b="b"/>
            <a:pathLst>
              <a:path w="1123950" h="361950">
                <a:moveTo>
                  <a:pt x="0" y="0"/>
                </a:moveTo>
                <a:lnTo>
                  <a:pt x="1123950" y="0"/>
                </a:lnTo>
                <a:lnTo>
                  <a:pt x="1123950" y="361950"/>
                </a:lnTo>
                <a:lnTo>
                  <a:pt x="0" y="361950"/>
                </a:lnTo>
                <a:lnTo>
                  <a:pt x="0" y="0"/>
                </a:lnTo>
                <a:close/>
              </a:path>
            </a:pathLst>
          </a:custGeom>
          <a:blipFill>
            <a:blip r:embed="rId4"/>
            <a:stretch>
              <a:fillRect/>
            </a:stretch>
          </a:blipFill>
        </p:spPr>
      </p:sp>
      <p:sp>
        <p:nvSpPr>
          <p:cNvPr id="4" name="TextBox 4"/>
          <p:cNvSpPr txBox="1"/>
          <p:nvPr/>
        </p:nvSpPr>
        <p:spPr>
          <a:xfrm>
            <a:off x="685800" y="533400"/>
            <a:ext cx="10849610" cy="714375"/>
          </a:xfrm>
          <a:prstGeom prst="rect">
            <a:avLst/>
          </a:prstGeom>
        </p:spPr>
        <p:txBody>
          <a:bodyPr wrap="square" lIns="0" tIns="0" rIns="0" bIns="0" rtlCol="0" anchor="t">
            <a:spAutoFit/>
          </a:bodyPr>
          <a:lstStyle/>
          <a:p>
            <a:pPr algn="l">
              <a:lnSpc>
                <a:spcPts val="5575"/>
              </a:lnSpc>
            </a:pPr>
            <a:r>
              <a:rPr lang="en-US" sz="3980" spc="-11">
                <a:solidFill>
                  <a:srgbClr val="1CADE4"/>
                </a:solidFill>
                <a:latin typeface="Montserrat" panose="00000500000000000000"/>
              </a:rPr>
              <a:t>ALGORITHM &amp; DEPLOYMENT</a:t>
            </a:r>
          </a:p>
        </p:txBody>
      </p:sp>
      <p:sp>
        <p:nvSpPr>
          <p:cNvPr id="5" name="Text Box 4"/>
          <p:cNvSpPr txBox="1"/>
          <p:nvPr/>
        </p:nvSpPr>
        <p:spPr>
          <a:xfrm>
            <a:off x="762000" y="1905000"/>
            <a:ext cx="3044423" cy="369332"/>
          </a:xfrm>
          <a:prstGeom prst="rect">
            <a:avLst/>
          </a:prstGeom>
          <a:noFill/>
        </p:spPr>
        <p:txBody>
          <a:bodyPr wrap="none" rtlCol="0">
            <a:spAutoFit/>
          </a:bodyPr>
          <a:lstStyle/>
          <a:p>
            <a:pPr algn="l"/>
            <a:r>
              <a:rPr lang="en-US" altLang="en-US" dirty="0">
                <a:latin typeface="Times New Roman" panose="02020603050405020304" charset="0"/>
                <a:cs typeface="Times New Roman" panose="02020603050405020304" charset="0"/>
              </a:rPr>
              <a:t>Python programming language</a:t>
            </a:r>
            <a:endParaRPr lang="en-IN" altLang="en-US" dirty="0">
              <a:latin typeface="Times New Roman" panose="02020603050405020304" charset="0"/>
              <a:cs typeface="Times New Roman" panose="02020603050405020304" charset="0"/>
            </a:endParaRPr>
          </a:p>
        </p:txBody>
      </p:sp>
      <p:sp>
        <p:nvSpPr>
          <p:cNvPr id="11" name="TextBox 10">
            <a:extLst>
              <a:ext uri="{FF2B5EF4-FFF2-40B4-BE49-F238E27FC236}">
                <a16:creationId xmlns:a16="http://schemas.microsoft.com/office/drawing/2014/main" id="{2CCD6D07-6809-F848-FDE5-15FFB11FCB9E}"/>
              </a:ext>
            </a:extLst>
          </p:cNvPr>
          <p:cNvSpPr txBox="1"/>
          <p:nvPr/>
        </p:nvSpPr>
        <p:spPr>
          <a:xfrm rot="10800000" flipV="1">
            <a:off x="1756537" y="2220562"/>
            <a:ext cx="5758559" cy="1754326"/>
          </a:xfrm>
          <a:prstGeom prst="rect">
            <a:avLst/>
          </a:prstGeom>
          <a:noFill/>
        </p:spPr>
        <p:txBody>
          <a:bodyPr wrap="square">
            <a:spAutoFit/>
          </a:bodyPr>
          <a:lstStyle/>
          <a:p>
            <a:r>
              <a:rPr lang="en-GB" b="0" i="0" dirty="0">
                <a:solidFill>
                  <a:srgbClr val="000000"/>
                </a:solidFill>
                <a:effectLst/>
                <a:highlight>
                  <a:srgbClr val="FFFFFF"/>
                </a:highlight>
                <a:latin typeface="Helvetica Neue"/>
              </a:rPr>
              <a:t>The definition of a </a:t>
            </a:r>
            <a:r>
              <a:rPr lang="en-GB" b="0" i="1" dirty="0">
                <a:solidFill>
                  <a:srgbClr val="000000"/>
                </a:solidFill>
                <a:effectLst/>
                <a:highlight>
                  <a:srgbClr val="FFFFFF"/>
                </a:highlight>
                <a:latin typeface="Helvetica Neue"/>
              </a:rPr>
              <a:t>program</a:t>
            </a:r>
            <a:r>
              <a:rPr lang="en-GB" b="0" i="0" dirty="0">
                <a:solidFill>
                  <a:srgbClr val="000000"/>
                </a:solidFill>
                <a:effectLst/>
                <a:highlight>
                  <a:srgbClr val="FFFFFF"/>
                </a:highlight>
                <a:latin typeface="Helvetica Neue"/>
              </a:rPr>
              <a:t> at its most basic is a sequence of Python statements that have been crafted to do something. Even our simple </a:t>
            </a:r>
            <a:r>
              <a:rPr lang="en-GB" b="0" i="1" dirty="0" err="1">
                <a:solidFill>
                  <a:srgbClr val="000000"/>
                </a:solidFill>
                <a:effectLst/>
                <a:highlight>
                  <a:srgbClr val="FFFFFF"/>
                </a:highlight>
                <a:latin typeface="Helvetica Neue"/>
              </a:rPr>
              <a:t>hello.py</a:t>
            </a:r>
            <a:r>
              <a:rPr lang="en-GB" b="0" i="0" dirty="0">
                <a:solidFill>
                  <a:srgbClr val="000000"/>
                </a:solidFill>
                <a:effectLst/>
                <a:highlight>
                  <a:srgbClr val="FFFFFF"/>
                </a:highlight>
                <a:latin typeface="Helvetica Neue"/>
              </a:rPr>
              <a:t> script is a program. It is a one-line program and is not particularly useful, but in the strictest definition, it is a Python program.</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84172" y="393697"/>
            <a:ext cx="11423647" cy="222247"/>
          </a:xfrm>
          <a:custGeom>
            <a:avLst/>
            <a:gdLst/>
            <a:ahLst/>
            <a:cxnLst/>
            <a:rect l="l" t="t" r="r" b="b"/>
            <a:pathLst>
              <a:path w="11423647" h="222247">
                <a:moveTo>
                  <a:pt x="0" y="0"/>
                </a:moveTo>
                <a:lnTo>
                  <a:pt x="11423647" y="0"/>
                </a:lnTo>
                <a:lnTo>
                  <a:pt x="11423647" y="222247"/>
                </a:lnTo>
                <a:lnTo>
                  <a:pt x="0" y="22224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0487025" y="6438900"/>
            <a:ext cx="1123950" cy="361950"/>
          </a:xfrm>
          <a:custGeom>
            <a:avLst/>
            <a:gdLst/>
            <a:ahLst/>
            <a:cxnLst/>
            <a:rect l="l" t="t" r="r" b="b"/>
            <a:pathLst>
              <a:path w="1123950" h="361950">
                <a:moveTo>
                  <a:pt x="0" y="0"/>
                </a:moveTo>
                <a:lnTo>
                  <a:pt x="1123950" y="0"/>
                </a:lnTo>
                <a:lnTo>
                  <a:pt x="1123950" y="361950"/>
                </a:lnTo>
                <a:lnTo>
                  <a:pt x="0" y="361950"/>
                </a:lnTo>
                <a:lnTo>
                  <a:pt x="0" y="0"/>
                </a:lnTo>
                <a:close/>
              </a:path>
            </a:pathLst>
          </a:custGeom>
          <a:blipFill>
            <a:blip r:embed="rId4"/>
            <a:stretch>
              <a:fillRect/>
            </a:stretch>
          </a:blipFill>
        </p:spPr>
      </p:sp>
      <p:sp>
        <p:nvSpPr>
          <p:cNvPr id="4" name="TextBox 4"/>
          <p:cNvSpPr txBox="1"/>
          <p:nvPr/>
        </p:nvSpPr>
        <p:spPr>
          <a:xfrm>
            <a:off x="673100" y="523240"/>
            <a:ext cx="6054090" cy="714375"/>
          </a:xfrm>
          <a:prstGeom prst="rect">
            <a:avLst/>
          </a:prstGeom>
        </p:spPr>
        <p:txBody>
          <a:bodyPr wrap="square" lIns="0" tIns="0" rIns="0" bIns="0" rtlCol="0" anchor="t">
            <a:spAutoFit/>
          </a:bodyPr>
          <a:lstStyle/>
          <a:p>
            <a:pPr algn="l">
              <a:lnSpc>
                <a:spcPts val="5575"/>
              </a:lnSpc>
            </a:pPr>
            <a:r>
              <a:rPr lang="en-US" sz="3980" spc="-11">
                <a:solidFill>
                  <a:srgbClr val="1CADE4"/>
                </a:solidFill>
                <a:latin typeface="Montserrat" panose="00000500000000000000"/>
              </a:rPr>
              <a:t>RESULT</a:t>
            </a:r>
          </a:p>
        </p:txBody>
      </p:sp>
      <p:pic>
        <p:nvPicPr>
          <p:cNvPr id="7" name="Picture 6">
            <a:extLst>
              <a:ext uri="{FF2B5EF4-FFF2-40B4-BE49-F238E27FC236}">
                <a16:creationId xmlns:a16="http://schemas.microsoft.com/office/drawing/2014/main" id="{214B8F40-0501-DCE8-8A64-3DBDF8E23F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94831" y="1781299"/>
            <a:ext cx="6402337" cy="435703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84172" y="393697"/>
            <a:ext cx="11423647" cy="222247"/>
          </a:xfrm>
          <a:custGeom>
            <a:avLst/>
            <a:gdLst/>
            <a:ahLst/>
            <a:cxnLst/>
            <a:rect l="l" t="t" r="r" b="b"/>
            <a:pathLst>
              <a:path w="11423647" h="222247">
                <a:moveTo>
                  <a:pt x="0" y="0"/>
                </a:moveTo>
                <a:lnTo>
                  <a:pt x="11423647" y="0"/>
                </a:lnTo>
                <a:lnTo>
                  <a:pt x="11423647" y="222247"/>
                </a:lnTo>
                <a:lnTo>
                  <a:pt x="0" y="22224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0487025" y="6438900"/>
            <a:ext cx="1123950" cy="361950"/>
          </a:xfrm>
          <a:custGeom>
            <a:avLst/>
            <a:gdLst/>
            <a:ahLst/>
            <a:cxnLst/>
            <a:rect l="l" t="t" r="r" b="b"/>
            <a:pathLst>
              <a:path w="1123950" h="361950">
                <a:moveTo>
                  <a:pt x="0" y="0"/>
                </a:moveTo>
                <a:lnTo>
                  <a:pt x="1123950" y="0"/>
                </a:lnTo>
                <a:lnTo>
                  <a:pt x="1123950" y="361950"/>
                </a:lnTo>
                <a:lnTo>
                  <a:pt x="0" y="361950"/>
                </a:lnTo>
                <a:lnTo>
                  <a:pt x="0" y="0"/>
                </a:lnTo>
                <a:close/>
              </a:path>
            </a:pathLst>
          </a:custGeom>
          <a:blipFill>
            <a:blip r:embed="rId4"/>
            <a:stretch>
              <a:fillRect/>
            </a:stretch>
          </a:blipFill>
        </p:spPr>
      </p:sp>
      <p:sp>
        <p:nvSpPr>
          <p:cNvPr id="4" name="TextBox 4"/>
          <p:cNvSpPr txBox="1"/>
          <p:nvPr/>
        </p:nvSpPr>
        <p:spPr>
          <a:xfrm>
            <a:off x="673100" y="523240"/>
            <a:ext cx="6903085" cy="1382814"/>
          </a:xfrm>
          <a:prstGeom prst="rect">
            <a:avLst/>
          </a:prstGeom>
        </p:spPr>
        <p:txBody>
          <a:bodyPr wrap="square" lIns="0" tIns="0" rIns="0" bIns="0" rtlCol="0" anchor="t">
            <a:spAutoFit/>
          </a:bodyPr>
          <a:lstStyle/>
          <a:p>
            <a:pPr algn="l">
              <a:lnSpc>
                <a:spcPts val="5575"/>
              </a:lnSpc>
            </a:pPr>
            <a:r>
              <a:rPr lang="en-US" sz="3980" spc="-11" dirty="0">
                <a:solidFill>
                  <a:srgbClr val="1CADE4"/>
                </a:solidFill>
                <a:latin typeface="Montserrat" panose="00000500000000000000"/>
              </a:rPr>
              <a:t>CONCLUSION</a:t>
            </a:r>
          </a:p>
          <a:p>
            <a:pPr algn="l">
              <a:lnSpc>
                <a:spcPts val="5575"/>
              </a:lnSpc>
            </a:pPr>
            <a:endParaRPr lang="en-US" sz="3980" spc="-11" dirty="0">
              <a:latin typeface="Montserrat" panose="00000500000000000000"/>
            </a:endParaRPr>
          </a:p>
        </p:txBody>
      </p:sp>
      <p:sp>
        <p:nvSpPr>
          <p:cNvPr id="6" name="TextBox 5">
            <a:extLst>
              <a:ext uri="{FF2B5EF4-FFF2-40B4-BE49-F238E27FC236}">
                <a16:creationId xmlns:a16="http://schemas.microsoft.com/office/drawing/2014/main" id="{DD6FBC38-D47A-C78D-D691-CCB8282C2675}"/>
              </a:ext>
            </a:extLst>
          </p:cNvPr>
          <p:cNvSpPr txBox="1"/>
          <p:nvPr/>
        </p:nvSpPr>
        <p:spPr>
          <a:xfrm rot="10800000" flipV="1">
            <a:off x="915391" y="3158457"/>
            <a:ext cx="9450778" cy="369332"/>
          </a:xfrm>
          <a:prstGeom prst="rect">
            <a:avLst/>
          </a:prstGeom>
          <a:noFill/>
        </p:spPr>
        <p:txBody>
          <a:bodyPr wrap="square" rtlCol="0">
            <a:spAutoFit/>
          </a:bodyPr>
          <a:lstStyle/>
          <a:p>
            <a:pPr algn="l"/>
            <a:r>
              <a:rPr lang="en-US" dirty="0"/>
              <a:t>To develop and improve the innovation  idea about future goals </a:t>
            </a:r>
            <a:r>
              <a:rPr lang="en-US" dirty="0" err="1"/>
              <a:t>french</a:t>
            </a:r>
            <a:r>
              <a:rPr lang="en-US" dirty="0"/>
              <a:t> and other cities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3070</Words>
  <Application>Microsoft Office PowerPoint</Application>
  <PresentationFormat>Widescreen</PresentationFormat>
  <Paragraphs>107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naan mudhalvan.pdf</dc:title>
  <dc:creator/>
  <cp:lastModifiedBy>916383008207</cp:lastModifiedBy>
  <cp:revision>5</cp:revision>
  <dcterms:created xsi:type="dcterms:W3CDTF">2006-08-16T00:00:00Z</dcterms:created>
  <dcterms:modified xsi:type="dcterms:W3CDTF">2024-04-05T10:34:48Z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FA1A6A4E60344ADF99C0B693A41C3160</vt:lpwstr>
  </property>
  <property fmtid="{D5CDD505-2E9C-101B-9397-08002B2CF9AE}" pid="3" name="KSOProductBuildVer">
    <vt:lpwstr>1033-11.2.0.11225</vt:lpwstr>
  </property>
</Properties>
</file>