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</p:sldMasterIdLst>
  <p:notesMasterIdLst>
    <p:notesMasterId r:id="rId17"/>
  </p:notesMasterIdLst>
  <p:sldIdLst>
    <p:sldId id="578" r:id="rId5"/>
    <p:sldId id="1321" r:id="rId6"/>
    <p:sldId id="1366" r:id="rId7"/>
    <p:sldId id="1332" r:id="rId8"/>
    <p:sldId id="1367" r:id="rId9"/>
    <p:sldId id="1365" r:id="rId10"/>
    <p:sldId id="1368" r:id="rId11"/>
    <p:sldId id="460" r:id="rId12"/>
    <p:sldId id="1369" r:id="rId13"/>
    <p:sldId id="890" r:id="rId14"/>
    <p:sldId id="1370" r:id="rId15"/>
    <p:sldId id="44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ho Choi" initials="KC" lastIdx="1" clrIdx="0">
    <p:extLst>
      <p:ext uri="{19B8F6BF-5375-455C-9EA6-DF929625EA0E}">
        <p15:presenceInfo xmlns:p15="http://schemas.microsoft.com/office/powerpoint/2012/main" userId="Kiho Cho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A7406"/>
    <a:srgbClr val="000099"/>
    <a:srgbClr val="8AB868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438" autoAdjust="0"/>
    <p:restoredTop sz="87798" autoAdjust="0"/>
  </p:normalViewPr>
  <p:slideViewPr>
    <p:cSldViewPr snapToGrid="0">
      <p:cViewPr varScale="1">
        <p:scale>
          <a:sx n="97" d="100"/>
          <a:sy n="97" d="100"/>
        </p:scale>
        <p:origin x="240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D3F2D-B298-4016-85B1-BB2530E7716A}" type="datetimeFigureOut">
              <a:rPr lang="ko-KR" altLang="en-US" smtClean="0"/>
              <a:t>2024. 5. 8.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A8EFA-719B-45C0-A3D3-46F270B4B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93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151BB1-0950-4F35-A080-89DB96D91E1F}"/>
              </a:ext>
            </a:extLst>
          </p:cNvPr>
          <p:cNvSpPr/>
          <p:nvPr userDrawn="1"/>
        </p:nvSpPr>
        <p:spPr>
          <a:xfrm>
            <a:off x="5638800" y="3427382"/>
            <a:ext cx="6553200" cy="90000"/>
          </a:xfrm>
          <a:prstGeom prst="rect">
            <a:avLst/>
          </a:prstGeom>
          <a:solidFill>
            <a:srgbClr val="98ACBD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91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2024. 5. 8.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2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2024. 5. 8.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919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9347200" y="6541476"/>
            <a:ext cx="2743200" cy="270856"/>
          </a:xfrm>
        </p:spPr>
        <p:txBody>
          <a:bodyPr/>
          <a:lstStyle>
            <a:lvl1pPr>
              <a:defRPr baseline="0"/>
            </a:lvl1pPr>
          </a:lstStyle>
          <a:p>
            <a:fld id="{1D9BF955-D26A-4BD6-8057-459F7E8AB8D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6BAFF5-C50F-4D17-BAA8-0C0A482B98A1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2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144000"/>
          <a:lstStyle>
            <a:lvl1pPr>
              <a:defRPr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19" y="920641"/>
            <a:ext cx="11983362" cy="5342407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24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>
              <a:lnSpc>
                <a:spcPct val="120000"/>
              </a:lnSpc>
              <a:defRPr sz="20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>
              <a:lnSpc>
                <a:spcPct val="120000"/>
              </a:lnSpc>
              <a:defRPr sz="18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>
              <a:lnSpc>
                <a:spcPct val="120000"/>
              </a:lnSpc>
              <a:defRPr sz="16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>
              <a:lnSpc>
                <a:spcPct val="120000"/>
              </a:lnSpc>
              <a:defRPr sz="16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828D60-DCBC-41B1-9EBB-3AE7A5486263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248FC0-F6F4-0250-2947-7AAA130A0FE3}"/>
              </a:ext>
            </a:extLst>
          </p:cNvPr>
          <p:cNvSpPr/>
          <p:nvPr userDrawn="1"/>
        </p:nvSpPr>
        <p:spPr>
          <a:xfrm>
            <a:off x="-6350" y="811680"/>
            <a:ext cx="12198350" cy="105570"/>
          </a:xfrm>
          <a:prstGeom prst="rect">
            <a:avLst/>
          </a:prstGeom>
          <a:gradFill>
            <a:gsLst>
              <a:gs pos="95000">
                <a:srgbClr val="002060"/>
              </a:gs>
              <a:gs pos="17000">
                <a:schemeClr val="bg1">
                  <a:lumMod val="9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E5B3D6-5EF1-0477-1E65-FFB573E67655}"/>
              </a:ext>
            </a:extLst>
          </p:cNvPr>
          <p:cNvSpPr txBox="1"/>
          <p:nvPr userDrawn="1"/>
        </p:nvSpPr>
        <p:spPr>
          <a:xfrm>
            <a:off x="9037279" y="438957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인하공전 컴퓨터 정보공학과</a:t>
            </a:r>
          </a:p>
        </p:txBody>
      </p:sp>
    </p:spTree>
    <p:extLst>
      <p:ext uri="{BB962C8B-B14F-4D97-AF65-F5344CB8AC3E}">
        <p14:creationId xmlns:p14="http://schemas.microsoft.com/office/powerpoint/2010/main" val="13482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Calibri" panose="020F050202020403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024CCB-D130-46BF-AEB9-AB674548F470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6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2024. 5. 8.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C1F0D1-0BFA-4420-9C00-EFAA6C3D8E9E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82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2024. 5. 8.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7D20E2-FF0D-4BA1-A23D-EF129486922F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44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2024. 5. 8.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172C4E-CCC8-4FF2-AC13-DB68F722C3C1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2024. 5. 8.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EAECF3-DA10-42E5-9A9C-5A79DB1280A6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9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2024. 5. 8.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D869F7-9B7E-4F1A-897D-D6EBBF1A3D44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44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2024. 5. 8.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3AC378-CAA3-45D7-966E-1FAAD3521870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8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7039" y="93887"/>
            <a:ext cx="12084960" cy="700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7038" y="1031872"/>
            <a:ext cx="120849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47200" y="6374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1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j-cs"/>
        </a:defRPr>
      </a:lvl1pPr>
    </p:titleStyle>
    <p:bodyStyle>
      <a:lvl1pPr marL="268288" indent="-268288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tabLst>
          <a:tab pos="268288" algn="l"/>
        </a:tabLst>
        <a:defRPr sz="2800" b="1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­"/>
        <a:defRPr sz="24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»"/>
        <a:defRPr sz="18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165" y="1570526"/>
            <a:ext cx="10515600" cy="1598153"/>
          </a:xfrm>
        </p:spPr>
        <p:txBody>
          <a:bodyPr>
            <a:normAutofit/>
          </a:bodyPr>
          <a:lstStyle/>
          <a:p>
            <a:pPr algn="ctr"/>
            <a:r>
              <a:rPr lang="en-US" altLang="ko-KR" sz="6600" dirty="0"/>
              <a:t>AI </a:t>
            </a:r>
            <a:r>
              <a:rPr lang="ko-KR" altLang="en-US" sz="6600" dirty="0"/>
              <a:t>프로그래밍  </a:t>
            </a:r>
            <a:br>
              <a:rPr lang="en-US" altLang="ko-KR" sz="6600" dirty="0"/>
            </a:br>
            <a:r>
              <a:rPr lang="en-US" altLang="ko-KR" sz="3200" dirty="0">
                <a:solidFill>
                  <a:schemeClr val="bg2">
                    <a:lumMod val="50000"/>
                  </a:schemeClr>
                </a:solidFill>
              </a:rPr>
              <a:t>- 2024</a:t>
            </a:r>
            <a:endParaRPr lang="ko-KR" alt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838200" y="4627563"/>
            <a:ext cx="10515600" cy="757237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  <a:cs typeface="+mj-cs"/>
              </a:rPr>
              <a:t>10</a:t>
            </a: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cs typeface="+mj-cs"/>
              </a:rPr>
              <a:t>주차 과제</a:t>
            </a:r>
            <a:endParaRPr lang="ko-KR" altLang="en-US" sz="3600" dirty="0">
              <a:solidFill>
                <a:schemeClr val="bg2">
                  <a:lumMod val="50000"/>
                </a:schemeClr>
              </a:solidFill>
              <a:cs typeface="+mj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9A8571-F264-105F-4C18-4673E33E76AE}"/>
              </a:ext>
            </a:extLst>
          </p:cNvPr>
          <p:cNvSpPr/>
          <p:nvPr/>
        </p:nvSpPr>
        <p:spPr>
          <a:xfrm>
            <a:off x="6272980" y="3339000"/>
            <a:ext cx="5919019" cy="90000"/>
          </a:xfrm>
          <a:prstGeom prst="rect">
            <a:avLst/>
          </a:prstGeom>
          <a:gradFill>
            <a:gsLst>
              <a:gs pos="81000">
                <a:srgbClr val="002060"/>
              </a:gs>
              <a:gs pos="27000">
                <a:schemeClr val="accent4">
                  <a:lumMod val="40000"/>
                  <a:lumOff val="60000"/>
                  <a:alpha val="69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0000">
                <a:schemeClr val="accent4">
                  <a:lumMod val="20000"/>
                  <a:lumOff val="80000"/>
                  <a:alpha val="44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1764AE-2B9C-E708-07BD-AE387A3918DB}"/>
              </a:ext>
            </a:extLst>
          </p:cNvPr>
          <p:cNvSpPr/>
          <p:nvPr/>
        </p:nvSpPr>
        <p:spPr>
          <a:xfrm>
            <a:off x="7828384" y="3523091"/>
            <a:ext cx="4363616" cy="90000"/>
          </a:xfrm>
          <a:prstGeom prst="rect">
            <a:avLst/>
          </a:prstGeom>
          <a:gradFill>
            <a:gsLst>
              <a:gs pos="81000">
                <a:srgbClr val="002060"/>
              </a:gs>
              <a:gs pos="22000">
                <a:schemeClr val="accent4">
                  <a:lumMod val="40000"/>
                  <a:lumOff val="60000"/>
                  <a:alpha val="61000"/>
                </a:schemeClr>
              </a:gs>
              <a:gs pos="9000">
                <a:schemeClr val="accent4">
                  <a:lumMod val="20000"/>
                  <a:lumOff val="80000"/>
                  <a:alpha val="38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117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" y="84259"/>
            <a:ext cx="12084960" cy="70048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신경망 실습 </a:t>
            </a:r>
            <a:r>
              <a:rPr lang="en-US" altLang="ko-KR" dirty="0"/>
              <a:t>– </a:t>
            </a:r>
            <a:r>
              <a:rPr lang="ko-KR" altLang="en-US" dirty="0"/>
              <a:t>주택 가격 예측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95D12A-0C6D-75AA-3A7A-8C0ABB75CAB5}"/>
              </a:ext>
            </a:extLst>
          </p:cNvPr>
          <p:cNvSpPr txBox="1"/>
          <p:nvPr/>
        </p:nvSpPr>
        <p:spPr>
          <a:xfrm>
            <a:off x="337457" y="2239556"/>
            <a:ext cx="2760788" cy="147732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층 </a:t>
            </a:r>
            <a:r>
              <a:rPr lang="en-US" altLang="ko-KR" dirty="0"/>
              <a:t>: </a:t>
            </a:r>
            <a:r>
              <a:rPr lang="ko-KR" altLang="en-US" dirty="0"/>
              <a:t>변동 없음</a:t>
            </a:r>
            <a:endParaRPr lang="en-US" altLang="ko-KR" dirty="0"/>
          </a:p>
          <a:p>
            <a:r>
              <a:rPr lang="ko-KR" altLang="en-US" dirty="0" err="1"/>
              <a:t>은닉층</a:t>
            </a:r>
            <a:r>
              <a:rPr lang="ko-KR" altLang="en-US" dirty="0"/>
              <a:t> </a:t>
            </a:r>
            <a:r>
              <a:rPr lang="en-US" altLang="ko-KR" dirty="0"/>
              <a:t>1  :  20 ( 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은닉측 </a:t>
            </a:r>
            <a:r>
              <a:rPr lang="en-US" altLang="ko-KR" dirty="0"/>
              <a:t>2  :   20  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은닉측 </a:t>
            </a:r>
            <a:r>
              <a:rPr lang="en-US" altLang="ko-KR" dirty="0"/>
              <a:t>3  :   40  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출력 층 </a:t>
            </a:r>
            <a:r>
              <a:rPr lang="en-US" altLang="ko-KR" dirty="0"/>
              <a:t>  </a:t>
            </a:r>
            <a:r>
              <a:rPr lang="ko-KR" altLang="en-US" dirty="0"/>
              <a:t>변동 없음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6D3A3D-E066-8F71-D487-263CB3459B05}"/>
              </a:ext>
            </a:extLst>
          </p:cNvPr>
          <p:cNvSpPr txBox="1"/>
          <p:nvPr/>
        </p:nvSpPr>
        <p:spPr>
          <a:xfrm>
            <a:off x="337457" y="1175657"/>
            <a:ext cx="47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(house_2024.ipynb, house_data.csv )</a:t>
            </a:r>
            <a:r>
              <a:rPr lang="ko-KR" alt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BBD91E-ADD3-EE23-6209-25D38E545A57}"/>
              </a:ext>
            </a:extLst>
          </p:cNvPr>
          <p:cNvSpPr txBox="1"/>
          <p:nvPr/>
        </p:nvSpPr>
        <p:spPr>
          <a:xfrm>
            <a:off x="337457" y="1752600"/>
            <a:ext cx="910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아래와 같이 모델과 학습 방법을 변경 한 후 모델을 </a:t>
            </a:r>
            <a:r>
              <a:rPr lang="en-US" altLang="ko-KR" dirty="0"/>
              <a:t>house1.hdf5</a:t>
            </a:r>
            <a:r>
              <a:rPr lang="ko-KR" altLang="en-US" dirty="0"/>
              <a:t>로 저장 </a:t>
            </a:r>
            <a:r>
              <a:rPr lang="ko-KR" altLang="en-US" dirty="0" err="1"/>
              <a:t>하시오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E917D6-AE11-C0FF-CAD7-F46DFC03070C}"/>
              </a:ext>
            </a:extLst>
          </p:cNvPr>
          <p:cNvSpPr txBox="1"/>
          <p:nvPr/>
        </p:nvSpPr>
        <p:spPr>
          <a:xfrm>
            <a:off x="337457" y="4503785"/>
            <a:ext cx="2760788" cy="147732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층 </a:t>
            </a:r>
            <a:r>
              <a:rPr lang="en-US" altLang="ko-KR" dirty="0"/>
              <a:t>: </a:t>
            </a:r>
            <a:r>
              <a:rPr lang="ko-KR" altLang="en-US" dirty="0"/>
              <a:t>변동 없음</a:t>
            </a:r>
            <a:endParaRPr lang="en-US" altLang="ko-KR" dirty="0"/>
          </a:p>
          <a:p>
            <a:r>
              <a:rPr lang="ko-KR" altLang="en-US" dirty="0" err="1"/>
              <a:t>은닉층</a:t>
            </a:r>
            <a:r>
              <a:rPr lang="ko-KR" altLang="en-US" dirty="0"/>
              <a:t> </a:t>
            </a:r>
            <a:r>
              <a:rPr lang="en-US" altLang="ko-KR" dirty="0"/>
              <a:t>1  :  10 ( 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은닉측 </a:t>
            </a:r>
            <a:r>
              <a:rPr lang="en-US" altLang="ko-KR" dirty="0"/>
              <a:t>2  :   20  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은닉측 </a:t>
            </a:r>
            <a:r>
              <a:rPr lang="en-US" altLang="ko-KR" dirty="0"/>
              <a:t>3  :   20  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출력 층 </a:t>
            </a:r>
            <a:r>
              <a:rPr lang="en-US" altLang="ko-KR" dirty="0"/>
              <a:t>  </a:t>
            </a:r>
            <a:r>
              <a:rPr lang="ko-KR" altLang="en-US" dirty="0"/>
              <a:t>변동 없음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1E599-6206-3537-08AF-47E776920226}"/>
              </a:ext>
            </a:extLst>
          </p:cNvPr>
          <p:cNvSpPr txBox="1"/>
          <p:nvPr/>
        </p:nvSpPr>
        <p:spPr>
          <a:xfrm>
            <a:off x="337457" y="4016829"/>
            <a:ext cx="885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아래와 같이 모델과 학습 방법을  변경 한 후 모델을 </a:t>
            </a:r>
            <a:r>
              <a:rPr lang="en-US" altLang="ko-KR" dirty="0"/>
              <a:t>house2.hdf5</a:t>
            </a:r>
            <a:r>
              <a:rPr lang="ko-KR" altLang="en-US" dirty="0"/>
              <a:t>로 저장 </a:t>
            </a:r>
            <a:r>
              <a:rPr lang="ko-KR" altLang="en-US" dirty="0" err="1"/>
              <a:t>하시오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FEFBF6-96C6-5CCE-4934-DE8EBBF53EB2}"/>
              </a:ext>
            </a:extLst>
          </p:cNvPr>
          <p:cNvSpPr txBox="1"/>
          <p:nvPr/>
        </p:nvSpPr>
        <p:spPr>
          <a:xfrm>
            <a:off x="1034143" y="6103605"/>
            <a:ext cx="1089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code</a:t>
            </a:r>
            <a:r>
              <a:rPr lang="en-US" altLang="ko-KR" dirty="0"/>
              <a:t> (.ppt</a:t>
            </a:r>
            <a:r>
              <a:rPr lang="ko-KR" altLang="en-US" dirty="0"/>
              <a:t>에 직접 붙여도 되고 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ko-KR" altLang="en-US" dirty="0"/>
              <a:t> 파일로 제출 가능</a:t>
            </a:r>
            <a:r>
              <a:rPr lang="en-US" altLang="ko-KR" dirty="0"/>
              <a:t>) </a:t>
            </a:r>
            <a:r>
              <a:rPr lang="ko-KR" altLang="en-US" dirty="0"/>
              <a:t>와 </a:t>
            </a:r>
            <a:r>
              <a:rPr lang="en-US" altLang="ko-KR" dirty="0">
                <a:solidFill>
                  <a:srgbClr val="0000FF"/>
                </a:solidFill>
              </a:rPr>
              <a:t>model </a:t>
            </a:r>
            <a:r>
              <a:rPr lang="ko-KR" altLang="en-US" dirty="0">
                <a:solidFill>
                  <a:srgbClr val="0000FF"/>
                </a:solidFill>
              </a:rPr>
              <a:t>제출 </a:t>
            </a:r>
            <a:r>
              <a:rPr lang="en-US" altLang="ko-KR" dirty="0"/>
              <a:t>(house1.hdf5, hoise2.hdf5) upload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E4C1AF-2DAF-83EC-191E-ED00ED2E5B8F}"/>
              </a:ext>
            </a:extLst>
          </p:cNvPr>
          <p:cNvSpPr txBox="1"/>
          <p:nvPr/>
        </p:nvSpPr>
        <p:spPr>
          <a:xfrm>
            <a:off x="3614057" y="2459599"/>
            <a:ext cx="6631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</a:t>
            </a:r>
            <a:r>
              <a:rPr lang="ko-KR" altLang="en-US" dirty="0"/>
              <a:t>회 이상 결과가 향상 되지 않으면 자동으로 학습이 중단되게</a:t>
            </a:r>
            <a:endParaRPr lang="en-US" altLang="ko-KR" dirty="0"/>
          </a:p>
          <a:p>
            <a:r>
              <a:rPr lang="en-US" altLang="ko-KR" dirty="0"/>
              <a:t>Batch size 16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A8EF18-60BD-96E9-132E-095B12F8A29D}"/>
              </a:ext>
            </a:extLst>
          </p:cNvPr>
          <p:cNvSpPr txBox="1"/>
          <p:nvPr/>
        </p:nvSpPr>
        <p:spPr>
          <a:xfrm>
            <a:off x="3614057" y="4877985"/>
            <a:ext cx="6631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r>
              <a:rPr lang="ko-KR" altLang="en-US" dirty="0"/>
              <a:t>회 이상 결과가 향상 되지 않으면 자동으로 학습이 중단되게</a:t>
            </a:r>
            <a:endParaRPr lang="en-US" altLang="ko-KR" dirty="0"/>
          </a:p>
          <a:p>
            <a:r>
              <a:rPr lang="en-US" altLang="ko-KR" dirty="0"/>
              <a:t>Batch size 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78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29342-A1DD-668F-2887-6ECD26A8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351454-D5D7-C82A-7300-A9D72BA59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462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8612" y="1610867"/>
            <a:ext cx="10515600" cy="1598153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수고하셨습니다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838200" y="4627563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jhmin@inhatc.ac.kr</a:t>
            </a:r>
            <a:endParaRPr lang="ko-KR" altLang="en-US" sz="3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9A8571-F264-105F-4C18-4673E33E76AE}"/>
              </a:ext>
            </a:extLst>
          </p:cNvPr>
          <p:cNvSpPr/>
          <p:nvPr/>
        </p:nvSpPr>
        <p:spPr>
          <a:xfrm>
            <a:off x="5996412" y="3339000"/>
            <a:ext cx="6195588" cy="90000"/>
          </a:xfrm>
          <a:prstGeom prst="rect">
            <a:avLst/>
          </a:prstGeom>
          <a:gradFill>
            <a:gsLst>
              <a:gs pos="81000">
                <a:srgbClr val="002060"/>
              </a:gs>
              <a:gs pos="10000">
                <a:schemeClr val="accent6">
                  <a:lumMod val="20000"/>
                  <a:lumOff val="80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28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" y="84259"/>
            <a:ext cx="12084960" cy="70048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신경망 실습 </a:t>
            </a:r>
            <a:r>
              <a:rPr lang="en-US" altLang="ko-KR" dirty="0"/>
              <a:t>– </a:t>
            </a:r>
            <a:r>
              <a:rPr lang="ko-KR" altLang="en-US" dirty="0"/>
              <a:t>패션 아이템 분류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FD1930-EABB-6002-5B08-12E3FBD6DFFC}"/>
              </a:ext>
            </a:extLst>
          </p:cNvPr>
          <p:cNvSpPr txBox="1"/>
          <p:nvPr/>
        </p:nvSpPr>
        <p:spPr>
          <a:xfrm>
            <a:off x="492474" y="1036902"/>
            <a:ext cx="9749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과제 </a:t>
            </a:r>
            <a:r>
              <a:rPr lang="en-US" altLang="ko-KR" sz="2000" dirty="0"/>
              <a:t>1</a:t>
            </a:r>
          </a:p>
          <a:p>
            <a:endParaRPr lang="en-US" altLang="ko-KR" sz="2000" dirty="0"/>
          </a:p>
          <a:p>
            <a:r>
              <a:rPr lang="ko-KR" altLang="en-US" sz="2000" dirty="0"/>
              <a:t>모델을 다음과 같이 변경 하고 </a:t>
            </a:r>
            <a:r>
              <a:rPr lang="en-US" altLang="ko-KR" sz="2000" dirty="0"/>
              <a:t>code (</a:t>
            </a:r>
            <a:r>
              <a:rPr lang="ko-KR" altLang="en-US" sz="2000" dirty="0"/>
              <a:t>모델 생성 부분만 </a:t>
            </a:r>
            <a:r>
              <a:rPr lang="en-US" altLang="ko-KR" sz="2000" dirty="0"/>
              <a:t>)</a:t>
            </a:r>
            <a:r>
              <a:rPr lang="ko-KR" altLang="en-US" sz="2000" dirty="0"/>
              <a:t>과  정확도를 제출 </a:t>
            </a:r>
            <a:r>
              <a:rPr lang="ko-KR" altLang="en-US" sz="2000" dirty="0" err="1"/>
              <a:t>하시오</a:t>
            </a:r>
            <a:r>
              <a:rPr lang="en-US" altLang="ko-KR" sz="2000" dirty="0"/>
              <a:t>. </a:t>
            </a:r>
            <a:r>
              <a:rPr lang="ko-KR" altLang="en-US" sz="20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8724C-E9E0-4DD6-A475-7EE4B9F62312}"/>
              </a:ext>
            </a:extLst>
          </p:cNvPr>
          <p:cNvSpPr txBox="1"/>
          <p:nvPr/>
        </p:nvSpPr>
        <p:spPr>
          <a:xfrm>
            <a:off x="727930" y="2278355"/>
            <a:ext cx="2760788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층 </a:t>
            </a:r>
            <a:r>
              <a:rPr lang="en-US" altLang="ko-KR" dirty="0"/>
              <a:t>: </a:t>
            </a:r>
            <a:r>
              <a:rPr lang="ko-KR" altLang="en-US" dirty="0"/>
              <a:t>변동 없음</a:t>
            </a:r>
            <a:endParaRPr lang="en-US" altLang="ko-KR" dirty="0"/>
          </a:p>
          <a:p>
            <a:r>
              <a:rPr lang="ko-KR" altLang="en-US" dirty="0" err="1"/>
              <a:t>은닉층</a:t>
            </a:r>
            <a:r>
              <a:rPr lang="ko-KR" altLang="en-US" dirty="0"/>
              <a:t> </a:t>
            </a:r>
            <a:r>
              <a:rPr lang="en-US" altLang="ko-KR" dirty="0"/>
              <a:t>1  :  32 ( 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출력 층 </a:t>
            </a:r>
            <a:r>
              <a:rPr lang="en-US" altLang="ko-KR" dirty="0"/>
              <a:t>  </a:t>
            </a:r>
            <a:r>
              <a:rPr lang="ko-KR" altLang="en-US" dirty="0"/>
              <a:t>변동 없음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9BC2D-2E89-96B7-C76A-6B7B7F3C8566}"/>
              </a:ext>
            </a:extLst>
          </p:cNvPr>
          <p:cNvSpPr txBox="1"/>
          <p:nvPr/>
        </p:nvSpPr>
        <p:spPr>
          <a:xfrm>
            <a:off x="863397" y="3798332"/>
            <a:ext cx="2760788" cy="120032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층 </a:t>
            </a:r>
            <a:r>
              <a:rPr lang="en-US" altLang="ko-KR" dirty="0"/>
              <a:t>: </a:t>
            </a:r>
            <a:r>
              <a:rPr lang="ko-KR" altLang="en-US" dirty="0"/>
              <a:t>변동 없음</a:t>
            </a:r>
            <a:endParaRPr lang="en-US" altLang="ko-KR" dirty="0"/>
          </a:p>
          <a:p>
            <a:r>
              <a:rPr lang="ko-KR" altLang="en-US" dirty="0" err="1"/>
              <a:t>은닉층</a:t>
            </a:r>
            <a:r>
              <a:rPr lang="ko-KR" altLang="en-US" dirty="0"/>
              <a:t> </a:t>
            </a:r>
            <a:r>
              <a:rPr lang="en-US" altLang="ko-KR" dirty="0"/>
              <a:t>1  :  64 ( 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은닉측 </a:t>
            </a:r>
            <a:r>
              <a:rPr lang="en-US" altLang="ko-KR" dirty="0"/>
              <a:t>2  :   16  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출력 층 </a:t>
            </a:r>
            <a:r>
              <a:rPr lang="en-US" altLang="ko-KR" dirty="0"/>
              <a:t>  </a:t>
            </a:r>
            <a:r>
              <a:rPr lang="ko-KR" altLang="en-US" dirty="0"/>
              <a:t>변동 없음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5BD5A-919C-D771-420C-99CB8CD99D65}"/>
              </a:ext>
            </a:extLst>
          </p:cNvPr>
          <p:cNvSpPr txBox="1"/>
          <p:nvPr/>
        </p:nvSpPr>
        <p:spPr>
          <a:xfrm>
            <a:off x="260680" y="218389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C7ED8B-83FE-9570-F7B2-447768DC82EF}"/>
              </a:ext>
            </a:extLst>
          </p:cNvPr>
          <p:cNvSpPr txBox="1"/>
          <p:nvPr/>
        </p:nvSpPr>
        <p:spPr>
          <a:xfrm>
            <a:off x="2656851" y="1069885"/>
            <a:ext cx="2541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fasion_org_exam.ipynb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085DB-9DDC-C19E-FB7B-81A2AA8CFBDD}"/>
              </a:ext>
            </a:extLst>
          </p:cNvPr>
          <p:cNvSpPr txBox="1"/>
          <p:nvPr/>
        </p:nvSpPr>
        <p:spPr>
          <a:xfrm>
            <a:off x="260680" y="386217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FC418D-D1C4-8696-F4F9-94CED732F5F0}"/>
              </a:ext>
            </a:extLst>
          </p:cNvPr>
          <p:cNvSpPr txBox="1"/>
          <p:nvPr/>
        </p:nvSpPr>
        <p:spPr>
          <a:xfrm>
            <a:off x="260680" y="5445985"/>
            <a:ext cx="8176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3) 1050</a:t>
            </a:r>
            <a:r>
              <a:rPr lang="ko-KR" altLang="en-US" dirty="0"/>
              <a:t>번째 </a:t>
            </a:r>
            <a:r>
              <a:rPr lang="en-US" altLang="ko-KR" dirty="0"/>
              <a:t>test</a:t>
            </a:r>
            <a:r>
              <a:rPr lang="ko-KR" altLang="en-US" dirty="0"/>
              <a:t>이미지의 사진을 붙이고  카테고리 예측 결과를 제출 </a:t>
            </a:r>
            <a:r>
              <a:rPr lang="ko-KR" altLang="en-US" dirty="0" err="1"/>
              <a:t>하시오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4) 615</a:t>
            </a:r>
            <a:r>
              <a:rPr lang="ko-KR" altLang="en-US" dirty="0"/>
              <a:t>번째 </a:t>
            </a:r>
            <a:r>
              <a:rPr lang="en-US" altLang="ko-KR" dirty="0"/>
              <a:t>test</a:t>
            </a:r>
            <a:r>
              <a:rPr lang="ko-KR" altLang="en-US" dirty="0"/>
              <a:t> 이미지와 사진을 붙이고 카테고리 예측 결과를 제출 </a:t>
            </a:r>
            <a:r>
              <a:rPr lang="ko-KR" altLang="en-US" dirty="0" err="1"/>
              <a:t>하시오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AFC5C-EA70-E713-8C20-CB7246FD0501}"/>
              </a:ext>
            </a:extLst>
          </p:cNvPr>
          <p:cNvSpPr txBox="1"/>
          <p:nvPr/>
        </p:nvSpPr>
        <p:spPr>
          <a:xfrm>
            <a:off x="3927359" y="3274370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정확도</a:t>
            </a:r>
            <a:r>
              <a:rPr lang="en-US" altLang="ko-KR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: 0.8389000296592712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57ACE8-11A7-4019-04CD-AFE981D70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359" y="2085548"/>
            <a:ext cx="5435600" cy="11161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3861DBB-058E-A3EA-CB18-E628FA91F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314" y="3677861"/>
            <a:ext cx="5384800" cy="1320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D4DA99-140C-4354-123C-6553447B9AD0}"/>
              </a:ext>
            </a:extLst>
          </p:cNvPr>
          <p:cNvSpPr txBox="1"/>
          <p:nvPr/>
        </p:nvSpPr>
        <p:spPr>
          <a:xfrm>
            <a:off x="3763314" y="5076653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정확도</a:t>
            </a:r>
            <a:r>
              <a:rPr lang="en-US" altLang="ko-KR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: 0.8698999881744385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70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CCE8E-7A4B-8DCC-85B1-6D45A92E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F51C6-F985-E2D4-0E88-971F1A8C7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번</a:t>
            </a:r>
            <a:r>
              <a:rPr lang="en-US" altLang="ko-KR" dirty="0"/>
              <a:t>							4</a:t>
            </a:r>
            <a:r>
              <a:rPr lang="ko-KR" altLang="en-US" dirty="0"/>
              <a:t>번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7B0464-F3EB-E34D-B7E9-2C91EEE2A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9" y="2026356"/>
            <a:ext cx="4958011" cy="40628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569133-C6A0-24FC-0804-0C7EA66D9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259" y="1809237"/>
            <a:ext cx="5178628" cy="445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0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" y="84259"/>
            <a:ext cx="12084960" cy="70048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신경망 실습 </a:t>
            </a:r>
            <a:r>
              <a:rPr lang="en-US" altLang="ko-KR" dirty="0"/>
              <a:t>– </a:t>
            </a:r>
            <a:r>
              <a:rPr lang="ko-KR" altLang="en-US" dirty="0"/>
              <a:t>타이타닉 생존자 예측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29F0AB-F739-C12A-FC44-BDDF403A8BC8}"/>
              </a:ext>
            </a:extLst>
          </p:cNvPr>
          <p:cNvSpPr txBox="1"/>
          <p:nvPr/>
        </p:nvSpPr>
        <p:spPr>
          <a:xfrm>
            <a:off x="359228" y="1055914"/>
            <a:ext cx="9773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2)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모델을 다음과 같이 변경 하고 </a:t>
            </a:r>
            <a:r>
              <a:rPr lang="en-US" altLang="ko-KR" dirty="0"/>
              <a:t>code (</a:t>
            </a:r>
            <a:r>
              <a:rPr lang="ko-KR" altLang="en-US" dirty="0"/>
              <a:t>모델 생성 부분만 </a:t>
            </a:r>
            <a:r>
              <a:rPr lang="en-US" altLang="ko-KR" dirty="0"/>
              <a:t>)</a:t>
            </a:r>
            <a:r>
              <a:rPr lang="ko-KR" altLang="en-US" dirty="0"/>
              <a:t>과  정확도</a:t>
            </a:r>
            <a:r>
              <a:rPr lang="en-US" altLang="ko-KR" dirty="0"/>
              <a:t>(accuracy)</a:t>
            </a:r>
            <a:r>
              <a:rPr lang="ko-KR" altLang="en-US" dirty="0"/>
              <a:t>를 제출 </a:t>
            </a:r>
            <a:r>
              <a:rPr lang="ko-KR" altLang="en-US" dirty="0" err="1"/>
              <a:t>하시오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443F24-C3E0-39B1-6A2F-698A047395FF}"/>
              </a:ext>
            </a:extLst>
          </p:cNvPr>
          <p:cNvSpPr txBox="1"/>
          <p:nvPr/>
        </p:nvSpPr>
        <p:spPr>
          <a:xfrm>
            <a:off x="921561" y="2275730"/>
            <a:ext cx="2760788" cy="147732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층 </a:t>
            </a:r>
            <a:r>
              <a:rPr lang="en-US" altLang="ko-KR" dirty="0"/>
              <a:t>: </a:t>
            </a:r>
            <a:r>
              <a:rPr lang="ko-KR" altLang="en-US" dirty="0"/>
              <a:t>변동 없음</a:t>
            </a:r>
            <a:endParaRPr lang="en-US" altLang="ko-KR" dirty="0"/>
          </a:p>
          <a:p>
            <a:r>
              <a:rPr lang="ko-KR" altLang="en-US" dirty="0" err="1"/>
              <a:t>은닉층</a:t>
            </a:r>
            <a:r>
              <a:rPr lang="ko-KR" altLang="en-US" dirty="0"/>
              <a:t> </a:t>
            </a:r>
            <a:r>
              <a:rPr lang="en-US" altLang="ko-KR" dirty="0"/>
              <a:t>1  :  16 ( 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은닉측 </a:t>
            </a:r>
            <a:r>
              <a:rPr lang="en-US" altLang="ko-KR" dirty="0"/>
              <a:t>2  :   8  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은닉측 </a:t>
            </a:r>
            <a:r>
              <a:rPr lang="en-US" altLang="ko-KR" dirty="0"/>
              <a:t>3  :   8  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출력 층 </a:t>
            </a:r>
            <a:r>
              <a:rPr lang="en-US" altLang="ko-KR" dirty="0"/>
              <a:t>  </a:t>
            </a:r>
            <a:r>
              <a:rPr lang="ko-KR" altLang="en-US" dirty="0"/>
              <a:t>변동 없음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C0EA8F-C9B2-B0F4-B4BF-3949E06E10F7}"/>
              </a:ext>
            </a:extLst>
          </p:cNvPr>
          <p:cNvSpPr txBox="1"/>
          <p:nvPr/>
        </p:nvSpPr>
        <p:spPr>
          <a:xfrm>
            <a:off x="987102" y="4400579"/>
            <a:ext cx="2760788" cy="147732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층 </a:t>
            </a:r>
            <a:r>
              <a:rPr lang="en-US" altLang="ko-KR" dirty="0"/>
              <a:t>: </a:t>
            </a:r>
            <a:r>
              <a:rPr lang="ko-KR" altLang="en-US" dirty="0"/>
              <a:t>변동 없음</a:t>
            </a:r>
            <a:endParaRPr lang="en-US" altLang="ko-KR" dirty="0"/>
          </a:p>
          <a:p>
            <a:r>
              <a:rPr lang="ko-KR" altLang="en-US" dirty="0" err="1"/>
              <a:t>은닉층</a:t>
            </a:r>
            <a:r>
              <a:rPr lang="ko-KR" altLang="en-US" dirty="0"/>
              <a:t> </a:t>
            </a:r>
            <a:r>
              <a:rPr lang="en-US" altLang="ko-KR" dirty="0"/>
              <a:t>1  :  16 ( 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은닉측 </a:t>
            </a:r>
            <a:r>
              <a:rPr lang="en-US" altLang="ko-KR" dirty="0"/>
              <a:t>2  :   16  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은닉측 </a:t>
            </a:r>
            <a:r>
              <a:rPr lang="en-US" altLang="ko-KR" dirty="0"/>
              <a:t>3  :   8  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출력 층 </a:t>
            </a:r>
            <a:r>
              <a:rPr lang="en-US" altLang="ko-KR" dirty="0"/>
              <a:t>  </a:t>
            </a:r>
            <a:r>
              <a:rPr lang="ko-KR" altLang="en-US" dirty="0"/>
              <a:t>변동 없음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0D476-CEAD-8145-7921-0E1870994230}"/>
              </a:ext>
            </a:extLst>
          </p:cNvPr>
          <p:cNvSpPr txBox="1"/>
          <p:nvPr/>
        </p:nvSpPr>
        <p:spPr>
          <a:xfrm>
            <a:off x="359228" y="225041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F7EE73-41B9-CFAA-E1DD-CA097E26549F}"/>
              </a:ext>
            </a:extLst>
          </p:cNvPr>
          <p:cNvSpPr txBox="1"/>
          <p:nvPr/>
        </p:nvSpPr>
        <p:spPr>
          <a:xfrm>
            <a:off x="457973" y="416766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E90D44-A2AA-2C46-511C-3D184D86CE21}"/>
              </a:ext>
            </a:extLst>
          </p:cNvPr>
          <p:cNvSpPr txBox="1"/>
          <p:nvPr/>
        </p:nvSpPr>
        <p:spPr>
          <a:xfrm>
            <a:off x="1885950" y="1055914"/>
            <a:ext cx="6123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titanic_test.ipynb</a:t>
            </a:r>
            <a:r>
              <a:rPr lang="en-US" altLang="ko-KR" dirty="0"/>
              <a:t>      test.csv, train.csv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750D604-571D-05F3-F301-1CB2E4129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431" y="4400579"/>
            <a:ext cx="5701630" cy="13367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CEB3AA9-DA58-F9FF-396E-FB4B05785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094" y="5780144"/>
            <a:ext cx="5497202" cy="85617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F853505-85A6-D299-DDFA-9DB4282D8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431" y="2275730"/>
            <a:ext cx="4349937" cy="102553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8B5F8D1-E7CD-20A4-B11E-688F23ADC8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3431" y="3344088"/>
            <a:ext cx="4657434" cy="77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9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7B2BB-B356-EEF2-314A-FDE180049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9C59B7-64AC-8F80-AD14-04C70AE3E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81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" y="84259"/>
            <a:ext cx="12084960" cy="70048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신경망 실습 </a:t>
            </a:r>
            <a:r>
              <a:rPr lang="en-US" altLang="ko-KR" dirty="0"/>
              <a:t>– </a:t>
            </a:r>
            <a:r>
              <a:rPr lang="ko-KR" altLang="en-US" dirty="0"/>
              <a:t>와인 종류 예측 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8E500-49E9-9ED9-391C-5F5DC7C701BC}"/>
              </a:ext>
            </a:extLst>
          </p:cNvPr>
          <p:cNvSpPr txBox="1"/>
          <p:nvPr/>
        </p:nvSpPr>
        <p:spPr>
          <a:xfrm>
            <a:off x="318995" y="1925407"/>
            <a:ext cx="787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wine.ipynb</a:t>
            </a:r>
            <a:r>
              <a:rPr lang="en-US" altLang="ko-KR" dirty="0"/>
              <a:t> </a:t>
            </a:r>
            <a:r>
              <a:rPr lang="ko-KR" altLang="en-US" dirty="0"/>
              <a:t>를 실행 하고 </a:t>
            </a:r>
            <a:r>
              <a:rPr lang="en-US" altLang="ko-KR" dirty="0"/>
              <a:t>1) model</a:t>
            </a:r>
            <a:r>
              <a:rPr lang="ko-KR" altLang="en-US" dirty="0"/>
              <a:t>이 마지막으로 저장 되는 부분과 </a:t>
            </a:r>
            <a:endParaRPr lang="en-US" altLang="ko-KR" dirty="0"/>
          </a:p>
          <a:p>
            <a:r>
              <a:rPr lang="en-US" altLang="ko-KR" dirty="0"/>
              <a:t>                                2) </a:t>
            </a:r>
            <a:r>
              <a:rPr lang="ko-KR" altLang="en-US" dirty="0"/>
              <a:t>학습이 종료되는 부분의 출력 결과를 </a:t>
            </a:r>
            <a:r>
              <a:rPr lang="ko-KR" altLang="en-US" dirty="0" err="1"/>
              <a:t>붙이시오</a:t>
            </a:r>
            <a:endParaRPr lang="en-US" altLang="ko-KR" dirty="0"/>
          </a:p>
          <a:p>
            <a:r>
              <a:rPr lang="en-US" altLang="ko-KR" dirty="0"/>
              <a:t>                                3) test</a:t>
            </a:r>
            <a:r>
              <a:rPr lang="ko-KR" altLang="en-US" dirty="0"/>
              <a:t>결과의 </a:t>
            </a:r>
            <a:r>
              <a:rPr lang="en-US" altLang="ko-KR" dirty="0"/>
              <a:t>accuracy</a:t>
            </a:r>
            <a:r>
              <a:rPr lang="ko-KR" altLang="en-US" dirty="0"/>
              <a:t>를 </a:t>
            </a:r>
            <a:r>
              <a:rPr lang="ko-KR" altLang="en-US" dirty="0" err="1"/>
              <a:t>적으시오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B45C51-F4B3-486B-4DF9-ACE4CA6F191B}"/>
              </a:ext>
            </a:extLst>
          </p:cNvPr>
          <p:cNvSpPr txBox="1"/>
          <p:nvPr/>
        </p:nvSpPr>
        <p:spPr>
          <a:xfrm>
            <a:off x="239486" y="1262743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3.</a:t>
            </a:r>
            <a:r>
              <a:rPr lang="ko-KR" altLang="en-US" dirty="0"/>
              <a:t>    </a:t>
            </a:r>
            <a:r>
              <a:rPr lang="en-US" altLang="ko-KR" dirty="0"/>
              <a:t>wine_2024.ipynb,    wine.csv</a:t>
            </a:r>
            <a:r>
              <a:rPr lang="ko-KR" alt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225683-9903-6514-BDF4-5E1CBB6F2085}"/>
              </a:ext>
            </a:extLst>
          </p:cNvPr>
          <p:cNvSpPr txBox="1"/>
          <p:nvPr/>
        </p:nvSpPr>
        <p:spPr>
          <a:xfrm>
            <a:off x="390866" y="639478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참고 모두의 딥러닝</a:t>
            </a:r>
          </a:p>
        </p:txBody>
      </p:sp>
    </p:spTree>
    <p:extLst>
      <p:ext uri="{BB962C8B-B14F-4D97-AF65-F5344CB8AC3E}">
        <p14:creationId xmlns:p14="http://schemas.microsoft.com/office/powerpoint/2010/main" val="400318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3FC96-70AA-A706-07F0-092E81DEF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AD0AED0-3DDC-69D4-5001-18FF73B5B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166" y="1099858"/>
            <a:ext cx="988060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B43087-D77E-FCA4-C871-8259CB06545B}"/>
              </a:ext>
            </a:extLst>
          </p:cNvPr>
          <p:cNvSpPr txBox="1"/>
          <p:nvPr/>
        </p:nvSpPr>
        <p:spPr>
          <a:xfrm>
            <a:off x="490330" y="107342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1)</a:t>
            </a: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1A9B27-4D8E-D599-B7B1-54713992B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27" y="2623930"/>
            <a:ext cx="8370961" cy="3151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9FE53C-F160-564F-A059-8A8885188DFB}"/>
              </a:ext>
            </a:extLst>
          </p:cNvPr>
          <p:cNvSpPr txBox="1"/>
          <p:nvPr/>
        </p:nvSpPr>
        <p:spPr>
          <a:xfrm>
            <a:off x="556591" y="262393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2)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146E6-47EA-6877-08EE-41E89CE8B916}"/>
              </a:ext>
            </a:extLst>
          </p:cNvPr>
          <p:cNvSpPr txBox="1"/>
          <p:nvPr/>
        </p:nvSpPr>
        <p:spPr>
          <a:xfrm>
            <a:off x="781878" y="435996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3)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881308-88B6-60F0-4E8F-D643F45DF69E}"/>
              </a:ext>
            </a:extLst>
          </p:cNvPr>
          <p:cNvSpPr txBox="1"/>
          <p:nvPr/>
        </p:nvSpPr>
        <p:spPr>
          <a:xfrm>
            <a:off x="1163714" y="4359965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Test accuracy: 0.986923098564148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3530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D54FD-7A2E-4173-9A72-344A825B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 out </a:t>
            </a:r>
            <a:r>
              <a:rPr lang="ko-KR" altLang="en-US" dirty="0"/>
              <a:t>과제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876D0E-E03A-4AA5-A916-6BB3EBF03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2923821"/>
            <a:ext cx="9544677" cy="19797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27000" indent="0" latinLnBrk="0">
              <a:lnSpc>
                <a:spcPts val="1800"/>
              </a:lnSpc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신경망 모델 구축</a:t>
            </a:r>
          </a:p>
          <a:p>
            <a:pPr marL="127000" indent="0" latinLnBrk="0">
              <a:lnSpc>
                <a:spcPts val="1800"/>
              </a:lnSpc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model = </a:t>
            </a:r>
            <a:r>
              <a:rPr lang="en-US" altLang="ko-KR" sz="1600" kern="0" dirty="0" err="1">
                <a:latin typeface="Trebuchet MS" pitchFamily="34" charset="0"/>
              </a:rPr>
              <a:t>tf.keras.Sequential</a:t>
            </a:r>
            <a:r>
              <a:rPr lang="en-US" altLang="ko-KR" sz="1600" kern="0" dirty="0">
                <a:latin typeface="Trebuchet MS" pitchFamily="34" charset="0"/>
              </a:rPr>
              <a:t>()</a:t>
            </a:r>
          </a:p>
          <a:p>
            <a:pPr marL="127000" indent="0" latinLnBrk="0">
              <a:lnSpc>
                <a:spcPts val="1800"/>
              </a:lnSpc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model.add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tf.keras.layers.Dense</a:t>
            </a:r>
            <a:r>
              <a:rPr lang="en-US" altLang="ko-KR" sz="1600" kern="0" dirty="0">
                <a:latin typeface="Trebuchet MS" pitchFamily="34" charset="0"/>
              </a:rPr>
              <a:t>(16, activation='</a:t>
            </a:r>
            <a:r>
              <a:rPr lang="en-US" altLang="ko-KR" sz="1600" kern="0" dirty="0" err="1">
                <a:latin typeface="Trebuchet MS" pitchFamily="34" charset="0"/>
              </a:rPr>
              <a:t>relu</a:t>
            </a:r>
            <a:r>
              <a:rPr lang="en-US" altLang="ko-KR" sz="1600" kern="0" dirty="0">
                <a:latin typeface="Trebuchet MS" pitchFamily="34" charset="0"/>
              </a:rPr>
              <a:t>', </a:t>
            </a:r>
            <a:r>
              <a:rPr lang="en-US" altLang="ko-KR" sz="1600" kern="0" dirty="0" err="1">
                <a:latin typeface="Trebuchet MS" pitchFamily="34" charset="0"/>
              </a:rPr>
              <a:t>input_shape</a:t>
            </a:r>
            <a:r>
              <a:rPr lang="en-US" altLang="ko-KR" sz="1600" kern="0" dirty="0">
                <a:latin typeface="Trebuchet MS" pitchFamily="34" charset="0"/>
              </a:rPr>
              <a:t>=(10000,)))</a:t>
            </a:r>
          </a:p>
          <a:p>
            <a:pPr marL="127000" indent="0" latinLnBrk="0">
              <a:lnSpc>
                <a:spcPts val="1800"/>
              </a:lnSpc>
              <a:tabLst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model.add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tf.keras.layers.Dropout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(0.5))</a:t>
            </a:r>
          </a:p>
          <a:p>
            <a:pPr marL="127000" indent="0" latinLnBrk="0">
              <a:lnSpc>
                <a:spcPts val="1800"/>
              </a:lnSpc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model.add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tf.keras.layers.Dense</a:t>
            </a:r>
            <a:r>
              <a:rPr lang="en-US" altLang="ko-KR" sz="1600" kern="0" dirty="0">
                <a:latin typeface="Trebuchet MS" pitchFamily="34" charset="0"/>
              </a:rPr>
              <a:t>(16, activation='</a:t>
            </a:r>
            <a:r>
              <a:rPr lang="en-US" altLang="ko-KR" sz="1600" kern="0" dirty="0" err="1">
                <a:latin typeface="Trebuchet MS" pitchFamily="34" charset="0"/>
              </a:rPr>
              <a:t>relu</a:t>
            </a:r>
            <a:r>
              <a:rPr lang="en-US" altLang="ko-KR" sz="1600" kern="0" dirty="0">
                <a:latin typeface="Trebuchet MS" pitchFamily="34" charset="0"/>
              </a:rPr>
              <a:t>'))</a:t>
            </a:r>
          </a:p>
          <a:p>
            <a:pPr marL="127000" indent="0" latinLnBrk="0">
              <a:lnSpc>
                <a:spcPts val="1800"/>
              </a:lnSpc>
              <a:tabLst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model.add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tf.keras.layers.Dropout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(0.5))</a:t>
            </a:r>
          </a:p>
          <a:p>
            <a:pPr marL="127000" indent="0" latinLnBrk="0">
              <a:lnSpc>
                <a:spcPts val="1800"/>
              </a:lnSpc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model.add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tf.keras.layers.Dense</a:t>
            </a:r>
            <a:r>
              <a:rPr lang="en-US" altLang="ko-KR" sz="1600" kern="0" dirty="0">
                <a:latin typeface="Trebuchet MS" pitchFamily="34" charset="0"/>
              </a:rPr>
              <a:t>(1, activation='sigmoid'))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0A2776-A5C8-9A3D-B904-F2FFE316273F}"/>
              </a:ext>
            </a:extLst>
          </p:cNvPr>
          <p:cNvSpPr txBox="1"/>
          <p:nvPr/>
        </p:nvSpPr>
        <p:spPr>
          <a:xfrm>
            <a:off x="318419" y="1616572"/>
            <a:ext cx="807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Imdb.ipynb</a:t>
            </a:r>
            <a:r>
              <a:rPr lang="en-US" altLang="ko-KR" dirty="0"/>
              <a:t>  code</a:t>
            </a:r>
            <a:r>
              <a:rPr lang="ko-KR" altLang="en-US" dirty="0"/>
              <a:t>에서 아래처럼 </a:t>
            </a:r>
            <a:r>
              <a:rPr lang="en-US" altLang="ko-KR" dirty="0"/>
              <a:t>mode </a:t>
            </a:r>
            <a:r>
              <a:rPr lang="ko-KR" altLang="en-US" dirty="0"/>
              <a:t>생성 부분에 </a:t>
            </a:r>
            <a:r>
              <a:rPr lang="en-US" altLang="ko-KR" dirty="0"/>
              <a:t>drop out </a:t>
            </a:r>
            <a:r>
              <a:rPr lang="ko-KR" altLang="en-US" dirty="0"/>
              <a:t>을 추가 한 후 </a:t>
            </a:r>
            <a:endParaRPr lang="en-US" altLang="ko-KR" dirty="0"/>
          </a:p>
          <a:p>
            <a:r>
              <a:rPr lang="ko-KR" altLang="en-US" dirty="0"/>
              <a:t>학습 시킨 후  생성된</a:t>
            </a:r>
            <a:r>
              <a:rPr lang="en-US" altLang="ko-KR" dirty="0"/>
              <a:t>. loss plot (train err, </a:t>
            </a:r>
            <a:r>
              <a:rPr lang="en-US" altLang="ko-KR" dirty="0" err="1"/>
              <a:t>val</a:t>
            </a:r>
            <a:r>
              <a:rPr lang="en-US" altLang="ko-KR" dirty="0"/>
              <a:t> err)</a:t>
            </a:r>
            <a:r>
              <a:rPr lang="ko-KR" altLang="en-US" dirty="0"/>
              <a:t>를 </a:t>
            </a:r>
            <a:r>
              <a:rPr lang="en-US" altLang="ko-KR" dirty="0"/>
              <a:t>upload</a:t>
            </a:r>
            <a:r>
              <a:rPr lang="ko-KR" altLang="en-US" dirty="0" err="1"/>
              <a:t>하시오</a:t>
            </a:r>
            <a:r>
              <a:rPr lang="ko-KR" alt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AC371-C1CF-5B6B-79B0-15D8E4FE6FF1}"/>
              </a:ext>
            </a:extLst>
          </p:cNvPr>
          <p:cNvSpPr txBox="1"/>
          <p:nvPr/>
        </p:nvSpPr>
        <p:spPr>
          <a:xfrm>
            <a:off x="407624" y="1145754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과제 </a:t>
            </a:r>
            <a:r>
              <a:rPr lang="en-US" altLang="ko-KR" sz="2000" b="1" dirty="0"/>
              <a:t>4)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85886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1795C-CCF2-F04D-84E5-3A22F6B6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99C5C7-CE00-627A-F956-3766B0D736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515269"/>
            <a:ext cx="52578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0673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30DF9F47E88B047A0695E9C3DC9F515" ma:contentTypeVersion="0" ma:contentTypeDescription="새 문서를 만듭니다." ma:contentTypeScope="" ma:versionID="47b515163c9168915aada081291178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62EBFE-E179-4536-9B4A-59F3E0187A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DD8169E-24A0-4D43-A686-0BE92F93E254}">
  <ds:schemaRefs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D0C208C-AED1-4440-9261-53183403D2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15702</TotalTime>
  <Words>620</Words>
  <Application>Microsoft Macintosh PowerPoint</Application>
  <PresentationFormat>와이드스크린</PresentationFormat>
  <Paragraphs>81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Arial</vt:lpstr>
      <vt:lpstr>Calibri</vt:lpstr>
      <vt:lpstr>Courier New</vt:lpstr>
      <vt:lpstr>Trebuchet MS</vt:lpstr>
      <vt:lpstr>Wingdings</vt:lpstr>
      <vt:lpstr>디자인 사용자 지정</vt:lpstr>
      <vt:lpstr>AI 프로그래밍   - 2024</vt:lpstr>
      <vt:lpstr>케라스 신경망 실습 – 패션 아이템 분류 </vt:lpstr>
      <vt:lpstr>PowerPoint 프레젠테이션</vt:lpstr>
      <vt:lpstr>케라스 신경망 실습 – 타이타닉 생존자 예측 </vt:lpstr>
      <vt:lpstr>PowerPoint 프레젠테이션</vt:lpstr>
      <vt:lpstr>케라스 신경망 실습 – 와인 종류 예측 하기</vt:lpstr>
      <vt:lpstr>PowerPoint 프레젠테이션</vt:lpstr>
      <vt:lpstr>Drop out 과제</vt:lpstr>
      <vt:lpstr>PowerPoint 프레젠테이션</vt:lpstr>
      <vt:lpstr>케라스 신경망 실습 – 주택 가격 예측 </vt:lpstr>
      <vt:lpstr>PowerPoint 프레젠테이션</vt:lpstr>
      <vt:lpstr>수고하셨습니다</vt:lpstr>
    </vt:vector>
  </TitlesOfParts>
  <Company>SAMSUNG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이선용[컴퓨터정보과]</cp:lastModifiedBy>
  <cp:revision>976</cp:revision>
  <dcterms:created xsi:type="dcterms:W3CDTF">2019-03-14T00:45:06Z</dcterms:created>
  <dcterms:modified xsi:type="dcterms:W3CDTF">2024-05-08T09:25:29Z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C:\Users\ulsiguya\Desktop\SR Template wide.pptx</vt:lpwstr>
  </property>
  <property fmtid="{D5CDD505-2E9C-101B-9397-08002B2CF9AE}" pid="4" name="ContentTypeId">
    <vt:lpwstr>0x010100A30DF9F47E88B047A0695E9C3DC9F515</vt:lpwstr>
  </property>
</Properties>
</file>