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67" r:id="rId4"/>
    <p:sldId id="259" r:id="rId5"/>
    <p:sldId id="264" r:id="rId6"/>
    <p:sldId id="274" r:id="rId7"/>
    <p:sldId id="268" r:id="rId8"/>
    <p:sldId id="269" r:id="rId9"/>
    <p:sldId id="272" r:id="rId10"/>
    <p:sldId id="273" r:id="rId11"/>
    <p:sldId id="270" r:id="rId12"/>
    <p:sldId id="271" r:id="rId13"/>
    <p:sldId id="283" r:id="rId14"/>
    <p:sldId id="284" r:id="rId15"/>
    <p:sldId id="290" r:id="rId16"/>
    <p:sldId id="287" r:id="rId17"/>
    <p:sldId id="288" r:id="rId18"/>
    <p:sldId id="291" r:id="rId19"/>
    <p:sldId id="292" r:id="rId20"/>
    <p:sldId id="293" r:id="rId21"/>
    <p:sldId id="294" r:id="rId22"/>
    <p:sldId id="277" r:id="rId23"/>
    <p:sldId id="278" r:id="rId24"/>
    <p:sldId id="295" r:id="rId25"/>
    <p:sldId id="279" r:id="rId26"/>
    <p:sldId id="280" r:id="rId27"/>
    <p:sldId id="281" r:id="rId28"/>
    <p:sldId id="282" r:id="rId29"/>
    <p:sldId id="297" r:id="rId30"/>
    <p:sldId id="29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878"/>
    <a:srgbClr val="F0F0F0"/>
    <a:srgbClr val="E6E6E6"/>
    <a:srgbClr val="777883"/>
    <a:srgbClr val="C1C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3B9CE-D03A-48EE-B4F0-76BE8F7A81C8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0E207-218C-46AF-8799-24EDD1CDD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4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재현데이터란 실제 데이터를 바탕으로 그 특성을 모방하여 생성된 인공 데이터로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원본 데이터의 특성을 가지고는 있지만 실제 데이터를 포함하지는 않습니다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최근 정보 보호 문제로 적법하게 데이터를 가공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활용하기 위해서는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비식별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처리를 해야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가명처리 이후 데이터의 활용도와 가치가 떨어지게 되면서 프라이버시도 보호하고 실제 데이터의 특성도 지닌 재현데이터의 필요성이 급증하고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원본 데이터를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SDV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재현데이터를 생성하는 소프트웨어의 라이브러리를 통해 가공하면 재현데이터를 생성할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SDV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여러 라이브러리가 있는데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파일에 저장된 원본 데이터를 바탕으로 가짜데이터를 생성하는 실습을 하기 위해 가짜 테이블 데이터를 생성할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CTGAN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사용하였습니다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CD21A-7319-4727-9496-3CA2A49D64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39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중복되는 라이브러리 설명은 생략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CD21A-7319-4727-9496-3CA2A49D646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91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CD21A-7319-4727-9496-3CA2A49D646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92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비식별화 함수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de_identify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(df,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column_name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deid_option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몇 글자를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마스킹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간단한 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deid_option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1: df[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column_name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= df[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column_name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].apply(lambda x: x[:2] + '*' * 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 - 2) if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isinstance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str) else x) # x = df[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column_name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if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isinstance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str) : 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문자열인지 확인함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문자열이라면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x[:2]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문자열의 처음 두 글자를 가져온다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'*' * 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 - 2)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나머지 글자 수만큼 *로 채운다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문자열의 길이가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*가 추가된다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문자열이 아닌 경우에는 그대로 반환한다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ex)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홍길동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이라면 비식별화 된 결과는 홍*동으로 표시된다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해시값으로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deid_option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2: df[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column_name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= df[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column_name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].apply(lambda x: hash(x) if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isinstance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str) else x) 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컬럼을 제거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deid_option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3: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df.drop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column_name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axis=1,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inplace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=True) else: raise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ValueError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잘못된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de_id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return df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CD21A-7319-4727-9496-3CA2A49D646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377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이름 컬럼이 삭제된 것을 확인할 수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CD21A-7319-4727-9496-3CA2A49D646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56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이름 컬럼이 삭제된 것을 확인할 수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CD21A-7319-4727-9496-3CA2A49D646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143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이름 컬럼이 삭제된 것을 확인할 수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CD21A-7319-4727-9496-3CA2A49D646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71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CTGAN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실제데이터와 유사한 통계적 특성을 가진 가짜 데이터를 생성할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재현데이터를 생성하기 위해서 먼저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CTGAN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저희가 가진 데이터프레임으로 학습시키는 과정을 거쳤습니다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 완료된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CTGAN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다음과 같은 데이터프레임을 생성할 수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CD21A-7319-4727-9496-3CA2A49D64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6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원본 데이터는 이름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체중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휴대폰번호 등의 칼럼 구조를 가지고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CTGAN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생성한 재현데이터를 보시면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익명화처리로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인해 이름 대신 번호를 부여한 것 외에는 유사한 특성을 반영해서 재현데이터인지 원본데이터인지 크게 식별할 수 없을 만큼 원본 데이터와는 유사한 구조를 띄고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애니메이션 재생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 확대해서 자세히 보여드리면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마스킹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범주화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암호화 등 비식별처리가 된 데이터와 달리 정확한 수치로 만들어졌지만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원본 데이터인지 가짜 데이터인지 식별이 불가하다는 장점이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CD21A-7319-4727-9496-3CA2A49D64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6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만든 재현데이터가 원본 데이터를 얼마나 잘 모방하고 있는지를 확인하기 위해 데이터 품질 평가를 진행해 보았습니다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원본데이터와 재현데이터는 약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80%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유사성을 띄고 있다고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CD21A-7319-4727-9496-3CA2A49D64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72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몇가지 칼럼을 기준으로 각 칼럼이 원본 데이터의 특성을 얼마나 반영하고 있는지를 확인하기 위해 다양한 그래프로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시각화하여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유사도를 확인했습니다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가짜 데이터이기에 완전히 일치하지는 않지만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CTGAN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원본 데이터의 특성을 학습해 모방해서 생성한 데이터기 때문에 그래프의 분포가 적정한 평균치를 유지하는 것을 확인할 수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CD21A-7319-4727-9496-3CA2A49D64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1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CD21A-7319-4727-9496-3CA2A49D646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44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비식별화 할 </a:t>
            </a:r>
            <a:r>
              <a:rPr lang="en-US" altLang="ko-KR" dirty="0"/>
              <a:t>csv </a:t>
            </a:r>
            <a:r>
              <a:rPr lang="ko-KR" altLang="en-US" dirty="0"/>
              <a:t>파일을 업로드를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업로드 파일의 저장 경로를 설정하고</a:t>
            </a:r>
            <a:r>
              <a:rPr lang="en-US" altLang="ko-KR" dirty="0"/>
              <a:t>, </a:t>
            </a:r>
            <a:r>
              <a:rPr lang="ko-KR" altLang="en-US" dirty="0"/>
              <a:t>만약 해당 업로드 폴더가 존재하지 않으면 생성되도록 해준다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CD21A-7319-4727-9496-3CA2A49D646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29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가지 방식의 비식별화 기능을 넣음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CD21A-7319-4727-9496-3CA2A49D646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9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CD21A-7319-4727-9496-3CA2A49D646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5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9E58-7255-4887-A618-C2FB9911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D8CC5-923F-4F7B-836B-32DF2F669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AC75-AE10-4F39-B327-DBFAC4E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25C57-7DBF-470C-BF92-D986B32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34B54-A126-47D8-9AA8-0609473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7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A3DC-3949-44C4-9909-C4C9634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1AF8C-50E4-4170-9539-41413E19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956F0-8776-450A-B8E1-4EA3D137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02E5E-1AAD-4503-B9C3-75BFCE4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68CD-2DE2-4214-95CF-1077745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0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A5DB9D-7CC3-4B13-AF3C-A6D8DD437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F1924-FBFD-4BB9-B7B8-91A41799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C5556-3582-4819-B8A7-8A106C2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4DD32-55D0-47A5-907B-8768799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A0CCC-4514-43A6-AC8E-C5325A8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A29C-3439-4399-9ED8-A2BD913C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D07D0-C2E1-44DF-97D5-E092FD25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5DAA-4234-4125-842F-227C6AE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AC6EC-9242-4FA1-A94E-2594A8D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D5D6A-5FFB-4C4E-B140-9DC2F50B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2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3A1D-8955-45E3-8CDD-1B491289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F39D9-559C-4F99-809D-619DEF02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5819F-1EE2-4529-815E-7EC48BA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17F30-B943-4D1E-AA66-A5122C2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AFB21-2FC1-45AD-9D0D-13965838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8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F29AC-8522-4F80-9E9E-3EB6D68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509BF-2F43-456A-B480-E44CDD8A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C3D7F-D117-4214-BF55-331AA4CC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2E462-5F22-48E0-8372-9F63619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13F9F-857F-40AE-8BA0-F9D2EC30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E33A1-DE88-49B0-8177-11512415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6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EAC4-321B-4122-8263-05C982E8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14712-75FA-4EB6-BD9C-A571DE7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79CCC-8ED4-48DE-8EDA-81EC0A65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75A36-CE92-4FCE-A32F-F5260ADB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67F4B-BA22-4D84-B612-1D514CA4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306C-429A-4C06-9922-DADD952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8C4AC-C7E9-4CE7-B9DA-91752A0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5C73-604A-4FBE-9FC2-0F9DF088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2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FFA8-6623-4D3F-9502-C90056E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AF2BA-A3EB-4595-A13F-2C806D7B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05C81-E050-4B93-B531-AAA375F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A689A-ED0A-4F0A-A7AB-B1A3C605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7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F8C49-4A74-4C45-BAF0-5BE51BC3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FCC57-010A-40CA-A4E3-1B03C00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A555BA-1E9C-4BBB-9DF9-07A08B1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3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26FD6-F430-4A6B-9FDC-6D6CE64C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25D86-761B-4ABD-94A8-D2F6643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A3687-A740-418A-803E-A847F1C4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F2A25-CB19-4DA6-AA4A-7D051850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4E3C0-F3BE-4184-904B-541D63D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5778F-FF54-4321-976E-3DA9A02E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55CD-197A-4FF0-8507-412FDCEF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7D2CB-B3ED-4299-95E5-58FCA3F37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8A99E-F19D-4A57-9ADE-5611F811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D6836-BE01-4E60-92CB-E01A3FF2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65311-7B1E-45D7-8ABE-B8CA30EB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1E412-8AB0-4814-B24F-923AD26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2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1C1C4"/>
            </a:gs>
            <a:gs pos="100000">
              <a:srgbClr val="77788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F59780-DC6B-4F6E-BD25-EAED7E9D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0512-04EF-431A-83B2-7FB8A471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7BF53-3D61-43F2-8C09-AF58CA5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26E91-952F-4504-B73B-42B0C718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F782F-DFF3-4893-9485-CE84357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7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microsoft.com/office/2007/relationships/hdphoto" Target="../media/hdphoto1.wdp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C8A88A7-842D-4260-B65C-6E48E61FCD66}"/>
              </a:ext>
            </a:extLst>
          </p:cNvPr>
          <p:cNvGrpSpPr/>
          <p:nvPr/>
        </p:nvGrpSpPr>
        <p:grpSpPr>
          <a:xfrm>
            <a:off x="3644559" y="1099515"/>
            <a:ext cx="2346021" cy="5020920"/>
            <a:chOff x="3635681" y="378911"/>
            <a:chExt cx="2346021" cy="5449727"/>
          </a:xfrm>
        </p:grpSpPr>
        <p:sp>
          <p:nvSpPr>
            <p:cNvPr id="47" name="양쪽 모서리가 둥근 사각형 46"/>
            <p:cNvSpPr/>
            <p:nvPr/>
          </p:nvSpPr>
          <p:spPr>
            <a:xfrm rot="16200000">
              <a:off x="2083828" y="1930764"/>
              <a:ext cx="5449727" cy="2346021"/>
            </a:xfrm>
            <a:prstGeom prst="round2SameRect">
              <a:avLst>
                <a:gd name="adj1" fmla="val 13094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793603" y="639701"/>
              <a:ext cx="216000" cy="214077"/>
              <a:chOff x="444218" y="523875"/>
              <a:chExt cx="216000" cy="157689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</p:grp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55759"/>
              </p:ext>
            </p:extLst>
          </p:nvPr>
        </p:nvGraphicFramePr>
        <p:xfrm>
          <a:off x="3644558" y="1939950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04170"/>
              </p:ext>
            </p:extLst>
          </p:nvPr>
        </p:nvGraphicFramePr>
        <p:xfrm>
          <a:off x="4256824" y="1892439"/>
          <a:ext cx="666954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민주희</a:t>
                      </a:r>
                      <a:endParaRPr lang="ko-KR" alt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임하늘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최지수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한시연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8AC7239-E562-4B92-B96E-03AB158259F7}"/>
              </a:ext>
            </a:extLst>
          </p:cNvPr>
          <p:cNvGrpSpPr/>
          <p:nvPr/>
        </p:nvGrpSpPr>
        <p:grpSpPr>
          <a:xfrm>
            <a:off x="3780052" y="2074788"/>
            <a:ext cx="260858" cy="260858"/>
            <a:chOff x="3771174" y="1347648"/>
            <a:chExt cx="260858" cy="260858"/>
          </a:xfrm>
        </p:grpSpPr>
        <p:sp>
          <p:nvSpPr>
            <p:cNvPr id="76" name="타원 75"/>
            <p:cNvSpPr/>
            <p:nvPr/>
          </p:nvSpPr>
          <p:spPr>
            <a:xfrm>
              <a:off x="3771174" y="1347648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77" name="Group 20"/>
            <p:cNvGrpSpPr>
              <a:grpSpLocks noChangeAspect="1"/>
            </p:cNvGrpSpPr>
            <p:nvPr/>
          </p:nvGrpSpPr>
          <p:grpSpPr bwMode="auto">
            <a:xfrm>
              <a:off x="3851593" y="1408873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7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8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8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07704C-B05F-41B4-91CD-C866E2B7CC22}"/>
              </a:ext>
            </a:extLst>
          </p:cNvPr>
          <p:cNvGrpSpPr/>
          <p:nvPr/>
        </p:nvGrpSpPr>
        <p:grpSpPr>
          <a:xfrm>
            <a:off x="3780052" y="2704571"/>
            <a:ext cx="260858" cy="260858"/>
            <a:chOff x="3771174" y="1977431"/>
            <a:chExt cx="260858" cy="260858"/>
          </a:xfrm>
        </p:grpSpPr>
        <p:sp>
          <p:nvSpPr>
            <p:cNvPr id="83" name="타원 82"/>
            <p:cNvSpPr/>
            <p:nvPr/>
          </p:nvSpPr>
          <p:spPr>
            <a:xfrm>
              <a:off x="3771174" y="1977431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84" name="Group 20"/>
            <p:cNvGrpSpPr>
              <a:grpSpLocks noChangeAspect="1"/>
            </p:cNvGrpSpPr>
            <p:nvPr/>
          </p:nvGrpSpPr>
          <p:grpSpPr bwMode="auto">
            <a:xfrm>
              <a:off x="3851593" y="2038656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85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86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87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88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07D4E1-F4A4-4D31-8D66-C7DBD340DC30}"/>
              </a:ext>
            </a:extLst>
          </p:cNvPr>
          <p:cNvGrpSpPr/>
          <p:nvPr/>
        </p:nvGrpSpPr>
        <p:grpSpPr>
          <a:xfrm>
            <a:off x="3780052" y="3334354"/>
            <a:ext cx="260858" cy="260858"/>
            <a:chOff x="3771174" y="2607214"/>
            <a:chExt cx="260858" cy="260858"/>
          </a:xfrm>
        </p:grpSpPr>
        <p:sp>
          <p:nvSpPr>
            <p:cNvPr id="90" name="타원 89"/>
            <p:cNvSpPr/>
            <p:nvPr/>
          </p:nvSpPr>
          <p:spPr>
            <a:xfrm>
              <a:off x="3771174" y="2607214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91" name="Group 20"/>
            <p:cNvGrpSpPr>
              <a:grpSpLocks noChangeAspect="1"/>
            </p:cNvGrpSpPr>
            <p:nvPr/>
          </p:nvGrpSpPr>
          <p:grpSpPr bwMode="auto">
            <a:xfrm>
              <a:off x="3851593" y="2668439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2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93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94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95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0AF3A1E-84D6-4D4C-853E-8E702E9C79A3}"/>
              </a:ext>
            </a:extLst>
          </p:cNvPr>
          <p:cNvGrpSpPr/>
          <p:nvPr/>
        </p:nvGrpSpPr>
        <p:grpSpPr>
          <a:xfrm>
            <a:off x="3780052" y="3964136"/>
            <a:ext cx="260858" cy="260858"/>
            <a:chOff x="3771174" y="3236996"/>
            <a:chExt cx="260858" cy="260858"/>
          </a:xfrm>
        </p:grpSpPr>
        <p:sp>
          <p:nvSpPr>
            <p:cNvPr id="97" name="타원 96"/>
            <p:cNvSpPr/>
            <p:nvPr/>
          </p:nvSpPr>
          <p:spPr>
            <a:xfrm>
              <a:off x="3771174" y="3236996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98" name="Group 20"/>
            <p:cNvGrpSpPr>
              <a:grpSpLocks noChangeAspect="1"/>
            </p:cNvGrpSpPr>
            <p:nvPr/>
          </p:nvGrpSpPr>
          <p:grpSpPr bwMode="auto">
            <a:xfrm>
              <a:off x="3851593" y="3298221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10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10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10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</p:grpSp>
      <p:sp>
        <p:nvSpPr>
          <p:cNvPr id="11" name="Freeform 36"/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023027" y="1099516"/>
            <a:ext cx="3450809" cy="5020920"/>
          </a:xfrm>
          <a:prstGeom prst="roundRect">
            <a:avLst>
              <a:gd name="adj" fmla="val 666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E632C9C-ADBB-4F27-A8CE-63AE356E7328}"/>
              </a:ext>
            </a:extLst>
          </p:cNvPr>
          <p:cNvGrpSpPr/>
          <p:nvPr/>
        </p:nvGrpSpPr>
        <p:grpSpPr>
          <a:xfrm>
            <a:off x="6882793" y="3067627"/>
            <a:ext cx="1438673" cy="1175198"/>
            <a:chOff x="6873915" y="2340487"/>
            <a:chExt cx="1438673" cy="1175198"/>
          </a:xfrm>
        </p:grpSpPr>
        <p:grpSp>
          <p:nvGrpSpPr>
            <p:cNvPr id="56" name="그룹 55"/>
            <p:cNvGrpSpPr/>
            <p:nvPr/>
          </p:nvGrpSpPr>
          <p:grpSpPr>
            <a:xfrm>
              <a:off x="7216461" y="2340487"/>
              <a:ext cx="753583" cy="753583"/>
              <a:chOff x="8665302" y="1778931"/>
              <a:chExt cx="1083168" cy="1083168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8665302" y="1778931"/>
                <a:ext cx="1083168" cy="10831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8511" y="1952140"/>
                <a:ext cx="736749" cy="736749"/>
              </a:xfrm>
              <a:prstGeom prst="rect">
                <a:avLst/>
              </a:prstGeom>
            </p:spPr>
          </p:pic>
        </p:grpSp>
        <p:sp>
          <p:nvSpPr>
            <p:cNvPr id="57" name="직사각형 56"/>
            <p:cNvSpPr/>
            <p:nvPr/>
          </p:nvSpPr>
          <p:spPr>
            <a:xfrm>
              <a:off x="6873915" y="3118910"/>
              <a:ext cx="1438673" cy="396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한시연</a:t>
              </a:r>
              <a:r>
                <a:rPr lang="ko-KR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en-US" altLang="ko-KR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D2EF3A-C252-43C4-9693-8CA640602602}"/>
              </a:ext>
            </a:extLst>
          </p:cNvPr>
          <p:cNvGrpSpPr/>
          <p:nvPr/>
        </p:nvGrpSpPr>
        <p:grpSpPr>
          <a:xfrm>
            <a:off x="7084162" y="1329672"/>
            <a:ext cx="1035934" cy="4640858"/>
            <a:chOff x="7075284" y="602532"/>
            <a:chExt cx="1035934" cy="4640858"/>
          </a:xfrm>
        </p:grpSpPr>
        <p:grpSp>
          <p:nvGrpSpPr>
            <p:cNvPr id="60" name="그룹 59"/>
            <p:cNvGrpSpPr/>
            <p:nvPr/>
          </p:nvGrpSpPr>
          <p:grpSpPr>
            <a:xfrm>
              <a:off x="7075284" y="4080933"/>
              <a:ext cx="1035934" cy="1162457"/>
              <a:chOff x="5478634" y="3185282"/>
              <a:chExt cx="1035934" cy="1162457"/>
            </a:xfrm>
          </p:grpSpPr>
          <p:grpSp>
            <p:nvGrpSpPr>
              <p:cNvPr id="61" name="그룹 60"/>
              <p:cNvGrpSpPr/>
              <p:nvPr/>
            </p:nvGrpSpPr>
            <p:grpSpPr>
              <a:xfrm>
                <a:off x="5619811" y="3185282"/>
                <a:ext cx="753583" cy="753583"/>
                <a:chOff x="8788060" y="4168827"/>
                <a:chExt cx="1083168" cy="1083168"/>
              </a:xfrm>
            </p:grpSpPr>
            <p:sp>
              <p:nvSpPr>
                <p:cNvPr id="63" name="타원 62"/>
                <p:cNvSpPr/>
                <p:nvPr/>
              </p:nvSpPr>
              <p:spPr>
                <a:xfrm>
                  <a:off x="8788060" y="4168827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prstClr val="white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endParaRPr>
                </a:p>
              </p:txBody>
            </p:sp>
            <p:pic>
              <p:nvPicPr>
                <p:cNvPr id="64" name="그림 6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78075" y="4358843"/>
                  <a:ext cx="703135" cy="703135"/>
                </a:xfrm>
                <a:prstGeom prst="rect">
                  <a:avLst/>
                </a:prstGeom>
              </p:spPr>
            </p:pic>
          </p:grpSp>
          <p:sp>
            <p:nvSpPr>
              <p:cNvPr id="62" name="직사각형 61"/>
              <p:cNvSpPr/>
              <p:nvPr/>
            </p:nvSpPr>
            <p:spPr>
              <a:xfrm>
                <a:off x="5478634" y="3950964"/>
                <a:ext cx="1035934" cy="396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5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이선용</a:t>
                </a:r>
                <a:endParaRPr lang="en-US" altLang="ko-KR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075284" y="602532"/>
              <a:ext cx="1035934" cy="1192327"/>
              <a:chOff x="7133250" y="1322920"/>
              <a:chExt cx="1035934" cy="1192327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7274428" y="1322920"/>
                <a:ext cx="753577" cy="753577"/>
                <a:chOff x="2841603" y="4303610"/>
                <a:chExt cx="1083168" cy="1083168"/>
              </a:xfrm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2841603" y="4303610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prstClr val="white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endParaRPr>
                </a:p>
              </p:txBody>
            </p:sp>
            <p:pic>
              <p:nvPicPr>
                <p:cNvPr id="74" name="그림 7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7120" y="4479127"/>
                  <a:ext cx="732133" cy="732133"/>
                </a:xfrm>
                <a:prstGeom prst="rect">
                  <a:avLst/>
                </a:prstGeom>
              </p:spPr>
            </p:pic>
          </p:grpSp>
          <p:sp>
            <p:nvSpPr>
              <p:cNvPr id="72" name="직사각형 71"/>
              <p:cNvSpPr/>
              <p:nvPr/>
            </p:nvSpPr>
            <p:spPr>
              <a:xfrm>
                <a:off x="7133250" y="2118472"/>
                <a:ext cx="1035934" cy="396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5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임하늘</a:t>
                </a:r>
                <a:endParaRPr lang="en-US" altLang="ko-KR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</p:grpSp>
      <p:sp>
        <p:nvSpPr>
          <p:cNvPr id="103" name="직사각형 102"/>
          <p:cNvSpPr/>
          <p:nvPr/>
        </p:nvSpPr>
        <p:spPr>
          <a:xfrm>
            <a:off x="2215272" y="143124"/>
            <a:ext cx="7761456" cy="802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500" b="1" kern="0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개인정보 비식별화 및 알고리즘 활용</a:t>
            </a:r>
            <a:endParaRPr lang="en-US" altLang="ko-KR" sz="3500" b="1" kern="0" dirty="0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54A6F0D1-CA66-466F-A865-63A7460D1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19660"/>
              </p:ext>
            </p:extLst>
          </p:nvPr>
        </p:nvGraphicFramePr>
        <p:xfrm>
          <a:off x="4247946" y="4539992"/>
          <a:ext cx="666954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기승협</a:t>
                      </a:r>
                      <a:endParaRPr lang="ko-KR" alt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이선용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502F86C0-ECA3-412A-9E73-45D97C53A85A}"/>
              </a:ext>
            </a:extLst>
          </p:cNvPr>
          <p:cNvGrpSpPr/>
          <p:nvPr/>
        </p:nvGrpSpPr>
        <p:grpSpPr>
          <a:xfrm>
            <a:off x="3780052" y="4607335"/>
            <a:ext cx="260858" cy="260858"/>
            <a:chOff x="3771174" y="3880195"/>
            <a:chExt cx="260858" cy="26085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DE5C2290-2603-475A-9ADE-C6A17DF603C4}"/>
                </a:ext>
              </a:extLst>
            </p:cNvPr>
            <p:cNvSpPr/>
            <p:nvPr/>
          </p:nvSpPr>
          <p:spPr>
            <a:xfrm>
              <a:off x="3771174" y="3880195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107" name="Group 20">
              <a:extLst>
                <a:ext uri="{FF2B5EF4-FFF2-40B4-BE49-F238E27FC236}">
                  <a16:creationId xmlns:a16="http://schemas.microsoft.com/office/drawing/2014/main" id="{AE2A94EF-D005-4F71-9A71-EECFD6DC19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51593" y="3941420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08" name="Freeform 22">
                <a:extLst>
                  <a:ext uri="{FF2B5EF4-FFF2-40B4-BE49-F238E27FC236}">
                    <a16:creationId xmlns:a16="http://schemas.microsoft.com/office/drawing/2014/main" id="{DB470AD9-AAFF-4B42-A7AD-41ECA2D1A9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109" name="Freeform 23">
                <a:extLst>
                  <a:ext uri="{FF2B5EF4-FFF2-40B4-BE49-F238E27FC236}">
                    <a16:creationId xmlns:a16="http://schemas.microsoft.com/office/drawing/2014/main" id="{4D73CF43-8317-4654-99E4-864A184174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110" name="Freeform 24">
                <a:extLst>
                  <a:ext uri="{FF2B5EF4-FFF2-40B4-BE49-F238E27FC236}">
                    <a16:creationId xmlns:a16="http://schemas.microsoft.com/office/drawing/2014/main" id="{63F8FFB7-734B-4374-BCF3-617A01DCB0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111" name="Freeform 25">
                <a:extLst>
                  <a:ext uri="{FF2B5EF4-FFF2-40B4-BE49-F238E27FC236}">
                    <a16:creationId xmlns:a16="http://schemas.microsoft.com/office/drawing/2014/main" id="{DB35ECA6-4909-498E-9379-18C467559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571F7A4-EFE3-4DBE-BECC-D37770991786}"/>
              </a:ext>
            </a:extLst>
          </p:cNvPr>
          <p:cNvGrpSpPr/>
          <p:nvPr/>
        </p:nvGrpSpPr>
        <p:grpSpPr>
          <a:xfrm>
            <a:off x="3780052" y="5214688"/>
            <a:ext cx="260858" cy="260858"/>
            <a:chOff x="3771174" y="4487548"/>
            <a:chExt cx="260858" cy="260858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33B00CED-039E-4F5B-A11E-3E746CBFD607}"/>
                </a:ext>
              </a:extLst>
            </p:cNvPr>
            <p:cNvSpPr/>
            <p:nvPr/>
          </p:nvSpPr>
          <p:spPr>
            <a:xfrm>
              <a:off x="3771174" y="4487548"/>
              <a:ext cx="260858" cy="26085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114" name="Group 20">
              <a:extLst>
                <a:ext uri="{FF2B5EF4-FFF2-40B4-BE49-F238E27FC236}">
                  <a16:creationId xmlns:a16="http://schemas.microsoft.com/office/drawing/2014/main" id="{1E1B76EE-3F1E-4E9D-9956-90FEAFEA93F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51593" y="4548773"/>
              <a:ext cx="98789" cy="134753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15" name="Freeform 22">
                <a:extLst>
                  <a:ext uri="{FF2B5EF4-FFF2-40B4-BE49-F238E27FC236}">
                    <a16:creationId xmlns:a16="http://schemas.microsoft.com/office/drawing/2014/main" id="{A2BED7C5-8F02-4AD4-B133-B5C0302CB0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116" name="Freeform 23">
                <a:extLst>
                  <a:ext uri="{FF2B5EF4-FFF2-40B4-BE49-F238E27FC236}">
                    <a16:creationId xmlns:a16="http://schemas.microsoft.com/office/drawing/2014/main" id="{26A048F3-8873-4F94-901F-01DA0BB626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117" name="Freeform 24">
                <a:extLst>
                  <a:ext uri="{FF2B5EF4-FFF2-40B4-BE49-F238E27FC236}">
                    <a16:creationId xmlns:a16="http://schemas.microsoft.com/office/drawing/2014/main" id="{4D2BD952-568B-4762-93D5-C4ABDC04C1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118" name="Freeform 25">
                <a:extLst>
                  <a:ext uri="{FF2B5EF4-FFF2-40B4-BE49-F238E27FC236}">
                    <a16:creationId xmlns:a16="http://schemas.microsoft.com/office/drawing/2014/main" id="{5A1ADF6F-A160-4543-AD35-D1EEF931D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479B9B2-7E42-478A-83AD-20373D0D35EB}"/>
              </a:ext>
            </a:extLst>
          </p:cNvPr>
          <p:cNvGrpSpPr/>
          <p:nvPr/>
        </p:nvGrpSpPr>
        <p:grpSpPr>
          <a:xfrm>
            <a:off x="5194021" y="1350840"/>
            <a:ext cx="1438673" cy="4598522"/>
            <a:chOff x="5185143" y="623700"/>
            <a:chExt cx="1438673" cy="4598522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4EBF365D-0165-4525-A7A1-84E54BF6F89F}"/>
                </a:ext>
              </a:extLst>
            </p:cNvPr>
            <p:cNvGrpSpPr/>
            <p:nvPr/>
          </p:nvGrpSpPr>
          <p:grpSpPr>
            <a:xfrm>
              <a:off x="5386512" y="4050619"/>
              <a:ext cx="1035934" cy="1171603"/>
              <a:chOff x="5441046" y="1324521"/>
              <a:chExt cx="1035934" cy="1171603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55922F7C-BA1C-467F-8FF8-3926902F0223}"/>
                  </a:ext>
                </a:extLst>
              </p:cNvPr>
              <p:cNvGrpSpPr/>
              <p:nvPr/>
            </p:nvGrpSpPr>
            <p:grpSpPr>
              <a:xfrm>
                <a:off x="5582225" y="1324521"/>
                <a:ext cx="753577" cy="753577"/>
                <a:chOff x="1593332" y="2172798"/>
                <a:chExt cx="1083168" cy="1083168"/>
              </a:xfrm>
            </p:grpSpPr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B621D13C-EB7B-45E4-B6BF-9F68E33D1233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prstClr val="white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endParaRPr>
                </a:p>
              </p:txBody>
            </p:sp>
            <p:pic>
              <p:nvPicPr>
                <p:cNvPr id="123" name="그림 122">
                  <a:extLst>
                    <a:ext uri="{FF2B5EF4-FFF2-40B4-BE49-F238E27FC236}">
                      <a16:creationId xmlns:a16="http://schemas.microsoft.com/office/drawing/2014/main" id="{16030866-E84F-4EC3-9CCD-4E24BC1BD5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C5C20C73-6415-41AF-B802-5B53372273C9}"/>
                  </a:ext>
                </a:extLst>
              </p:cNvPr>
              <p:cNvSpPr/>
              <p:nvPr/>
            </p:nvSpPr>
            <p:spPr>
              <a:xfrm>
                <a:off x="5441046" y="2099349"/>
                <a:ext cx="1035934" cy="396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5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기승협</a:t>
                </a:r>
                <a:endParaRPr lang="en-US" altLang="ko-KR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AC0245E0-559F-444A-9A85-ED112F242E82}"/>
                </a:ext>
              </a:extLst>
            </p:cNvPr>
            <p:cNvGrpSpPr/>
            <p:nvPr/>
          </p:nvGrpSpPr>
          <p:grpSpPr>
            <a:xfrm>
              <a:off x="5386512" y="2328595"/>
              <a:ext cx="1035934" cy="1192327"/>
              <a:chOff x="7133250" y="1322920"/>
              <a:chExt cx="1035934" cy="1192327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C65FE098-03D5-47B6-85D4-7A18374A59E6}"/>
                  </a:ext>
                </a:extLst>
              </p:cNvPr>
              <p:cNvGrpSpPr/>
              <p:nvPr/>
            </p:nvGrpSpPr>
            <p:grpSpPr>
              <a:xfrm>
                <a:off x="7274428" y="1322920"/>
                <a:ext cx="753577" cy="753577"/>
                <a:chOff x="2841603" y="4303610"/>
                <a:chExt cx="1083168" cy="1083168"/>
              </a:xfrm>
            </p:grpSpPr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059DC2A8-CB92-44F6-A3DC-32F0B2B33974}"/>
                    </a:ext>
                  </a:extLst>
                </p:cNvPr>
                <p:cNvSpPr/>
                <p:nvPr/>
              </p:nvSpPr>
              <p:spPr>
                <a:xfrm>
                  <a:off x="2841603" y="4303610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prstClr val="white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endParaRPr>
                </a:p>
              </p:txBody>
            </p: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C1DF18E6-D5C6-475A-A592-E57F3C99E0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7120" y="4479127"/>
                  <a:ext cx="732133" cy="732133"/>
                </a:xfrm>
                <a:prstGeom prst="rect">
                  <a:avLst/>
                </a:prstGeom>
              </p:spPr>
            </p:pic>
          </p:grp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3BD4B542-DF6C-4B72-969B-A43FEFDCF9EC}"/>
                  </a:ext>
                </a:extLst>
              </p:cNvPr>
              <p:cNvSpPr/>
              <p:nvPr/>
            </p:nvSpPr>
            <p:spPr>
              <a:xfrm>
                <a:off x="7133250" y="2118472"/>
                <a:ext cx="1035934" cy="396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5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최지수</a:t>
                </a:r>
                <a:endParaRPr lang="en-US" altLang="ko-KR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424C16DC-04CA-4447-9E6D-CDD4945EFB30}"/>
                </a:ext>
              </a:extLst>
            </p:cNvPr>
            <p:cNvGrpSpPr/>
            <p:nvPr/>
          </p:nvGrpSpPr>
          <p:grpSpPr>
            <a:xfrm>
              <a:off x="5185143" y="623700"/>
              <a:ext cx="1438673" cy="1175198"/>
              <a:chOff x="7007265" y="3179805"/>
              <a:chExt cx="1438673" cy="1175198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E7B67AB9-5836-4435-A1A2-A5B9F7DC66E7}"/>
                  </a:ext>
                </a:extLst>
              </p:cNvPr>
              <p:cNvGrpSpPr/>
              <p:nvPr/>
            </p:nvGrpSpPr>
            <p:grpSpPr>
              <a:xfrm>
                <a:off x="7349811" y="3179805"/>
                <a:ext cx="753583" cy="753583"/>
                <a:chOff x="8665302" y="1778931"/>
                <a:chExt cx="1083168" cy="1083168"/>
              </a:xfrm>
            </p:grpSpPr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9F139FEE-AC87-4B72-A69A-69DA9BD5D59F}"/>
                    </a:ext>
                  </a:extLst>
                </p:cNvPr>
                <p:cNvSpPr/>
                <p:nvPr/>
              </p:nvSpPr>
              <p:spPr>
                <a:xfrm>
                  <a:off x="8665302" y="1778931"/>
                  <a:ext cx="1083168" cy="10831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prstClr val="white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endParaRPr>
                </a:p>
              </p:txBody>
            </p:sp>
            <p:pic>
              <p:nvPicPr>
                <p:cNvPr id="133" name="그림 132">
                  <a:extLst>
                    <a:ext uri="{FF2B5EF4-FFF2-40B4-BE49-F238E27FC236}">
                      <a16:creationId xmlns:a16="http://schemas.microsoft.com/office/drawing/2014/main" id="{B546CE3D-48EC-40C2-95EB-960C6C9837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38511" y="1952140"/>
                  <a:ext cx="736749" cy="736749"/>
                </a:xfrm>
                <a:prstGeom prst="rect">
                  <a:avLst/>
                </a:prstGeom>
              </p:spPr>
            </p:pic>
          </p:grp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519EA7E7-A66A-4CB0-BAC7-421E99C3DE54}"/>
                  </a:ext>
                </a:extLst>
              </p:cNvPr>
              <p:cNvSpPr/>
              <p:nvPr/>
            </p:nvSpPr>
            <p:spPr>
              <a:xfrm>
                <a:off x="7007265" y="3958228"/>
                <a:ext cx="1438673" cy="396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5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민주희</a:t>
                </a:r>
                <a:endParaRPr lang="en-US" altLang="ko-KR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EC280D-14F5-49D1-AAC1-A5803804A7D2}"/>
              </a:ext>
            </a:extLst>
          </p:cNvPr>
          <p:cNvSpPr txBox="1"/>
          <p:nvPr/>
        </p:nvSpPr>
        <p:spPr>
          <a:xfrm>
            <a:off x="5322069" y="6274172"/>
            <a:ext cx="154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 err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</a:t>
            </a:r>
            <a:r>
              <a:rPr lang="ko-KR" altLang="en-US" kern="0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kern="0" dirty="0" err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찜닭</a:t>
            </a:r>
            <a:endParaRPr lang="ko-KR" altLang="en-US" sz="9600" kern="0" dirty="0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1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88883" y="459170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정형데이터 비식별화 구현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6">
            <a:extLst>
              <a:ext uri="{FF2B5EF4-FFF2-40B4-BE49-F238E27FC236}">
                <a16:creationId xmlns:a16="http://schemas.microsoft.com/office/drawing/2014/main" id="{F9CA2F46-6CBA-4BB6-83DF-A1CE15413CAB}"/>
              </a:ext>
            </a:extLst>
          </p:cNvPr>
          <p:cNvSpPr/>
          <p:nvPr/>
        </p:nvSpPr>
        <p:spPr>
          <a:xfrm>
            <a:off x="7760016" y="1840441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가명처리</a:t>
            </a:r>
          </a:p>
        </p:txBody>
      </p:sp>
      <p:sp>
        <p:nvSpPr>
          <p:cNvPr id="37" name="모서리가 둥근 직사각형 56">
            <a:extLst>
              <a:ext uri="{FF2B5EF4-FFF2-40B4-BE49-F238E27FC236}">
                <a16:creationId xmlns:a16="http://schemas.microsoft.com/office/drawing/2014/main" id="{8CF5BD6C-5B2B-417D-B095-5ADE3D6E057D}"/>
              </a:ext>
            </a:extLst>
          </p:cNvPr>
          <p:cNvSpPr/>
          <p:nvPr/>
        </p:nvSpPr>
        <p:spPr>
          <a:xfrm>
            <a:off x="7760015" y="2669424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암호화</a:t>
            </a:r>
          </a:p>
        </p:txBody>
      </p:sp>
      <p:sp>
        <p:nvSpPr>
          <p:cNvPr id="38" name="모서리가 둥근 직사각형 56">
            <a:extLst>
              <a:ext uri="{FF2B5EF4-FFF2-40B4-BE49-F238E27FC236}">
                <a16:creationId xmlns:a16="http://schemas.microsoft.com/office/drawing/2014/main" id="{580A3BE9-3F5F-48FC-A9EB-133FAC0C29D5}"/>
              </a:ext>
            </a:extLst>
          </p:cNvPr>
          <p:cNvSpPr/>
          <p:nvPr/>
        </p:nvSpPr>
        <p:spPr>
          <a:xfrm>
            <a:off x="7760015" y="3498407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삭제</a:t>
            </a:r>
          </a:p>
        </p:txBody>
      </p:sp>
      <p:sp>
        <p:nvSpPr>
          <p:cNvPr id="39" name="모서리가 둥근 직사각형 56">
            <a:extLst>
              <a:ext uri="{FF2B5EF4-FFF2-40B4-BE49-F238E27FC236}">
                <a16:creationId xmlns:a16="http://schemas.microsoft.com/office/drawing/2014/main" id="{5314D5F4-52E0-4707-ACF3-129B08CAAA71}"/>
              </a:ext>
            </a:extLst>
          </p:cNvPr>
          <p:cNvSpPr/>
          <p:nvPr/>
        </p:nvSpPr>
        <p:spPr>
          <a:xfrm>
            <a:off x="7760015" y="4327390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</a:t>
            </a:r>
            <a:r>
              <a:rPr lang="ko-KR" altLang="en-US" dirty="0" err="1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마스킹</a:t>
            </a:r>
            <a:endParaRPr lang="ko-KR" altLang="en-US" dirty="0">
              <a:solidFill>
                <a:schemeClr val="bg1">
                  <a:alpha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0" name="모서리가 둥근 직사각형 56">
            <a:extLst>
              <a:ext uri="{FF2B5EF4-FFF2-40B4-BE49-F238E27FC236}">
                <a16:creationId xmlns:a16="http://schemas.microsoft.com/office/drawing/2014/main" id="{B77D2045-4B73-41E0-B478-7A180850BB1B}"/>
              </a:ext>
            </a:extLst>
          </p:cNvPr>
          <p:cNvSpPr/>
          <p:nvPr/>
        </p:nvSpPr>
        <p:spPr>
          <a:xfrm>
            <a:off x="7760015" y="5156373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범주화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4374D0-AF93-4DFB-9D38-82AFE655E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29" y="2340798"/>
            <a:ext cx="2555571" cy="18153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516D13-057B-4CE4-B8C3-4A889F560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29" y="4913054"/>
            <a:ext cx="5255825" cy="10741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94835E-672E-47FC-A9C2-18489C51846A}"/>
              </a:ext>
            </a:extLst>
          </p:cNvPr>
          <p:cNvSpPr txBox="1"/>
          <p:nvPr/>
        </p:nvSpPr>
        <p:spPr>
          <a:xfrm>
            <a:off x="2359329" y="1840441"/>
            <a:ext cx="468109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데이터들 중 특정 조건에 맞지 않는 항목을 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2F388C-0A5C-4053-A9E3-CFC7164EA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329" y="4173339"/>
            <a:ext cx="4641546" cy="711264"/>
          </a:xfrm>
          <a:prstGeom prst="rect">
            <a:avLst/>
          </a:prstGeom>
        </p:spPr>
      </p:pic>
      <p:sp>
        <p:nvSpPr>
          <p:cNvPr id="58" name="Freeform 9">
            <a:extLst>
              <a:ext uri="{FF2B5EF4-FFF2-40B4-BE49-F238E27FC236}">
                <a16:creationId xmlns:a16="http://schemas.microsoft.com/office/drawing/2014/main" id="{522BD485-A1FC-41C7-A004-63A7813C3F89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59" name="Group 12">
            <a:extLst>
              <a:ext uri="{FF2B5EF4-FFF2-40B4-BE49-F238E27FC236}">
                <a16:creationId xmlns:a16="http://schemas.microsoft.com/office/drawing/2014/main" id="{8FF8A08C-6B44-4D08-8F2D-7384984E56B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67E1D29B-1041-4827-9CB8-D63CEB29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E2DB6FAB-F5BC-4DC4-86EC-273720142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62" name="Freeform 36">
            <a:extLst>
              <a:ext uri="{FF2B5EF4-FFF2-40B4-BE49-F238E27FC236}">
                <a16:creationId xmlns:a16="http://schemas.microsoft.com/office/drawing/2014/main" id="{86D73209-5119-41BA-A888-DB7C8BD59FB5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3" name="자유형 11">
            <a:extLst>
              <a:ext uri="{FF2B5EF4-FFF2-40B4-BE49-F238E27FC236}">
                <a16:creationId xmlns:a16="http://schemas.microsoft.com/office/drawing/2014/main" id="{73140366-FA77-41EE-9F34-1F768192B723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7BAAD256-E4CE-4151-B0B1-E625770EF86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CE678A63-0400-46DB-98EF-EEA6AF4D3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42606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74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88883" y="459170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정형데이터 비식별화 구현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6">
            <a:extLst>
              <a:ext uri="{FF2B5EF4-FFF2-40B4-BE49-F238E27FC236}">
                <a16:creationId xmlns:a16="http://schemas.microsoft.com/office/drawing/2014/main" id="{F9CA2F46-6CBA-4BB6-83DF-A1CE15413CAB}"/>
              </a:ext>
            </a:extLst>
          </p:cNvPr>
          <p:cNvSpPr/>
          <p:nvPr/>
        </p:nvSpPr>
        <p:spPr>
          <a:xfrm>
            <a:off x="7760016" y="1840441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가명처리</a:t>
            </a:r>
          </a:p>
        </p:txBody>
      </p:sp>
      <p:sp>
        <p:nvSpPr>
          <p:cNvPr id="37" name="모서리가 둥근 직사각형 56">
            <a:extLst>
              <a:ext uri="{FF2B5EF4-FFF2-40B4-BE49-F238E27FC236}">
                <a16:creationId xmlns:a16="http://schemas.microsoft.com/office/drawing/2014/main" id="{8CF5BD6C-5B2B-417D-B095-5ADE3D6E057D}"/>
              </a:ext>
            </a:extLst>
          </p:cNvPr>
          <p:cNvSpPr/>
          <p:nvPr/>
        </p:nvSpPr>
        <p:spPr>
          <a:xfrm>
            <a:off x="7760015" y="2669424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암호화</a:t>
            </a:r>
          </a:p>
        </p:txBody>
      </p:sp>
      <p:sp>
        <p:nvSpPr>
          <p:cNvPr id="38" name="모서리가 둥근 직사각형 56">
            <a:extLst>
              <a:ext uri="{FF2B5EF4-FFF2-40B4-BE49-F238E27FC236}">
                <a16:creationId xmlns:a16="http://schemas.microsoft.com/office/drawing/2014/main" id="{580A3BE9-3F5F-48FC-A9EB-133FAC0C29D5}"/>
              </a:ext>
            </a:extLst>
          </p:cNvPr>
          <p:cNvSpPr/>
          <p:nvPr/>
        </p:nvSpPr>
        <p:spPr>
          <a:xfrm>
            <a:off x="7760015" y="3498407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삭제</a:t>
            </a:r>
          </a:p>
        </p:txBody>
      </p:sp>
      <p:sp>
        <p:nvSpPr>
          <p:cNvPr id="39" name="모서리가 둥근 직사각형 56">
            <a:extLst>
              <a:ext uri="{FF2B5EF4-FFF2-40B4-BE49-F238E27FC236}">
                <a16:creationId xmlns:a16="http://schemas.microsoft.com/office/drawing/2014/main" id="{5314D5F4-52E0-4707-ACF3-129B08CAAA71}"/>
              </a:ext>
            </a:extLst>
          </p:cNvPr>
          <p:cNvSpPr/>
          <p:nvPr/>
        </p:nvSpPr>
        <p:spPr>
          <a:xfrm>
            <a:off x="7760015" y="4327390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마스킹</a:t>
            </a:r>
            <a:endParaRPr lang="ko-KR" altLang="en-US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0" name="모서리가 둥근 직사각형 56">
            <a:extLst>
              <a:ext uri="{FF2B5EF4-FFF2-40B4-BE49-F238E27FC236}">
                <a16:creationId xmlns:a16="http://schemas.microsoft.com/office/drawing/2014/main" id="{B77D2045-4B73-41E0-B478-7A180850BB1B}"/>
              </a:ext>
            </a:extLst>
          </p:cNvPr>
          <p:cNvSpPr/>
          <p:nvPr/>
        </p:nvSpPr>
        <p:spPr>
          <a:xfrm>
            <a:off x="7760015" y="5156373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범주화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5F71BD-FBD7-4DBC-ADDB-7F387650F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176" y="2931924"/>
            <a:ext cx="4119320" cy="18917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8BE39F-06FC-49F3-AEEE-0841A4F12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176" y="4823700"/>
            <a:ext cx="4697862" cy="108197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06157B9-7A02-40AF-A736-BF99019504CB}"/>
              </a:ext>
            </a:extLst>
          </p:cNvPr>
          <p:cNvSpPr txBox="1"/>
          <p:nvPr/>
        </p:nvSpPr>
        <p:spPr>
          <a:xfrm>
            <a:off x="2232176" y="2045576"/>
            <a:ext cx="45480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특정 열의 데이터를 부분적으로 가려 비식별화</a:t>
            </a:r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84F0D25C-530A-4C95-8B92-7F10FA810053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75" name="Group 12">
            <a:extLst>
              <a:ext uri="{FF2B5EF4-FFF2-40B4-BE49-F238E27FC236}">
                <a16:creationId xmlns:a16="http://schemas.microsoft.com/office/drawing/2014/main" id="{EE7FA1B9-AC5F-4A19-8A4C-3D36BDFE71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F2193F61-AD14-438A-A128-6213737D2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5E1F404D-937F-4248-9847-166BB0380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78" name="Freeform 36">
            <a:extLst>
              <a:ext uri="{FF2B5EF4-FFF2-40B4-BE49-F238E27FC236}">
                <a16:creationId xmlns:a16="http://schemas.microsoft.com/office/drawing/2014/main" id="{C90DB845-F368-4195-A9C0-014C86B7561C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79" name="자유형 11">
            <a:extLst>
              <a:ext uri="{FF2B5EF4-FFF2-40B4-BE49-F238E27FC236}">
                <a16:creationId xmlns:a16="http://schemas.microsoft.com/office/drawing/2014/main" id="{3EB656C5-CAE9-4672-89F0-5310D29B2AEA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375E7D29-370E-4E54-97CA-D7F2C9D319F8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EBAFB532-D809-4BC2-8E69-E874A2461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42606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92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88883" y="459170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정형데이터 비식별화 구현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6">
            <a:extLst>
              <a:ext uri="{FF2B5EF4-FFF2-40B4-BE49-F238E27FC236}">
                <a16:creationId xmlns:a16="http://schemas.microsoft.com/office/drawing/2014/main" id="{F9CA2F46-6CBA-4BB6-83DF-A1CE15413CAB}"/>
              </a:ext>
            </a:extLst>
          </p:cNvPr>
          <p:cNvSpPr/>
          <p:nvPr/>
        </p:nvSpPr>
        <p:spPr>
          <a:xfrm>
            <a:off x="7760016" y="1840441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가명처리</a:t>
            </a:r>
          </a:p>
        </p:txBody>
      </p:sp>
      <p:sp>
        <p:nvSpPr>
          <p:cNvPr id="37" name="모서리가 둥근 직사각형 56">
            <a:extLst>
              <a:ext uri="{FF2B5EF4-FFF2-40B4-BE49-F238E27FC236}">
                <a16:creationId xmlns:a16="http://schemas.microsoft.com/office/drawing/2014/main" id="{8CF5BD6C-5B2B-417D-B095-5ADE3D6E057D}"/>
              </a:ext>
            </a:extLst>
          </p:cNvPr>
          <p:cNvSpPr/>
          <p:nvPr/>
        </p:nvSpPr>
        <p:spPr>
          <a:xfrm>
            <a:off x="7760015" y="2669424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암호화</a:t>
            </a:r>
          </a:p>
        </p:txBody>
      </p:sp>
      <p:sp>
        <p:nvSpPr>
          <p:cNvPr id="38" name="모서리가 둥근 직사각형 56">
            <a:extLst>
              <a:ext uri="{FF2B5EF4-FFF2-40B4-BE49-F238E27FC236}">
                <a16:creationId xmlns:a16="http://schemas.microsoft.com/office/drawing/2014/main" id="{580A3BE9-3F5F-48FC-A9EB-133FAC0C29D5}"/>
              </a:ext>
            </a:extLst>
          </p:cNvPr>
          <p:cNvSpPr/>
          <p:nvPr/>
        </p:nvSpPr>
        <p:spPr>
          <a:xfrm>
            <a:off x="7760015" y="3498407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삭제</a:t>
            </a:r>
          </a:p>
        </p:txBody>
      </p:sp>
      <p:sp>
        <p:nvSpPr>
          <p:cNvPr id="39" name="모서리가 둥근 직사각형 56">
            <a:extLst>
              <a:ext uri="{FF2B5EF4-FFF2-40B4-BE49-F238E27FC236}">
                <a16:creationId xmlns:a16="http://schemas.microsoft.com/office/drawing/2014/main" id="{5314D5F4-52E0-4707-ACF3-129B08CAAA71}"/>
              </a:ext>
            </a:extLst>
          </p:cNvPr>
          <p:cNvSpPr/>
          <p:nvPr/>
        </p:nvSpPr>
        <p:spPr>
          <a:xfrm>
            <a:off x="7760015" y="4327390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</a:t>
            </a:r>
            <a:r>
              <a:rPr lang="ko-KR" altLang="en-US" dirty="0" err="1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마스킹</a:t>
            </a:r>
            <a:endParaRPr lang="ko-KR" altLang="en-US" dirty="0">
              <a:solidFill>
                <a:schemeClr val="bg1">
                  <a:alpha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0" name="모서리가 둥근 직사각형 56">
            <a:extLst>
              <a:ext uri="{FF2B5EF4-FFF2-40B4-BE49-F238E27FC236}">
                <a16:creationId xmlns:a16="http://schemas.microsoft.com/office/drawing/2014/main" id="{B77D2045-4B73-41E0-B478-7A180850BB1B}"/>
              </a:ext>
            </a:extLst>
          </p:cNvPr>
          <p:cNvSpPr/>
          <p:nvPr/>
        </p:nvSpPr>
        <p:spPr>
          <a:xfrm>
            <a:off x="7760015" y="5156373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범주화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61D657-7AF7-47A8-896D-DBE9A5B40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85" y="4595056"/>
            <a:ext cx="4667901" cy="139084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3F99B1-D776-4C82-9B58-75A6E3FBBE47}"/>
              </a:ext>
            </a:extLst>
          </p:cNvPr>
          <p:cNvGrpSpPr/>
          <p:nvPr/>
        </p:nvGrpSpPr>
        <p:grpSpPr>
          <a:xfrm>
            <a:off x="2155185" y="2773320"/>
            <a:ext cx="4650047" cy="1666526"/>
            <a:chOff x="2056564" y="2380368"/>
            <a:chExt cx="4650047" cy="166652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00DC6D-2B19-4699-886D-7AC7F490F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6565" y="2380368"/>
              <a:ext cx="4650046" cy="65310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EE08327-1713-4E85-AA97-66D28D1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6564" y="3000765"/>
              <a:ext cx="4650047" cy="1046129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6166D5-3B0F-4596-B157-84CFC20C766B}"/>
              </a:ext>
            </a:extLst>
          </p:cNvPr>
          <p:cNvSpPr txBox="1"/>
          <p:nvPr/>
        </p:nvSpPr>
        <p:spPr>
          <a:xfrm>
            <a:off x="2149148" y="1840441"/>
            <a:ext cx="48510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연속형 데이터를 특정 범주로 변환 하여 비식별화</a:t>
            </a:r>
          </a:p>
        </p:txBody>
      </p:sp>
      <p:sp>
        <p:nvSpPr>
          <p:cNvPr id="51" name="Freeform 9">
            <a:extLst>
              <a:ext uri="{FF2B5EF4-FFF2-40B4-BE49-F238E27FC236}">
                <a16:creationId xmlns:a16="http://schemas.microsoft.com/office/drawing/2014/main" id="{500220F7-F280-4FA1-96A6-34BEE7F88168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52" name="Group 12">
            <a:extLst>
              <a:ext uri="{FF2B5EF4-FFF2-40B4-BE49-F238E27FC236}">
                <a16:creationId xmlns:a16="http://schemas.microsoft.com/office/drawing/2014/main" id="{E925BFDE-3F67-4217-BA50-8CB5DEC844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AADE4197-5C21-4B32-AFF3-CB9D90814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164E9F33-DE63-4A23-B4A0-21A4F6E75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55" name="Freeform 36">
            <a:extLst>
              <a:ext uri="{FF2B5EF4-FFF2-40B4-BE49-F238E27FC236}">
                <a16:creationId xmlns:a16="http://schemas.microsoft.com/office/drawing/2014/main" id="{2FC87219-5DAF-40FB-8C3E-203F2D74635D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6" name="자유형 11">
            <a:extLst>
              <a:ext uri="{FF2B5EF4-FFF2-40B4-BE49-F238E27FC236}">
                <a16:creationId xmlns:a16="http://schemas.microsoft.com/office/drawing/2014/main" id="{630A8BFB-4BC5-46FF-83C1-4B10FAE1DEA6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85952288-76FF-463F-A88F-17B6E2047D6F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5892B36-713C-4E96-A37E-221019065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42606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516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재현데이터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DA87C49E-C091-49EE-85FF-B44CA1523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2219" y="1827923"/>
            <a:ext cx="4130044" cy="469543"/>
          </a:xfrm>
          <a:prstGeom prst="rect">
            <a:avLst/>
          </a:prstGeom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B8CD9AE9-B7E9-4479-994F-456C383B5D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0682" y="2297466"/>
            <a:ext cx="8449463" cy="77434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E7C4C33-C009-4236-A818-B83CAB617D6E}"/>
              </a:ext>
            </a:extLst>
          </p:cNvPr>
          <p:cNvSpPr/>
          <p:nvPr/>
        </p:nvSpPr>
        <p:spPr>
          <a:xfrm>
            <a:off x="2784841" y="1854030"/>
            <a:ext cx="37032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재현데이터 </a:t>
            </a:r>
            <a:r>
              <a:rPr lang="en-US" altLang="ko-KR" sz="20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 Synthetic Data )</a:t>
            </a:r>
            <a:endParaRPr lang="ko-KR" altLang="en-US" sz="2000" dirty="0">
              <a:solidFill>
                <a:schemeClr val="bg2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FFA908-F0F7-4FC3-93C1-D4A213A481B5}"/>
              </a:ext>
            </a:extLst>
          </p:cNvPr>
          <p:cNvSpPr/>
          <p:nvPr/>
        </p:nvSpPr>
        <p:spPr>
          <a:xfrm>
            <a:off x="2784841" y="2370823"/>
            <a:ext cx="6548588" cy="498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실제 데이터를 바탕으로 그 특성을 모방하여 생성된 인공 데이터</a:t>
            </a:r>
            <a:endParaRPr lang="ko-KR" altLang="ko-KR" sz="1600" b="1" dirty="0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37F4FA-0FFC-4068-87BB-D5B0970D705D}"/>
              </a:ext>
            </a:extLst>
          </p:cNvPr>
          <p:cNvSpPr/>
          <p:nvPr/>
        </p:nvSpPr>
        <p:spPr>
          <a:xfrm>
            <a:off x="2784841" y="463296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7800A5-9CC5-4C93-BC92-4E2728CB4D2C}"/>
              </a:ext>
            </a:extLst>
          </p:cNvPr>
          <p:cNvGrpSpPr/>
          <p:nvPr/>
        </p:nvGrpSpPr>
        <p:grpSpPr>
          <a:xfrm>
            <a:off x="2381679" y="3071814"/>
            <a:ext cx="9034033" cy="2654300"/>
            <a:chOff x="2381679" y="3071814"/>
            <a:chExt cx="9034033" cy="265430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52CFD58-CB5F-4938-BB3A-1E0677865022}"/>
                </a:ext>
              </a:extLst>
            </p:cNvPr>
            <p:cNvGrpSpPr/>
            <p:nvPr/>
          </p:nvGrpSpPr>
          <p:grpSpPr>
            <a:xfrm>
              <a:off x="2381679" y="3071814"/>
              <a:ext cx="9034033" cy="2654300"/>
              <a:chOff x="2381679" y="3071814"/>
              <a:chExt cx="9034033" cy="2654300"/>
            </a:xfrm>
          </p:grpSpPr>
          <p:sp>
            <p:nvSpPr>
              <p:cNvPr id="44" name="모서리가 둥근 직사각형 28">
                <a:extLst>
                  <a:ext uri="{FF2B5EF4-FFF2-40B4-BE49-F238E27FC236}">
                    <a16:creationId xmlns:a16="http://schemas.microsoft.com/office/drawing/2014/main" id="{55EF9EAD-5918-4495-AA73-32BEA494620E}"/>
                  </a:ext>
                </a:extLst>
              </p:cNvPr>
              <p:cNvSpPr/>
              <p:nvPr/>
            </p:nvSpPr>
            <p:spPr>
              <a:xfrm>
                <a:off x="2381679" y="3254223"/>
                <a:ext cx="9034033" cy="2293967"/>
              </a:xfrm>
              <a:prstGeom prst="roundRect">
                <a:avLst>
                  <a:gd name="adj" fmla="val 752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6350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ko-KR" altLang="en-US" sz="3600" b="1" kern="0" dirty="0">
                    <a:solidFill>
                      <a:srgbClr val="73737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원본데이터</a:t>
                </a:r>
                <a:endParaRPr lang="en-US" altLang="ko-KR" sz="3600" b="1" kern="0" dirty="0">
                  <a:solidFill>
                    <a:srgbClr val="73737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pic>
            <p:nvPicPr>
              <p:cNvPr id="39" name="Picture 39">
                <a:extLst>
                  <a:ext uri="{FF2B5EF4-FFF2-40B4-BE49-F238E27FC236}">
                    <a16:creationId xmlns:a16="http://schemas.microsoft.com/office/drawing/2014/main" id="{DCCFF0F7-E846-43CD-BD7A-436F57C984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25985" y="3071814"/>
                <a:ext cx="3568700" cy="2654300"/>
              </a:xfrm>
              <a:prstGeom prst="rect">
                <a:avLst/>
              </a:prstGeom>
            </p:spPr>
          </p:pic>
          <p:pic>
            <p:nvPicPr>
              <p:cNvPr id="40" name="Picture 40">
                <a:extLst>
                  <a:ext uri="{FF2B5EF4-FFF2-40B4-BE49-F238E27FC236}">
                    <a16:creationId xmlns:a16="http://schemas.microsoft.com/office/drawing/2014/main" id="{8E578509-EE01-4F07-9B0F-C3D07C56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19685" y="4668682"/>
                <a:ext cx="4451949" cy="879509"/>
              </a:xfrm>
              <a:prstGeom prst="rect">
                <a:avLst/>
              </a:prstGeom>
            </p:spPr>
          </p:pic>
          <p:pic>
            <p:nvPicPr>
              <p:cNvPr id="41" name="Picture 24">
                <a:extLst>
                  <a:ext uri="{FF2B5EF4-FFF2-40B4-BE49-F238E27FC236}">
                    <a16:creationId xmlns:a16="http://schemas.microsoft.com/office/drawing/2014/main" id="{F7A3649D-E0AD-4FCD-94DD-F4B84D846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07289" y="3947835"/>
                <a:ext cx="1028700" cy="1028700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0B70FA-0E84-469F-A639-D10BB1BB0BE9}"/>
                  </a:ext>
                </a:extLst>
              </p:cNvPr>
              <p:cNvSpPr/>
              <p:nvPr/>
            </p:nvSpPr>
            <p:spPr>
              <a:xfrm>
                <a:off x="8849691" y="4075798"/>
                <a:ext cx="22156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3600" b="1" kern="0" dirty="0">
                    <a:solidFill>
                      <a:srgbClr val="73737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재현데이터</a:t>
                </a:r>
                <a:endParaRPr lang="en-US" altLang="ko-KR" sz="3600" b="1" kern="0" dirty="0">
                  <a:solidFill>
                    <a:srgbClr val="73737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pic>
          <p:nvPicPr>
            <p:cNvPr id="42" name="Picture 24">
              <a:extLst>
                <a:ext uri="{FF2B5EF4-FFF2-40B4-BE49-F238E27FC236}">
                  <a16:creationId xmlns:a16="http://schemas.microsoft.com/office/drawing/2014/main" id="{EC518A05-ABCD-46E3-AC2D-306FF7250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863782" y="3947835"/>
              <a:ext cx="1028700" cy="1028700"/>
            </a:xfrm>
            <a:prstGeom prst="rect">
              <a:avLst/>
            </a:prstGeom>
          </p:spPr>
        </p:pic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EB0675F-124D-4563-A247-32560FDEB19C}"/>
              </a:ext>
            </a:extLst>
          </p:cNvPr>
          <p:cNvSpPr/>
          <p:nvPr/>
        </p:nvSpPr>
        <p:spPr>
          <a:xfrm>
            <a:off x="919159" y="921198"/>
            <a:ext cx="1019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E0A4099D-F2B7-41E4-9D85-F63C4ECEE54B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54" name="Group 12">
            <a:extLst>
              <a:ext uri="{FF2B5EF4-FFF2-40B4-BE49-F238E27FC236}">
                <a16:creationId xmlns:a16="http://schemas.microsoft.com/office/drawing/2014/main" id="{5C43EE81-F151-4BFF-9740-F689EE932F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43458560-F921-4FF8-A3BD-2EA58FF50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0FE206C9-3BD0-4727-B1CB-16F08C166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57" name="Freeform 36">
            <a:extLst>
              <a:ext uri="{FF2B5EF4-FFF2-40B4-BE49-F238E27FC236}">
                <a16:creationId xmlns:a16="http://schemas.microsoft.com/office/drawing/2014/main" id="{AF79B349-CD14-4E64-BC5D-B623A3F7E5E5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8" name="자유형 11">
            <a:extLst>
              <a:ext uri="{FF2B5EF4-FFF2-40B4-BE49-F238E27FC236}">
                <a16:creationId xmlns:a16="http://schemas.microsoft.com/office/drawing/2014/main" id="{7C4D2B11-5505-4809-A0BA-88F591484025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8931242D-2B5C-499B-8F6B-8410A9A1C50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BFF77FE1-20AF-485B-B099-8B4151412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14962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18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재현데이터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28">
            <a:extLst>
              <a:ext uri="{FF2B5EF4-FFF2-40B4-BE49-F238E27FC236}">
                <a16:creationId xmlns:a16="http://schemas.microsoft.com/office/drawing/2014/main" id="{9B449A76-D181-4A5D-9B8D-D587718B459B}"/>
              </a:ext>
            </a:extLst>
          </p:cNvPr>
          <p:cNvSpPr/>
          <p:nvPr/>
        </p:nvSpPr>
        <p:spPr>
          <a:xfrm>
            <a:off x="2544129" y="1470762"/>
            <a:ext cx="2349784" cy="1854212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02AC01-1A46-4DDA-829F-52E8D60712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33"/>
          <a:stretch/>
        </p:blipFill>
        <p:spPr>
          <a:xfrm>
            <a:off x="2917936" y="1727453"/>
            <a:ext cx="1602170" cy="1152525"/>
          </a:xfrm>
          <a:prstGeom prst="rect">
            <a:avLst/>
          </a:prstGeom>
        </p:spPr>
      </p:pic>
      <p:sp>
        <p:nvSpPr>
          <p:cNvPr id="34" name="모서리가 둥근 직사각형 57">
            <a:extLst>
              <a:ext uri="{FF2B5EF4-FFF2-40B4-BE49-F238E27FC236}">
                <a16:creationId xmlns:a16="http://schemas.microsoft.com/office/drawing/2014/main" id="{32E92DB0-6362-4690-9AC1-52D6874132B6}"/>
              </a:ext>
            </a:extLst>
          </p:cNvPr>
          <p:cNvSpPr/>
          <p:nvPr/>
        </p:nvSpPr>
        <p:spPr>
          <a:xfrm>
            <a:off x="5131193" y="1470762"/>
            <a:ext cx="6311507" cy="1770278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F572E8-1F96-4853-8F9D-A9C8669BCAF7}"/>
              </a:ext>
            </a:extLst>
          </p:cNvPr>
          <p:cNvSpPr/>
          <p:nvPr/>
        </p:nvSpPr>
        <p:spPr>
          <a:xfrm>
            <a:off x="5267719" y="1690485"/>
            <a:ext cx="5946381" cy="971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가짜 테이블 데이터를 생성하기 위한 </a:t>
            </a:r>
            <a:r>
              <a:rPr lang="ko-KR" altLang="en-US" b="1" dirty="0" err="1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딥러닝</a:t>
            </a:r>
            <a:r>
              <a:rPr lang="ko-KR" altLang="en-US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라이브러리</a:t>
            </a:r>
            <a:endParaRPr lang="en-US" altLang="ko-KR" b="1" dirty="0">
              <a:solidFill>
                <a:srgbClr val="40404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dirty="0">
              <a:solidFill>
                <a:srgbClr val="40404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실제데이터와 유사한 통계적 특성을 가진 가짜 데이터를 생성할 수 있다</a:t>
            </a:r>
            <a:r>
              <a:rPr lang="en-US" altLang="ko-KR" sz="1600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 </a:t>
            </a:r>
            <a:endParaRPr lang="ko-KR" altLang="en-US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EDE924-DAD3-417C-A98F-0D6E2F9578BD}"/>
              </a:ext>
            </a:extLst>
          </p:cNvPr>
          <p:cNvSpPr/>
          <p:nvPr/>
        </p:nvSpPr>
        <p:spPr>
          <a:xfrm>
            <a:off x="919159" y="921198"/>
            <a:ext cx="1019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98BD21-61A7-4507-B073-21BB4C720EC1}"/>
              </a:ext>
            </a:extLst>
          </p:cNvPr>
          <p:cNvSpPr/>
          <p:nvPr/>
        </p:nvSpPr>
        <p:spPr>
          <a:xfrm>
            <a:off x="2261308" y="4279021"/>
            <a:ext cx="16477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4000" b="1" kern="0" dirty="0">
                <a:solidFill>
                  <a:srgbClr val="73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DATA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71B462A-F631-4DE7-A015-79220A5B0DE1}"/>
              </a:ext>
            </a:extLst>
          </p:cNvPr>
          <p:cNvSpPr/>
          <p:nvPr/>
        </p:nvSpPr>
        <p:spPr>
          <a:xfrm>
            <a:off x="9465514" y="4055246"/>
            <a:ext cx="16477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4000" b="1" kern="0" dirty="0">
                <a:solidFill>
                  <a:srgbClr val="73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NEW</a:t>
            </a:r>
          </a:p>
          <a:p>
            <a:pPr lvl="0"/>
            <a:r>
              <a:rPr lang="en-US" altLang="ko-KR" sz="4000" b="1" kern="0" dirty="0">
                <a:solidFill>
                  <a:srgbClr val="7373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DATA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9C3760-8677-408B-A44C-13E874177130}"/>
              </a:ext>
            </a:extLst>
          </p:cNvPr>
          <p:cNvGrpSpPr/>
          <p:nvPr/>
        </p:nvGrpSpPr>
        <p:grpSpPr>
          <a:xfrm>
            <a:off x="3909090" y="3324974"/>
            <a:ext cx="5589069" cy="2616200"/>
            <a:chOff x="3909090" y="3324974"/>
            <a:chExt cx="5589069" cy="2616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AD80E0-3510-4166-B90E-B051E930A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941" r="5796" b="15060"/>
            <a:stretch/>
          </p:blipFill>
          <p:spPr>
            <a:xfrm>
              <a:off x="3909090" y="3324974"/>
              <a:ext cx="5529866" cy="26162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1434D67-3291-4CEB-A1F5-76B70FAB739D}"/>
                </a:ext>
              </a:extLst>
            </p:cNvPr>
            <p:cNvSpPr/>
            <p:nvPr/>
          </p:nvSpPr>
          <p:spPr>
            <a:xfrm>
              <a:off x="9307659" y="4653607"/>
              <a:ext cx="190500" cy="149449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99602F-75C3-485D-B32E-C44F7E4B5066}"/>
              </a:ext>
            </a:extLst>
          </p:cNvPr>
          <p:cNvSpPr/>
          <p:nvPr/>
        </p:nvSpPr>
        <p:spPr>
          <a:xfrm>
            <a:off x="5747434" y="6006378"/>
            <a:ext cx="142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CTGAN</a:t>
            </a:r>
            <a:r>
              <a:rPr lang="ko-KR" altLang="en-US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학습</a:t>
            </a:r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9" name="Freeform 9">
            <a:extLst>
              <a:ext uri="{FF2B5EF4-FFF2-40B4-BE49-F238E27FC236}">
                <a16:creationId xmlns:a16="http://schemas.microsoft.com/office/drawing/2014/main" id="{5C657559-3929-491D-82F5-F2A8908C515A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50" name="Group 12">
            <a:extLst>
              <a:ext uri="{FF2B5EF4-FFF2-40B4-BE49-F238E27FC236}">
                <a16:creationId xmlns:a16="http://schemas.microsoft.com/office/drawing/2014/main" id="{7379D412-F076-4159-9B40-A7874E9CC3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32A784B-18E7-402B-9E58-F4585C4D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6E17AC61-83F5-492E-AB7D-E9676E74C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53" name="Freeform 36">
            <a:extLst>
              <a:ext uri="{FF2B5EF4-FFF2-40B4-BE49-F238E27FC236}">
                <a16:creationId xmlns:a16="http://schemas.microsoft.com/office/drawing/2014/main" id="{751B1150-1A5D-40C3-AC86-3E03060B74D6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4" name="자유형 11">
            <a:extLst>
              <a:ext uri="{FF2B5EF4-FFF2-40B4-BE49-F238E27FC236}">
                <a16:creationId xmlns:a16="http://schemas.microsoft.com/office/drawing/2014/main" id="{2F82D4C9-FC81-4BD6-A012-CAFA41348724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E212D6CF-99A0-4223-AC1F-DD178FB16AF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AACA66C6-32C7-4122-ABE1-AEF75AF4A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17967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19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재현데이터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A9A47F-5AC6-4123-BBBD-973F36784C1F}"/>
              </a:ext>
            </a:extLst>
          </p:cNvPr>
          <p:cNvSpPr/>
          <p:nvPr/>
        </p:nvSpPr>
        <p:spPr>
          <a:xfrm>
            <a:off x="919159" y="921198"/>
            <a:ext cx="1019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CBE9EF-6497-4FF7-966A-8D7671F9489C}"/>
              </a:ext>
            </a:extLst>
          </p:cNvPr>
          <p:cNvSpPr/>
          <p:nvPr/>
        </p:nvSpPr>
        <p:spPr>
          <a:xfrm>
            <a:off x="7027282" y="2393504"/>
            <a:ext cx="4692989" cy="2953198"/>
          </a:xfrm>
          <a:prstGeom prst="rect">
            <a:avLst/>
          </a:prstGeom>
          <a:solidFill>
            <a:srgbClr val="AFAB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7" name="모서리가 둥근 직사각형 58">
            <a:extLst>
              <a:ext uri="{FF2B5EF4-FFF2-40B4-BE49-F238E27FC236}">
                <a16:creationId xmlns:a16="http://schemas.microsoft.com/office/drawing/2014/main" id="{4C9D9E10-4702-49B4-A7D8-6CCB106CBFCE}"/>
              </a:ext>
            </a:extLst>
          </p:cNvPr>
          <p:cNvSpPr/>
          <p:nvPr/>
        </p:nvSpPr>
        <p:spPr>
          <a:xfrm>
            <a:off x="9315833" y="1916594"/>
            <a:ext cx="2404438" cy="483706"/>
          </a:xfrm>
          <a:prstGeom prst="roundRect">
            <a:avLst>
              <a:gd name="adj" fmla="val 1060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재현데이터</a:t>
            </a:r>
            <a:endParaRPr lang="ko-KR" altLang="ko-KR" sz="1200" b="1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9" name="모서리가 둥근 직사각형 58">
            <a:extLst>
              <a:ext uri="{FF2B5EF4-FFF2-40B4-BE49-F238E27FC236}">
                <a16:creationId xmlns:a16="http://schemas.microsoft.com/office/drawing/2014/main" id="{7E68FF0E-BBFA-44FC-A03A-9038C9D64EC0}"/>
              </a:ext>
            </a:extLst>
          </p:cNvPr>
          <p:cNvSpPr/>
          <p:nvPr/>
        </p:nvSpPr>
        <p:spPr>
          <a:xfrm>
            <a:off x="2232113" y="1919768"/>
            <a:ext cx="2264326" cy="483706"/>
          </a:xfrm>
          <a:prstGeom prst="roundRect">
            <a:avLst>
              <a:gd name="adj" fmla="val 106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원본데이터</a:t>
            </a:r>
            <a:endParaRPr lang="ko-KR" altLang="ko-KR" sz="1200" b="1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707D6B-1224-460A-86ED-7936E8C28E4D}"/>
              </a:ext>
            </a:extLst>
          </p:cNvPr>
          <p:cNvSpPr/>
          <p:nvPr/>
        </p:nvSpPr>
        <p:spPr>
          <a:xfrm>
            <a:off x="2232113" y="2400301"/>
            <a:ext cx="4808767" cy="294640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D17BF2-95AB-4C3A-ADCC-BB7DD45F5C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-1925"/>
          <a:stretch/>
        </p:blipFill>
        <p:spPr>
          <a:xfrm>
            <a:off x="2400148" y="2681173"/>
            <a:ext cx="4452415" cy="21425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D983FD-B744-42ED-A6B5-19D79186C9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59" t="29655" r="8227" b="6407"/>
          <a:stretch/>
        </p:blipFill>
        <p:spPr>
          <a:xfrm>
            <a:off x="7169071" y="2706923"/>
            <a:ext cx="4454631" cy="192881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E1BF704-BB3F-4D77-885E-C19E280D89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73" r="41754" b="62738"/>
          <a:stretch/>
        </p:blipFill>
        <p:spPr>
          <a:xfrm>
            <a:off x="2578370" y="2698015"/>
            <a:ext cx="3949429" cy="253827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C1C4924-FCA2-4434-9DEF-C3CED5979D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23" t="31636" r="60984" b="28696"/>
          <a:stretch/>
        </p:blipFill>
        <p:spPr>
          <a:xfrm>
            <a:off x="7413104" y="2571180"/>
            <a:ext cx="3859693" cy="2768011"/>
          </a:xfrm>
          <a:prstGeom prst="rect">
            <a:avLst/>
          </a:prstGeom>
        </p:spPr>
      </p:pic>
      <p:sp>
        <p:nvSpPr>
          <p:cNvPr id="49" name="Freeform 9">
            <a:extLst>
              <a:ext uri="{FF2B5EF4-FFF2-40B4-BE49-F238E27FC236}">
                <a16:creationId xmlns:a16="http://schemas.microsoft.com/office/drawing/2014/main" id="{832384B4-5BF6-4869-9632-31CD83945EFF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50" name="Group 12">
            <a:extLst>
              <a:ext uri="{FF2B5EF4-FFF2-40B4-BE49-F238E27FC236}">
                <a16:creationId xmlns:a16="http://schemas.microsoft.com/office/drawing/2014/main" id="{01ACFE81-DD54-4C05-8D37-5E5BE7B1A3A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4D099CB7-6390-429B-8953-B775E76C7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0F5BE4E5-C506-4C69-A79C-8FF0D8E80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53" name="Freeform 36">
            <a:extLst>
              <a:ext uri="{FF2B5EF4-FFF2-40B4-BE49-F238E27FC236}">
                <a16:creationId xmlns:a16="http://schemas.microsoft.com/office/drawing/2014/main" id="{30559CC1-A7E4-4816-B716-06ABA506DF22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4" name="자유형 11">
            <a:extLst>
              <a:ext uri="{FF2B5EF4-FFF2-40B4-BE49-F238E27FC236}">
                <a16:creationId xmlns:a16="http://schemas.microsoft.com/office/drawing/2014/main" id="{3C835D07-615E-44CB-A4D8-F3017848577F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612FF528-5697-48EF-8612-1E4AB4BF2DF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5168EB26-7C49-4293-8E6C-739EC970E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17967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05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재현데이터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A9A47F-5AC6-4123-BBBD-973F36784C1F}"/>
              </a:ext>
            </a:extLst>
          </p:cNvPr>
          <p:cNvSpPr/>
          <p:nvPr/>
        </p:nvSpPr>
        <p:spPr>
          <a:xfrm>
            <a:off x="919159" y="921198"/>
            <a:ext cx="1019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DD7837-20B3-4772-9FA1-25A807FF7E59}"/>
              </a:ext>
            </a:extLst>
          </p:cNvPr>
          <p:cNvSpPr/>
          <p:nvPr/>
        </p:nvSpPr>
        <p:spPr>
          <a:xfrm>
            <a:off x="2739399" y="2067077"/>
            <a:ext cx="8319126" cy="3931016"/>
          </a:xfrm>
          <a:prstGeom prst="rect">
            <a:avLst/>
          </a:prstGeom>
          <a:solidFill>
            <a:srgbClr val="AFAB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7" name="모서리가 둥근 직사각형 58">
            <a:extLst>
              <a:ext uri="{FF2B5EF4-FFF2-40B4-BE49-F238E27FC236}">
                <a16:creationId xmlns:a16="http://schemas.microsoft.com/office/drawing/2014/main" id="{C44E209B-B2FC-4CDE-8ED5-DDA11D830115}"/>
              </a:ext>
            </a:extLst>
          </p:cNvPr>
          <p:cNvSpPr/>
          <p:nvPr/>
        </p:nvSpPr>
        <p:spPr>
          <a:xfrm>
            <a:off x="2739399" y="1615592"/>
            <a:ext cx="2404438" cy="483706"/>
          </a:xfrm>
          <a:prstGeom prst="roundRect">
            <a:avLst>
              <a:gd name="adj" fmla="val 1060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품질 평가</a:t>
            </a:r>
            <a:endParaRPr lang="ko-KR" altLang="ko-KR" sz="1200" b="1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805C14-A4AB-43D8-B9F6-030BFE491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847" y="2207999"/>
            <a:ext cx="6940475" cy="35932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8FA4754-D0C6-4271-9D4C-54D835FBB11F}"/>
              </a:ext>
            </a:extLst>
          </p:cNvPr>
          <p:cNvSpPr/>
          <p:nvPr/>
        </p:nvSpPr>
        <p:spPr>
          <a:xfrm>
            <a:off x="5753100" y="5420295"/>
            <a:ext cx="5207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5" name="Freeform 9">
            <a:extLst>
              <a:ext uri="{FF2B5EF4-FFF2-40B4-BE49-F238E27FC236}">
                <a16:creationId xmlns:a16="http://schemas.microsoft.com/office/drawing/2014/main" id="{5C46A72A-6053-4E2B-9A9F-10DE66473304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AFBB0425-49CE-4297-8DE3-36E9BC3597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C941B09C-87B7-401E-AFB5-51E07EB35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FA382016-94C7-4A3A-8F37-2407827A8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49" name="Freeform 36">
            <a:extLst>
              <a:ext uri="{FF2B5EF4-FFF2-40B4-BE49-F238E27FC236}">
                <a16:creationId xmlns:a16="http://schemas.microsoft.com/office/drawing/2014/main" id="{56DF9FFC-4968-4453-A636-B36D18957AAD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0" name="자유형 11">
            <a:extLst>
              <a:ext uri="{FF2B5EF4-FFF2-40B4-BE49-F238E27FC236}">
                <a16:creationId xmlns:a16="http://schemas.microsoft.com/office/drawing/2014/main" id="{21EB7C8E-8B96-4D52-B56A-D9BA7CFEDB2F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6EAAB2A3-6463-4BEA-9328-FC69C3DF531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A11AFC4-CA7E-440B-9F94-C0DE862C8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17967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72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재현데이터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A9A47F-5AC6-4123-BBBD-973F36784C1F}"/>
              </a:ext>
            </a:extLst>
          </p:cNvPr>
          <p:cNvSpPr/>
          <p:nvPr/>
        </p:nvSpPr>
        <p:spPr>
          <a:xfrm>
            <a:off x="919159" y="921198"/>
            <a:ext cx="1019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B32D00-81BF-4FFA-8ACA-A7AF8379F334}"/>
              </a:ext>
            </a:extLst>
          </p:cNvPr>
          <p:cNvSpPr/>
          <p:nvPr/>
        </p:nvSpPr>
        <p:spPr>
          <a:xfrm>
            <a:off x="2400148" y="1898203"/>
            <a:ext cx="9052046" cy="4298411"/>
          </a:xfrm>
          <a:prstGeom prst="rect">
            <a:avLst/>
          </a:prstGeom>
          <a:solidFill>
            <a:srgbClr val="AFAB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7" name="모서리가 둥근 직사각형 58">
            <a:extLst>
              <a:ext uri="{FF2B5EF4-FFF2-40B4-BE49-F238E27FC236}">
                <a16:creationId xmlns:a16="http://schemas.microsoft.com/office/drawing/2014/main" id="{979F8A64-DC57-438C-9DB7-53B38A16A161}"/>
              </a:ext>
            </a:extLst>
          </p:cNvPr>
          <p:cNvSpPr/>
          <p:nvPr/>
        </p:nvSpPr>
        <p:spPr>
          <a:xfrm>
            <a:off x="2400148" y="1414497"/>
            <a:ext cx="2729246" cy="483706"/>
          </a:xfrm>
          <a:prstGeom prst="roundRect">
            <a:avLst>
              <a:gd name="adj" fmla="val 1060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품질 평가 </a:t>
            </a:r>
            <a:r>
              <a:rPr lang="en-US" altLang="ko-KR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시각화</a:t>
            </a:r>
            <a:endParaRPr lang="ko-KR" altLang="ko-KR" sz="1200" b="1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6B5FBA-CFF1-499F-A7F6-7E547619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020" y="2020997"/>
            <a:ext cx="4172383" cy="1983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7243FF-4458-4588-9C5B-484F8314A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819" y="2020997"/>
            <a:ext cx="4171513" cy="19936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680961-6956-4167-8D0A-6E91DA19E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960" y="3874295"/>
            <a:ext cx="4530285" cy="2216617"/>
          </a:xfrm>
          <a:prstGeom prst="rect">
            <a:avLst/>
          </a:prstGeom>
        </p:spPr>
      </p:pic>
      <p:sp>
        <p:nvSpPr>
          <p:cNvPr id="37" name="Freeform 9">
            <a:extLst>
              <a:ext uri="{FF2B5EF4-FFF2-40B4-BE49-F238E27FC236}">
                <a16:creationId xmlns:a16="http://schemas.microsoft.com/office/drawing/2014/main" id="{62356A21-DF92-491F-BD39-482D74D2032D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38" name="Group 12">
            <a:extLst>
              <a:ext uri="{FF2B5EF4-FFF2-40B4-BE49-F238E27FC236}">
                <a16:creationId xmlns:a16="http://schemas.microsoft.com/office/drawing/2014/main" id="{0EBB4412-7527-4137-B904-60CA0BBC7F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C01B7D1C-BE88-43B5-8E1A-588CE38B7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F8F83747-47D9-4C15-9FD7-DF3979314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41" name="Freeform 36">
            <a:extLst>
              <a:ext uri="{FF2B5EF4-FFF2-40B4-BE49-F238E27FC236}">
                <a16:creationId xmlns:a16="http://schemas.microsoft.com/office/drawing/2014/main" id="{93D3D9B4-A9B1-493A-A72D-1BE216475F3D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2" name="자유형 11">
            <a:extLst>
              <a:ext uri="{FF2B5EF4-FFF2-40B4-BE49-F238E27FC236}">
                <a16:creationId xmlns:a16="http://schemas.microsoft.com/office/drawing/2014/main" id="{37BB2D05-83E3-48A3-AEAA-3812908ECA1F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5BF32EFB-9DCD-4DE5-9B89-ACF01584868C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30D11544-D6B5-4357-B3BA-F88FF3B08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17967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857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비식별화 코드 개발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5EACBC-6FA9-4D3C-B95E-83B47A2BE2E0}"/>
              </a:ext>
            </a:extLst>
          </p:cNvPr>
          <p:cNvSpPr/>
          <p:nvPr/>
        </p:nvSpPr>
        <p:spPr>
          <a:xfrm>
            <a:off x="919159" y="921198"/>
            <a:ext cx="1019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7" name="모서리가 둥근 직사각형 28">
            <a:extLst>
              <a:ext uri="{FF2B5EF4-FFF2-40B4-BE49-F238E27FC236}">
                <a16:creationId xmlns:a16="http://schemas.microsoft.com/office/drawing/2014/main" id="{A0238D02-CDED-4278-AFE7-A1E9FDA40C96}"/>
              </a:ext>
            </a:extLst>
          </p:cNvPr>
          <p:cNvSpPr/>
          <p:nvPr/>
        </p:nvSpPr>
        <p:spPr>
          <a:xfrm>
            <a:off x="4025900" y="1776956"/>
            <a:ext cx="2774852" cy="2377101"/>
          </a:xfrm>
          <a:prstGeom prst="roundRect">
            <a:avLst>
              <a:gd name="adj" fmla="val 7524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1" name="모서리가 둥근 직사각형 56">
            <a:extLst>
              <a:ext uri="{FF2B5EF4-FFF2-40B4-BE49-F238E27FC236}">
                <a16:creationId xmlns:a16="http://schemas.microsoft.com/office/drawing/2014/main" id="{D3262DA9-25B2-43E3-B4F8-926C47A3321C}"/>
              </a:ext>
            </a:extLst>
          </p:cNvPr>
          <p:cNvSpPr/>
          <p:nvPr/>
        </p:nvSpPr>
        <p:spPr>
          <a:xfrm>
            <a:off x="8218810" y="1776955"/>
            <a:ext cx="2774852" cy="2377101"/>
          </a:xfrm>
          <a:prstGeom prst="roundRect">
            <a:avLst>
              <a:gd name="adj" fmla="val 752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4" name="모서리가 둥근 직사각형 57">
            <a:extLst>
              <a:ext uri="{FF2B5EF4-FFF2-40B4-BE49-F238E27FC236}">
                <a16:creationId xmlns:a16="http://schemas.microsoft.com/office/drawing/2014/main" id="{A08885FF-6554-41C8-BB70-4F92577AB43E}"/>
              </a:ext>
            </a:extLst>
          </p:cNvPr>
          <p:cNvSpPr/>
          <p:nvPr/>
        </p:nvSpPr>
        <p:spPr>
          <a:xfrm>
            <a:off x="2823766" y="4514129"/>
            <a:ext cx="3662213" cy="1182302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517146-728B-4934-B1F4-A5333AD0BDB9}"/>
              </a:ext>
            </a:extLst>
          </p:cNvPr>
          <p:cNvSpPr/>
          <p:nvPr/>
        </p:nvSpPr>
        <p:spPr>
          <a:xfrm>
            <a:off x="3013578" y="4659965"/>
            <a:ext cx="3282588" cy="8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Rest API </a:t>
            </a:r>
            <a:r>
              <a:rPr lang="ko-KR" altLang="ko-KR" sz="14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방식 비식별화 개발</a:t>
            </a:r>
            <a:endParaRPr lang="ko-KR" altLang="ko-KR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Python Flask</a:t>
            </a:r>
            <a:r>
              <a:rPr lang="ko-KR" altLang="ko-KR" sz="1100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이용해 </a:t>
            </a:r>
            <a:r>
              <a:rPr lang="en-US" altLang="ko-KR" sz="1100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REST API </a:t>
            </a:r>
            <a:r>
              <a:rPr lang="ko-KR" altLang="ko-KR" sz="1100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서버에 비식별화 기능을 수행하도록 개발</a:t>
            </a:r>
            <a:endParaRPr lang="ko-KR" altLang="ko-KR" sz="11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6" name="자유형 50">
            <a:extLst>
              <a:ext uri="{FF2B5EF4-FFF2-40B4-BE49-F238E27FC236}">
                <a16:creationId xmlns:a16="http://schemas.microsoft.com/office/drawing/2014/main" id="{783BC78F-1B1F-4B74-8D97-4FE78D3349ED}"/>
              </a:ext>
            </a:extLst>
          </p:cNvPr>
          <p:cNvSpPr/>
          <p:nvPr/>
        </p:nvSpPr>
        <p:spPr>
          <a:xfrm>
            <a:off x="3153040" y="3372800"/>
            <a:ext cx="1106444" cy="1244625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7" name="모서리가 둥근 직사각형 58">
            <a:extLst>
              <a:ext uri="{FF2B5EF4-FFF2-40B4-BE49-F238E27FC236}">
                <a16:creationId xmlns:a16="http://schemas.microsoft.com/office/drawing/2014/main" id="{9617C19F-B213-45D2-A905-BB97F69787C5}"/>
              </a:ext>
            </a:extLst>
          </p:cNvPr>
          <p:cNvSpPr/>
          <p:nvPr/>
        </p:nvSpPr>
        <p:spPr>
          <a:xfrm>
            <a:off x="7147846" y="4514129"/>
            <a:ext cx="3662213" cy="1182302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49583C4-4A59-42E7-B8F2-6968007626B2}"/>
              </a:ext>
            </a:extLst>
          </p:cNvPr>
          <p:cNvSpPr/>
          <p:nvPr/>
        </p:nvSpPr>
        <p:spPr>
          <a:xfrm>
            <a:off x="7238030" y="4659965"/>
            <a:ext cx="3489288" cy="8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Cli</a:t>
            </a:r>
            <a:r>
              <a:rPr lang="en-US" altLang="ko-KR" sz="14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– command </a:t>
            </a:r>
            <a:r>
              <a:rPr lang="ko-KR" altLang="ko-KR" sz="14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방식 비식별화 개발</a:t>
            </a:r>
            <a:endParaRPr lang="ko-KR" altLang="ko-KR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Python arguments parser</a:t>
            </a:r>
            <a:r>
              <a:rPr lang="ko-KR" altLang="ko-KR" sz="1100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이용하여 </a:t>
            </a:r>
            <a:r>
              <a:rPr lang="en-US" altLang="ko-KR" sz="1100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command-line </a:t>
            </a:r>
            <a:r>
              <a:rPr lang="ko-KR" altLang="ko-KR" sz="1100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상에서 인자 값을 받아 처리하는 형태의 개발</a:t>
            </a:r>
            <a:endParaRPr lang="ko-KR" altLang="ko-KR" sz="11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9" name="자유형 46">
            <a:extLst>
              <a:ext uri="{FF2B5EF4-FFF2-40B4-BE49-F238E27FC236}">
                <a16:creationId xmlns:a16="http://schemas.microsoft.com/office/drawing/2014/main" id="{6746F74D-75EA-4D43-8E81-E0943B080C13}"/>
              </a:ext>
            </a:extLst>
          </p:cNvPr>
          <p:cNvSpPr/>
          <p:nvPr/>
        </p:nvSpPr>
        <p:spPr>
          <a:xfrm>
            <a:off x="7369044" y="3065930"/>
            <a:ext cx="1019838" cy="1551496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F2C64798-6619-4B3F-A9D8-DA92D9155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64" y="2567355"/>
            <a:ext cx="2548523" cy="9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Use the Argparse Module in Python | VirtualZero Blog">
            <a:extLst>
              <a:ext uri="{FF2B5EF4-FFF2-40B4-BE49-F238E27FC236}">
                <a16:creationId xmlns:a16="http://schemas.microsoft.com/office/drawing/2014/main" id="{45C26135-6A70-4932-B7F0-36F99D1BD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000" b="82250" l="19792" r="81399">
                        <a14:foregroundMark x1="21503" y1="45750" x2="19940" y2="54750"/>
                        <a14:foregroundMark x1="28869" y1="18250" x2="27232" y2="19250"/>
                        <a14:foregroundMark x1="26190" y1="81750" x2="28869" y2="82250"/>
                        <a14:foregroundMark x1="43676" y1="41250" x2="45833" y2="47500"/>
                        <a14:foregroundMark x1="27455" y1="37250" x2="22917" y2="40750"/>
                        <a14:foregroundMark x1="30060" y1="40250" x2="29167" y2="25000"/>
                        <a14:foregroundMark x1="25000" y1="19500" x2="26414" y2="21000"/>
                        <a14:foregroundMark x1="23661" y1="29250" x2="25074" y2="29250"/>
                        <a14:foregroundMark x1="47470" y1="43500" x2="47619" y2="46500"/>
                        <a14:foregroundMark x1="50372" y1="44500" x2="50372" y2="45500"/>
                        <a14:foregroundMark x1="50372" y1="43500" x2="50372" y2="44500"/>
                        <a14:foregroundMark x1="58705" y1="43500" x2="58557" y2="44500"/>
                        <a14:foregroundMark x1="60640" y1="42250" x2="60789" y2="44500"/>
                        <a14:foregroundMark x1="65179" y1="41750" x2="65030" y2="41750"/>
                        <a14:foregroundMark x1="68527" y1="45000" x2="68527" y2="45000"/>
                        <a14:foregroundMark x1="71577" y1="41750" x2="71577" y2="41750"/>
                        <a14:foregroundMark x1="74330" y1="40750" x2="74330" y2="40750"/>
                        <a14:foregroundMark x1="44717" y1="61750" x2="44717" y2="61750"/>
                        <a14:foregroundMark x1="44122" y1="62250" x2="44122" y2="62250"/>
                        <a14:foregroundMark x1="43527" y1="58750" x2="43527" y2="58750"/>
                        <a14:foregroundMark x1="44717" y1="59250" x2="45015" y2="59750"/>
                        <a14:foregroundMark x1="45313" y1="59750" x2="45313" y2="61750"/>
                        <a14:foregroundMark x1="47173" y1="59750" x2="47619" y2="61250"/>
                        <a14:foregroundMark x1="48661" y1="59250" x2="48661" y2="61250"/>
                        <a14:foregroundMark x1="50372" y1="57250" x2="50372" y2="58750"/>
                        <a14:foregroundMark x1="49777" y1="59750" x2="52753" y2="59750"/>
                        <a14:foregroundMark x1="73631" y1="61750" x2="81399" y2="63250"/>
                        <a14:foregroundMark x1="55506" y1="58250" x2="73631" y2="61750"/>
                        <a14:foregroundMark x1="54613" y1="61750" x2="54613" y2="61750"/>
                        <a14:backgroundMark x1="50967" y1="44500" x2="50967" y2="44500"/>
                        <a14:backgroundMark x1="75372" y1="61750" x2="75372" y2="61750"/>
                        <a14:backgroundMark x1="33185" y1="46000" x2="33036" y2="44500"/>
                        <a14:backgroundMark x1="30952" y1="76500" x2="30952" y2="76500"/>
                        <a14:backgroundMark x1="29092" y1="67750" x2="29911" y2="6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60" t="10337" r="15041" b="11153"/>
          <a:stretch/>
        </p:blipFill>
        <p:spPr bwMode="auto">
          <a:xfrm>
            <a:off x="8305594" y="2578966"/>
            <a:ext cx="2601283" cy="8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Freeform 9">
            <a:extLst>
              <a:ext uri="{FF2B5EF4-FFF2-40B4-BE49-F238E27FC236}">
                <a16:creationId xmlns:a16="http://schemas.microsoft.com/office/drawing/2014/main" id="{38288BBB-4948-46D9-8F6B-3812808D2EE6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53" name="Group 12">
            <a:extLst>
              <a:ext uri="{FF2B5EF4-FFF2-40B4-BE49-F238E27FC236}">
                <a16:creationId xmlns:a16="http://schemas.microsoft.com/office/drawing/2014/main" id="{56BB3A67-5104-4921-8BD1-8DC676751D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57841295-697C-4341-BF06-9AADE1BEE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BA9E553C-14EF-4B6D-9806-8506B5FC7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56" name="Freeform 36">
            <a:extLst>
              <a:ext uri="{FF2B5EF4-FFF2-40B4-BE49-F238E27FC236}">
                <a16:creationId xmlns:a16="http://schemas.microsoft.com/office/drawing/2014/main" id="{4259ABE7-1158-4A5B-9BD9-5A0BF99F2B53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7" name="자유형 11">
            <a:extLst>
              <a:ext uri="{FF2B5EF4-FFF2-40B4-BE49-F238E27FC236}">
                <a16:creationId xmlns:a16="http://schemas.microsoft.com/office/drawing/2014/main" id="{E24010AC-392F-48E5-AA12-E86A51CEF5DB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8" name="Freeform 6">
            <a:extLst>
              <a:ext uri="{FF2B5EF4-FFF2-40B4-BE49-F238E27FC236}">
                <a16:creationId xmlns:a16="http://schemas.microsoft.com/office/drawing/2014/main" id="{6DCFA7F0-0CEA-41BA-8C9D-BFD0C43A2F1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DCBB8FAE-118A-41F9-9F70-FEF3753FE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39296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255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REST API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방식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비식별화 코드 개발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5EACBC-6FA9-4D3C-B95E-83B47A2BE2E0}"/>
              </a:ext>
            </a:extLst>
          </p:cNvPr>
          <p:cNvSpPr/>
          <p:nvPr/>
        </p:nvSpPr>
        <p:spPr>
          <a:xfrm>
            <a:off x="919159" y="921198"/>
            <a:ext cx="1019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9" name="모서리가 둥근 직사각형 58">
            <a:extLst>
              <a:ext uri="{FF2B5EF4-FFF2-40B4-BE49-F238E27FC236}">
                <a16:creationId xmlns:a16="http://schemas.microsoft.com/office/drawing/2014/main" id="{E23D32B2-B60B-474F-8240-DCD7EE1781D3}"/>
              </a:ext>
            </a:extLst>
          </p:cNvPr>
          <p:cNvSpPr/>
          <p:nvPr/>
        </p:nvSpPr>
        <p:spPr>
          <a:xfrm>
            <a:off x="3992556" y="1672883"/>
            <a:ext cx="5253043" cy="768047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28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참조 라이브러리</a:t>
            </a:r>
            <a:endParaRPr lang="ko-KR" altLang="ko-KR" sz="2800" b="1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모서리가 둥근 직사각형 58">
            <a:extLst>
              <a:ext uri="{FF2B5EF4-FFF2-40B4-BE49-F238E27FC236}">
                <a16:creationId xmlns:a16="http://schemas.microsoft.com/office/drawing/2014/main" id="{0D385832-0CDE-437B-94A4-A5B49CDC557A}"/>
              </a:ext>
            </a:extLst>
          </p:cNvPr>
          <p:cNvSpPr/>
          <p:nvPr/>
        </p:nvSpPr>
        <p:spPr>
          <a:xfrm>
            <a:off x="3992556" y="2787045"/>
            <a:ext cx="5253043" cy="768047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html file upload</a:t>
            </a:r>
            <a:endParaRPr lang="ko-KR" altLang="ko-KR" sz="2800" b="1" dirty="0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2" name="모서리가 둥근 직사각형 58">
            <a:extLst>
              <a:ext uri="{FF2B5EF4-FFF2-40B4-BE49-F238E27FC236}">
                <a16:creationId xmlns:a16="http://schemas.microsoft.com/office/drawing/2014/main" id="{2A6DD30F-91A0-4395-B383-35554D52EF88}"/>
              </a:ext>
            </a:extLst>
          </p:cNvPr>
          <p:cNvSpPr/>
          <p:nvPr/>
        </p:nvSpPr>
        <p:spPr>
          <a:xfrm>
            <a:off x="3992553" y="3901207"/>
            <a:ext cx="5253043" cy="768047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28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비식별화</a:t>
            </a:r>
            <a:endParaRPr lang="ko-KR" altLang="ko-KR" sz="2800" b="1" dirty="0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3" name="모서리가 둥근 직사각형 58">
            <a:extLst>
              <a:ext uri="{FF2B5EF4-FFF2-40B4-BE49-F238E27FC236}">
                <a16:creationId xmlns:a16="http://schemas.microsoft.com/office/drawing/2014/main" id="{B1B7A498-5951-487C-B0A3-C5DC6E749C5B}"/>
              </a:ext>
            </a:extLst>
          </p:cNvPr>
          <p:cNvSpPr/>
          <p:nvPr/>
        </p:nvSpPr>
        <p:spPr>
          <a:xfrm>
            <a:off x="3992554" y="5015370"/>
            <a:ext cx="5253043" cy="768047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html output</a:t>
            </a:r>
            <a:endParaRPr lang="ko-KR" altLang="ko-KR" sz="2800" b="1" dirty="0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1C4F1A74-4DB0-4C21-91BE-F4B3C098214A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40" name="Group 12">
            <a:extLst>
              <a:ext uri="{FF2B5EF4-FFF2-40B4-BE49-F238E27FC236}">
                <a16:creationId xmlns:a16="http://schemas.microsoft.com/office/drawing/2014/main" id="{AD94347F-7FAE-4F39-AEE2-16744FC0A0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FCABDFAE-16BE-4CF4-BE51-B875D49BB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1ACBA27D-3BBB-43A7-9D28-FF9846607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43" name="Freeform 36">
            <a:extLst>
              <a:ext uri="{FF2B5EF4-FFF2-40B4-BE49-F238E27FC236}">
                <a16:creationId xmlns:a16="http://schemas.microsoft.com/office/drawing/2014/main" id="{6171C541-92BB-4FCB-83BD-FF1B4ABDFD5D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4" name="자유형 11">
            <a:extLst>
              <a:ext uri="{FF2B5EF4-FFF2-40B4-BE49-F238E27FC236}">
                <a16:creationId xmlns:a16="http://schemas.microsoft.com/office/drawing/2014/main" id="{29214C4D-6D94-42AD-8D7B-AED2075359F0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726DD2D5-FE70-4F73-9232-326EFFDAEFD8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11FE36B-22A8-4B96-8A0E-10599C0E8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45388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6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88883" y="402970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Contents 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1013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차트 30"/>
          <p:cNvGraphicFramePr/>
          <p:nvPr>
            <p:extLst>
              <p:ext uri="{D42A27DB-BD31-4B8C-83A1-F6EECF244321}">
                <p14:modId xmlns:p14="http://schemas.microsoft.com/office/powerpoint/2010/main" val="376825220"/>
              </p:ext>
            </p:extLst>
          </p:nvPr>
        </p:nvGraphicFramePr>
        <p:xfrm>
          <a:off x="2067241" y="2082391"/>
          <a:ext cx="5244141" cy="3496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814C39E-5288-478A-853B-5A2443063D47}"/>
              </a:ext>
            </a:extLst>
          </p:cNvPr>
          <p:cNvCxnSpPr>
            <a:cxnSpLocks/>
            <a:endCxn id="66" idx="4"/>
          </p:cNvCxnSpPr>
          <p:nvPr/>
        </p:nvCxnSpPr>
        <p:spPr>
          <a:xfrm>
            <a:off x="2363757" y="711200"/>
            <a:ext cx="0" cy="500977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BC1726-AC15-40E8-92D9-0F9F5FCBFAF5}"/>
              </a:ext>
            </a:extLst>
          </p:cNvPr>
          <p:cNvGrpSpPr/>
          <p:nvPr/>
        </p:nvGrpSpPr>
        <p:grpSpPr>
          <a:xfrm>
            <a:off x="2784316" y="1699255"/>
            <a:ext cx="3187858" cy="4001265"/>
            <a:chOff x="7640747" y="1623890"/>
            <a:chExt cx="2402909" cy="400126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2A5871-0D81-41F8-860C-47DB54EE0D21}"/>
                </a:ext>
              </a:extLst>
            </p:cNvPr>
            <p:cNvSpPr txBox="1"/>
            <p:nvPr/>
          </p:nvSpPr>
          <p:spPr>
            <a:xfrm>
              <a:off x="7640747" y="1623890"/>
              <a:ext cx="2205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4C5064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Aharoni" panose="02010803020104030203" pitchFamily="2" charset="-79"/>
                </a:rPr>
                <a:t>프로젝트</a:t>
              </a:r>
              <a:r>
                <a:rPr lang="en-US" altLang="ko-KR" sz="2000" b="1" dirty="0">
                  <a:solidFill>
                    <a:srgbClr val="4C5064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Aharoni" panose="02010803020104030203" pitchFamily="2" charset="-79"/>
                </a:rPr>
                <a:t> </a:t>
              </a:r>
              <a:r>
                <a:rPr lang="ko-KR" altLang="en-US" sz="2000" b="1" dirty="0">
                  <a:solidFill>
                    <a:srgbClr val="4C5064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Aharoni" panose="02010803020104030203" pitchFamily="2" charset="-79"/>
                </a:rPr>
                <a:t>개요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2D8A8C9-7509-425F-9B39-9ECD4AD18451}"/>
                </a:ext>
              </a:extLst>
            </p:cNvPr>
            <p:cNvSpPr txBox="1"/>
            <p:nvPr/>
          </p:nvSpPr>
          <p:spPr>
            <a:xfrm>
              <a:off x="7640747" y="2344121"/>
              <a:ext cx="2205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4C5064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Aharoni" panose="02010803020104030203" pitchFamily="2" charset="-79"/>
                </a:rPr>
                <a:t>프로젝트</a:t>
              </a:r>
              <a:r>
                <a:rPr lang="en-US" altLang="ko-KR" sz="2000" b="1" dirty="0">
                  <a:solidFill>
                    <a:srgbClr val="4C5064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Aharoni" panose="02010803020104030203" pitchFamily="2" charset="-79"/>
                </a:rPr>
                <a:t> </a:t>
              </a:r>
              <a:r>
                <a:rPr lang="ko-KR" altLang="en-US" sz="2000" b="1" dirty="0">
                  <a:solidFill>
                    <a:srgbClr val="4C5064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Aharoni" panose="02010803020104030203" pitchFamily="2" charset="-79"/>
                </a:rPr>
                <a:t>일정</a:t>
              </a:r>
              <a:endParaRPr lang="ko-KR" altLang="en-US" sz="2000" dirty="0">
                <a:solidFill>
                  <a:srgbClr val="4C50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350F64D-E429-4097-AEB1-8A078379E303}"/>
                </a:ext>
              </a:extLst>
            </p:cNvPr>
            <p:cNvSpPr txBox="1"/>
            <p:nvPr/>
          </p:nvSpPr>
          <p:spPr>
            <a:xfrm>
              <a:off x="7640747" y="3064352"/>
              <a:ext cx="2205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4C5064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Aharoni" panose="02010803020104030203" pitchFamily="2" charset="-79"/>
                </a:rPr>
                <a:t>설계</a:t>
              </a:r>
              <a:endParaRPr lang="ko-KR" altLang="en-US" sz="2000" dirty="0">
                <a:solidFill>
                  <a:srgbClr val="4C50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B7E4135-C899-4849-90D2-8E73713D208A}"/>
                </a:ext>
              </a:extLst>
            </p:cNvPr>
            <p:cNvSpPr txBox="1"/>
            <p:nvPr/>
          </p:nvSpPr>
          <p:spPr>
            <a:xfrm>
              <a:off x="7640747" y="3784583"/>
              <a:ext cx="24029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4C5064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Aharoni" panose="02010803020104030203" pitchFamily="2" charset="-79"/>
                </a:rPr>
                <a:t>정형데이터 비식별화 구현</a:t>
              </a:r>
              <a:endParaRPr lang="ko-KR" altLang="en-US" sz="2000" dirty="0">
                <a:solidFill>
                  <a:srgbClr val="4C50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D583D56-82D2-4E06-A4A6-E6D690371BF7}"/>
                </a:ext>
              </a:extLst>
            </p:cNvPr>
            <p:cNvSpPr txBox="1"/>
            <p:nvPr/>
          </p:nvSpPr>
          <p:spPr>
            <a:xfrm>
              <a:off x="7640747" y="4504814"/>
              <a:ext cx="2205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rgbClr val="4C5064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Aharoni" panose="02010803020104030203" pitchFamily="2" charset="-79"/>
                </a:rPr>
                <a:t>재현데이터</a:t>
              </a:r>
              <a:endParaRPr lang="ko-KR" altLang="en-US" sz="2000" dirty="0">
                <a:solidFill>
                  <a:srgbClr val="4C50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6F63475-8FCF-4145-AE08-35BF080E8394}"/>
                </a:ext>
              </a:extLst>
            </p:cNvPr>
            <p:cNvSpPr txBox="1"/>
            <p:nvPr/>
          </p:nvSpPr>
          <p:spPr>
            <a:xfrm>
              <a:off x="7640747" y="5225045"/>
              <a:ext cx="2205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4C5064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  <a:cs typeface="Aharoni" panose="02010803020104030203" pitchFamily="2" charset="-79"/>
                </a:rPr>
                <a:t>비식별화 코드 개발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D7A3B7-003B-43E0-8E53-061179675A9D}"/>
              </a:ext>
            </a:extLst>
          </p:cNvPr>
          <p:cNvGrpSpPr/>
          <p:nvPr/>
        </p:nvGrpSpPr>
        <p:grpSpPr>
          <a:xfrm>
            <a:off x="2153475" y="1699255"/>
            <a:ext cx="420567" cy="4021717"/>
            <a:chOff x="10443878" y="1643578"/>
            <a:chExt cx="420567" cy="4021717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F26BC50D-271B-4EAC-A1BA-A52A15098EDA}"/>
                </a:ext>
              </a:extLst>
            </p:cNvPr>
            <p:cNvSpPr/>
            <p:nvPr/>
          </p:nvSpPr>
          <p:spPr>
            <a:xfrm>
              <a:off x="10443882" y="1643578"/>
              <a:ext cx="420563" cy="42055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01</a:t>
              </a:r>
              <a:endParaRPr lang="ko-KR" altLang="en-US" sz="900" b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A2E98EE-737D-44A6-BC07-74F30FEE327A}"/>
                </a:ext>
              </a:extLst>
            </p:cNvPr>
            <p:cNvSpPr/>
            <p:nvPr/>
          </p:nvSpPr>
          <p:spPr>
            <a:xfrm>
              <a:off x="10443881" y="2363809"/>
              <a:ext cx="420563" cy="42055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02</a:t>
              </a:r>
              <a:endParaRPr lang="ko-KR" altLang="en-US" sz="900" b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BB1292C-5D41-4C82-B16A-18011F10F9ED}"/>
                </a:ext>
              </a:extLst>
            </p:cNvPr>
            <p:cNvSpPr/>
            <p:nvPr/>
          </p:nvSpPr>
          <p:spPr>
            <a:xfrm>
              <a:off x="10443881" y="3084040"/>
              <a:ext cx="420563" cy="42055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03</a:t>
              </a:r>
              <a:endParaRPr lang="ko-KR" altLang="en-US" sz="900" b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F26CAC0-C823-470C-B763-F4EB582F8335}"/>
                </a:ext>
              </a:extLst>
            </p:cNvPr>
            <p:cNvSpPr/>
            <p:nvPr/>
          </p:nvSpPr>
          <p:spPr>
            <a:xfrm>
              <a:off x="10443881" y="3804271"/>
              <a:ext cx="420563" cy="42055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04</a:t>
              </a:r>
              <a:endParaRPr lang="ko-KR" altLang="en-US" sz="900" b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4855679-077F-4608-A8BB-0E9B6E5D10ED}"/>
                </a:ext>
              </a:extLst>
            </p:cNvPr>
            <p:cNvSpPr/>
            <p:nvPr/>
          </p:nvSpPr>
          <p:spPr>
            <a:xfrm>
              <a:off x="10443881" y="4524502"/>
              <a:ext cx="420563" cy="42055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05</a:t>
              </a:r>
              <a:endParaRPr lang="ko-KR" altLang="en-US" sz="900" b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778D79C-E171-4F63-887F-9072A17F839B}"/>
                </a:ext>
              </a:extLst>
            </p:cNvPr>
            <p:cNvSpPr/>
            <p:nvPr/>
          </p:nvSpPr>
          <p:spPr>
            <a:xfrm>
              <a:off x="10443878" y="5244736"/>
              <a:ext cx="420563" cy="420559"/>
            </a:xfrm>
            <a:prstGeom prst="ellipse">
              <a:avLst/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05</a:t>
              </a:r>
              <a:endParaRPr lang="ko-KR" altLang="en-US" sz="900" b="1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0D32EA9-99D8-40E6-87E1-E5DE3924495D}"/>
              </a:ext>
            </a:extLst>
          </p:cNvPr>
          <p:cNvCxnSpPr>
            <a:cxnSpLocks/>
          </p:cNvCxnSpPr>
          <p:nvPr/>
        </p:nvCxnSpPr>
        <p:spPr>
          <a:xfrm>
            <a:off x="2017059" y="1400175"/>
            <a:ext cx="93790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0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REST API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방식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비식별화 코드 개발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cxnSp>
        <p:nvCxnSpPr>
          <p:cNvPr id="28" name="직선 연결선 27"/>
          <p:cNvCxnSpPr>
            <a:cxnSpLocks/>
          </p:cNvCxnSpPr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5EACBC-6FA9-4D3C-B95E-83B47A2BE2E0}"/>
              </a:ext>
            </a:extLst>
          </p:cNvPr>
          <p:cNvSpPr/>
          <p:nvPr/>
        </p:nvSpPr>
        <p:spPr>
          <a:xfrm>
            <a:off x="919159" y="921198"/>
            <a:ext cx="1019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E06B1D-3133-40C8-8B0A-22530B6174F0}"/>
              </a:ext>
            </a:extLst>
          </p:cNvPr>
          <p:cNvSpPr/>
          <p:nvPr/>
        </p:nvSpPr>
        <p:spPr>
          <a:xfrm>
            <a:off x="2817910" y="1934045"/>
            <a:ext cx="8186350" cy="3931016"/>
          </a:xfrm>
          <a:prstGeom prst="rect">
            <a:avLst/>
          </a:prstGeom>
          <a:solidFill>
            <a:srgbClr val="AFAB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1) </a:t>
            </a:r>
            <a:r>
              <a:rPr lang="en-US" altLang="ko-KR" sz="1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os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: 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프로그래밍 언어 수준에서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운영 체제의 기능에 접근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할 수 있게 함</a:t>
            </a:r>
            <a:endParaRPr lang="en-US" altLang="ko-KR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2) Pandas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dataframe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: csv 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파일 처리를 위한 참조 라이브러리</a:t>
            </a:r>
            <a:endParaRPr lang="en-US" altLang="ko-KR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3) Flask :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웹 어플리케이션을 쉽게 구축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할 수 있게 도와주는 </a:t>
            </a:r>
            <a:r>
              <a:rPr lang="ko-KR" altLang="en-US" sz="1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파이썬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마이크로 프레임워크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b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- flask : flask 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어플리케이션을 생성하는 데 사용</a:t>
            </a:r>
            <a:b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- request : HTTP 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요청 데이터를 처리할 때 사용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(POST/GET 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요청 데이터 접근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b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- </a:t>
            </a:r>
            <a:r>
              <a:rPr lang="en-US" altLang="ko-KR" sz="1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render_template_string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: HTML 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코드를 템플릿으로 직접 작성하고 렌더링할 때 사용</a:t>
            </a:r>
            <a:b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- redirect : 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특정 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사용자를 </a:t>
            </a:r>
            <a:r>
              <a:rPr lang="ko-KR" altLang="en-US" sz="1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리다이렉션할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때 사용</a:t>
            </a:r>
            <a:b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- </a:t>
            </a:r>
            <a:r>
              <a:rPr lang="en-US" altLang="ko-KR" sz="1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url_for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: Flask </a:t>
            </a:r>
            <a:r>
              <a:rPr lang="ko-KR" altLang="en-US" sz="1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라우트로부터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URL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생성할 때 사용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4) </a:t>
            </a:r>
            <a:r>
              <a:rPr lang="en-US" altLang="ko-KR" sz="1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hashlib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: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해시 알고리즘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이용하여 문자열을 암호화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비식별화에서 사용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5) </a:t>
            </a:r>
            <a:r>
              <a:rPr lang="en-US" altLang="ko-KR" sz="1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secure_filename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: </a:t>
            </a:r>
            <a:r>
              <a:rPr lang="ko-KR" altLang="en-US" sz="1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업로드된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파일의 파일명을 안전하게 관리해주는 함수</a:t>
            </a:r>
          </a:p>
        </p:txBody>
      </p:sp>
      <p:sp>
        <p:nvSpPr>
          <p:cNvPr id="33" name="모서리가 둥근 직사각형 58">
            <a:extLst>
              <a:ext uri="{FF2B5EF4-FFF2-40B4-BE49-F238E27FC236}">
                <a16:creationId xmlns:a16="http://schemas.microsoft.com/office/drawing/2014/main" id="{B1B7A498-5951-487C-B0A3-C5DC6E749C5B}"/>
              </a:ext>
            </a:extLst>
          </p:cNvPr>
          <p:cNvSpPr/>
          <p:nvPr/>
        </p:nvSpPr>
        <p:spPr>
          <a:xfrm>
            <a:off x="8887257" y="1500629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html output</a:t>
            </a:r>
            <a:endParaRPr lang="ko-KR" altLang="ko-KR" sz="1200" b="1" dirty="0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2" name="모서리가 둥근 직사각형 58">
            <a:extLst>
              <a:ext uri="{FF2B5EF4-FFF2-40B4-BE49-F238E27FC236}">
                <a16:creationId xmlns:a16="http://schemas.microsoft.com/office/drawing/2014/main" id="{2A6DD30F-91A0-4395-B383-35554D52EF88}"/>
              </a:ext>
            </a:extLst>
          </p:cNvPr>
          <p:cNvSpPr/>
          <p:nvPr/>
        </p:nvSpPr>
        <p:spPr>
          <a:xfrm>
            <a:off x="6875124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16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비식별화</a:t>
            </a:r>
            <a:endParaRPr lang="ko-KR" altLang="ko-KR" sz="1200" b="1" dirty="0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모서리가 둥근 직사각형 58">
            <a:extLst>
              <a:ext uri="{FF2B5EF4-FFF2-40B4-BE49-F238E27FC236}">
                <a16:creationId xmlns:a16="http://schemas.microsoft.com/office/drawing/2014/main" id="{0D385832-0CDE-437B-94A4-A5B49CDC557A}"/>
              </a:ext>
            </a:extLst>
          </p:cNvPr>
          <p:cNvSpPr/>
          <p:nvPr/>
        </p:nvSpPr>
        <p:spPr>
          <a:xfrm>
            <a:off x="4846517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html file upload</a:t>
            </a:r>
            <a:endParaRPr lang="ko-KR" altLang="ko-KR" sz="1200" b="1" dirty="0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9" name="모서리가 둥근 직사각형 58">
            <a:extLst>
              <a:ext uri="{FF2B5EF4-FFF2-40B4-BE49-F238E27FC236}">
                <a16:creationId xmlns:a16="http://schemas.microsoft.com/office/drawing/2014/main" id="{E23D32B2-B60B-474F-8240-DCD7EE1781D3}"/>
              </a:ext>
            </a:extLst>
          </p:cNvPr>
          <p:cNvSpPr/>
          <p:nvPr/>
        </p:nvSpPr>
        <p:spPr>
          <a:xfrm>
            <a:off x="2817910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1600" b="1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참조 라이브러리</a:t>
            </a:r>
            <a:endParaRPr lang="ko-KR" altLang="ko-KR" sz="1200" b="1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80F8F430-229D-4178-9A19-603C9C67EE0C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40" name="Group 12">
            <a:extLst>
              <a:ext uri="{FF2B5EF4-FFF2-40B4-BE49-F238E27FC236}">
                <a16:creationId xmlns:a16="http://schemas.microsoft.com/office/drawing/2014/main" id="{A00D630D-023E-4683-85E5-B9577537FC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A5416A9-62DF-4196-8816-C6B72D2BF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6383F6D9-E3E2-4A31-AF67-0703CA882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43" name="Freeform 36">
            <a:extLst>
              <a:ext uri="{FF2B5EF4-FFF2-40B4-BE49-F238E27FC236}">
                <a16:creationId xmlns:a16="http://schemas.microsoft.com/office/drawing/2014/main" id="{7CD658F7-A6D9-4ADA-A9F5-BFE9E1B0F493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4" name="자유형 11">
            <a:extLst>
              <a:ext uri="{FF2B5EF4-FFF2-40B4-BE49-F238E27FC236}">
                <a16:creationId xmlns:a16="http://schemas.microsoft.com/office/drawing/2014/main" id="{C7FC1F7E-126C-482F-87C7-F1D55E913E0A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F3B84528-55FB-4AF4-A5C2-CCB42A773A9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5AB2D6-C11C-4DFD-8EB4-FB7DAA071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45388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960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REST API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방식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비식별화 코드 개발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cxnSp>
        <p:nvCxnSpPr>
          <p:cNvPr id="28" name="직선 연결선 27"/>
          <p:cNvCxnSpPr>
            <a:cxnSpLocks/>
          </p:cNvCxnSpPr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5EACBC-6FA9-4D3C-B95E-83B47A2BE2E0}"/>
              </a:ext>
            </a:extLst>
          </p:cNvPr>
          <p:cNvSpPr/>
          <p:nvPr/>
        </p:nvSpPr>
        <p:spPr>
          <a:xfrm>
            <a:off x="919159" y="921198"/>
            <a:ext cx="1019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E06B1D-3133-40C8-8B0A-22530B6174F0}"/>
              </a:ext>
            </a:extLst>
          </p:cNvPr>
          <p:cNvSpPr/>
          <p:nvPr/>
        </p:nvSpPr>
        <p:spPr>
          <a:xfrm>
            <a:off x="2817910" y="1934045"/>
            <a:ext cx="8186350" cy="3931016"/>
          </a:xfrm>
          <a:prstGeom prst="rect">
            <a:avLst/>
          </a:prstGeom>
          <a:solidFill>
            <a:srgbClr val="AFAB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3" name="모서리가 둥근 직사각형 58">
            <a:extLst>
              <a:ext uri="{FF2B5EF4-FFF2-40B4-BE49-F238E27FC236}">
                <a16:creationId xmlns:a16="http://schemas.microsoft.com/office/drawing/2014/main" id="{B1B7A498-5951-487C-B0A3-C5DC6E749C5B}"/>
              </a:ext>
            </a:extLst>
          </p:cNvPr>
          <p:cNvSpPr/>
          <p:nvPr/>
        </p:nvSpPr>
        <p:spPr>
          <a:xfrm>
            <a:off x="8887257" y="1500629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html output</a:t>
            </a:r>
            <a:endParaRPr lang="ko-KR" altLang="ko-KR" sz="1200" b="1" dirty="0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2" name="모서리가 둥근 직사각형 58">
            <a:extLst>
              <a:ext uri="{FF2B5EF4-FFF2-40B4-BE49-F238E27FC236}">
                <a16:creationId xmlns:a16="http://schemas.microsoft.com/office/drawing/2014/main" id="{2A6DD30F-91A0-4395-B383-35554D52EF88}"/>
              </a:ext>
            </a:extLst>
          </p:cNvPr>
          <p:cNvSpPr/>
          <p:nvPr/>
        </p:nvSpPr>
        <p:spPr>
          <a:xfrm>
            <a:off x="6875124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16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비식별화</a:t>
            </a:r>
            <a:endParaRPr lang="ko-KR" altLang="ko-KR" sz="1200" b="1" dirty="0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모서리가 둥근 직사각형 58">
            <a:extLst>
              <a:ext uri="{FF2B5EF4-FFF2-40B4-BE49-F238E27FC236}">
                <a16:creationId xmlns:a16="http://schemas.microsoft.com/office/drawing/2014/main" id="{0D385832-0CDE-437B-94A4-A5B49CDC557A}"/>
              </a:ext>
            </a:extLst>
          </p:cNvPr>
          <p:cNvSpPr/>
          <p:nvPr/>
        </p:nvSpPr>
        <p:spPr>
          <a:xfrm>
            <a:off x="4846517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html file upload</a:t>
            </a:r>
            <a:endParaRPr lang="ko-KR" altLang="ko-KR" sz="1200" b="1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9" name="모서리가 둥근 직사각형 58">
            <a:extLst>
              <a:ext uri="{FF2B5EF4-FFF2-40B4-BE49-F238E27FC236}">
                <a16:creationId xmlns:a16="http://schemas.microsoft.com/office/drawing/2014/main" id="{E23D32B2-B60B-474F-8240-DCD7EE1781D3}"/>
              </a:ext>
            </a:extLst>
          </p:cNvPr>
          <p:cNvSpPr/>
          <p:nvPr/>
        </p:nvSpPr>
        <p:spPr>
          <a:xfrm>
            <a:off x="2817910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참조 라이브러리</a:t>
            </a:r>
            <a:endParaRPr lang="ko-KR" altLang="ko-KR" sz="1200" b="1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C62E496-5115-490A-9463-91BB92662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476" y="2207724"/>
            <a:ext cx="3894044" cy="2847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25445B-04F8-4EAC-A413-E2E4E2F1B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115" y="2706923"/>
            <a:ext cx="4292222" cy="3040324"/>
          </a:xfrm>
          <a:prstGeom prst="rect">
            <a:avLst/>
          </a:prstGeom>
        </p:spPr>
      </p:pic>
      <p:sp>
        <p:nvSpPr>
          <p:cNvPr id="40" name="Freeform 9">
            <a:extLst>
              <a:ext uri="{FF2B5EF4-FFF2-40B4-BE49-F238E27FC236}">
                <a16:creationId xmlns:a16="http://schemas.microsoft.com/office/drawing/2014/main" id="{EBAF04A2-E195-4C94-8B0E-20FCBE21945F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41" name="Group 12">
            <a:extLst>
              <a:ext uri="{FF2B5EF4-FFF2-40B4-BE49-F238E27FC236}">
                <a16:creationId xmlns:a16="http://schemas.microsoft.com/office/drawing/2014/main" id="{459DB0D0-BCC0-4859-B3F0-D10875ACB2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FFF88193-A726-4CF3-A6ED-7E66969B7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B11B7C7E-130F-4050-AA4E-1F06C785E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44" name="Freeform 36">
            <a:extLst>
              <a:ext uri="{FF2B5EF4-FFF2-40B4-BE49-F238E27FC236}">
                <a16:creationId xmlns:a16="http://schemas.microsoft.com/office/drawing/2014/main" id="{019622EA-A6DF-4996-A1D5-C3844DAE780C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5" name="자유형 11">
            <a:extLst>
              <a:ext uri="{FF2B5EF4-FFF2-40B4-BE49-F238E27FC236}">
                <a16:creationId xmlns:a16="http://schemas.microsoft.com/office/drawing/2014/main" id="{DF0D5728-EB20-4AB8-B96A-9C4B7AE03F02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010164B2-E53A-4F91-B46E-E1C7EB45172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17F7331-80D8-463A-AEE1-6C4CAC5B4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45388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425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REST API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방식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비식별화 코드 개발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cxnSp>
        <p:nvCxnSpPr>
          <p:cNvPr id="28" name="직선 연결선 27"/>
          <p:cNvCxnSpPr>
            <a:cxnSpLocks/>
          </p:cNvCxnSpPr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5EACBC-6FA9-4D3C-B95E-83B47A2BE2E0}"/>
              </a:ext>
            </a:extLst>
          </p:cNvPr>
          <p:cNvSpPr/>
          <p:nvPr/>
        </p:nvSpPr>
        <p:spPr>
          <a:xfrm>
            <a:off x="919159" y="921198"/>
            <a:ext cx="1019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E06B1D-3133-40C8-8B0A-22530B6174F0}"/>
              </a:ext>
            </a:extLst>
          </p:cNvPr>
          <p:cNvSpPr/>
          <p:nvPr/>
        </p:nvSpPr>
        <p:spPr>
          <a:xfrm>
            <a:off x="2817910" y="1934045"/>
            <a:ext cx="8186350" cy="3931016"/>
          </a:xfrm>
          <a:prstGeom prst="rect">
            <a:avLst/>
          </a:prstGeom>
          <a:solidFill>
            <a:srgbClr val="AFAB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>
              <a:lnSpc>
                <a:spcPct val="20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1) </a:t>
            </a:r>
            <a:r>
              <a:rPr lang="ko-KR" altLang="en-US" sz="20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이름 컬럼 </a:t>
            </a:r>
            <a:r>
              <a:rPr lang="ko-KR" altLang="en-US" sz="2000" dirty="0" err="1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마스킹</a:t>
            </a:r>
            <a:endParaRPr lang="en-US" altLang="ko-KR" sz="20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6">
              <a:lnSpc>
                <a:spcPct val="20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2) </a:t>
            </a:r>
            <a:r>
              <a:rPr lang="ko-KR" altLang="en-US" sz="20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휴대폰 번호 컬럼 암호화</a:t>
            </a:r>
            <a:endParaRPr lang="en-US" altLang="ko-KR" sz="20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6">
              <a:lnSpc>
                <a:spcPct val="20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3)-1 </a:t>
            </a:r>
            <a:r>
              <a:rPr lang="ko-KR" altLang="en-US" sz="20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나이 컬럼 범주화</a:t>
            </a:r>
            <a:endParaRPr lang="en-US" altLang="ko-KR" sz="20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6">
              <a:lnSpc>
                <a:spcPct val="20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3)-2 </a:t>
            </a:r>
            <a:r>
              <a:rPr lang="ko-KR" altLang="en-US" sz="2000" dirty="0" err="1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월소득</a:t>
            </a:r>
            <a:r>
              <a:rPr lang="ko-KR" altLang="en-US" sz="20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컬럼 범주화</a:t>
            </a:r>
            <a:endParaRPr lang="en-US" altLang="ko-KR" sz="20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6">
              <a:lnSpc>
                <a:spcPct val="20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4) </a:t>
            </a:r>
            <a:r>
              <a:rPr lang="ko-KR" altLang="en-US" sz="20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신장 컬럼 삭제</a:t>
            </a:r>
            <a:endParaRPr lang="en-US" altLang="ko-KR" sz="20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3" name="모서리가 둥근 직사각형 58">
            <a:extLst>
              <a:ext uri="{FF2B5EF4-FFF2-40B4-BE49-F238E27FC236}">
                <a16:creationId xmlns:a16="http://schemas.microsoft.com/office/drawing/2014/main" id="{B1B7A498-5951-487C-B0A3-C5DC6E749C5B}"/>
              </a:ext>
            </a:extLst>
          </p:cNvPr>
          <p:cNvSpPr/>
          <p:nvPr/>
        </p:nvSpPr>
        <p:spPr>
          <a:xfrm>
            <a:off x="8887257" y="1500629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html output</a:t>
            </a:r>
            <a:endParaRPr lang="ko-KR" altLang="ko-KR" sz="1200" b="1" dirty="0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2" name="모서리가 둥근 직사각형 58">
            <a:extLst>
              <a:ext uri="{FF2B5EF4-FFF2-40B4-BE49-F238E27FC236}">
                <a16:creationId xmlns:a16="http://schemas.microsoft.com/office/drawing/2014/main" id="{2A6DD30F-91A0-4395-B383-35554D52EF88}"/>
              </a:ext>
            </a:extLst>
          </p:cNvPr>
          <p:cNvSpPr/>
          <p:nvPr/>
        </p:nvSpPr>
        <p:spPr>
          <a:xfrm>
            <a:off x="6875124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1600" b="1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비식별화</a:t>
            </a:r>
            <a:endParaRPr lang="ko-KR" altLang="ko-KR" sz="1200" b="1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모서리가 둥근 직사각형 58">
            <a:extLst>
              <a:ext uri="{FF2B5EF4-FFF2-40B4-BE49-F238E27FC236}">
                <a16:creationId xmlns:a16="http://schemas.microsoft.com/office/drawing/2014/main" id="{0D385832-0CDE-437B-94A4-A5B49CDC557A}"/>
              </a:ext>
            </a:extLst>
          </p:cNvPr>
          <p:cNvSpPr/>
          <p:nvPr/>
        </p:nvSpPr>
        <p:spPr>
          <a:xfrm>
            <a:off x="4846517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html file upload</a:t>
            </a:r>
            <a:endParaRPr lang="ko-KR" altLang="ko-KR" sz="1200" b="1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9" name="모서리가 둥근 직사각형 58">
            <a:extLst>
              <a:ext uri="{FF2B5EF4-FFF2-40B4-BE49-F238E27FC236}">
                <a16:creationId xmlns:a16="http://schemas.microsoft.com/office/drawing/2014/main" id="{E23D32B2-B60B-474F-8240-DCD7EE1781D3}"/>
              </a:ext>
            </a:extLst>
          </p:cNvPr>
          <p:cNvSpPr/>
          <p:nvPr/>
        </p:nvSpPr>
        <p:spPr>
          <a:xfrm>
            <a:off x="2817910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참조 라이브러리</a:t>
            </a:r>
            <a:endParaRPr lang="ko-KR" altLang="ko-KR" sz="1200" b="1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B5E6E04D-E574-4AFF-917B-92C388E89358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40" name="Group 12">
            <a:extLst>
              <a:ext uri="{FF2B5EF4-FFF2-40B4-BE49-F238E27FC236}">
                <a16:creationId xmlns:a16="http://schemas.microsoft.com/office/drawing/2014/main" id="{085BE201-AA7D-4E27-AE96-54072FB32D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6A05F5F7-FF1F-44D7-B927-648A8081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6C37F068-A57A-4816-8E07-3EFCAB58D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43" name="Freeform 36">
            <a:extLst>
              <a:ext uri="{FF2B5EF4-FFF2-40B4-BE49-F238E27FC236}">
                <a16:creationId xmlns:a16="http://schemas.microsoft.com/office/drawing/2014/main" id="{EFDBB367-AEDB-4792-96E4-8FE00D2791C6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4" name="자유형 11">
            <a:extLst>
              <a:ext uri="{FF2B5EF4-FFF2-40B4-BE49-F238E27FC236}">
                <a16:creationId xmlns:a16="http://schemas.microsoft.com/office/drawing/2014/main" id="{52189879-6D58-4DDB-B304-6B4F9FA3FF7C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4E5C663D-8F8B-4119-96A3-F1AAFD5A3C48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218576E-F40B-420A-AAB9-E07B5054D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45388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809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REST API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방식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비식별화 코드 개발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cxnSp>
        <p:nvCxnSpPr>
          <p:cNvPr id="28" name="직선 연결선 27"/>
          <p:cNvCxnSpPr>
            <a:cxnSpLocks/>
          </p:cNvCxnSpPr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5EACBC-6FA9-4D3C-B95E-83B47A2BE2E0}"/>
              </a:ext>
            </a:extLst>
          </p:cNvPr>
          <p:cNvSpPr/>
          <p:nvPr/>
        </p:nvSpPr>
        <p:spPr>
          <a:xfrm>
            <a:off x="919159" y="921198"/>
            <a:ext cx="1019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E06B1D-3133-40C8-8B0A-22530B6174F0}"/>
              </a:ext>
            </a:extLst>
          </p:cNvPr>
          <p:cNvSpPr/>
          <p:nvPr/>
        </p:nvSpPr>
        <p:spPr>
          <a:xfrm>
            <a:off x="2817910" y="1934045"/>
            <a:ext cx="8186350" cy="3931016"/>
          </a:xfrm>
          <a:prstGeom prst="rect">
            <a:avLst/>
          </a:prstGeom>
          <a:solidFill>
            <a:srgbClr val="AFAB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3" name="모서리가 둥근 직사각형 58">
            <a:extLst>
              <a:ext uri="{FF2B5EF4-FFF2-40B4-BE49-F238E27FC236}">
                <a16:creationId xmlns:a16="http://schemas.microsoft.com/office/drawing/2014/main" id="{B1B7A498-5951-487C-B0A3-C5DC6E749C5B}"/>
              </a:ext>
            </a:extLst>
          </p:cNvPr>
          <p:cNvSpPr/>
          <p:nvPr/>
        </p:nvSpPr>
        <p:spPr>
          <a:xfrm>
            <a:off x="8887257" y="1500629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html output</a:t>
            </a:r>
            <a:endParaRPr lang="ko-KR" altLang="ko-KR" sz="1200" b="1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2" name="모서리가 둥근 직사각형 58">
            <a:extLst>
              <a:ext uri="{FF2B5EF4-FFF2-40B4-BE49-F238E27FC236}">
                <a16:creationId xmlns:a16="http://schemas.microsoft.com/office/drawing/2014/main" id="{2A6DD30F-91A0-4395-B383-35554D52EF88}"/>
              </a:ext>
            </a:extLst>
          </p:cNvPr>
          <p:cNvSpPr/>
          <p:nvPr/>
        </p:nvSpPr>
        <p:spPr>
          <a:xfrm>
            <a:off x="6875124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비식별화</a:t>
            </a:r>
            <a:endParaRPr lang="ko-KR" altLang="ko-KR" sz="1200" b="1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모서리가 둥근 직사각형 58">
            <a:extLst>
              <a:ext uri="{FF2B5EF4-FFF2-40B4-BE49-F238E27FC236}">
                <a16:creationId xmlns:a16="http://schemas.microsoft.com/office/drawing/2014/main" id="{0D385832-0CDE-437B-94A4-A5B49CDC557A}"/>
              </a:ext>
            </a:extLst>
          </p:cNvPr>
          <p:cNvSpPr/>
          <p:nvPr/>
        </p:nvSpPr>
        <p:spPr>
          <a:xfrm>
            <a:off x="4846517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html file upload</a:t>
            </a:r>
            <a:endParaRPr lang="ko-KR" altLang="ko-KR" sz="1200" b="1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9" name="모서리가 둥근 직사각형 58">
            <a:extLst>
              <a:ext uri="{FF2B5EF4-FFF2-40B4-BE49-F238E27FC236}">
                <a16:creationId xmlns:a16="http://schemas.microsoft.com/office/drawing/2014/main" id="{E23D32B2-B60B-474F-8240-DCD7EE1781D3}"/>
              </a:ext>
            </a:extLst>
          </p:cNvPr>
          <p:cNvSpPr/>
          <p:nvPr/>
        </p:nvSpPr>
        <p:spPr>
          <a:xfrm>
            <a:off x="2817910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참조 라이브러리</a:t>
            </a:r>
            <a:endParaRPr lang="ko-KR" altLang="ko-KR" sz="1200" b="1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F36B49B-A414-4F45-8AA1-8F5293E45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610" y="2543011"/>
            <a:ext cx="4854949" cy="2923272"/>
          </a:xfrm>
          <a:prstGeom prst="rect">
            <a:avLst/>
          </a:prstGeom>
        </p:spPr>
      </p:pic>
      <p:sp>
        <p:nvSpPr>
          <p:cNvPr id="51" name="Freeform 9">
            <a:extLst>
              <a:ext uri="{FF2B5EF4-FFF2-40B4-BE49-F238E27FC236}">
                <a16:creationId xmlns:a16="http://schemas.microsoft.com/office/drawing/2014/main" id="{40FF3411-3E8F-40C2-AD1E-03CC325A7E45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52" name="Group 12">
            <a:extLst>
              <a:ext uri="{FF2B5EF4-FFF2-40B4-BE49-F238E27FC236}">
                <a16:creationId xmlns:a16="http://schemas.microsoft.com/office/drawing/2014/main" id="{4BB06C01-2667-44CB-9404-98E8B215DF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C3C7191-1633-4A89-B7F7-C5E73AB0C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A335694A-D2E9-4D0C-B547-A9F929CB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55" name="Freeform 36">
            <a:extLst>
              <a:ext uri="{FF2B5EF4-FFF2-40B4-BE49-F238E27FC236}">
                <a16:creationId xmlns:a16="http://schemas.microsoft.com/office/drawing/2014/main" id="{3072D920-093E-43D9-94F2-36C9E84BE826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6" name="자유형 11">
            <a:extLst>
              <a:ext uri="{FF2B5EF4-FFF2-40B4-BE49-F238E27FC236}">
                <a16:creationId xmlns:a16="http://schemas.microsoft.com/office/drawing/2014/main" id="{4CCAC29E-9C9D-4D2D-8DDB-716B75A1C650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D3AFA3C7-8750-4623-B27B-7784742F67E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C894B87-E46D-48A9-8D44-1A40DF5AA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45388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18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Clli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-Command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방식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비식별화 코드 개발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5EACBC-6FA9-4D3C-B95E-83B47A2BE2E0}"/>
              </a:ext>
            </a:extLst>
          </p:cNvPr>
          <p:cNvSpPr/>
          <p:nvPr/>
        </p:nvSpPr>
        <p:spPr>
          <a:xfrm>
            <a:off x="919159" y="921198"/>
            <a:ext cx="1019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3" name="모서리가 둥근 직사각형 58">
            <a:extLst>
              <a:ext uri="{FF2B5EF4-FFF2-40B4-BE49-F238E27FC236}">
                <a16:creationId xmlns:a16="http://schemas.microsoft.com/office/drawing/2014/main" id="{408EB975-32CF-4404-9729-AD824ED441CE}"/>
              </a:ext>
            </a:extLst>
          </p:cNvPr>
          <p:cNvSpPr/>
          <p:nvPr/>
        </p:nvSpPr>
        <p:spPr>
          <a:xfrm>
            <a:off x="3865556" y="1717420"/>
            <a:ext cx="5253043" cy="768047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28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참조 라이브러리</a:t>
            </a:r>
            <a:endParaRPr lang="ko-KR" altLang="ko-KR" sz="2800" b="1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4" name="모서리가 둥근 직사각형 58">
            <a:extLst>
              <a:ext uri="{FF2B5EF4-FFF2-40B4-BE49-F238E27FC236}">
                <a16:creationId xmlns:a16="http://schemas.microsoft.com/office/drawing/2014/main" id="{9F117CC8-5D66-4C2C-861E-73947D7C299A}"/>
              </a:ext>
            </a:extLst>
          </p:cNvPr>
          <p:cNvSpPr/>
          <p:nvPr/>
        </p:nvSpPr>
        <p:spPr>
          <a:xfrm>
            <a:off x="3865556" y="2831582"/>
            <a:ext cx="5253043" cy="768047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CSV file upload</a:t>
            </a:r>
            <a:endParaRPr lang="ko-KR" altLang="ko-KR" sz="2800" b="1" dirty="0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5" name="모서리가 둥근 직사각형 58">
            <a:extLst>
              <a:ext uri="{FF2B5EF4-FFF2-40B4-BE49-F238E27FC236}">
                <a16:creationId xmlns:a16="http://schemas.microsoft.com/office/drawing/2014/main" id="{A0F22F60-10EE-4341-9550-AA137DC2599D}"/>
              </a:ext>
            </a:extLst>
          </p:cNvPr>
          <p:cNvSpPr/>
          <p:nvPr/>
        </p:nvSpPr>
        <p:spPr>
          <a:xfrm>
            <a:off x="3865553" y="3945744"/>
            <a:ext cx="5253043" cy="768047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28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비식별화</a:t>
            </a:r>
            <a:endParaRPr lang="ko-KR" altLang="ko-KR" sz="2800" b="1" dirty="0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6" name="모서리가 둥근 직사각형 58">
            <a:extLst>
              <a:ext uri="{FF2B5EF4-FFF2-40B4-BE49-F238E27FC236}">
                <a16:creationId xmlns:a16="http://schemas.microsoft.com/office/drawing/2014/main" id="{807F9ABB-4FC5-4F1D-AE46-34A9249FFB8E}"/>
              </a:ext>
            </a:extLst>
          </p:cNvPr>
          <p:cNvSpPr/>
          <p:nvPr/>
        </p:nvSpPr>
        <p:spPr>
          <a:xfrm>
            <a:off x="3865554" y="5059907"/>
            <a:ext cx="5253043" cy="768047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Output csv</a:t>
            </a:r>
            <a:endParaRPr lang="ko-KR" altLang="ko-KR" sz="2800" b="1" dirty="0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73CD9E9C-AE7E-4DD3-9C1F-A0F69D5C64D7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47" name="Group 12">
            <a:extLst>
              <a:ext uri="{FF2B5EF4-FFF2-40B4-BE49-F238E27FC236}">
                <a16:creationId xmlns:a16="http://schemas.microsoft.com/office/drawing/2014/main" id="{1C4F8555-D6D5-479D-8DEE-5064CB96C8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81EEB07E-1EC7-4241-B7FA-F1F90A973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550935B-578C-495F-8141-6C2F56CC8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50" name="Freeform 36">
            <a:extLst>
              <a:ext uri="{FF2B5EF4-FFF2-40B4-BE49-F238E27FC236}">
                <a16:creationId xmlns:a16="http://schemas.microsoft.com/office/drawing/2014/main" id="{0382289E-6F8B-4784-A646-399093C2AD7E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1" name="자유형 11">
            <a:extLst>
              <a:ext uri="{FF2B5EF4-FFF2-40B4-BE49-F238E27FC236}">
                <a16:creationId xmlns:a16="http://schemas.microsoft.com/office/drawing/2014/main" id="{D82549A1-32C6-46F1-8939-42EE487CFE0F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801DC8B5-18AF-4E3E-B2ED-9BA9A541045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D2AE0BC-9022-4F93-862D-CF92EF9DB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45388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440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Clli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-Command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방식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비식별화 코드 개발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cxnSp>
        <p:nvCxnSpPr>
          <p:cNvPr id="28" name="직선 연결선 27"/>
          <p:cNvCxnSpPr>
            <a:cxnSpLocks/>
          </p:cNvCxnSpPr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5EACBC-6FA9-4D3C-B95E-83B47A2BE2E0}"/>
              </a:ext>
            </a:extLst>
          </p:cNvPr>
          <p:cNvSpPr/>
          <p:nvPr/>
        </p:nvSpPr>
        <p:spPr>
          <a:xfrm>
            <a:off x="919159" y="921198"/>
            <a:ext cx="1019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E06B1D-3133-40C8-8B0A-22530B6174F0}"/>
              </a:ext>
            </a:extLst>
          </p:cNvPr>
          <p:cNvSpPr/>
          <p:nvPr/>
        </p:nvSpPr>
        <p:spPr>
          <a:xfrm>
            <a:off x="2817910" y="1934045"/>
            <a:ext cx="8186350" cy="3931016"/>
          </a:xfrm>
          <a:prstGeom prst="rect">
            <a:avLst/>
          </a:prstGeom>
          <a:solidFill>
            <a:srgbClr val="AFAB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1) </a:t>
            </a:r>
            <a:r>
              <a:rPr lang="en-US" altLang="ko-KR" sz="1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os</a:t>
            </a:r>
            <a:endParaRPr lang="en-US" altLang="ko-KR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2) Pandas </a:t>
            </a:r>
            <a:r>
              <a:rPr lang="en-US" altLang="ko-KR" sz="1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dataframe</a:t>
            </a:r>
            <a:endParaRPr lang="en-US" altLang="ko-KR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3) </a:t>
            </a:r>
            <a:r>
              <a:rPr lang="en-US" altLang="ko-KR" sz="1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Argparse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: 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프로그램을 실행 시에 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command line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 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매개 변수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파일명 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or 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파라미터 등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받아 처리를 간단히 할 수 있도록 하는 표준 라이브러리</a:t>
            </a:r>
            <a:endParaRPr lang="en-US" altLang="ko-KR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3" name="모서리가 둥근 직사각형 58">
            <a:extLst>
              <a:ext uri="{FF2B5EF4-FFF2-40B4-BE49-F238E27FC236}">
                <a16:creationId xmlns:a16="http://schemas.microsoft.com/office/drawing/2014/main" id="{B1B7A498-5951-487C-B0A3-C5DC6E749C5B}"/>
              </a:ext>
            </a:extLst>
          </p:cNvPr>
          <p:cNvSpPr/>
          <p:nvPr/>
        </p:nvSpPr>
        <p:spPr>
          <a:xfrm>
            <a:off x="8887257" y="1500629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Output csv</a:t>
            </a:r>
            <a:endParaRPr lang="ko-KR" altLang="ko-KR" sz="1200" b="1" dirty="0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2" name="모서리가 둥근 직사각형 58">
            <a:extLst>
              <a:ext uri="{FF2B5EF4-FFF2-40B4-BE49-F238E27FC236}">
                <a16:creationId xmlns:a16="http://schemas.microsoft.com/office/drawing/2014/main" id="{2A6DD30F-91A0-4395-B383-35554D52EF88}"/>
              </a:ext>
            </a:extLst>
          </p:cNvPr>
          <p:cNvSpPr/>
          <p:nvPr/>
        </p:nvSpPr>
        <p:spPr>
          <a:xfrm>
            <a:off x="6875124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16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비식별화</a:t>
            </a:r>
            <a:endParaRPr lang="ko-KR" altLang="ko-KR" sz="1200" b="1" dirty="0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모서리가 둥근 직사각형 58">
            <a:extLst>
              <a:ext uri="{FF2B5EF4-FFF2-40B4-BE49-F238E27FC236}">
                <a16:creationId xmlns:a16="http://schemas.microsoft.com/office/drawing/2014/main" id="{0D385832-0CDE-437B-94A4-A5B49CDC557A}"/>
              </a:ext>
            </a:extLst>
          </p:cNvPr>
          <p:cNvSpPr/>
          <p:nvPr/>
        </p:nvSpPr>
        <p:spPr>
          <a:xfrm>
            <a:off x="4846517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Csv file load</a:t>
            </a:r>
            <a:endParaRPr lang="ko-KR" altLang="ko-KR" sz="1200" b="1" dirty="0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9" name="모서리가 둥근 직사각형 58">
            <a:extLst>
              <a:ext uri="{FF2B5EF4-FFF2-40B4-BE49-F238E27FC236}">
                <a16:creationId xmlns:a16="http://schemas.microsoft.com/office/drawing/2014/main" id="{E23D32B2-B60B-474F-8240-DCD7EE1781D3}"/>
              </a:ext>
            </a:extLst>
          </p:cNvPr>
          <p:cNvSpPr/>
          <p:nvPr/>
        </p:nvSpPr>
        <p:spPr>
          <a:xfrm>
            <a:off x="2817910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1600" b="1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참조 라이브러리</a:t>
            </a:r>
            <a:endParaRPr lang="ko-KR" altLang="ko-KR" sz="1200" b="1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8A6D4C30-EEF3-42FE-BC85-659CB8AD65A5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40" name="Group 12">
            <a:extLst>
              <a:ext uri="{FF2B5EF4-FFF2-40B4-BE49-F238E27FC236}">
                <a16:creationId xmlns:a16="http://schemas.microsoft.com/office/drawing/2014/main" id="{FAB6D757-B68C-4FE9-B274-2E4EB7CFBF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FEDE1B0D-6B8C-48E6-84AF-041CFABB6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9E19F057-DE61-4AD4-AE5C-D5EE4E856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43" name="Freeform 36">
            <a:extLst>
              <a:ext uri="{FF2B5EF4-FFF2-40B4-BE49-F238E27FC236}">
                <a16:creationId xmlns:a16="http://schemas.microsoft.com/office/drawing/2014/main" id="{F168151F-9410-4627-BD65-3E43BB3D46DB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4" name="자유형 11">
            <a:extLst>
              <a:ext uri="{FF2B5EF4-FFF2-40B4-BE49-F238E27FC236}">
                <a16:creationId xmlns:a16="http://schemas.microsoft.com/office/drawing/2014/main" id="{487FA678-1E2C-40A0-83D6-FF0C9A289EDB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42E1294F-7391-4D59-A06C-5C39B094FB8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3F148DCF-7E4F-45A7-99B6-37845DA91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45388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113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Clli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-Command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방식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비식별화 코드 개발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cxnSp>
        <p:nvCxnSpPr>
          <p:cNvPr id="28" name="직선 연결선 27"/>
          <p:cNvCxnSpPr>
            <a:cxnSpLocks/>
          </p:cNvCxnSpPr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5EACBC-6FA9-4D3C-B95E-83B47A2BE2E0}"/>
              </a:ext>
            </a:extLst>
          </p:cNvPr>
          <p:cNvSpPr/>
          <p:nvPr/>
        </p:nvSpPr>
        <p:spPr>
          <a:xfrm>
            <a:off x="919159" y="921198"/>
            <a:ext cx="1019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E06B1D-3133-40C8-8B0A-22530B6174F0}"/>
              </a:ext>
            </a:extLst>
          </p:cNvPr>
          <p:cNvSpPr/>
          <p:nvPr/>
        </p:nvSpPr>
        <p:spPr>
          <a:xfrm>
            <a:off x="2817910" y="1934045"/>
            <a:ext cx="8186350" cy="3931016"/>
          </a:xfrm>
          <a:prstGeom prst="rect">
            <a:avLst/>
          </a:prstGeom>
          <a:solidFill>
            <a:srgbClr val="AFAB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3" name="모서리가 둥근 직사각형 58">
            <a:extLst>
              <a:ext uri="{FF2B5EF4-FFF2-40B4-BE49-F238E27FC236}">
                <a16:creationId xmlns:a16="http://schemas.microsoft.com/office/drawing/2014/main" id="{B1B7A498-5951-487C-B0A3-C5DC6E749C5B}"/>
              </a:ext>
            </a:extLst>
          </p:cNvPr>
          <p:cNvSpPr/>
          <p:nvPr/>
        </p:nvSpPr>
        <p:spPr>
          <a:xfrm>
            <a:off x="8887257" y="1500629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Output csv</a:t>
            </a:r>
            <a:endParaRPr lang="ko-KR" altLang="ko-KR" sz="1200" b="1" dirty="0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2" name="모서리가 둥근 직사각형 58">
            <a:extLst>
              <a:ext uri="{FF2B5EF4-FFF2-40B4-BE49-F238E27FC236}">
                <a16:creationId xmlns:a16="http://schemas.microsoft.com/office/drawing/2014/main" id="{2A6DD30F-91A0-4395-B383-35554D52EF88}"/>
              </a:ext>
            </a:extLst>
          </p:cNvPr>
          <p:cNvSpPr/>
          <p:nvPr/>
        </p:nvSpPr>
        <p:spPr>
          <a:xfrm>
            <a:off x="6875124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16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비식별화</a:t>
            </a:r>
            <a:endParaRPr lang="ko-KR" altLang="ko-KR" sz="1200" b="1" dirty="0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모서리가 둥근 직사각형 58">
            <a:extLst>
              <a:ext uri="{FF2B5EF4-FFF2-40B4-BE49-F238E27FC236}">
                <a16:creationId xmlns:a16="http://schemas.microsoft.com/office/drawing/2014/main" id="{0D385832-0CDE-437B-94A4-A5B49CDC557A}"/>
              </a:ext>
            </a:extLst>
          </p:cNvPr>
          <p:cNvSpPr/>
          <p:nvPr/>
        </p:nvSpPr>
        <p:spPr>
          <a:xfrm>
            <a:off x="4846517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Csv file load</a:t>
            </a:r>
            <a:endParaRPr lang="ko-KR" altLang="ko-KR" sz="1200" b="1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9" name="모서리가 둥근 직사각형 58">
            <a:extLst>
              <a:ext uri="{FF2B5EF4-FFF2-40B4-BE49-F238E27FC236}">
                <a16:creationId xmlns:a16="http://schemas.microsoft.com/office/drawing/2014/main" id="{E23D32B2-B60B-474F-8240-DCD7EE1781D3}"/>
              </a:ext>
            </a:extLst>
          </p:cNvPr>
          <p:cNvSpPr/>
          <p:nvPr/>
        </p:nvSpPr>
        <p:spPr>
          <a:xfrm>
            <a:off x="2817910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참조 라이브러리</a:t>
            </a:r>
            <a:endParaRPr lang="ko-KR" altLang="ko-KR" sz="1200" b="1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C9206F-DF2E-4387-8E8E-8FA40C9D5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633" y="2465972"/>
            <a:ext cx="6021774" cy="3086369"/>
          </a:xfrm>
          <a:prstGeom prst="rect">
            <a:avLst/>
          </a:prstGeom>
        </p:spPr>
      </p:pic>
      <p:sp>
        <p:nvSpPr>
          <p:cNvPr id="39" name="Freeform 9">
            <a:extLst>
              <a:ext uri="{FF2B5EF4-FFF2-40B4-BE49-F238E27FC236}">
                <a16:creationId xmlns:a16="http://schemas.microsoft.com/office/drawing/2014/main" id="{656E78A9-D929-4A7F-9CF3-B5CA1DAB9594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40" name="Group 12">
            <a:extLst>
              <a:ext uri="{FF2B5EF4-FFF2-40B4-BE49-F238E27FC236}">
                <a16:creationId xmlns:a16="http://schemas.microsoft.com/office/drawing/2014/main" id="{8B2CB222-7198-40B2-8A8A-C0EFAA76B11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481B6F7C-0701-4241-9DD0-2F6099F22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4EEA556-712C-4155-B368-C76FAC86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43" name="Freeform 36">
            <a:extLst>
              <a:ext uri="{FF2B5EF4-FFF2-40B4-BE49-F238E27FC236}">
                <a16:creationId xmlns:a16="http://schemas.microsoft.com/office/drawing/2014/main" id="{8EB55E95-8A7F-49B7-AD8A-7377B0E8E1CF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4" name="자유형 11">
            <a:extLst>
              <a:ext uri="{FF2B5EF4-FFF2-40B4-BE49-F238E27FC236}">
                <a16:creationId xmlns:a16="http://schemas.microsoft.com/office/drawing/2014/main" id="{12ADA749-D901-467E-9600-6184C95E1163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2D6FA224-8353-4B21-BA42-3B7D36381DC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26151155-A06C-47A1-9AC7-216D9872B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45388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436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Clli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-Command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방식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비식별화 코드 개발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E06B1D-3133-40C8-8B0A-22530B6174F0}"/>
              </a:ext>
            </a:extLst>
          </p:cNvPr>
          <p:cNvSpPr/>
          <p:nvPr/>
        </p:nvSpPr>
        <p:spPr>
          <a:xfrm>
            <a:off x="2817910" y="1934045"/>
            <a:ext cx="8186350" cy="3931016"/>
          </a:xfrm>
          <a:prstGeom prst="rect">
            <a:avLst/>
          </a:prstGeom>
          <a:solidFill>
            <a:srgbClr val="AFAB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587773D-0AE8-47C9-A2A7-AA3F6446FE98}"/>
              </a:ext>
            </a:extLst>
          </p:cNvPr>
          <p:cNvSpPr/>
          <p:nvPr/>
        </p:nvSpPr>
        <p:spPr>
          <a:xfrm>
            <a:off x="3208382" y="2334257"/>
            <a:ext cx="1503917" cy="29176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cxnSp>
        <p:nvCxnSpPr>
          <p:cNvPr id="28" name="직선 연결선 27"/>
          <p:cNvCxnSpPr>
            <a:cxnSpLocks/>
          </p:cNvCxnSpPr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5EACBC-6FA9-4D3C-B95E-83B47A2BE2E0}"/>
              </a:ext>
            </a:extLst>
          </p:cNvPr>
          <p:cNvSpPr/>
          <p:nvPr/>
        </p:nvSpPr>
        <p:spPr>
          <a:xfrm>
            <a:off x="919159" y="921198"/>
            <a:ext cx="1019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3" name="모서리가 둥근 직사각형 58">
            <a:extLst>
              <a:ext uri="{FF2B5EF4-FFF2-40B4-BE49-F238E27FC236}">
                <a16:creationId xmlns:a16="http://schemas.microsoft.com/office/drawing/2014/main" id="{B1B7A498-5951-487C-B0A3-C5DC6E749C5B}"/>
              </a:ext>
            </a:extLst>
          </p:cNvPr>
          <p:cNvSpPr/>
          <p:nvPr/>
        </p:nvSpPr>
        <p:spPr>
          <a:xfrm>
            <a:off x="8887257" y="1500629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Output csv</a:t>
            </a:r>
            <a:endParaRPr lang="ko-KR" altLang="ko-KR" sz="1200" b="1" dirty="0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2" name="모서리가 둥근 직사각형 58">
            <a:extLst>
              <a:ext uri="{FF2B5EF4-FFF2-40B4-BE49-F238E27FC236}">
                <a16:creationId xmlns:a16="http://schemas.microsoft.com/office/drawing/2014/main" id="{2A6DD30F-91A0-4395-B383-35554D52EF88}"/>
              </a:ext>
            </a:extLst>
          </p:cNvPr>
          <p:cNvSpPr/>
          <p:nvPr/>
        </p:nvSpPr>
        <p:spPr>
          <a:xfrm>
            <a:off x="6875124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1600" b="1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비식별화</a:t>
            </a:r>
            <a:endParaRPr lang="ko-KR" altLang="ko-KR" sz="1200" b="1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모서리가 둥근 직사각형 58">
            <a:extLst>
              <a:ext uri="{FF2B5EF4-FFF2-40B4-BE49-F238E27FC236}">
                <a16:creationId xmlns:a16="http://schemas.microsoft.com/office/drawing/2014/main" id="{0D385832-0CDE-437B-94A4-A5B49CDC557A}"/>
              </a:ext>
            </a:extLst>
          </p:cNvPr>
          <p:cNvSpPr/>
          <p:nvPr/>
        </p:nvSpPr>
        <p:spPr>
          <a:xfrm>
            <a:off x="4846517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en-US" altLang="ko-KR" sz="16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Csv file load</a:t>
            </a:r>
            <a:endParaRPr lang="ko-KR" altLang="ko-KR" sz="1200" b="1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9" name="모서리가 둥근 직사각형 58">
            <a:extLst>
              <a:ext uri="{FF2B5EF4-FFF2-40B4-BE49-F238E27FC236}">
                <a16:creationId xmlns:a16="http://schemas.microsoft.com/office/drawing/2014/main" id="{E23D32B2-B60B-474F-8240-DCD7EE1781D3}"/>
              </a:ext>
            </a:extLst>
          </p:cNvPr>
          <p:cNvSpPr/>
          <p:nvPr/>
        </p:nvSpPr>
        <p:spPr>
          <a:xfrm>
            <a:off x="2817910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참조 라이브러리</a:t>
            </a:r>
            <a:endParaRPr lang="ko-KR" altLang="ko-KR" sz="1200" b="1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8A259B6-9014-4959-A7BE-C80E0EDA67F5}"/>
              </a:ext>
            </a:extLst>
          </p:cNvPr>
          <p:cNvGrpSpPr/>
          <p:nvPr/>
        </p:nvGrpSpPr>
        <p:grpSpPr>
          <a:xfrm>
            <a:off x="3757497" y="4917048"/>
            <a:ext cx="6607113" cy="533446"/>
            <a:chOff x="2962773" y="2137200"/>
            <a:chExt cx="6607113" cy="53344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E58293B-0E24-4C00-862B-0D2DB17093EE}"/>
                </a:ext>
              </a:extLst>
            </p:cNvPr>
            <p:cNvGrpSpPr/>
            <p:nvPr/>
          </p:nvGrpSpPr>
          <p:grpSpPr>
            <a:xfrm>
              <a:off x="2962773" y="2137200"/>
              <a:ext cx="6607113" cy="533446"/>
              <a:chOff x="2962773" y="2137200"/>
              <a:chExt cx="6607113" cy="533446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0B3B3855-2A8B-4A6F-A8A2-876A9945B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2773" y="2137200"/>
                <a:ext cx="6607113" cy="53344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20458E6-36D6-46F7-B496-A1EEBC8F6D7A}"/>
                  </a:ext>
                </a:extLst>
              </p:cNvPr>
              <p:cNvSpPr/>
              <p:nvPr/>
            </p:nvSpPr>
            <p:spPr>
              <a:xfrm>
                <a:off x="3397624" y="2137200"/>
                <a:ext cx="3334870" cy="1771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76E16EB-C21E-4A17-B8D0-93761A5EC8D5}"/>
                </a:ext>
              </a:extLst>
            </p:cNvPr>
            <p:cNvSpPr/>
            <p:nvPr/>
          </p:nvSpPr>
          <p:spPr>
            <a:xfrm>
              <a:off x="3917575" y="2474259"/>
              <a:ext cx="1233579" cy="1771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EBAD76B-F00A-4192-A1C6-8D40A72BE4EF}"/>
              </a:ext>
            </a:extLst>
          </p:cNvPr>
          <p:cNvSpPr txBox="1"/>
          <p:nvPr/>
        </p:nvSpPr>
        <p:spPr>
          <a:xfrm flipH="1">
            <a:off x="4886258" y="3569244"/>
            <a:ext cx="404965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옵션 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 : 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선택한 컬럼의 일정 글자를 </a:t>
            </a:r>
            <a:r>
              <a:rPr lang="ko-KR" altLang="en-US" sz="1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마스킹</a:t>
            </a:r>
            <a:endParaRPr lang="en-US" altLang="ko-KR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옵션 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 : 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선택한 컬럼을 </a:t>
            </a:r>
            <a:r>
              <a:rPr lang="ko-KR" altLang="en-US" sz="14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해시값으로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대체</a:t>
            </a:r>
            <a:endParaRPr lang="en-US" altLang="ko-KR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옵션 </a:t>
            </a:r>
            <a:r>
              <a:rPr lang="en-US" altLang="ko-KR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 : </a:t>
            </a:r>
            <a:r>
              <a:rPr lang="ko-KR" altLang="en-US" sz="14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선택한 컬럼을 삭제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6F9AB5-4047-4A45-9936-B68F55154906}"/>
              </a:ext>
            </a:extLst>
          </p:cNvPr>
          <p:cNvSpPr/>
          <p:nvPr/>
        </p:nvSpPr>
        <p:spPr>
          <a:xfrm>
            <a:off x="3208382" y="2317323"/>
            <a:ext cx="7705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파일 실행 형태</a:t>
            </a:r>
            <a:endParaRPr lang="en-US" altLang="ko-KR" sz="1600" b="1" kern="0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HelveticaNeue"/>
            </a:endParaRPr>
          </a:p>
          <a:p>
            <a:endParaRPr lang="en-US" altLang="ko-KR" sz="1600" kern="0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HelveticaNeue"/>
            </a:endParaRPr>
          </a:p>
          <a:p>
            <a:r>
              <a:rPr lang="en-US" altLang="ko-KR" sz="1600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python test.py —</a:t>
            </a:r>
            <a:r>
              <a:rPr lang="en-US" altLang="ko-KR" sz="1600" kern="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input_path</a:t>
            </a:r>
            <a:r>
              <a:rPr lang="en-US" altLang="ko-KR" sz="1600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 [</a:t>
            </a:r>
            <a:r>
              <a:rPr lang="ko-KR" altLang="ko-KR" sz="1600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입력대상</a:t>
            </a:r>
            <a:r>
              <a:rPr lang="en-US" altLang="ko-KR" sz="1600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 </a:t>
            </a:r>
            <a:r>
              <a:rPr lang="ko-KR" altLang="ko-KR" sz="1600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파일명</a:t>
            </a:r>
            <a:r>
              <a:rPr lang="en-US" altLang="ko-KR" sz="1600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] —</a:t>
            </a:r>
            <a:r>
              <a:rPr lang="en-US" altLang="ko-KR" sz="1600" kern="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deid</a:t>
            </a:r>
            <a:r>
              <a:rPr lang="en-US" altLang="ko-KR" sz="1600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 [</a:t>
            </a:r>
            <a:r>
              <a:rPr lang="ko-KR" altLang="ko-KR" sz="1600" kern="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비식별</a:t>
            </a:r>
            <a:r>
              <a:rPr lang="en-US" altLang="ko-KR" sz="1600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 </a:t>
            </a:r>
            <a:r>
              <a:rPr lang="ko-KR" altLang="ko-KR" sz="1600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옵션</a:t>
            </a:r>
            <a:r>
              <a:rPr lang="en-US" altLang="ko-KR" sz="1600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 </a:t>
            </a:r>
            <a:r>
              <a:rPr lang="ko-KR" altLang="en-US" sz="1600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번호</a:t>
            </a:r>
            <a:r>
              <a:rPr lang="en-US" altLang="ko-KR" sz="1600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] —</a:t>
            </a:r>
            <a:r>
              <a:rPr lang="en-US" altLang="ko-KR" sz="1600" kern="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column_name</a:t>
            </a:r>
            <a:r>
              <a:rPr lang="en-US" altLang="ko-KR" sz="1600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 [</a:t>
            </a:r>
            <a:r>
              <a:rPr lang="ko-KR" altLang="ko-KR" sz="1600" kern="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컬럼명</a:t>
            </a:r>
            <a:r>
              <a:rPr lang="en-US" altLang="ko-KR" sz="1600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] —</a:t>
            </a:r>
            <a:r>
              <a:rPr lang="en-US" altLang="ko-KR" sz="1600" kern="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HelveticaNeue"/>
              </a:rPr>
              <a:t>output_path</a:t>
            </a:r>
            <a:endParaRPr lang="en-US" altLang="ko-KR" sz="1600" kern="0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HelveticaNeue"/>
            </a:endParaRPr>
          </a:p>
          <a:p>
            <a:endParaRPr lang="en-US" altLang="ko-KR" sz="1600" kern="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ko-KR" altLang="en-US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D86F634D-E941-4BBF-8F0E-6081753F9E95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47" name="Group 12">
            <a:extLst>
              <a:ext uri="{FF2B5EF4-FFF2-40B4-BE49-F238E27FC236}">
                <a16:creationId xmlns:a16="http://schemas.microsoft.com/office/drawing/2014/main" id="{0AB3C838-C619-4A84-B00C-C6BF4CB14B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394FC5F9-B809-46AF-902D-5411E64EE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A466D4D4-DF54-4751-8746-9A88A87F2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50" name="Freeform 36">
            <a:extLst>
              <a:ext uri="{FF2B5EF4-FFF2-40B4-BE49-F238E27FC236}">
                <a16:creationId xmlns:a16="http://schemas.microsoft.com/office/drawing/2014/main" id="{7E80D15F-6E99-4D2A-8A50-C9B1716364D3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1" name="자유형 11">
            <a:extLst>
              <a:ext uri="{FF2B5EF4-FFF2-40B4-BE49-F238E27FC236}">
                <a16:creationId xmlns:a16="http://schemas.microsoft.com/office/drawing/2014/main" id="{3189DD20-D449-47C9-BB9D-10EC9737DA01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6BCE70AD-2D6C-4E03-A9C8-2200AF9E32E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823EDB92-8357-4266-833D-4C0A98A63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45388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700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18481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000" b="1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Clli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-Command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방식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비식별화 코드 개발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cxnSp>
        <p:nvCxnSpPr>
          <p:cNvPr id="28" name="직선 연결선 27"/>
          <p:cNvCxnSpPr>
            <a:cxnSpLocks/>
          </p:cNvCxnSpPr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5EACBC-6FA9-4D3C-B95E-83B47A2BE2E0}"/>
              </a:ext>
            </a:extLst>
          </p:cNvPr>
          <p:cNvSpPr/>
          <p:nvPr/>
        </p:nvSpPr>
        <p:spPr>
          <a:xfrm>
            <a:off x="919159" y="921198"/>
            <a:ext cx="1019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E06B1D-3133-40C8-8B0A-22530B6174F0}"/>
              </a:ext>
            </a:extLst>
          </p:cNvPr>
          <p:cNvSpPr/>
          <p:nvPr/>
        </p:nvSpPr>
        <p:spPr>
          <a:xfrm>
            <a:off x="2817910" y="1934045"/>
            <a:ext cx="8186350" cy="3931016"/>
          </a:xfrm>
          <a:prstGeom prst="rect">
            <a:avLst/>
          </a:prstGeom>
          <a:solidFill>
            <a:srgbClr val="AFAB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4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3" name="모서리가 둥근 직사각형 58">
            <a:extLst>
              <a:ext uri="{FF2B5EF4-FFF2-40B4-BE49-F238E27FC236}">
                <a16:creationId xmlns:a16="http://schemas.microsoft.com/office/drawing/2014/main" id="{B1B7A498-5951-487C-B0A3-C5DC6E749C5B}"/>
              </a:ext>
            </a:extLst>
          </p:cNvPr>
          <p:cNvSpPr/>
          <p:nvPr/>
        </p:nvSpPr>
        <p:spPr>
          <a:xfrm>
            <a:off x="8887257" y="1500629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Output csv</a:t>
            </a:r>
            <a:endParaRPr lang="ko-KR" altLang="ko-KR" sz="1200" b="1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2" name="모서리가 둥근 직사각형 58">
            <a:extLst>
              <a:ext uri="{FF2B5EF4-FFF2-40B4-BE49-F238E27FC236}">
                <a16:creationId xmlns:a16="http://schemas.microsoft.com/office/drawing/2014/main" id="{2A6DD30F-91A0-4395-B383-35554D52EF88}"/>
              </a:ext>
            </a:extLst>
          </p:cNvPr>
          <p:cNvSpPr/>
          <p:nvPr/>
        </p:nvSpPr>
        <p:spPr>
          <a:xfrm>
            <a:off x="6875124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비식별화</a:t>
            </a:r>
            <a:endParaRPr lang="ko-KR" altLang="ko-KR" sz="1200" b="1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모서리가 둥근 직사각형 58">
            <a:extLst>
              <a:ext uri="{FF2B5EF4-FFF2-40B4-BE49-F238E27FC236}">
                <a16:creationId xmlns:a16="http://schemas.microsoft.com/office/drawing/2014/main" id="{0D385832-0CDE-437B-94A4-A5B49CDC557A}"/>
              </a:ext>
            </a:extLst>
          </p:cNvPr>
          <p:cNvSpPr/>
          <p:nvPr/>
        </p:nvSpPr>
        <p:spPr>
          <a:xfrm>
            <a:off x="4846517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en-US" altLang="ko-KR" sz="1600" b="1" dirty="0">
                <a:solidFill>
                  <a:srgbClr val="40404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Csv file load</a:t>
            </a:r>
            <a:endParaRPr lang="ko-KR" altLang="ko-KR" sz="1200" b="1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9" name="모서리가 둥근 직사각형 58">
            <a:extLst>
              <a:ext uri="{FF2B5EF4-FFF2-40B4-BE49-F238E27FC236}">
                <a16:creationId xmlns:a16="http://schemas.microsoft.com/office/drawing/2014/main" id="{E23D32B2-B60B-474F-8240-DCD7EE1781D3}"/>
              </a:ext>
            </a:extLst>
          </p:cNvPr>
          <p:cNvSpPr/>
          <p:nvPr/>
        </p:nvSpPr>
        <p:spPr>
          <a:xfrm>
            <a:off x="2817910" y="1500630"/>
            <a:ext cx="2117003" cy="483706"/>
          </a:xfrm>
          <a:prstGeom prst="roundRect">
            <a:avLst>
              <a:gd name="adj" fmla="val 106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참조 라이브러리</a:t>
            </a:r>
            <a:endParaRPr lang="ko-KR" altLang="ko-KR" sz="1200" b="1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15F755-9B0D-45B9-A3D1-E76752A38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822" y="2571142"/>
            <a:ext cx="5612603" cy="2867010"/>
          </a:xfrm>
          <a:prstGeom prst="rect">
            <a:avLst/>
          </a:prstGeom>
          <a:noFill/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5F11BA-73F6-43EE-8951-5ED686BB000E}"/>
              </a:ext>
            </a:extLst>
          </p:cNvPr>
          <p:cNvSpPr/>
          <p:nvPr/>
        </p:nvSpPr>
        <p:spPr>
          <a:xfrm>
            <a:off x="4194048" y="3681984"/>
            <a:ext cx="4157472" cy="121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CBE53CDB-CA3E-4097-B525-2F4480CFFBCF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40" name="Group 12">
            <a:extLst>
              <a:ext uri="{FF2B5EF4-FFF2-40B4-BE49-F238E27FC236}">
                <a16:creationId xmlns:a16="http://schemas.microsoft.com/office/drawing/2014/main" id="{EE92440C-C2F7-46ED-A509-0347D6F982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FE8140B3-D696-4E6E-8362-915395232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AA887949-7D72-4212-A4B7-83C402041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43" name="Freeform 36">
            <a:extLst>
              <a:ext uri="{FF2B5EF4-FFF2-40B4-BE49-F238E27FC236}">
                <a16:creationId xmlns:a16="http://schemas.microsoft.com/office/drawing/2014/main" id="{E0882D93-49B5-44BA-9898-28502EBAAF3D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4" name="자유형 11">
            <a:extLst>
              <a:ext uri="{FF2B5EF4-FFF2-40B4-BE49-F238E27FC236}">
                <a16:creationId xmlns:a16="http://schemas.microsoft.com/office/drawing/2014/main" id="{5D865C49-CF6D-49EE-BB39-0EEE0B759D97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0F714849-67D2-4956-953B-CD52BA809D2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D2F22BA2-38F6-4BFF-9AA7-B8F0A2006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45388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350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18481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09903" y="445375"/>
              <a:ext cx="1141423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64B2D8-61CD-42D4-BDB3-A5E7CDEB0894}"/>
              </a:ext>
            </a:extLst>
          </p:cNvPr>
          <p:cNvSpPr/>
          <p:nvPr/>
        </p:nvSpPr>
        <p:spPr>
          <a:xfrm>
            <a:off x="4536919" y="2098291"/>
            <a:ext cx="3118161" cy="1715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Q &amp; A</a:t>
            </a:r>
            <a:endParaRPr lang="ko-KR" altLang="en-US" sz="8000" kern="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09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개요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10345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C10F76A-A29C-431D-AEA4-8145856A5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866" y="1325517"/>
            <a:ext cx="4872081" cy="47496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F7DFA1-9E4D-4B1B-B83B-B0E204184B10}"/>
              </a:ext>
            </a:extLst>
          </p:cNvPr>
          <p:cNvSpPr/>
          <p:nvPr/>
        </p:nvSpPr>
        <p:spPr>
          <a:xfrm>
            <a:off x="2573866" y="3031067"/>
            <a:ext cx="1786467" cy="237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F7F8A3AD-122D-4691-952B-17685F2C450E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44" name="Group 12">
            <a:extLst>
              <a:ext uri="{FF2B5EF4-FFF2-40B4-BE49-F238E27FC236}">
                <a16:creationId xmlns:a16="http://schemas.microsoft.com/office/drawing/2014/main" id="{1BD5EA0F-A66A-4562-99DC-A099360688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8C64554-4D63-428E-B761-AD0261755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EE63A7DB-717D-462F-A69E-22C2F7DB6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47" name="Freeform 36">
            <a:extLst>
              <a:ext uri="{FF2B5EF4-FFF2-40B4-BE49-F238E27FC236}">
                <a16:creationId xmlns:a16="http://schemas.microsoft.com/office/drawing/2014/main" id="{D4E26CE4-E209-49AE-9AA9-707C7E1FC22F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8" name="자유형 11">
            <a:extLst>
              <a:ext uri="{FF2B5EF4-FFF2-40B4-BE49-F238E27FC236}">
                <a16:creationId xmlns:a16="http://schemas.microsoft.com/office/drawing/2014/main" id="{0D5D4EE4-2321-464D-B7A5-85EAE1FD4487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11EA9AC1-4DFE-4E42-AB01-7320730F471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CAD995BE-3466-4FBB-9F3D-AC4FCBDCC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06694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499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18481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09903" y="445375"/>
              <a:ext cx="1141423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64B2D8-61CD-42D4-BDB3-A5E7CDEB0894}"/>
              </a:ext>
            </a:extLst>
          </p:cNvPr>
          <p:cNvSpPr/>
          <p:nvPr/>
        </p:nvSpPr>
        <p:spPr>
          <a:xfrm>
            <a:off x="3768460" y="2055957"/>
            <a:ext cx="4697120" cy="1715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8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감사합니다</a:t>
            </a:r>
            <a:endParaRPr lang="ko-KR" altLang="en-US" sz="8000" kern="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47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97997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개요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E04C68E-A326-490F-8910-578DEBAAE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54" y="1919390"/>
            <a:ext cx="4601217" cy="1324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D482D7-0538-41D5-B11F-866FCBCB1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780" y="3913216"/>
            <a:ext cx="4775264" cy="1351676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ADAADAD-1C0B-46F0-8725-12B56164FD79}"/>
              </a:ext>
            </a:extLst>
          </p:cNvPr>
          <p:cNvCxnSpPr>
            <a:cxnSpLocks/>
          </p:cNvCxnSpPr>
          <p:nvPr/>
        </p:nvCxnSpPr>
        <p:spPr>
          <a:xfrm>
            <a:off x="4616975" y="3393905"/>
            <a:ext cx="1747278" cy="1195149"/>
          </a:xfrm>
          <a:prstGeom prst="bentConnector3">
            <a:avLst>
              <a:gd name="adj1" fmla="val 11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F8604BB-CC20-42DB-8029-15C62E7B5170}"/>
              </a:ext>
            </a:extLst>
          </p:cNvPr>
          <p:cNvSpPr/>
          <p:nvPr/>
        </p:nvSpPr>
        <p:spPr>
          <a:xfrm>
            <a:off x="4055533" y="2319821"/>
            <a:ext cx="2429934" cy="83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BAD569-7FBB-4669-BCD3-548727D24E4E}"/>
              </a:ext>
            </a:extLst>
          </p:cNvPr>
          <p:cNvSpPr/>
          <p:nvPr/>
        </p:nvSpPr>
        <p:spPr>
          <a:xfrm>
            <a:off x="8254999" y="4292600"/>
            <a:ext cx="2616201" cy="905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4" name="Freeform 9">
            <a:extLst>
              <a:ext uri="{FF2B5EF4-FFF2-40B4-BE49-F238E27FC236}">
                <a16:creationId xmlns:a16="http://schemas.microsoft.com/office/drawing/2014/main" id="{17C13F77-72A3-497E-938F-CAE3A27CA06B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55" name="Group 12">
            <a:extLst>
              <a:ext uri="{FF2B5EF4-FFF2-40B4-BE49-F238E27FC236}">
                <a16:creationId xmlns:a16="http://schemas.microsoft.com/office/drawing/2014/main" id="{5669D48E-1937-403E-B34C-739F5F59B08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C55A5721-61F8-4880-8351-8987486A4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31B48F4C-6150-402F-BD9C-BFF324682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58" name="Freeform 36">
            <a:extLst>
              <a:ext uri="{FF2B5EF4-FFF2-40B4-BE49-F238E27FC236}">
                <a16:creationId xmlns:a16="http://schemas.microsoft.com/office/drawing/2014/main" id="{322F9FDE-ADB0-41BC-9DDF-B2662E6EFA78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9" name="자유형 11">
            <a:extLst>
              <a:ext uri="{FF2B5EF4-FFF2-40B4-BE49-F238E27FC236}">
                <a16:creationId xmlns:a16="http://schemas.microsoft.com/office/drawing/2014/main" id="{96E7AA55-C4FB-4992-A125-AA74188EEC9C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DAE79707-F84E-49CB-9067-9967B7C8D34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E70E2E-41F2-4410-854E-8ED9AB47D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06694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51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09903" y="445375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프로젝트 일정</a:t>
              </a:r>
              <a:endPara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10196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자유형 11">
            <a:extLst>
              <a:ext uri="{FF2B5EF4-FFF2-40B4-BE49-F238E27FC236}">
                <a16:creationId xmlns:a16="http://schemas.microsoft.com/office/drawing/2014/main" id="{3CBFF1F9-ED80-403B-8168-DF6AA404A366}"/>
              </a:ext>
            </a:extLst>
          </p:cNvPr>
          <p:cNvSpPr/>
          <p:nvPr/>
        </p:nvSpPr>
        <p:spPr>
          <a:xfrm>
            <a:off x="2437260" y="988191"/>
            <a:ext cx="9239250" cy="4314845"/>
          </a:xfrm>
          <a:custGeom>
            <a:avLst/>
            <a:gdLst>
              <a:gd name="connsiteX0" fmla="*/ 0 w 9239250"/>
              <a:gd name="connsiteY0" fmla="*/ 4314825 h 4314825"/>
              <a:gd name="connsiteX1" fmla="*/ 9239250 w 9239250"/>
              <a:gd name="connsiteY1" fmla="*/ 0 h 4314825"/>
              <a:gd name="connsiteX2" fmla="*/ 9239250 w 9239250"/>
              <a:gd name="connsiteY2" fmla="*/ 0 h 4314825"/>
              <a:gd name="connsiteX0" fmla="*/ 0 w 9239250"/>
              <a:gd name="connsiteY0" fmla="*/ 4314825 h 4314848"/>
              <a:gd name="connsiteX1" fmla="*/ 9239250 w 9239250"/>
              <a:gd name="connsiteY1" fmla="*/ 0 h 4314848"/>
              <a:gd name="connsiteX2" fmla="*/ 9239250 w 9239250"/>
              <a:gd name="connsiteY2" fmla="*/ 0 h 4314848"/>
              <a:gd name="connsiteX0" fmla="*/ 0 w 9239250"/>
              <a:gd name="connsiteY0" fmla="*/ 4314825 h 4314857"/>
              <a:gd name="connsiteX1" fmla="*/ 9239250 w 9239250"/>
              <a:gd name="connsiteY1" fmla="*/ 0 h 4314857"/>
              <a:gd name="connsiteX2" fmla="*/ 9239250 w 9239250"/>
              <a:gd name="connsiteY2" fmla="*/ 0 h 4314857"/>
              <a:gd name="connsiteX0" fmla="*/ 0 w 9239250"/>
              <a:gd name="connsiteY0" fmla="*/ 4314825 h 4314845"/>
              <a:gd name="connsiteX1" fmla="*/ 9239250 w 9239250"/>
              <a:gd name="connsiteY1" fmla="*/ 0 h 4314845"/>
              <a:gd name="connsiteX2" fmla="*/ 9239250 w 9239250"/>
              <a:gd name="connsiteY2" fmla="*/ 0 h 431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9250" h="4314845">
                <a:moveTo>
                  <a:pt x="0" y="4314825"/>
                </a:moveTo>
                <a:cubicBezTo>
                  <a:pt x="5213350" y="4324350"/>
                  <a:pt x="8469312" y="966788"/>
                  <a:pt x="9239250" y="0"/>
                </a:cubicBezTo>
                <a:lnTo>
                  <a:pt x="923925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6AB8DB4-9761-4E88-9560-DBF4BB117E17}"/>
              </a:ext>
            </a:extLst>
          </p:cNvPr>
          <p:cNvSpPr/>
          <p:nvPr/>
        </p:nvSpPr>
        <p:spPr>
          <a:xfrm>
            <a:off x="2251030" y="5205158"/>
            <a:ext cx="195755" cy="19575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0C5EB69-FB85-4485-8A76-9F49149F95C3}"/>
              </a:ext>
            </a:extLst>
          </p:cNvPr>
          <p:cNvSpPr/>
          <p:nvPr/>
        </p:nvSpPr>
        <p:spPr>
          <a:xfrm>
            <a:off x="3346405" y="4794269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032FCFC-7122-4086-A237-1C06CFA87F6C}"/>
              </a:ext>
            </a:extLst>
          </p:cNvPr>
          <p:cNvSpPr/>
          <p:nvPr/>
        </p:nvSpPr>
        <p:spPr>
          <a:xfrm>
            <a:off x="5422855" y="4383380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F24DBCC-4711-422E-B824-C46B068FDEF7}"/>
              </a:ext>
            </a:extLst>
          </p:cNvPr>
          <p:cNvSpPr/>
          <p:nvPr/>
        </p:nvSpPr>
        <p:spPr>
          <a:xfrm>
            <a:off x="7316194" y="3629129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F053390-1550-435B-9D8D-41792AE1FB58}"/>
              </a:ext>
            </a:extLst>
          </p:cNvPr>
          <p:cNvSpPr/>
          <p:nvPr/>
        </p:nvSpPr>
        <p:spPr>
          <a:xfrm>
            <a:off x="8921157" y="2725199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133571C-C08D-405D-A1EB-D25E920ACD85}"/>
              </a:ext>
            </a:extLst>
          </p:cNvPr>
          <p:cNvSpPr/>
          <p:nvPr/>
        </p:nvSpPr>
        <p:spPr>
          <a:xfrm>
            <a:off x="10330857" y="1571852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84606FEE-D187-4501-8DE8-225543445FF8}"/>
              </a:ext>
            </a:extLst>
          </p:cNvPr>
          <p:cNvSpPr/>
          <p:nvPr/>
        </p:nvSpPr>
        <p:spPr>
          <a:xfrm>
            <a:off x="3688892" y="4578459"/>
            <a:ext cx="136803" cy="11793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10473" y="3444807"/>
            <a:ext cx="2242580" cy="10892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주차</a:t>
            </a:r>
            <a:r>
              <a:rPr lang="en-US" altLang="ko-KR" sz="1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(8.12 ~ 8.18)</a:t>
            </a:r>
            <a:endParaRPr lang="en-US" altLang="ko-KR" sz="1500" b="1" dirty="0">
              <a:solidFill>
                <a:prstClr val="black">
                  <a:lumMod val="75000"/>
                  <a:lumOff val="2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일정 수립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정형데이터 비식별화 학습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585421" y="2673141"/>
            <a:ext cx="2242580" cy="7430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주차</a:t>
            </a:r>
            <a:r>
              <a:rPr lang="en-US" altLang="ko-KR" sz="1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(8.26 ~ 9.1)</a:t>
            </a:r>
            <a:endParaRPr lang="en-US" altLang="ko-KR" sz="1500" b="1" dirty="0">
              <a:solidFill>
                <a:prstClr val="black">
                  <a:lumMod val="75000"/>
                  <a:lumOff val="2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재현데이터 생성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5379B2CE-959F-425D-974C-D9933725F3F1}"/>
              </a:ext>
            </a:extLst>
          </p:cNvPr>
          <p:cNvSpPr/>
          <p:nvPr/>
        </p:nvSpPr>
        <p:spPr>
          <a:xfrm rot="20700000">
            <a:off x="7493678" y="3460502"/>
            <a:ext cx="136803" cy="11793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BC65F357-4EA3-422C-8399-449ECD151DF0}"/>
              </a:ext>
            </a:extLst>
          </p:cNvPr>
          <p:cNvSpPr/>
          <p:nvPr/>
        </p:nvSpPr>
        <p:spPr>
          <a:xfrm rot="8100000">
            <a:off x="6176231" y="5146191"/>
            <a:ext cx="136803" cy="11793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303836" y="5160168"/>
            <a:ext cx="2815884" cy="10892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주차</a:t>
            </a:r>
            <a:r>
              <a:rPr lang="en-US" altLang="ko-KR" sz="1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(8.19 ~ 8.25)</a:t>
            </a:r>
            <a:endParaRPr lang="en-US" altLang="ko-KR" sz="1500" b="1" dirty="0">
              <a:solidFill>
                <a:prstClr val="black">
                  <a:lumMod val="75000"/>
                  <a:lumOff val="2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Dataframe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Function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제작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비식별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알고리즘 구현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B2882079-057F-413E-BB06-E12589DF3DC0}"/>
              </a:ext>
            </a:extLst>
          </p:cNvPr>
          <p:cNvSpPr/>
          <p:nvPr/>
        </p:nvSpPr>
        <p:spPr>
          <a:xfrm rot="8100000">
            <a:off x="9682346" y="3499260"/>
            <a:ext cx="136803" cy="11793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546269" y="3640356"/>
            <a:ext cx="2242580" cy="7430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주차</a:t>
            </a:r>
            <a:r>
              <a:rPr lang="en-US" altLang="ko-KR" sz="1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(9.2 ~ 9.8)</a:t>
            </a:r>
            <a:endParaRPr lang="en-US" altLang="ko-KR" sz="1500" b="1" dirty="0">
              <a:solidFill>
                <a:prstClr val="black">
                  <a:lumMod val="75000"/>
                  <a:lumOff val="2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Cli</a:t>
            </a:r>
            <a:r>
              <a:rPr lang="en-US" altLang="ko-KR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-command </a:t>
            </a: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방식 개발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083286" y="819882"/>
            <a:ext cx="2242580" cy="10892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주차</a:t>
            </a:r>
            <a:r>
              <a:rPr lang="en-US" altLang="ko-KR" sz="15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(9.9 ~ 9.13)</a:t>
            </a:r>
          </a:p>
          <a:p>
            <a:pPr algn="r">
              <a:lnSpc>
                <a:spcPct val="150000"/>
              </a:lnSpc>
            </a:pPr>
            <a:r>
              <a:rPr lang="ko-KR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정리 및 최종 발표</a:t>
            </a: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500" dirty="0">
              <a:solidFill>
                <a:prstClr val="black">
                  <a:lumMod val="75000"/>
                  <a:lumOff val="2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8BD05105-ADB5-4773-9D00-8AADC4878D41}"/>
              </a:ext>
            </a:extLst>
          </p:cNvPr>
          <p:cNvSpPr/>
          <p:nvPr/>
        </p:nvSpPr>
        <p:spPr>
          <a:xfrm rot="18900000">
            <a:off x="10311223" y="1512886"/>
            <a:ext cx="136803" cy="11793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61" name="Group 14">
            <a:extLst>
              <a:ext uri="{FF2B5EF4-FFF2-40B4-BE49-F238E27FC236}">
                <a16:creationId xmlns:a16="http://schemas.microsoft.com/office/drawing/2014/main" id="{D153B0D4-21A8-4DCB-9C68-68AC7FB51C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93768" y="3001371"/>
            <a:ext cx="317639" cy="269434"/>
            <a:chOff x="3669" y="3943"/>
            <a:chExt cx="626" cy="531"/>
          </a:xfrm>
          <a:solidFill>
            <a:srgbClr val="0E5C82"/>
          </a:solidFill>
        </p:grpSpPr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EC01B553-DCEC-4C19-9E3D-434423511E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959F168B-C67D-4CD2-9CE1-053DB4AF2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62" name="Group 28">
            <a:extLst>
              <a:ext uri="{FF2B5EF4-FFF2-40B4-BE49-F238E27FC236}">
                <a16:creationId xmlns:a16="http://schemas.microsoft.com/office/drawing/2014/main" id="{B615ACC4-42C4-433D-989E-0D578EDCB0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07921" y="5050502"/>
            <a:ext cx="290511" cy="254255"/>
            <a:chOff x="496" y="4251"/>
            <a:chExt cx="641" cy="561"/>
          </a:xfrm>
          <a:solidFill>
            <a:srgbClr val="0E5C82"/>
          </a:solidFill>
        </p:grpSpPr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6C59A6CE-60BB-4821-85A5-B9A789295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F9456ACB-3509-4B8D-A857-B7A3F7AA7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5B928DA-3915-4F62-9FFA-C210F3B1B1DE}"/>
              </a:ext>
            </a:extLst>
          </p:cNvPr>
          <p:cNvGrpSpPr/>
          <p:nvPr/>
        </p:nvGrpSpPr>
        <p:grpSpPr>
          <a:xfrm>
            <a:off x="7584607" y="3881027"/>
            <a:ext cx="284952" cy="315837"/>
            <a:chOff x="4006850" y="1601788"/>
            <a:chExt cx="322263" cy="357188"/>
          </a:xfrm>
          <a:solidFill>
            <a:srgbClr val="0E5C82"/>
          </a:solidFill>
        </p:grpSpPr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E30C9218-AE45-491B-9E3B-886B10303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7A05A8D2-C9FF-49AA-BD8A-729ED828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96E9D488-1382-48BE-ADED-B67F5BF40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17935E4F-A21C-4393-99E6-A2BE6001A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B1D26201-3A7E-428A-A8A8-8A96E03E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64" name="Group 39">
            <a:extLst>
              <a:ext uri="{FF2B5EF4-FFF2-40B4-BE49-F238E27FC236}">
                <a16:creationId xmlns:a16="http://schemas.microsoft.com/office/drawing/2014/main" id="{B4DB6730-91C1-479B-A81D-AE1069DB98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82735" y="4667155"/>
            <a:ext cx="302018" cy="244226"/>
            <a:chOff x="5919" y="4283"/>
            <a:chExt cx="324" cy="262"/>
          </a:xfrm>
          <a:solidFill>
            <a:srgbClr val="0E5C82"/>
          </a:solidFill>
        </p:grpSpPr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08418C44-9DDE-4CA5-B197-E66A4136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7040AE22-C04D-4A30-8C47-6DA34F871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85B95B0E-86C0-416F-B6BE-162A9995BD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65" name="Freeform 11">
            <a:extLst>
              <a:ext uri="{FF2B5EF4-FFF2-40B4-BE49-F238E27FC236}">
                <a16:creationId xmlns:a16="http://schemas.microsoft.com/office/drawing/2014/main" id="{FCEEBCD1-91A5-498C-8B63-849EA62E8B26}"/>
              </a:ext>
            </a:extLst>
          </p:cNvPr>
          <p:cNvSpPr>
            <a:spLocks noEditPoints="1"/>
          </p:cNvSpPr>
          <p:nvPr/>
        </p:nvSpPr>
        <p:spPr bwMode="auto">
          <a:xfrm>
            <a:off x="10625015" y="1839428"/>
            <a:ext cx="233462" cy="28662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E5C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85" name="Freeform 9">
            <a:extLst>
              <a:ext uri="{FF2B5EF4-FFF2-40B4-BE49-F238E27FC236}">
                <a16:creationId xmlns:a16="http://schemas.microsoft.com/office/drawing/2014/main" id="{0927969E-1F08-48A5-9925-4B8D08A35C35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86" name="Group 12">
            <a:extLst>
              <a:ext uri="{FF2B5EF4-FFF2-40B4-BE49-F238E27FC236}">
                <a16:creationId xmlns:a16="http://schemas.microsoft.com/office/drawing/2014/main" id="{911EF238-7A89-443C-A057-4F3E512791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4EDFE6F0-5F98-42C7-B828-9E00DD05A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5CD50FF9-56F7-426C-900A-644DB46A4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89" name="Freeform 36">
            <a:extLst>
              <a:ext uri="{FF2B5EF4-FFF2-40B4-BE49-F238E27FC236}">
                <a16:creationId xmlns:a16="http://schemas.microsoft.com/office/drawing/2014/main" id="{4DC1507D-432C-4330-B507-7B1782E6C84F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90" name="자유형 11">
            <a:extLst>
              <a:ext uri="{FF2B5EF4-FFF2-40B4-BE49-F238E27FC236}">
                <a16:creationId xmlns:a16="http://schemas.microsoft.com/office/drawing/2014/main" id="{BD1C3846-B004-45A5-B04D-EBA8D1909112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91" name="Freeform 6">
            <a:extLst>
              <a:ext uri="{FF2B5EF4-FFF2-40B4-BE49-F238E27FC236}">
                <a16:creationId xmlns:a16="http://schemas.microsoft.com/office/drawing/2014/main" id="{BA164812-2B08-460F-BA64-DA013E957215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D280A1D9-B102-457C-817E-F32C87BA1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06694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8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88883" y="459170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설계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51EB4E-5A85-46DF-8CBD-AD3B439EB1E8}"/>
              </a:ext>
            </a:extLst>
          </p:cNvPr>
          <p:cNvGrpSpPr/>
          <p:nvPr/>
        </p:nvGrpSpPr>
        <p:grpSpPr>
          <a:xfrm>
            <a:off x="2436716" y="1699655"/>
            <a:ext cx="4254535" cy="4067773"/>
            <a:chOff x="2427911" y="1527979"/>
            <a:chExt cx="3392721" cy="324379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EDE5BA6-985E-47F0-8904-A8A841217063}"/>
                </a:ext>
              </a:extLst>
            </p:cNvPr>
            <p:cNvGrpSpPr/>
            <p:nvPr/>
          </p:nvGrpSpPr>
          <p:grpSpPr>
            <a:xfrm>
              <a:off x="2427911" y="1527979"/>
              <a:ext cx="3392721" cy="3243790"/>
              <a:chOff x="2417456" y="2132517"/>
              <a:chExt cx="3119279" cy="2991274"/>
            </a:xfrm>
          </p:grpSpPr>
          <p:pic>
            <p:nvPicPr>
              <p:cNvPr id="29" name="Picture 9">
                <a:extLst>
                  <a:ext uri="{FF2B5EF4-FFF2-40B4-BE49-F238E27FC236}">
                    <a16:creationId xmlns:a16="http://schemas.microsoft.com/office/drawing/2014/main" id="{E8906342-F1FD-4CA5-8B7E-32FC58EF3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2417456" y="2445332"/>
                <a:ext cx="2984985" cy="2678459"/>
              </a:xfrm>
              <a:prstGeom prst="rect">
                <a:avLst/>
              </a:prstGeom>
            </p:spPr>
          </p:pic>
          <p:pic>
            <p:nvPicPr>
              <p:cNvPr id="32" name="Picture 38">
                <a:extLst>
                  <a:ext uri="{FF2B5EF4-FFF2-40B4-BE49-F238E27FC236}">
                    <a16:creationId xmlns:a16="http://schemas.microsoft.com/office/drawing/2014/main" id="{8C15ED16-A04D-49C9-A4C4-67D0E7358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2605145" y="2867633"/>
                <a:ext cx="2620688" cy="2148019"/>
              </a:xfrm>
              <a:prstGeom prst="rect">
                <a:avLst/>
              </a:prstGeom>
            </p:spPr>
          </p:pic>
          <p:pic>
            <p:nvPicPr>
              <p:cNvPr id="34" name="Picture 42">
                <a:extLst>
                  <a:ext uri="{FF2B5EF4-FFF2-40B4-BE49-F238E27FC236}">
                    <a16:creationId xmlns:a16="http://schemas.microsoft.com/office/drawing/2014/main" id="{1332B074-5A73-4B83-A126-EFFFDB8A8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8048" y="2997973"/>
                <a:ext cx="982101" cy="982102"/>
              </a:xfrm>
              <a:prstGeom prst="rect">
                <a:avLst/>
              </a:prstGeom>
            </p:spPr>
          </p:pic>
          <p:pic>
            <p:nvPicPr>
              <p:cNvPr id="35" name="Picture 44">
                <a:extLst>
                  <a:ext uri="{FF2B5EF4-FFF2-40B4-BE49-F238E27FC236}">
                    <a16:creationId xmlns:a16="http://schemas.microsoft.com/office/drawing/2014/main" id="{8591F48C-2E55-449C-ACEA-5B90D11EA0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9825" y="2997973"/>
                <a:ext cx="1181673" cy="924331"/>
              </a:xfrm>
              <a:prstGeom prst="rect">
                <a:avLst/>
              </a:prstGeom>
            </p:spPr>
          </p:pic>
          <p:pic>
            <p:nvPicPr>
              <p:cNvPr id="36" name="Picture 45">
                <a:extLst>
                  <a:ext uri="{FF2B5EF4-FFF2-40B4-BE49-F238E27FC236}">
                    <a16:creationId xmlns:a16="http://schemas.microsoft.com/office/drawing/2014/main" id="{A9FCB83D-DB67-468A-95D4-7F67D7666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71106" y="2919769"/>
                <a:ext cx="1328726" cy="924331"/>
              </a:xfrm>
              <a:prstGeom prst="rect">
                <a:avLst/>
              </a:prstGeom>
            </p:spPr>
          </p:pic>
          <p:pic>
            <p:nvPicPr>
              <p:cNvPr id="37" name="Picture 46">
                <a:extLst>
                  <a:ext uri="{FF2B5EF4-FFF2-40B4-BE49-F238E27FC236}">
                    <a16:creationId xmlns:a16="http://schemas.microsoft.com/office/drawing/2014/main" id="{6E8652BF-B882-46A9-A1FE-8CDF910DD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78641" y="3493264"/>
                <a:ext cx="2358094" cy="467417"/>
              </a:xfrm>
              <a:prstGeom prst="rect">
                <a:avLst/>
              </a:prstGeom>
            </p:spPr>
          </p:pic>
          <p:pic>
            <p:nvPicPr>
              <p:cNvPr id="38" name="Picture 48">
                <a:extLst>
                  <a:ext uri="{FF2B5EF4-FFF2-40B4-BE49-F238E27FC236}">
                    <a16:creationId xmlns:a16="http://schemas.microsoft.com/office/drawing/2014/main" id="{820069B8-9974-4B8F-9766-EA264497B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55466" y="4004196"/>
                <a:ext cx="1181673" cy="924331"/>
              </a:xfrm>
              <a:prstGeom prst="rect">
                <a:avLst/>
              </a:prstGeom>
            </p:spPr>
          </p:pic>
          <p:pic>
            <p:nvPicPr>
              <p:cNvPr id="40" name="Picture 53">
                <a:extLst>
                  <a:ext uri="{FF2B5EF4-FFF2-40B4-BE49-F238E27FC236}">
                    <a16:creationId xmlns:a16="http://schemas.microsoft.com/office/drawing/2014/main" id="{0D44AFBA-4C31-4766-BBF1-F4275C18A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8563" y="3993769"/>
                <a:ext cx="1181673" cy="924331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EB644F-AB9E-4F06-9F5E-0CBEDCFF1203}"/>
                  </a:ext>
                </a:extLst>
              </p:cNvPr>
              <p:cNvSpPr txBox="1"/>
              <p:nvPr/>
            </p:nvSpPr>
            <p:spPr>
              <a:xfrm>
                <a:off x="3097153" y="2308388"/>
                <a:ext cx="1023037" cy="271592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kern="0" dirty="0">
                    <a:solidFill>
                      <a:srgbClr val="787878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Python 3.7</a:t>
                </a:r>
                <a:endParaRPr lang="ko-KR" altLang="en-US" sz="4000" kern="0" dirty="0">
                  <a:solidFill>
                    <a:srgbClr val="787878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pic>
            <p:nvPicPr>
              <p:cNvPr id="31" name="Picture 15">
                <a:extLst>
                  <a:ext uri="{FF2B5EF4-FFF2-40B4-BE49-F238E27FC236}">
                    <a16:creationId xmlns:a16="http://schemas.microsoft.com/office/drawing/2014/main" id="{1459E72D-125C-4FBC-9937-65CBCE308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15572" y="2132517"/>
                <a:ext cx="525188" cy="535692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126FB3-AD5A-4D57-849F-0A8BD4AA82A7}"/>
                  </a:ext>
                </a:extLst>
              </p:cNvPr>
              <p:cNvSpPr txBox="1"/>
              <p:nvPr/>
            </p:nvSpPr>
            <p:spPr>
              <a:xfrm>
                <a:off x="2679885" y="2710947"/>
                <a:ext cx="750056" cy="237642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b="1" kern="0" dirty="0">
                    <a:solidFill>
                      <a:srgbClr val="787878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라이브러리</a:t>
                </a:r>
                <a:endParaRPr lang="ko-KR" altLang="en-US" sz="1500" kern="0" dirty="0">
                  <a:solidFill>
                    <a:srgbClr val="787878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pic>
            <p:nvPicPr>
              <p:cNvPr id="33" name="Picture 40">
                <a:extLst>
                  <a:ext uri="{FF2B5EF4-FFF2-40B4-BE49-F238E27FC236}">
                    <a16:creationId xmlns:a16="http://schemas.microsoft.com/office/drawing/2014/main" id="{7D3CEC5B-9A3D-4D7E-BA0A-9922A4DA9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8563" y="3013614"/>
                <a:ext cx="1181673" cy="924331"/>
              </a:xfrm>
              <a:prstGeom prst="rect">
                <a:avLst/>
              </a:prstGeom>
            </p:spPr>
          </p:pic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CAEAB82-66E3-44DB-AC15-C1041BF55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951" y="3642260"/>
              <a:ext cx="889217" cy="88921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8978B85-CDDD-448F-BB01-FE8E363CD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026" y="3870726"/>
              <a:ext cx="1081881" cy="421904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D2F2441-1054-459D-8638-7C319995F917}"/>
              </a:ext>
            </a:extLst>
          </p:cNvPr>
          <p:cNvGrpSpPr/>
          <p:nvPr/>
        </p:nvGrpSpPr>
        <p:grpSpPr>
          <a:xfrm>
            <a:off x="6768536" y="3033426"/>
            <a:ext cx="4843842" cy="1468398"/>
            <a:chOff x="6778302" y="1320035"/>
            <a:chExt cx="4843842" cy="1468398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0F4BD37-D9FD-40D3-8CFD-FB33451B50F2}"/>
                </a:ext>
              </a:extLst>
            </p:cNvPr>
            <p:cNvGrpSpPr/>
            <p:nvPr/>
          </p:nvGrpSpPr>
          <p:grpSpPr>
            <a:xfrm>
              <a:off x="6778302" y="1320035"/>
              <a:ext cx="1129872" cy="1237565"/>
              <a:chOff x="7182568" y="1358195"/>
              <a:chExt cx="1129872" cy="1237565"/>
            </a:xfrm>
          </p:grpSpPr>
          <p:pic>
            <p:nvPicPr>
              <p:cNvPr id="51" name="그래픽 50" descr="문서">
                <a:extLst>
                  <a:ext uri="{FF2B5EF4-FFF2-40B4-BE49-F238E27FC236}">
                    <a16:creationId xmlns:a16="http://schemas.microsoft.com/office/drawing/2014/main" id="{DF70D123-8167-4D04-8B11-1B42DFF70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238004" y="135819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08D3B1-CC0E-466B-A185-CBEA1CA08E2F}"/>
                  </a:ext>
                </a:extLst>
              </p:cNvPr>
              <p:cNvSpPr txBox="1"/>
              <p:nvPr/>
            </p:nvSpPr>
            <p:spPr>
              <a:xfrm>
                <a:off x="7182568" y="2272595"/>
                <a:ext cx="112987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kern="0" dirty="0">
                    <a:solidFill>
                      <a:srgbClr val="787878"/>
                    </a:solidFill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정형데이터</a:t>
                </a:r>
              </a:p>
            </p:txBody>
          </p:sp>
        </p:grpSp>
        <p:pic>
          <p:nvPicPr>
            <p:cNvPr id="55" name="Picture 28">
              <a:extLst>
                <a:ext uri="{FF2B5EF4-FFF2-40B4-BE49-F238E27FC236}">
                  <a16:creationId xmlns:a16="http://schemas.microsoft.com/office/drawing/2014/main" id="{25275B5B-1E35-4572-A197-5E65141B0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972551" y="1640884"/>
              <a:ext cx="457200" cy="482600"/>
            </a:xfrm>
            <a:prstGeom prst="rect">
              <a:avLst/>
            </a:prstGeom>
          </p:spPr>
        </p:pic>
        <p:pic>
          <p:nvPicPr>
            <p:cNvPr id="56" name="Picture 15">
              <a:extLst>
                <a:ext uri="{FF2B5EF4-FFF2-40B4-BE49-F238E27FC236}">
                  <a16:creationId xmlns:a16="http://schemas.microsoft.com/office/drawing/2014/main" id="{08E6299F-9FDC-4242-8C5F-F10607360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35544" y="1327717"/>
              <a:ext cx="891599" cy="906718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4C87249-37CB-492F-9D7E-C8DD071E0FAD}"/>
                </a:ext>
              </a:extLst>
            </p:cNvPr>
            <p:cNvSpPr txBox="1"/>
            <p:nvPr/>
          </p:nvSpPr>
          <p:spPr>
            <a:xfrm>
              <a:off x="8502443" y="2234435"/>
              <a:ext cx="13063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kern="0" dirty="0">
                  <a:solidFill>
                    <a:srgbClr val="787878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비식별화 코드</a:t>
              </a:r>
            </a:p>
          </p:txBody>
        </p:sp>
        <p:pic>
          <p:nvPicPr>
            <p:cNvPr id="58" name="Picture 28">
              <a:extLst>
                <a:ext uri="{FF2B5EF4-FFF2-40B4-BE49-F238E27FC236}">
                  <a16:creationId xmlns:a16="http://schemas.microsoft.com/office/drawing/2014/main" id="{D217CF32-A9E7-48BC-8D53-E2D8C6F04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18554" y="1670421"/>
              <a:ext cx="457200" cy="482600"/>
            </a:xfrm>
            <a:prstGeom prst="rect">
              <a:avLst/>
            </a:prstGeom>
          </p:spPr>
        </p:pic>
        <p:pic>
          <p:nvPicPr>
            <p:cNvPr id="59" name="그래픽 58" descr="계약">
              <a:extLst>
                <a:ext uri="{FF2B5EF4-FFF2-40B4-BE49-F238E27FC236}">
                  <a16:creationId xmlns:a16="http://schemas.microsoft.com/office/drawing/2014/main" id="{65FCCD1F-58D5-4439-9A9A-BC1BC81F3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511096" y="1356713"/>
              <a:ext cx="933245" cy="933245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FA559AD-AF24-4171-A824-62D1A7469370}"/>
                </a:ext>
              </a:extLst>
            </p:cNvPr>
            <p:cNvSpPr txBox="1"/>
            <p:nvPr/>
          </p:nvSpPr>
          <p:spPr>
            <a:xfrm>
              <a:off x="10492272" y="2234435"/>
              <a:ext cx="11298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kern="0" dirty="0">
                  <a:solidFill>
                    <a:srgbClr val="787878"/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비식별화 된  정형 데이터</a:t>
              </a:r>
            </a:p>
          </p:txBody>
        </p:sp>
      </p:grpSp>
      <p:sp>
        <p:nvSpPr>
          <p:cNvPr id="64" name="Freeform 9">
            <a:extLst>
              <a:ext uri="{FF2B5EF4-FFF2-40B4-BE49-F238E27FC236}">
                <a16:creationId xmlns:a16="http://schemas.microsoft.com/office/drawing/2014/main" id="{A132640A-0A32-44B2-95DF-4181BEF2931C}"/>
              </a:ext>
            </a:extLst>
          </p:cNvPr>
          <p:cNvSpPr>
            <a:spLocks/>
          </p:cNvSpPr>
          <p:nvPr/>
        </p:nvSpPr>
        <p:spPr bwMode="auto">
          <a:xfrm>
            <a:off x="643659" y="2723857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65" name="Group 12">
            <a:extLst>
              <a:ext uri="{FF2B5EF4-FFF2-40B4-BE49-F238E27FC236}">
                <a16:creationId xmlns:a16="http://schemas.microsoft.com/office/drawing/2014/main" id="{DADDBD39-7F63-49AC-BBDE-54FD13536D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62510"/>
            <a:ext cx="229344" cy="182438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57E641C4-68AF-4BF9-ABF1-0683969C3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010CD24D-AA5C-45D1-80A9-69D0C7999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68" name="Freeform 36">
            <a:extLst>
              <a:ext uri="{FF2B5EF4-FFF2-40B4-BE49-F238E27FC236}">
                <a16:creationId xmlns:a16="http://schemas.microsoft.com/office/drawing/2014/main" id="{33916D18-96DF-4952-81B1-A82781E21E82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49898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9" name="자유형 11">
            <a:extLst>
              <a:ext uri="{FF2B5EF4-FFF2-40B4-BE49-F238E27FC236}">
                <a16:creationId xmlns:a16="http://schemas.microsoft.com/office/drawing/2014/main" id="{56693E4D-9299-4EA6-8D08-D8E10EEB2C9B}"/>
              </a:ext>
            </a:extLst>
          </p:cNvPr>
          <p:cNvSpPr>
            <a:spLocks/>
          </p:cNvSpPr>
          <p:nvPr/>
        </p:nvSpPr>
        <p:spPr bwMode="auto">
          <a:xfrm>
            <a:off x="629139" y="4021581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id="{F50BA56C-64E2-4B67-A9CD-04FC541EBEC7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89734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9A7A3C90-85E1-4BD8-A57A-DA81B7091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78522"/>
              </p:ext>
            </p:extLst>
          </p:nvPr>
        </p:nvGraphicFramePr>
        <p:xfrm>
          <a:off x="977899" y="1857375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21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88883" y="459170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정형데이터 비식별화 학습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2A9F7E7-31D9-43B1-BEDA-F5F5D14C408E}"/>
              </a:ext>
            </a:extLst>
          </p:cNvPr>
          <p:cNvGrpSpPr/>
          <p:nvPr/>
        </p:nvGrpSpPr>
        <p:grpSpPr>
          <a:xfrm>
            <a:off x="2224913" y="1587483"/>
            <a:ext cx="5246520" cy="2341851"/>
            <a:chOff x="2233997" y="2532393"/>
            <a:chExt cx="4320406" cy="192846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D8AB2CD-6C9A-4CCD-81A8-3E47CC61D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3997" y="2532393"/>
              <a:ext cx="4320406" cy="135108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1CF233-F644-42CB-8021-DE064C6DA00F}"/>
                </a:ext>
              </a:extLst>
            </p:cNvPr>
            <p:cNvSpPr txBox="1"/>
            <p:nvPr/>
          </p:nvSpPr>
          <p:spPr>
            <a:xfrm>
              <a:off x="3187700" y="3883474"/>
              <a:ext cx="2413000" cy="577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정형데이터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14F0821-4B9B-4F98-800C-CD65CCCA3099}"/>
              </a:ext>
            </a:extLst>
          </p:cNvPr>
          <p:cNvGrpSpPr/>
          <p:nvPr/>
        </p:nvGrpSpPr>
        <p:grpSpPr>
          <a:xfrm>
            <a:off x="7267628" y="3650653"/>
            <a:ext cx="3893726" cy="2325702"/>
            <a:chOff x="7744862" y="2544915"/>
            <a:chExt cx="3129326" cy="1869130"/>
          </a:xfrm>
        </p:grpSpPr>
        <p:pic>
          <p:nvPicPr>
            <p:cNvPr id="16" name="그래픽 15" descr="클래퍼 보드">
              <a:extLst>
                <a:ext uri="{FF2B5EF4-FFF2-40B4-BE49-F238E27FC236}">
                  <a16:creationId xmlns:a16="http://schemas.microsoft.com/office/drawing/2014/main" id="{35CF51FE-E5E4-4D49-B071-11BED08BC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4862" y="2544915"/>
              <a:ext cx="914400" cy="914400"/>
            </a:xfrm>
            <a:prstGeom prst="rect">
              <a:avLst/>
            </a:prstGeom>
          </p:spPr>
        </p:pic>
        <p:pic>
          <p:nvPicPr>
            <p:cNvPr id="20" name="그래픽 19" descr="오른쪽에서 왼쪽으로 계약">
              <a:extLst>
                <a:ext uri="{FF2B5EF4-FFF2-40B4-BE49-F238E27FC236}">
                  <a16:creationId xmlns:a16="http://schemas.microsoft.com/office/drawing/2014/main" id="{494ADDB7-8FC9-412A-857B-2B1B4DF6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84838" y="2564970"/>
              <a:ext cx="914400" cy="914400"/>
            </a:xfrm>
            <a:prstGeom prst="rect">
              <a:avLst/>
            </a:prstGeom>
          </p:spPr>
        </p:pic>
        <p:pic>
          <p:nvPicPr>
            <p:cNvPr id="29" name="그래픽 28" descr="이미지">
              <a:extLst>
                <a:ext uri="{FF2B5EF4-FFF2-40B4-BE49-F238E27FC236}">
                  <a16:creationId xmlns:a16="http://schemas.microsoft.com/office/drawing/2014/main" id="{4A484AF3-4C8E-4C71-8C09-BA852F4AD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9788" y="2544915"/>
              <a:ext cx="914400" cy="914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7F2AD5-4686-4DB9-A550-717163FFCD34}"/>
                </a:ext>
              </a:extLst>
            </p:cNvPr>
            <p:cNvSpPr txBox="1"/>
            <p:nvPr/>
          </p:nvSpPr>
          <p:spPr>
            <a:xfrm>
              <a:off x="8032466" y="3850539"/>
              <a:ext cx="2413000" cy="563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비정형데이터</a:t>
              </a:r>
            </a:p>
          </p:txBody>
        </p:sp>
      </p:grpSp>
      <p:sp>
        <p:nvSpPr>
          <p:cNvPr id="39" name="Freeform 9">
            <a:extLst>
              <a:ext uri="{FF2B5EF4-FFF2-40B4-BE49-F238E27FC236}">
                <a16:creationId xmlns:a16="http://schemas.microsoft.com/office/drawing/2014/main" id="{826A3F05-14DF-4389-A2A5-95928DD0CE73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40" name="Group 12">
            <a:extLst>
              <a:ext uri="{FF2B5EF4-FFF2-40B4-BE49-F238E27FC236}">
                <a16:creationId xmlns:a16="http://schemas.microsoft.com/office/drawing/2014/main" id="{EB2FFF29-233D-49A5-8E14-1AD9A0F445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F93F47B8-9A9D-4095-9469-69B972B2E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B87696C-F915-4481-A99B-80103ECF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43" name="Freeform 36">
            <a:extLst>
              <a:ext uri="{FF2B5EF4-FFF2-40B4-BE49-F238E27FC236}">
                <a16:creationId xmlns:a16="http://schemas.microsoft.com/office/drawing/2014/main" id="{E3BD2227-68C9-4D36-A368-94AD54BFBDC3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4" name="자유형 11">
            <a:extLst>
              <a:ext uri="{FF2B5EF4-FFF2-40B4-BE49-F238E27FC236}">
                <a16:creationId xmlns:a16="http://schemas.microsoft.com/office/drawing/2014/main" id="{CF375C6D-2003-42E3-8F78-6252B3ADF40E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61260BBD-EAD8-463E-A844-9CC23A76B785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F19C42EB-6F66-4863-8018-0BD723854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319553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32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88883" y="459170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정형데이터 비식별화 구현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6">
            <a:extLst>
              <a:ext uri="{FF2B5EF4-FFF2-40B4-BE49-F238E27FC236}">
                <a16:creationId xmlns:a16="http://schemas.microsoft.com/office/drawing/2014/main" id="{F9CA2F46-6CBA-4BB6-83DF-A1CE15413CAB}"/>
              </a:ext>
            </a:extLst>
          </p:cNvPr>
          <p:cNvSpPr/>
          <p:nvPr/>
        </p:nvSpPr>
        <p:spPr>
          <a:xfrm>
            <a:off x="7760016" y="1840441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가명처리</a:t>
            </a:r>
          </a:p>
        </p:txBody>
      </p:sp>
      <p:sp>
        <p:nvSpPr>
          <p:cNvPr id="37" name="모서리가 둥근 직사각형 56">
            <a:extLst>
              <a:ext uri="{FF2B5EF4-FFF2-40B4-BE49-F238E27FC236}">
                <a16:creationId xmlns:a16="http://schemas.microsoft.com/office/drawing/2014/main" id="{8CF5BD6C-5B2B-417D-B095-5ADE3D6E057D}"/>
              </a:ext>
            </a:extLst>
          </p:cNvPr>
          <p:cNvSpPr/>
          <p:nvPr/>
        </p:nvSpPr>
        <p:spPr>
          <a:xfrm>
            <a:off x="7760015" y="2669424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암호화</a:t>
            </a:r>
          </a:p>
        </p:txBody>
      </p:sp>
      <p:sp>
        <p:nvSpPr>
          <p:cNvPr id="38" name="모서리가 둥근 직사각형 56">
            <a:extLst>
              <a:ext uri="{FF2B5EF4-FFF2-40B4-BE49-F238E27FC236}">
                <a16:creationId xmlns:a16="http://schemas.microsoft.com/office/drawing/2014/main" id="{580A3BE9-3F5F-48FC-A9EB-133FAC0C29D5}"/>
              </a:ext>
            </a:extLst>
          </p:cNvPr>
          <p:cNvSpPr/>
          <p:nvPr/>
        </p:nvSpPr>
        <p:spPr>
          <a:xfrm>
            <a:off x="7760015" y="3498407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삭제</a:t>
            </a:r>
          </a:p>
        </p:txBody>
      </p:sp>
      <p:sp>
        <p:nvSpPr>
          <p:cNvPr id="39" name="모서리가 둥근 직사각형 56">
            <a:extLst>
              <a:ext uri="{FF2B5EF4-FFF2-40B4-BE49-F238E27FC236}">
                <a16:creationId xmlns:a16="http://schemas.microsoft.com/office/drawing/2014/main" id="{5314D5F4-52E0-4707-ACF3-129B08CAAA71}"/>
              </a:ext>
            </a:extLst>
          </p:cNvPr>
          <p:cNvSpPr/>
          <p:nvPr/>
        </p:nvSpPr>
        <p:spPr>
          <a:xfrm>
            <a:off x="7760015" y="4327390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</a:t>
            </a:r>
            <a:r>
              <a:rPr lang="ko-KR" altLang="en-US" dirty="0" err="1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마스킹</a:t>
            </a:r>
            <a:endParaRPr lang="ko-KR" altLang="en-US" dirty="0">
              <a:solidFill>
                <a:schemeClr val="bg1">
                  <a:alpha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0" name="모서리가 둥근 직사각형 56">
            <a:extLst>
              <a:ext uri="{FF2B5EF4-FFF2-40B4-BE49-F238E27FC236}">
                <a16:creationId xmlns:a16="http://schemas.microsoft.com/office/drawing/2014/main" id="{B77D2045-4B73-41E0-B478-7A180850BB1B}"/>
              </a:ext>
            </a:extLst>
          </p:cNvPr>
          <p:cNvSpPr/>
          <p:nvPr/>
        </p:nvSpPr>
        <p:spPr>
          <a:xfrm>
            <a:off x="7760015" y="5156373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범주화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3762B4F-079E-47B7-AE4F-70630832F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845" y="2308308"/>
            <a:ext cx="4361908" cy="236114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8F5B885-6B31-4221-A911-F8FC3CE31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845" y="4683629"/>
            <a:ext cx="3181628" cy="160603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E700637-3C6A-4CCD-AA31-8DAEE836E46C}"/>
              </a:ext>
            </a:extLst>
          </p:cNvPr>
          <p:cNvSpPr txBox="1"/>
          <p:nvPr/>
        </p:nvSpPr>
        <p:spPr>
          <a:xfrm>
            <a:off x="2233897" y="1686997"/>
            <a:ext cx="33473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식별 할 수 없는 다른 값으로 대체</a:t>
            </a:r>
          </a:p>
        </p:txBody>
      </p:sp>
      <p:sp>
        <p:nvSpPr>
          <p:cNvPr id="60" name="Freeform 9">
            <a:extLst>
              <a:ext uri="{FF2B5EF4-FFF2-40B4-BE49-F238E27FC236}">
                <a16:creationId xmlns:a16="http://schemas.microsoft.com/office/drawing/2014/main" id="{D01CE3ED-2F8B-4E79-903A-57A55272490B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61" name="Group 12">
            <a:extLst>
              <a:ext uri="{FF2B5EF4-FFF2-40B4-BE49-F238E27FC236}">
                <a16:creationId xmlns:a16="http://schemas.microsoft.com/office/drawing/2014/main" id="{CE29C13B-8857-4326-8339-347B4944EAA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1E71D6DC-9336-4FE2-AF52-B9863B69D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9CF1D8E6-0718-46FB-8A61-AD214130B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64" name="Freeform 36">
            <a:extLst>
              <a:ext uri="{FF2B5EF4-FFF2-40B4-BE49-F238E27FC236}">
                <a16:creationId xmlns:a16="http://schemas.microsoft.com/office/drawing/2014/main" id="{87878087-B0B7-4630-915C-0A7E30D10D98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5" name="자유형 11">
            <a:extLst>
              <a:ext uri="{FF2B5EF4-FFF2-40B4-BE49-F238E27FC236}">
                <a16:creationId xmlns:a16="http://schemas.microsoft.com/office/drawing/2014/main" id="{84BA8BCB-B3E7-40B0-BD6D-418B718C2FC0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BFA4E7A0-E206-49CF-BCBF-AD62C11B159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6C1A27BB-7B7E-4F18-B7A2-6E6756F2A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42606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98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388883" y="459170"/>
            <a:ext cx="11414234" cy="5939660"/>
            <a:chOff x="409903" y="445375"/>
            <a:chExt cx="11414234" cy="593966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09903" y="445376"/>
              <a:ext cx="11414234" cy="5939659"/>
            </a:xfrm>
            <a:prstGeom prst="roundRect">
              <a:avLst>
                <a:gd name="adj" fmla="val 42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98033" y="445375"/>
              <a:ext cx="9826104" cy="5939659"/>
            </a:xfrm>
            <a:prstGeom prst="roundRect">
              <a:avLst>
                <a:gd name="adj" fmla="val 4007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52000" rtlCol="0" anchor="t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정형데이터 비식별화 구현</a:t>
              </a:r>
              <a:endParaRPr lang="ko-KR" altLang="en-US" sz="4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3268" y="892514"/>
            <a:ext cx="323769" cy="323769"/>
            <a:chOff x="1593332" y="2172798"/>
            <a:chExt cx="1083168" cy="1083168"/>
          </a:xfrm>
        </p:grpSpPr>
        <p:sp>
          <p:nvSpPr>
            <p:cNvPr id="23" name="타원 22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919159" y="921198"/>
            <a:ext cx="959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테트리스찜닭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57603" y="1400175"/>
            <a:ext cx="109499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6">
            <a:extLst>
              <a:ext uri="{FF2B5EF4-FFF2-40B4-BE49-F238E27FC236}">
                <a16:creationId xmlns:a16="http://schemas.microsoft.com/office/drawing/2014/main" id="{F9CA2F46-6CBA-4BB6-83DF-A1CE15413CAB}"/>
              </a:ext>
            </a:extLst>
          </p:cNvPr>
          <p:cNvSpPr/>
          <p:nvPr/>
        </p:nvSpPr>
        <p:spPr>
          <a:xfrm>
            <a:off x="7760016" y="1840441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가명처리</a:t>
            </a:r>
          </a:p>
        </p:txBody>
      </p:sp>
      <p:sp>
        <p:nvSpPr>
          <p:cNvPr id="37" name="모서리가 둥근 직사각형 56">
            <a:extLst>
              <a:ext uri="{FF2B5EF4-FFF2-40B4-BE49-F238E27FC236}">
                <a16:creationId xmlns:a16="http://schemas.microsoft.com/office/drawing/2014/main" id="{8CF5BD6C-5B2B-417D-B095-5ADE3D6E057D}"/>
              </a:ext>
            </a:extLst>
          </p:cNvPr>
          <p:cNvSpPr/>
          <p:nvPr/>
        </p:nvSpPr>
        <p:spPr>
          <a:xfrm>
            <a:off x="7760015" y="2669424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암호화</a:t>
            </a:r>
          </a:p>
        </p:txBody>
      </p:sp>
      <p:sp>
        <p:nvSpPr>
          <p:cNvPr id="38" name="모서리가 둥근 직사각형 56">
            <a:extLst>
              <a:ext uri="{FF2B5EF4-FFF2-40B4-BE49-F238E27FC236}">
                <a16:creationId xmlns:a16="http://schemas.microsoft.com/office/drawing/2014/main" id="{580A3BE9-3F5F-48FC-A9EB-133FAC0C29D5}"/>
              </a:ext>
            </a:extLst>
          </p:cNvPr>
          <p:cNvSpPr/>
          <p:nvPr/>
        </p:nvSpPr>
        <p:spPr>
          <a:xfrm>
            <a:off x="7760015" y="3498407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삭제</a:t>
            </a:r>
          </a:p>
        </p:txBody>
      </p:sp>
      <p:sp>
        <p:nvSpPr>
          <p:cNvPr id="39" name="모서리가 둥근 직사각형 56">
            <a:extLst>
              <a:ext uri="{FF2B5EF4-FFF2-40B4-BE49-F238E27FC236}">
                <a16:creationId xmlns:a16="http://schemas.microsoft.com/office/drawing/2014/main" id="{5314D5F4-52E0-4707-ACF3-129B08CAAA71}"/>
              </a:ext>
            </a:extLst>
          </p:cNvPr>
          <p:cNvSpPr/>
          <p:nvPr/>
        </p:nvSpPr>
        <p:spPr>
          <a:xfrm>
            <a:off x="7760015" y="4327390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 </a:t>
            </a:r>
            <a:r>
              <a:rPr lang="ko-KR" altLang="en-US" dirty="0" err="1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마스킹</a:t>
            </a:r>
            <a:endParaRPr lang="ko-KR" altLang="en-US" dirty="0">
              <a:solidFill>
                <a:schemeClr val="bg1">
                  <a:alpha val="5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0" name="모서리가 둥근 직사각형 56">
            <a:extLst>
              <a:ext uri="{FF2B5EF4-FFF2-40B4-BE49-F238E27FC236}">
                <a16:creationId xmlns:a16="http://schemas.microsoft.com/office/drawing/2014/main" id="{B77D2045-4B73-41E0-B478-7A180850BB1B}"/>
              </a:ext>
            </a:extLst>
          </p:cNvPr>
          <p:cNvSpPr/>
          <p:nvPr/>
        </p:nvSpPr>
        <p:spPr>
          <a:xfrm>
            <a:off x="7760015" y="5156373"/>
            <a:ext cx="3454085" cy="585664"/>
          </a:xfrm>
          <a:prstGeom prst="roundRect">
            <a:avLst>
              <a:gd name="adj" fmla="val 7524"/>
            </a:avLst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alpha val="5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범주화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DBAF2D7-6C01-41A4-A10E-7578B348D256}"/>
              </a:ext>
            </a:extLst>
          </p:cNvPr>
          <p:cNvGrpSpPr/>
          <p:nvPr/>
        </p:nvGrpSpPr>
        <p:grpSpPr>
          <a:xfrm>
            <a:off x="2148849" y="3159838"/>
            <a:ext cx="5439330" cy="2483327"/>
            <a:chOff x="2148849" y="3159838"/>
            <a:chExt cx="5439330" cy="248332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3862BAA-36BE-46BC-988C-7E3A182AA37C}"/>
                </a:ext>
              </a:extLst>
            </p:cNvPr>
            <p:cNvGrpSpPr/>
            <p:nvPr/>
          </p:nvGrpSpPr>
          <p:grpSpPr>
            <a:xfrm>
              <a:off x="2148849" y="3159838"/>
              <a:ext cx="5439330" cy="1515187"/>
              <a:chOff x="2148849" y="3255088"/>
              <a:chExt cx="5439330" cy="1515187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074BA5A9-604E-4798-BE97-5948F14DB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8849" y="3255088"/>
                <a:ext cx="5439330" cy="743554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8426A6F-2436-48D8-AED8-D02C602D5F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8849" y="3998642"/>
                <a:ext cx="4067743" cy="771633"/>
              </a:xfrm>
              <a:prstGeom prst="rect">
                <a:avLst/>
              </a:prstGeom>
            </p:spPr>
          </p:pic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AD248D0-8C3A-49A5-A539-1A5E76517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48849" y="4773623"/>
              <a:ext cx="5404447" cy="869542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D1C2BD8-5BB3-4477-AB6A-D9CAA45251A3}"/>
              </a:ext>
            </a:extLst>
          </p:cNvPr>
          <p:cNvSpPr txBox="1"/>
          <p:nvPr/>
        </p:nvSpPr>
        <p:spPr>
          <a:xfrm>
            <a:off x="2092488" y="1840441"/>
            <a:ext cx="569579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kern="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문자열 데이터를 해시 함수를 사용해 암호화하여 비식별화</a:t>
            </a:r>
          </a:p>
        </p:txBody>
      </p:sp>
      <p:sp>
        <p:nvSpPr>
          <p:cNvPr id="51" name="Freeform 9">
            <a:extLst>
              <a:ext uri="{FF2B5EF4-FFF2-40B4-BE49-F238E27FC236}">
                <a16:creationId xmlns:a16="http://schemas.microsoft.com/office/drawing/2014/main" id="{B2AC7E02-93D6-4E47-841B-83BE5D47CAE1}"/>
              </a:ext>
            </a:extLst>
          </p:cNvPr>
          <p:cNvSpPr>
            <a:spLocks/>
          </p:cNvSpPr>
          <p:nvPr/>
        </p:nvSpPr>
        <p:spPr bwMode="auto">
          <a:xfrm>
            <a:off x="643659" y="2706923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52" name="Group 12">
            <a:extLst>
              <a:ext uri="{FF2B5EF4-FFF2-40B4-BE49-F238E27FC236}">
                <a16:creationId xmlns:a16="http://schemas.microsoft.com/office/drawing/2014/main" id="{0E79EE84-B796-47E8-8D76-79A7BA6950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825" y="2045576"/>
            <a:ext cx="229344" cy="182438"/>
            <a:chOff x="6124" y="305"/>
            <a:chExt cx="841" cy="669"/>
          </a:xfrm>
          <a:solidFill>
            <a:schemeClr val="bg1">
              <a:lumMod val="75000"/>
            </a:schemeClr>
          </a:solidFill>
        </p:grpSpPr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E71CAEA9-957C-42DF-A491-50DCA886F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8BCF0A32-DE01-4001-AA88-CC6EC6D22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55" name="Freeform 36">
            <a:extLst>
              <a:ext uri="{FF2B5EF4-FFF2-40B4-BE49-F238E27FC236}">
                <a16:creationId xmlns:a16="http://schemas.microsoft.com/office/drawing/2014/main" id="{6856ADA0-CD99-41C3-ADDA-C42ADB27948F}"/>
              </a:ext>
            </a:extLst>
          </p:cNvPr>
          <p:cNvSpPr>
            <a:spLocks noEditPoints="1"/>
          </p:cNvSpPr>
          <p:nvPr/>
        </p:nvSpPr>
        <p:spPr bwMode="auto">
          <a:xfrm>
            <a:off x="657795" y="463296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6" name="자유형 11">
            <a:extLst>
              <a:ext uri="{FF2B5EF4-FFF2-40B4-BE49-F238E27FC236}">
                <a16:creationId xmlns:a16="http://schemas.microsoft.com/office/drawing/2014/main" id="{75DC9A6D-5C74-4174-A827-4AD8085CA457}"/>
              </a:ext>
            </a:extLst>
          </p:cNvPr>
          <p:cNvSpPr>
            <a:spLocks/>
          </p:cNvSpPr>
          <p:nvPr/>
        </p:nvSpPr>
        <p:spPr bwMode="auto">
          <a:xfrm>
            <a:off x="629139" y="400464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FD00849E-E48D-4A72-9316-043DED8081E4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28247" y="3372800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325EF926-748A-4FC7-900C-A7102310A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09930"/>
              </p:ext>
            </p:extLst>
          </p:nvPr>
        </p:nvGraphicFramePr>
        <p:xfrm>
          <a:off x="977899" y="1840441"/>
          <a:ext cx="962164" cy="320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개요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41257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1705</Words>
  <Application>Microsoft Office PowerPoint</Application>
  <PresentationFormat>와이드스크린</PresentationFormat>
  <Paragraphs>371</Paragraphs>
  <Slides>30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HelveticaNeue</vt:lpstr>
      <vt:lpstr>맑은 고딕</vt:lpstr>
      <vt:lpstr>한컴 말랑말랑 Bold</vt:lpstr>
      <vt:lpstr>Aharoni</vt:lpstr>
      <vt:lpstr>Arial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80</cp:revision>
  <dcterms:created xsi:type="dcterms:W3CDTF">2020-04-03T04:27:12Z</dcterms:created>
  <dcterms:modified xsi:type="dcterms:W3CDTF">2024-09-13T03:14:47Z</dcterms:modified>
</cp:coreProperties>
</file>