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71"/>
  </p:notesMasterIdLst>
  <p:sldIdLst>
    <p:sldId id="330" r:id="rId5"/>
    <p:sldId id="411" r:id="rId6"/>
    <p:sldId id="552" r:id="rId7"/>
    <p:sldId id="551" r:id="rId8"/>
    <p:sldId id="567" r:id="rId9"/>
    <p:sldId id="569" r:id="rId10"/>
    <p:sldId id="553" r:id="rId11"/>
    <p:sldId id="573" r:id="rId12"/>
    <p:sldId id="554" r:id="rId13"/>
    <p:sldId id="555" r:id="rId14"/>
    <p:sldId id="557" r:id="rId15"/>
    <p:sldId id="574" r:id="rId16"/>
    <p:sldId id="576" r:id="rId17"/>
    <p:sldId id="572" r:id="rId18"/>
    <p:sldId id="575" r:id="rId19"/>
    <p:sldId id="577" r:id="rId20"/>
    <p:sldId id="558" r:id="rId21"/>
    <p:sldId id="605" r:id="rId22"/>
    <p:sldId id="606" r:id="rId23"/>
    <p:sldId id="607" r:id="rId24"/>
    <p:sldId id="609" r:id="rId25"/>
    <p:sldId id="610" r:id="rId26"/>
    <p:sldId id="580" r:id="rId27"/>
    <p:sldId id="582" r:id="rId28"/>
    <p:sldId id="592" r:id="rId29"/>
    <p:sldId id="583" r:id="rId30"/>
    <p:sldId id="585" r:id="rId31"/>
    <p:sldId id="599" r:id="rId32"/>
    <p:sldId id="618" r:id="rId33"/>
    <p:sldId id="616" r:id="rId34"/>
    <p:sldId id="656" r:id="rId35"/>
    <p:sldId id="657" r:id="rId36"/>
    <p:sldId id="659" r:id="rId37"/>
    <p:sldId id="619" r:id="rId38"/>
    <p:sldId id="660" r:id="rId39"/>
    <p:sldId id="612" r:id="rId40"/>
    <p:sldId id="620" r:id="rId41"/>
    <p:sldId id="622" r:id="rId42"/>
    <p:sldId id="623" r:id="rId43"/>
    <p:sldId id="621" r:id="rId44"/>
    <p:sldId id="625" r:id="rId45"/>
    <p:sldId id="626" r:id="rId46"/>
    <p:sldId id="627" r:id="rId47"/>
    <p:sldId id="628" r:id="rId48"/>
    <p:sldId id="629" r:id="rId49"/>
    <p:sldId id="630" r:id="rId50"/>
    <p:sldId id="641" r:id="rId51"/>
    <p:sldId id="642" r:id="rId52"/>
    <p:sldId id="631" r:id="rId53"/>
    <p:sldId id="324" r:id="rId54"/>
    <p:sldId id="632" r:id="rId55"/>
    <p:sldId id="633" r:id="rId56"/>
    <p:sldId id="638" r:id="rId57"/>
    <p:sldId id="653" r:id="rId58"/>
    <p:sldId id="644" r:id="rId59"/>
    <p:sldId id="640" r:id="rId60"/>
    <p:sldId id="645" r:id="rId61"/>
    <p:sldId id="646" r:id="rId62"/>
    <p:sldId id="647" r:id="rId63"/>
    <p:sldId id="648" r:id="rId64"/>
    <p:sldId id="649" r:id="rId65"/>
    <p:sldId id="650" r:id="rId66"/>
    <p:sldId id="651" r:id="rId67"/>
    <p:sldId id="652" r:id="rId68"/>
    <p:sldId id="655" r:id="rId69"/>
    <p:sldId id="414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9900"/>
    <a:srgbClr val="044A92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56.png"/><Relationship Id="rId7" Type="http://schemas.openxmlformats.org/officeDocument/2006/relationships/image" Target="../media/image23.png"/><Relationship Id="rId12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png"/><Relationship Id="rId3" Type="http://schemas.openxmlformats.org/officeDocument/2006/relationships/image" Target="../media/image560.png"/><Relationship Id="rId7" Type="http://schemas.openxmlformats.org/officeDocument/2006/relationships/image" Target="../media/image60.png"/><Relationship Id="rId12" Type="http://schemas.openxmlformats.org/officeDocument/2006/relationships/image" Target="../media/image63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24.emf"/><Relationship Id="rId5" Type="http://schemas.openxmlformats.org/officeDocument/2006/relationships/image" Target="../media/image580.png"/><Relationship Id="rId10" Type="http://schemas.openxmlformats.org/officeDocument/2006/relationships/image" Target="../media/image23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560.png"/><Relationship Id="rId7" Type="http://schemas.openxmlformats.org/officeDocument/2006/relationships/image" Target="../media/image2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560.png"/><Relationship Id="rId7" Type="http://schemas.openxmlformats.org/officeDocument/2006/relationships/image" Target="../media/image23.png"/><Relationship Id="rId12" Type="http://schemas.openxmlformats.org/officeDocument/2006/relationships/image" Target="../media/image69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640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56.png"/><Relationship Id="rId7" Type="http://schemas.openxmlformats.org/officeDocument/2006/relationships/image" Target="../media/image2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4" Type="http://schemas.openxmlformats.org/officeDocument/2006/relationships/image" Target="../media/image6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56.png"/><Relationship Id="rId7" Type="http://schemas.openxmlformats.org/officeDocument/2006/relationships/image" Target="../media/image2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90.png"/><Relationship Id="rId10" Type="http://schemas.openxmlformats.org/officeDocument/2006/relationships/image" Target="../media/image72.png"/><Relationship Id="rId4" Type="http://schemas.openxmlformats.org/officeDocument/2006/relationships/image" Target="../media/image641.png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>
                <a:solidFill>
                  <a:schemeClr val="tx1">
                    <a:tint val="75000"/>
                  </a:schemeClr>
                </a:solidFill>
                <a:cs typeface="+mn-cs"/>
              </a:rPr>
              <a:t>- 6</a:t>
            </a:r>
            <a:r>
              <a:rPr lang="ko-KR" altLang="en-US" sz="360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인하 공전 컴퓨터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정보과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민 정혜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61540EB2-7D9E-4F88-BF1A-50D1EA19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09" y="1004931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perceptron(x1, x2):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w1, w2, b = 1.0, 1.0, -1.5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sum = x1*w1+x2*w2+b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if sum &gt; epsilon :		# </a:t>
            </a:r>
            <a:r>
              <a:rPr lang="ko-KR" altLang="en-US" sz="1600" kern="0" dirty="0">
                <a:latin typeface="Trebuchet MS" pitchFamily="34" charset="0"/>
              </a:rPr>
              <a:t>부동소수점 오차를 방지하기 위하여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>
                <a:latin typeface="Trebuchet MS" pitchFamily="34" charset="0"/>
              </a:rPr>
              <a:t>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fr-FR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40B91-A8D5-478F-A67B-A97DD6FB88A6}"/>
              </a:ext>
            </a:extLst>
          </p:cNvPr>
          <p:cNvSpPr txBox="1"/>
          <p:nvPr/>
        </p:nvSpPr>
        <p:spPr>
          <a:xfrm>
            <a:off x="418744" y="5114405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w1=1.0, w2=1.0,b=-0.5 </a:t>
            </a:r>
            <a:r>
              <a:rPr lang="ko-KR" altLang="en-US" dirty="0" err="1"/>
              <a:t>일때</a:t>
            </a:r>
            <a:r>
              <a:rPr lang="ko-KR" altLang="en-US" dirty="0"/>
              <a:t> 출력 구하기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입력이 </a:t>
            </a:r>
            <a:r>
              <a:rPr lang="en-US" altLang="ko-KR" dirty="0"/>
              <a:t>(0,0)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입력이 </a:t>
            </a:r>
            <a:r>
              <a:rPr lang="en-US" altLang="ko-KR" dirty="0"/>
              <a:t>(1,0)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입력이 </a:t>
            </a:r>
            <a:r>
              <a:rPr lang="en-US" altLang="ko-KR" dirty="0"/>
              <a:t>(0,1)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입력이 </a:t>
            </a:r>
            <a:r>
              <a:rPr lang="en-US" altLang="ko-KR" dirty="0"/>
              <a:t>(1,1) </a:t>
            </a:r>
            <a:r>
              <a:rPr lang="ko-KR" altLang="en-US" dirty="0"/>
              <a:t>일 때  </a:t>
            </a:r>
          </a:p>
        </p:txBody>
      </p:sp>
    </p:spTree>
    <p:extLst>
      <p:ext uri="{BB962C8B-B14F-4D97-AF65-F5344CB8AC3E}">
        <p14:creationId xmlns:p14="http://schemas.microsoft.com/office/powerpoint/2010/main" val="212888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3389A-CB43-4931-8B36-290B188347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5537" y="848169"/>
            <a:ext cx="9317565" cy="5193707"/>
          </a:xfrm>
        </p:spPr>
        <p:txBody>
          <a:bodyPr/>
          <a:lstStyle/>
          <a:p>
            <a:r>
              <a:rPr lang="ko-KR" altLang="en-US" sz="1800" dirty="0"/>
              <a:t>학습이라고 부르려면 신경망이 스스로 가중치를 자동으로 설정해주는 알고리즘이 필요하다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퍼셉트론에서도</a:t>
            </a:r>
            <a:r>
              <a:rPr lang="ko-KR" altLang="en-US" sz="1800" dirty="0"/>
              <a:t> 학습 알고리즘이 존재한다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2831B-3CB2-4452-92FC-1996AC3B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7" y="2034519"/>
            <a:ext cx="7571888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 </a:t>
            </a:r>
            <a:r>
              <a:rPr lang="en-US" altLang="ko-KR" dirty="0"/>
              <a:t>–scikit 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3389A-CB43-4931-8B36-290B188347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5537" y="848169"/>
            <a:ext cx="9317565" cy="5193707"/>
          </a:xfrm>
        </p:spPr>
        <p:txBody>
          <a:bodyPr/>
          <a:lstStyle/>
          <a:p>
            <a:r>
              <a:rPr lang="ko-KR" altLang="en-US" sz="1800" dirty="0"/>
              <a:t>학습이라고 부르려면 신경망이 스스로 가중치를 자동으로 설정해주는 알고리즘이 필요하다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퍼셉트론에서도</a:t>
            </a:r>
            <a:r>
              <a:rPr lang="ko-KR" altLang="en-US" sz="1800" dirty="0"/>
              <a:t> 학습 알고리즘이 존재한다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8632FC-9CBF-4401-BA41-8515B28C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96" y="1700795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Perceptron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샘플과 레이블이다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[[0,0],[0,1],[1,0],[1,1]]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[0, 0, 0, 1]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퍼셉트론을</a:t>
            </a:r>
            <a:r>
              <a:rPr lang="ko-KR" altLang="en-US" sz="1600" kern="0" dirty="0">
                <a:latin typeface="Trebuchet MS" pitchFamily="34" charset="0"/>
              </a:rPr>
              <a:t>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ko-KR" altLang="en-US" sz="1600" kern="0" dirty="0">
                <a:latin typeface="Trebuchet MS" pitchFamily="34" charset="0"/>
              </a:rPr>
              <a:t>는 종료 조건이다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ko-KR" altLang="en-US" sz="1600" kern="0" dirty="0" err="1">
                <a:latin typeface="Trebuchet MS" pitchFamily="34" charset="0"/>
              </a:rPr>
              <a:t>난수의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시드이다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</a:t>
            </a:r>
            <a:r>
              <a:rPr lang="en-US" altLang="ko-KR" sz="1600" kern="0" dirty="0">
                <a:latin typeface="Trebuchet MS" pitchFamily="34" charset="0"/>
              </a:rPr>
              <a:t> = Perceptron(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en-US" altLang="ko-KR" sz="1600" kern="0" dirty="0">
                <a:latin typeface="Trebuchet MS" pitchFamily="34" charset="0"/>
              </a:rPr>
              <a:t>=1e-3,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테스트를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clf.predict</a:t>
            </a:r>
            <a:r>
              <a:rPr lang="en-US" altLang="ko-KR" sz="1600" kern="0" dirty="0">
                <a:latin typeface="Trebuchet MS" pitchFamily="34" charset="0"/>
              </a:rPr>
              <a:t>(X))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64F4DFE-C4E3-47E7-B268-4579F1DC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42" y="5661260"/>
            <a:ext cx="8153400" cy="5844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25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 </a:t>
            </a:r>
            <a:r>
              <a:rPr lang="en-US" altLang="ko-KR" dirty="0"/>
              <a:t>OR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BB6410A9-BD42-400F-BFE4-0A3E4B933BDE}"/>
              </a:ext>
            </a:extLst>
          </p:cNvPr>
          <p:cNvGraphicFramePr>
            <a:graphicFrameLocks noGrp="1"/>
          </p:cNvGraphicFramePr>
          <p:nvPr/>
        </p:nvGraphicFramePr>
        <p:xfrm>
          <a:off x="3025352" y="1002452"/>
          <a:ext cx="504056" cy="14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006383495"/>
                    </a:ext>
                  </a:extLst>
                </a:gridCol>
              </a:tblGrid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624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26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31638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06349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9449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61B3FF4-21D2-4DA1-B778-ED23FA46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5" y="902566"/>
            <a:ext cx="2886887" cy="1697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36DEE-4B71-45AA-A260-1346E47262FC}"/>
              </a:ext>
            </a:extLst>
          </p:cNvPr>
          <p:cNvSpPr txBox="1"/>
          <p:nvPr/>
        </p:nvSpPr>
        <p:spPr>
          <a:xfrm>
            <a:off x="1330076" y="264131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3D192-B16E-4121-82CB-BA6C05DF42D5}"/>
              </a:ext>
            </a:extLst>
          </p:cNvPr>
          <p:cNvSpPr txBox="1"/>
          <p:nvPr/>
        </p:nvSpPr>
        <p:spPr>
          <a:xfrm>
            <a:off x="4304372" y="1092820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SCIKIT LEARN </a:t>
            </a:r>
            <a:r>
              <a:rPr lang="ko-KR" altLang="en-US" dirty="0"/>
              <a:t>학습 </a:t>
            </a:r>
          </a:p>
        </p:txBody>
      </p:sp>
    </p:spTree>
    <p:extLst>
      <p:ext uri="{BB962C8B-B14F-4D97-AF65-F5344CB8AC3E}">
        <p14:creationId xmlns:p14="http://schemas.microsoft.com/office/powerpoint/2010/main" val="23223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 </a:t>
            </a:r>
            <a:r>
              <a:rPr lang="en-US" altLang="ko-KR" dirty="0"/>
              <a:t>OR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BB6410A9-BD42-400F-BFE4-0A3E4B93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46822"/>
              </p:ext>
            </p:extLst>
          </p:nvPr>
        </p:nvGraphicFramePr>
        <p:xfrm>
          <a:off x="3025352" y="1002452"/>
          <a:ext cx="504056" cy="14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006383495"/>
                    </a:ext>
                  </a:extLst>
                </a:gridCol>
              </a:tblGrid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624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26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31638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06349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9449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61B3FF4-21D2-4DA1-B778-ED23FA46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5" y="902566"/>
            <a:ext cx="2886887" cy="169766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7B466BC-4AA7-4FAA-86CC-573A661A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57" y="1002452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Perceptron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샘플과 레이블이다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[[0,0],[0,1],[1,0],[1,1]]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[0, 1, 1, 1]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퍼셉트론을</a:t>
            </a:r>
            <a:r>
              <a:rPr lang="ko-KR" altLang="en-US" sz="1600" kern="0" dirty="0">
                <a:latin typeface="Trebuchet MS" pitchFamily="34" charset="0"/>
              </a:rPr>
              <a:t>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ko-KR" altLang="en-US" sz="1600" kern="0" dirty="0">
                <a:latin typeface="Trebuchet MS" pitchFamily="34" charset="0"/>
              </a:rPr>
              <a:t>는 종료 조건이다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ko-KR" altLang="en-US" sz="1600" kern="0" dirty="0" err="1">
                <a:latin typeface="Trebuchet MS" pitchFamily="34" charset="0"/>
              </a:rPr>
              <a:t>난수의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시드이다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</a:t>
            </a:r>
            <a:r>
              <a:rPr lang="en-US" altLang="ko-KR" sz="1600" kern="0" dirty="0">
                <a:latin typeface="Trebuchet MS" pitchFamily="34" charset="0"/>
              </a:rPr>
              <a:t> = Perceptron(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en-US" altLang="ko-KR" sz="1600" kern="0" dirty="0">
                <a:latin typeface="Trebuchet MS" pitchFamily="34" charset="0"/>
              </a:rPr>
              <a:t>=1e-3,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테스트를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clf.predict</a:t>
            </a:r>
            <a:r>
              <a:rPr lang="en-US" altLang="ko-KR" sz="1600" kern="0" dirty="0">
                <a:latin typeface="Trebuchet MS" pitchFamily="34" charset="0"/>
              </a:rPr>
              <a:t>(X))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BD99C5E2-5798-4642-974F-A5A636CB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57" y="4869523"/>
            <a:ext cx="8153400" cy="5844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6DEE-4B71-45AA-A260-1346E47262FC}"/>
              </a:ext>
            </a:extLst>
          </p:cNvPr>
          <p:cNvSpPr txBox="1"/>
          <p:nvPr/>
        </p:nvSpPr>
        <p:spPr>
          <a:xfrm>
            <a:off x="1330076" y="264131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28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8EE6C-FCF1-4622-9917-425789E03B62}"/>
              </a:ext>
            </a:extLst>
          </p:cNvPr>
          <p:cNvSpPr txBox="1"/>
          <p:nvPr/>
        </p:nvSpPr>
        <p:spPr>
          <a:xfrm>
            <a:off x="276394" y="2440012"/>
            <a:ext cx="404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연산을 수행하는 </a:t>
            </a:r>
            <a:r>
              <a:rPr lang="ko-KR" altLang="en-US" dirty="0" err="1"/>
              <a:t>퍼셉트론</a:t>
            </a:r>
            <a:r>
              <a:rPr lang="ko-KR" altLang="en-US" dirty="0"/>
              <a:t> 학습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3384B-E774-4411-8A62-24FDEE25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2" y="914765"/>
            <a:ext cx="5747484" cy="1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</a:t>
            </a:r>
            <a:r>
              <a:rPr lang="ko-KR" altLang="en-US" dirty="0"/>
              <a:t>학습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8EE6C-FCF1-4622-9917-425789E03B62}"/>
              </a:ext>
            </a:extLst>
          </p:cNvPr>
          <p:cNvSpPr txBox="1"/>
          <p:nvPr/>
        </p:nvSpPr>
        <p:spPr>
          <a:xfrm>
            <a:off x="231789" y="2074457"/>
            <a:ext cx="404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연산을 수행하는 </a:t>
            </a:r>
            <a:r>
              <a:rPr lang="ko-KR" altLang="en-US" dirty="0" err="1"/>
              <a:t>퍼셉트론</a:t>
            </a:r>
            <a:r>
              <a:rPr lang="ko-KR" altLang="en-US" dirty="0"/>
              <a:t> 학습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3384B-E774-4411-8A62-24FDEE25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" y="773281"/>
            <a:ext cx="5384518" cy="1304953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6E52BC7-7DEA-40CF-9CE9-F0C41C0C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017" y="2555301"/>
            <a:ext cx="8153400" cy="33775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Perceptron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샘플과 레이블이다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[[0,0],[0,1],[1,0],[1,1]]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[0, 1, 1, 0]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퍼셉트론을</a:t>
            </a:r>
            <a:r>
              <a:rPr lang="ko-KR" altLang="en-US" sz="1600" kern="0" dirty="0">
                <a:latin typeface="Trebuchet MS" pitchFamily="34" charset="0"/>
              </a:rPr>
              <a:t>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ko-KR" altLang="en-US" sz="1600" kern="0" dirty="0">
                <a:latin typeface="Trebuchet MS" pitchFamily="34" charset="0"/>
              </a:rPr>
              <a:t>는 종료 조건이다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ko-KR" altLang="en-US" sz="1600" kern="0" dirty="0" err="1">
                <a:latin typeface="Trebuchet MS" pitchFamily="34" charset="0"/>
              </a:rPr>
              <a:t>난수의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시드이다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</a:t>
            </a:r>
            <a:r>
              <a:rPr lang="en-US" altLang="ko-KR" sz="1600" kern="0" dirty="0">
                <a:latin typeface="Trebuchet MS" pitchFamily="34" charset="0"/>
              </a:rPr>
              <a:t> = Perceptron(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en-US" altLang="ko-KR" sz="1600" kern="0" dirty="0">
                <a:latin typeface="Trebuchet MS" pitchFamily="34" charset="0"/>
              </a:rPr>
              <a:t>=1e-3,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테스트를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clf.predict</a:t>
            </a:r>
            <a:r>
              <a:rPr lang="en-US" altLang="ko-KR" sz="1600" kern="0" dirty="0">
                <a:latin typeface="Trebuchet MS" pitchFamily="34" charset="0"/>
              </a:rPr>
              <a:t>(X))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ECCF067-30FB-45DC-B8C1-28E7D737F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017" y="6183154"/>
            <a:ext cx="8153400" cy="5844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0]</a:t>
            </a:r>
          </a:p>
        </p:txBody>
      </p:sp>
    </p:spTree>
    <p:extLst>
      <p:ext uri="{BB962C8B-B14F-4D97-AF65-F5344CB8AC3E}">
        <p14:creationId xmlns:p14="http://schemas.microsoft.com/office/powerpoint/2010/main" val="290258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07A0D2-56F3-4D43-9FD5-15B43CCE31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2444" y="885495"/>
            <a:ext cx="9317565" cy="1326319"/>
          </a:xfrm>
        </p:spPr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연산은 </a:t>
            </a:r>
            <a:r>
              <a:rPr lang="ko-KR" altLang="en-US" dirty="0" err="1"/>
              <a:t>퍼셉트론으로</a:t>
            </a:r>
            <a:r>
              <a:rPr lang="ko-KR" altLang="en-US" dirty="0"/>
              <a:t> 학습이 불가능 하다 </a:t>
            </a:r>
            <a:endParaRPr lang="en-US" altLang="ko-KR" dirty="0"/>
          </a:p>
          <a:p>
            <a:r>
              <a:rPr lang="ko-KR" altLang="en-US" dirty="0" err="1"/>
              <a:t>퍼셉트론도</a:t>
            </a:r>
            <a:r>
              <a:rPr lang="ko-KR" altLang="en-US" dirty="0"/>
              <a:t> </a:t>
            </a:r>
            <a:r>
              <a:rPr lang="en-US" altLang="ko-KR" dirty="0"/>
              <a:t>w*</a:t>
            </a:r>
            <a:r>
              <a:rPr lang="en-US" altLang="ko-KR" dirty="0" err="1"/>
              <a:t>x+b</a:t>
            </a:r>
            <a:r>
              <a:rPr lang="en-US" altLang="ko-KR" dirty="0"/>
              <a:t> </a:t>
            </a:r>
            <a:r>
              <a:rPr lang="ko-KR" altLang="en-US" dirty="0"/>
              <a:t>의 형태</a:t>
            </a:r>
            <a:r>
              <a:rPr lang="en-US" altLang="ko-KR" dirty="0"/>
              <a:t>.  </a:t>
            </a:r>
            <a:r>
              <a:rPr lang="ko-KR" altLang="en-US" dirty="0"/>
              <a:t>직선을 이용한 분류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E13A9-750B-4D5A-807A-62F1648E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216"/>
            <a:ext cx="4867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5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ACC4-8A25-4C12-B211-17B20FF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DCE66-0092-4063-95F2-DA7758EF353D}"/>
              </a:ext>
            </a:extLst>
          </p:cNvPr>
          <p:cNvSpPr txBox="1"/>
          <p:nvPr/>
        </p:nvSpPr>
        <p:spPr>
          <a:xfrm>
            <a:off x="186490" y="960053"/>
            <a:ext cx="11322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활성화 함수</a:t>
            </a:r>
            <a:r>
              <a:rPr lang="en-US" altLang="ko-KR" dirty="0"/>
              <a:t>(activation function)</a:t>
            </a:r>
            <a:r>
              <a:rPr lang="ko-KR" altLang="en-US" dirty="0"/>
              <a:t>은 입력의 총합을 받아서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계산하는 함수이다</a:t>
            </a:r>
            <a:endParaRPr lang="en-US" altLang="ko-KR" dirty="0"/>
          </a:p>
          <a:p>
            <a:r>
              <a:rPr lang="en-US" altLang="ko-KR" dirty="0"/>
              <a:t>-MLP</a:t>
            </a:r>
            <a:r>
              <a:rPr lang="ko-KR" altLang="en-US" dirty="0"/>
              <a:t>에서는 다양한 활성화 함수를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0B291D-3BC4-4A26-8A4B-11F85F21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0" y="2634720"/>
            <a:ext cx="6259113" cy="29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ACC4-8A25-4C12-B211-17B20FF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A328A828-B61A-483F-99B7-C3B4C01E7DF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9019" y="1035334"/>
            <a:ext cx="8153400" cy="2585449"/>
          </a:xfrm>
        </p:spPr>
      </p:pic>
    </p:spTree>
    <p:extLst>
      <p:ext uri="{BB962C8B-B14F-4D97-AF65-F5344CB8AC3E}">
        <p14:creationId xmlns:p14="http://schemas.microsoft.com/office/powerpoint/2010/main" val="15190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9CDD8-FBA5-48B3-BE30-B4A938E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수업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9F75E-80E9-491C-892F-73E2EAEC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, MLP</a:t>
            </a:r>
          </a:p>
          <a:p>
            <a:r>
              <a:rPr lang="en-US" altLang="ko-KR" dirty="0"/>
              <a:t>MLP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ko-KR" altLang="en-US" dirty="0"/>
              <a:t>순방향 패스</a:t>
            </a:r>
            <a:r>
              <a:rPr lang="en-US" altLang="ko-KR" dirty="0"/>
              <a:t>, </a:t>
            </a:r>
            <a:r>
              <a:rPr lang="ko-KR" altLang="en-US" dirty="0"/>
              <a:t>역방향 패스</a:t>
            </a:r>
            <a:endParaRPr lang="en-US" altLang="ko-KR" dirty="0"/>
          </a:p>
          <a:p>
            <a:r>
              <a:rPr lang="ko-KR" altLang="en-US" dirty="0"/>
              <a:t>분류 </a:t>
            </a:r>
            <a:r>
              <a:rPr lang="en-US" altLang="ko-KR" dirty="0"/>
              <a:t>VS.</a:t>
            </a:r>
            <a:r>
              <a:rPr lang="ko-KR" altLang="en-US" dirty="0"/>
              <a:t> 회귀</a:t>
            </a:r>
            <a:endParaRPr lang="en-US" altLang="ko-KR" dirty="0"/>
          </a:p>
          <a:p>
            <a:r>
              <a:rPr lang="ko-KR" altLang="en-US" dirty="0"/>
              <a:t>딥러닝 </a:t>
            </a:r>
            <a:endParaRPr lang="en-US" altLang="ko-KR" dirty="0"/>
          </a:p>
          <a:p>
            <a:r>
              <a:rPr lang="ko-KR" altLang="en-US" dirty="0"/>
              <a:t>전체 리뷰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EE529-54BB-44C0-88B6-9F90E6B43B68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9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ACC4-8A25-4C12-B211-17B20FF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(step)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DB1CCB0-370B-4387-A00B-F6AA17E1D3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5765" y="1291441"/>
            <a:ext cx="8153400" cy="4495800"/>
          </a:xfrm>
        </p:spPr>
        <p:txBody>
          <a:bodyPr/>
          <a:lstStyle/>
          <a:p>
            <a:r>
              <a:rPr lang="ko-KR" altLang="en-US" dirty="0"/>
              <a:t>계단 함수는 입력 신호의 총합이 </a:t>
            </a:r>
            <a:r>
              <a:rPr lang="en-US" altLang="ko-KR" dirty="0"/>
              <a:t>0</a:t>
            </a:r>
            <a:r>
              <a:rPr lang="ko-KR" altLang="en-US" dirty="0"/>
              <a:t>을 넘으면 </a:t>
            </a:r>
            <a:r>
              <a:rPr lang="en-US" altLang="ko-KR" dirty="0"/>
              <a:t>1</a:t>
            </a:r>
            <a:r>
              <a:rPr lang="ko-KR" altLang="en-US" dirty="0"/>
              <a:t>을 출력하고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출력하는 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CB45E-A8E9-43E6-8BEB-44EA71E5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66975"/>
            <a:ext cx="2276475" cy="96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9DFCF5-6CBC-41C4-9DD3-62CC808C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93" y="3717032"/>
            <a:ext cx="3419223" cy="22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ACC4-8A25-4C12-B211-17B20FF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(</a:t>
            </a:r>
            <a:r>
              <a:rPr lang="ko-KR" altLang="en-US" dirty="0" err="1"/>
              <a:t>시그모이드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20C6C0-2EBB-4B2C-BABE-6885A1387510}"/>
              </a:ext>
            </a:extLst>
          </p:cNvPr>
          <p:cNvSpPr/>
          <p:nvPr/>
        </p:nvSpPr>
        <p:spPr>
          <a:xfrm>
            <a:off x="237881" y="3428560"/>
            <a:ext cx="51845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0DED8FF-BF21-43B8-9992-1F9786BFE905}"/>
              </a:ext>
            </a:extLst>
          </p:cNvPr>
          <p:cNvSpPr txBox="1">
            <a:spLocks/>
          </p:cNvSpPr>
          <p:nvPr/>
        </p:nvSpPr>
        <p:spPr>
          <a:xfrm>
            <a:off x="454993" y="1095704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68288" algn="l"/>
              </a:tabLst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맑은 고딕" panose="020B0503020000020004" pitchFamily="50" charset="-127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1980</a:t>
            </a:r>
            <a:r>
              <a:rPr lang="ko-KR" altLang="en-US"/>
              <a:t>년대부터 사용돼온 전통적인 활성화 함수이다</a:t>
            </a:r>
            <a:r>
              <a:rPr lang="en-US" altLang="ko-KR"/>
              <a:t>. </a:t>
            </a:r>
            <a:r>
              <a:rPr lang="ko-KR" altLang="en-US"/>
              <a:t>시그모이드는 다음과 같이 </a:t>
            </a:r>
            <a:r>
              <a:rPr lang="en-US" altLang="ko-KR"/>
              <a:t>S</a:t>
            </a:r>
            <a:r>
              <a:rPr lang="ko-KR" altLang="en-US"/>
              <a:t>자와 같은 형태를 가진다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2F25A8-AE6F-436C-B1DC-95C0CCE9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05" y="2209360"/>
            <a:ext cx="2028825" cy="838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31257A-0676-418F-88CD-36DB8299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25" y="3075556"/>
            <a:ext cx="4226645" cy="28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3ACC4-8A25-4C12-B211-17B20FF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(</a:t>
            </a:r>
            <a:r>
              <a:rPr lang="en-US" altLang="ko-KR" dirty="0" err="1"/>
              <a:t>Rectifed</a:t>
            </a:r>
            <a:r>
              <a:rPr lang="en-US" altLang="ko-KR" dirty="0"/>
              <a:t> Linear Unit function)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B7C74A3-C409-41CB-AAF2-27F4A5FA3A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5504" y="1181100"/>
            <a:ext cx="8153400" cy="4495800"/>
          </a:xfrm>
        </p:spPr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함수는 최근에 가장 인기 있는 활성화 함수이다</a:t>
            </a:r>
            <a:r>
              <a:rPr lang="en-US" altLang="ko-KR" dirty="0"/>
              <a:t>.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함수는 입력이 </a:t>
            </a:r>
            <a:r>
              <a:rPr lang="en-US" altLang="ko-KR" dirty="0"/>
              <a:t>0</a:t>
            </a:r>
            <a:r>
              <a:rPr lang="ko-KR" altLang="en-US" dirty="0"/>
              <a:t>을 넘으면 그대로 출력하고</a:t>
            </a:r>
            <a:r>
              <a:rPr lang="en-US" altLang="ko-KR" dirty="0"/>
              <a:t>, </a:t>
            </a:r>
            <a:r>
              <a:rPr lang="ko-KR" altLang="en-US" dirty="0"/>
              <a:t>입력이 </a:t>
            </a:r>
            <a:r>
              <a:rPr lang="en-US" altLang="ko-KR" dirty="0"/>
              <a:t>0</a:t>
            </a:r>
            <a:r>
              <a:rPr lang="ko-KR" altLang="en-US" dirty="0"/>
              <a:t>보다 적으면 출력은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59C378-D753-44C5-B922-24A5C10D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37" y="2600325"/>
            <a:ext cx="2314575" cy="82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960EF4-7A5E-4C6F-B5CD-07488D4C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584" y="3497580"/>
            <a:ext cx="350084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4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045CDED-E75A-486D-9D7C-08FBE7253796}"/>
              </a:ext>
            </a:extLst>
          </p:cNvPr>
          <p:cNvSpPr/>
          <p:nvPr/>
        </p:nvSpPr>
        <p:spPr>
          <a:xfrm>
            <a:off x="496743" y="1149953"/>
            <a:ext cx="833130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평면 자체에 변화를 주는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해결하기 위해서 우리는 두 개의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번에 계산할 수 있어야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가능하게 하려면 숨어있는 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(hidden layer)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만들면 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7781F-1A93-4F53-8E51-6385AA1EE485}"/>
              </a:ext>
            </a:extLst>
          </p:cNvPr>
          <p:cNvSpPr txBox="1"/>
          <p:nvPr/>
        </p:nvSpPr>
        <p:spPr>
          <a:xfrm>
            <a:off x="546958" y="5844568"/>
            <a:ext cx="41154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7-4 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0D227F-995B-4922-8CA5-0C891C05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42" y="3091974"/>
            <a:ext cx="6347627" cy="259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폭발: 8pt 5">
            <a:extLst>
              <a:ext uri="{FF2B5EF4-FFF2-40B4-BE49-F238E27FC236}">
                <a16:creationId xmlns:a16="http://schemas.microsoft.com/office/drawing/2014/main" id="{A7F5DDED-C08D-4A80-96F5-4557F03636E1}"/>
              </a:ext>
            </a:extLst>
          </p:cNvPr>
          <p:cNvSpPr/>
          <p:nvPr/>
        </p:nvSpPr>
        <p:spPr>
          <a:xfrm>
            <a:off x="5381296" y="5677332"/>
            <a:ext cx="420413" cy="4478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3996D-F61C-4515-8D28-439B8403A6BA}"/>
              </a:ext>
            </a:extLst>
          </p:cNvPr>
          <p:cNvSpPr txBox="1"/>
          <p:nvPr/>
        </p:nvSpPr>
        <p:spPr>
          <a:xfrm>
            <a:off x="4893616" y="6141187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05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CD15AB-8307-4F10-9FF5-395A70204F60}"/>
              </a:ext>
            </a:extLst>
          </p:cNvPr>
          <p:cNvSpPr/>
          <p:nvPr/>
        </p:nvSpPr>
        <p:spPr>
          <a:xfrm>
            <a:off x="463290" y="1016138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입력층과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사이에 숨어있는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만드는 것을 도식으로 나타내면 그림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7-6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FD6059-A4F5-48E3-A763-A60EF923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12" y="2115996"/>
            <a:ext cx="4157228" cy="330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CDF16-9F41-4730-B10F-4E3906675CA1}"/>
              </a:ext>
            </a:extLst>
          </p:cNvPr>
          <p:cNvSpPr txBox="1"/>
          <p:nvPr/>
        </p:nvSpPr>
        <p:spPr>
          <a:xfrm>
            <a:off x="553273" y="5584563"/>
            <a:ext cx="249131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7-6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F5F86E2-7E5E-454D-9B1E-9A8A4532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853" y="4088793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B634459-D88A-436C-B8B1-DD2EAE61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9086" y="4680578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AD40BA0-A2C3-4134-A57D-28E78967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6485" y="3217933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966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0AF3-928D-48F4-889B-42089FF8B610}"/>
              </a:ext>
            </a:extLst>
          </p:cNvPr>
          <p:cNvSpPr txBox="1"/>
          <p:nvPr/>
        </p:nvSpPr>
        <p:spPr>
          <a:xfrm>
            <a:off x="488500" y="1209786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57CCB6-02AB-4436-8128-82F0523E272E}"/>
              </a:ext>
            </a:extLst>
          </p:cNvPr>
          <p:cNvSpPr/>
          <p:nvPr/>
        </p:nvSpPr>
        <p:spPr>
          <a:xfrm>
            <a:off x="318324" y="2153563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변숫값을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정하고 이를 이용해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해결하는 과정을 알아보자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0465CD-6701-4F2D-BED8-A72EE42A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74" y="3197825"/>
            <a:ext cx="3902732" cy="15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07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82365-7311-411C-9547-4125D5A54D25}"/>
              </a:ext>
            </a:extLst>
          </p:cNvPr>
          <p:cNvSpPr txBox="1"/>
          <p:nvPr/>
        </p:nvSpPr>
        <p:spPr>
          <a:xfrm>
            <a:off x="276626" y="783098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08711E-0B6A-43A4-9926-333D1CE61F57}"/>
              </a:ext>
            </a:extLst>
          </p:cNvPr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이것을 도식에 대입하면 다음과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060DD8-500F-46E3-ABF6-3336FA60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878" y="2194505"/>
            <a:ext cx="4570574" cy="36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7BA2A-55CC-40AB-AFD3-DADFF82A5208}"/>
              </a:ext>
            </a:extLst>
          </p:cNvPr>
          <p:cNvSpPr txBox="1"/>
          <p:nvPr/>
        </p:nvSpPr>
        <p:spPr>
          <a:xfrm>
            <a:off x="597878" y="5996254"/>
            <a:ext cx="450146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7-7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 변수를 채워보자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8F1865B-E4D0-4411-94E3-13BE2EE6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216" y="4965586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B2CAC17-DDF0-40CA-92FF-8CBAE6E7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363" y="3366150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3A52B49-2F2F-4D30-82E9-01F833A8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316" y="4159817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552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42F4BA-9882-42FE-9EC3-76D6F4ECA74B}"/>
              </a:ext>
            </a:extLst>
          </p:cNvPr>
          <p:cNvGrpSpPr/>
          <p:nvPr/>
        </p:nvGrpSpPr>
        <p:grpSpPr>
          <a:xfrm>
            <a:off x="1567520" y="1192734"/>
            <a:ext cx="5234724" cy="4167825"/>
            <a:chOff x="1567520" y="1192734"/>
            <a:chExt cx="5234724" cy="41678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F39DF90-58E1-4E99-8E34-A088D6C40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7520" y="1192734"/>
              <a:ext cx="5234724" cy="41678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702E7-AB57-432F-B5CF-EE03CD18B850}"/>
                </a:ext>
              </a:extLst>
            </p:cNvPr>
            <p:cNvSpPr txBox="1"/>
            <p:nvPr/>
          </p:nvSpPr>
          <p:spPr>
            <a:xfrm>
              <a:off x="3562350" y="2185661"/>
              <a:ext cx="1009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NAND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850603-E9FB-4ADF-8E40-55040C5E1D45}"/>
                </a:ext>
              </a:extLst>
            </p:cNvPr>
            <p:cNvSpPr txBox="1"/>
            <p:nvPr/>
          </p:nvSpPr>
          <p:spPr>
            <a:xfrm>
              <a:off x="3875436" y="3872120"/>
              <a:ext cx="618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OR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D5FACC-E276-4B82-9D47-5C1710EECCAC}"/>
                </a:ext>
              </a:extLst>
            </p:cNvPr>
            <p:cNvSpPr txBox="1"/>
            <p:nvPr/>
          </p:nvSpPr>
          <p:spPr>
            <a:xfrm>
              <a:off x="5429163" y="3121000"/>
              <a:ext cx="747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AND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7A69860B-DDA5-45E1-B399-21B0E5F0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048" y="2476233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5ADF069-CFFC-4C18-9E02-77CA525E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5800" y="4162692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122364C-DA48-4705-98F2-D509CDAF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2231" y="3319462"/>
            <a:ext cx="200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43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B2F88-1CA3-4B1C-9E51-1FFA52A6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418" y="1790526"/>
            <a:ext cx="7667760" cy="222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8305EC3-E7CB-4105-95D0-118806ECB21A}"/>
              </a:ext>
            </a:extLst>
          </p:cNvPr>
          <p:cNvGrpSpPr/>
          <p:nvPr/>
        </p:nvGrpSpPr>
        <p:grpSpPr>
          <a:xfrm>
            <a:off x="355494" y="1136627"/>
            <a:ext cx="7787609" cy="549381"/>
            <a:chOff x="507894" y="1551397"/>
            <a:chExt cx="7787609" cy="549381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08CA94A-A572-498C-9A75-FCF426EB1639}"/>
                </a:ext>
              </a:extLst>
            </p:cNvPr>
            <p:cNvSpPr/>
            <p:nvPr/>
          </p:nvSpPr>
          <p:spPr>
            <a:xfrm>
              <a:off x="507894" y="1551397"/>
              <a:ext cx="7787609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     과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번갈아 대입해 가며 최종 값을 출력해 보자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89A0289C-4C65-4FB0-87D7-BCBECEA379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804978"/>
                </p:ext>
              </p:extLst>
            </p:nvPr>
          </p:nvGraphicFramePr>
          <p:xfrm>
            <a:off x="1972783" y="1761775"/>
            <a:ext cx="330289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수식" r:id="rId4" imgW="215640" imgH="152280" progId="Equation.3">
                    <p:embed/>
                  </p:oleObj>
                </mc:Choice>
                <mc:Fallback>
                  <p:oleObj name="수식" r:id="rId4" imgW="215640" imgH="152280" progId="Equation.3">
                    <p:embed/>
                    <p:pic>
                      <p:nvPicPr>
                        <p:cNvPr id="6" name="Object 6">
                          <a:extLst>
                            <a:ext uri="{FF2B5EF4-FFF2-40B4-BE49-F238E27FC236}">
                              <a16:creationId xmlns:a16="http://schemas.microsoft.com/office/drawing/2014/main" id="{89A0289C-4C65-4FB0-87D7-BCBECEA37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783" y="1761775"/>
                          <a:ext cx="330289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85E15638-84EC-4C4B-89A5-C1EA09241F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125824"/>
                </p:ext>
              </p:extLst>
            </p:nvPr>
          </p:nvGraphicFramePr>
          <p:xfrm>
            <a:off x="1351624" y="1761774"/>
            <a:ext cx="310860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수식" r:id="rId6" imgW="203040" imgH="152280" progId="Equation.3">
                    <p:embed/>
                  </p:oleObj>
                </mc:Choice>
                <mc:Fallback>
                  <p:oleObj name="수식" r:id="rId6" imgW="203040" imgH="152280" progId="Equation.3">
                    <p:embed/>
                    <p:pic>
                      <p:nvPicPr>
                        <p:cNvPr id="7" name="Object 7">
                          <a:extLst>
                            <a:ext uri="{FF2B5EF4-FFF2-40B4-BE49-F238E27FC236}">
                              <a16:creationId xmlns:a16="http://schemas.microsoft.com/office/drawing/2014/main" id="{85E15638-84EC-4C4B-89A5-C1EA09241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624" y="1761774"/>
                          <a:ext cx="310860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E8E98517-084F-46B6-9DE9-71C485D8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835" y="4542862"/>
            <a:ext cx="7694606" cy="193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7B09-8FEF-4724-AA03-85908AD19C54}"/>
              </a:ext>
            </a:extLst>
          </p:cNvPr>
          <p:cNvSpPr txBox="1"/>
          <p:nvPr/>
        </p:nvSpPr>
        <p:spPr>
          <a:xfrm>
            <a:off x="8811491" y="1922318"/>
            <a:ext cx="307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NAND,OR,AND </a:t>
            </a:r>
            <a:r>
              <a:rPr lang="ko-KR" altLang="en-US" dirty="0"/>
              <a:t>기능을 하는</a:t>
            </a:r>
            <a:endParaRPr lang="en-US" altLang="ko-KR" dirty="0"/>
          </a:p>
          <a:p>
            <a:r>
              <a:rPr lang="ko-KR" altLang="en-US" dirty="0" err="1"/>
              <a:t>퍼셉트론이</a:t>
            </a:r>
            <a:r>
              <a:rPr lang="ko-KR" altLang="en-US" dirty="0"/>
              <a:t> 연결되어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XOR </a:t>
            </a:r>
            <a:r>
              <a:rPr lang="ko-KR" altLang="en-US" dirty="0"/>
              <a:t>기능을 수행 </a:t>
            </a:r>
          </a:p>
        </p:txBody>
      </p:sp>
    </p:spTree>
    <p:extLst>
      <p:ext uri="{BB962C8B-B14F-4D97-AF65-F5344CB8AC3E}">
        <p14:creationId xmlns:p14="http://schemas.microsoft.com/office/powerpoint/2010/main" val="1431806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620114" y="2485441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" y="2485441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698940" y="4257575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" y="4257575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464676" y="2545355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76" y="2545355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464676" y="4257575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76" y="4257575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4004440" y="3401642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40" y="3401642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345328" y="2835684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424154" y="2989784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424154" y="4628839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424154" y="2753709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3189890" y="2906882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3189890" y="3888826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420414" y="11140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16290" y="1971881"/>
            <a:ext cx="410993" cy="57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496655" y="3804767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004440" y="2793687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873792" y="3111584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941189" y="4742624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618699" y="3851607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F1246A-9F1E-4670-B1BD-84CBBEEC3120}"/>
                  </a:ext>
                </a:extLst>
              </p:cNvPr>
              <p:cNvSpPr txBox="1"/>
              <p:nvPr/>
            </p:nvSpPr>
            <p:spPr>
              <a:xfrm>
                <a:off x="1393714" y="2389302"/>
                <a:ext cx="628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F1246A-9F1E-4670-B1BD-84CBBEEC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14" y="2389302"/>
                <a:ext cx="62844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EAC10DD-CA30-4F0E-9056-1B6759F106E0}"/>
                  </a:ext>
                </a:extLst>
              </p:cNvPr>
              <p:cNvSpPr txBox="1"/>
              <p:nvPr/>
            </p:nvSpPr>
            <p:spPr>
              <a:xfrm>
                <a:off x="1787849" y="3031522"/>
                <a:ext cx="628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EAC10DD-CA30-4F0E-9056-1B6759F1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49" y="3031522"/>
                <a:ext cx="628441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E30A98-960B-4D0C-87FE-3FC92D3B5652}"/>
                  </a:ext>
                </a:extLst>
              </p:cNvPr>
              <p:cNvSpPr txBox="1"/>
              <p:nvPr/>
            </p:nvSpPr>
            <p:spPr>
              <a:xfrm>
                <a:off x="1300753" y="3214207"/>
                <a:ext cx="62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E30A98-960B-4D0C-87FE-3FC92D3B5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53" y="3214207"/>
                <a:ext cx="628442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9D5394-A69E-4594-BE38-7A184F938F01}"/>
                  </a:ext>
                </a:extLst>
              </p:cNvPr>
              <p:cNvSpPr txBox="1"/>
              <p:nvPr/>
            </p:nvSpPr>
            <p:spPr>
              <a:xfrm>
                <a:off x="1468306" y="4542217"/>
                <a:ext cx="63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9D5394-A69E-4594-BE38-7A184F93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06" y="4542217"/>
                <a:ext cx="63376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B9F3D00-2B32-41AE-9474-35F623C9556F}"/>
                  </a:ext>
                </a:extLst>
              </p:cNvPr>
              <p:cNvSpPr txBox="1"/>
              <p:nvPr/>
            </p:nvSpPr>
            <p:spPr>
              <a:xfrm>
                <a:off x="3439813" y="3059668"/>
                <a:ext cx="63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B9F3D00-2B32-41AE-9474-35F623C9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13" y="3059668"/>
                <a:ext cx="63376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D18EB0A-602D-4575-9288-7FAF8929BFCF}"/>
                  </a:ext>
                </a:extLst>
              </p:cNvPr>
              <p:cNvSpPr txBox="1"/>
              <p:nvPr/>
            </p:nvSpPr>
            <p:spPr>
              <a:xfrm>
                <a:off x="3551980" y="4057315"/>
                <a:ext cx="63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D18EB0A-602D-4575-9288-7FAF8929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80" y="4057315"/>
                <a:ext cx="633763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12A3A1-9AF3-476E-AD06-820917A1B643}"/>
                  </a:ext>
                </a:extLst>
              </p:cNvPr>
              <p:cNvSpPr txBox="1"/>
              <p:nvPr/>
            </p:nvSpPr>
            <p:spPr>
              <a:xfrm>
                <a:off x="2135627" y="1607259"/>
                <a:ext cx="48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12A3A1-9AF3-476E-AD06-820917A1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27" y="1607259"/>
                <a:ext cx="486159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5DDD6C-320D-4B43-9D8D-1BE0FB3BC4C8}"/>
                  </a:ext>
                </a:extLst>
              </p:cNvPr>
              <p:cNvSpPr txBox="1"/>
              <p:nvPr/>
            </p:nvSpPr>
            <p:spPr>
              <a:xfrm>
                <a:off x="2236930" y="3515919"/>
                <a:ext cx="491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5DDD6C-320D-4B43-9D8D-1BE0FB3B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0" y="3515919"/>
                <a:ext cx="491481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3C2562-EF7E-48E8-995D-9A39FBCB8926}"/>
                  </a:ext>
                </a:extLst>
              </p:cNvPr>
              <p:cNvSpPr txBox="1"/>
              <p:nvPr/>
            </p:nvSpPr>
            <p:spPr>
              <a:xfrm>
                <a:off x="3694262" y="2404560"/>
                <a:ext cx="49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3C2562-EF7E-48E8-995D-9A39FBCB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62" y="2404560"/>
                <a:ext cx="491481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6B07F6F5-AD0F-463A-9757-03F7D6BA3A0B}"/>
                  </a:ext>
                </a:extLst>
              </p:cNvPr>
              <p:cNvSpPr/>
              <p:nvPr/>
            </p:nvSpPr>
            <p:spPr>
              <a:xfrm>
                <a:off x="7653072" y="255663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6B07F6F5-AD0F-463A-9757-03F7D6BA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072" y="2556639"/>
                <a:ext cx="725214" cy="70048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CEDB1EB-85FC-456A-B20A-89B31CEE719D}"/>
                  </a:ext>
                </a:extLst>
              </p:cNvPr>
              <p:cNvSpPr/>
              <p:nvPr/>
            </p:nvSpPr>
            <p:spPr>
              <a:xfrm>
                <a:off x="7731898" y="432877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CEDB1EB-85FC-456A-B20A-89B31CEE7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98" y="4328773"/>
                <a:ext cx="725214" cy="7004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6C96E7B3-2CEE-46A6-AEB8-7C9FC3964526}"/>
                  </a:ext>
                </a:extLst>
              </p:cNvPr>
              <p:cNvSpPr/>
              <p:nvPr/>
            </p:nvSpPr>
            <p:spPr>
              <a:xfrm>
                <a:off x="9497634" y="261655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6C96E7B3-2CEE-46A6-AEB8-7C9FC3964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634" y="2616553"/>
                <a:ext cx="725214" cy="70048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A7D9004-71AF-44F5-B5DA-BE1B1AEE9E02}"/>
              </a:ext>
            </a:extLst>
          </p:cNvPr>
          <p:cNvCxnSpPr>
            <a:stCxn id="131" idx="6"/>
            <a:endCxn id="132" idx="2"/>
          </p:cNvCxnSpPr>
          <p:nvPr/>
        </p:nvCxnSpPr>
        <p:spPr>
          <a:xfrm flipV="1">
            <a:off x="8457112" y="306098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E4ED2EC-D315-4ED8-933B-40FB4838A1A2}"/>
              </a:ext>
            </a:extLst>
          </p:cNvPr>
          <p:cNvCxnSpPr/>
          <p:nvPr/>
        </p:nvCxnSpPr>
        <p:spPr>
          <a:xfrm>
            <a:off x="8457112" y="282490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0301ED9-2232-4022-B938-6C52ADAC4C93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9449248" y="2043079"/>
            <a:ext cx="410993" cy="57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1996632-196E-4C30-AEE4-3D874A465950}"/>
              </a:ext>
            </a:extLst>
          </p:cNvPr>
          <p:cNvSpPr txBox="1"/>
          <p:nvPr/>
        </p:nvSpPr>
        <p:spPr>
          <a:xfrm>
            <a:off x="9906750" y="318278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35EC3A-3D8A-42CB-9C76-491535014BE1}"/>
                  </a:ext>
                </a:extLst>
              </p:cNvPr>
              <p:cNvSpPr txBox="1"/>
              <p:nvPr/>
            </p:nvSpPr>
            <p:spPr>
              <a:xfrm>
                <a:off x="8426672" y="2460500"/>
                <a:ext cx="628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35EC3A-3D8A-42CB-9C76-491535014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672" y="2460500"/>
                <a:ext cx="628441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FC18775-00EA-41E6-BDE4-2666B41D8E64}"/>
                  </a:ext>
                </a:extLst>
              </p:cNvPr>
              <p:cNvSpPr txBox="1"/>
              <p:nvPr/>
            </p:nvSpPr>
            <p:spPr>
              <a:xfrm>
                <a:off x="8820807" y="3102720"/>
                <a:ext cx="628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FC18775-00EA-41E6-BDE4-2666B41D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07" y="3102720"/>
                <a:ext cx="628441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65E6708-751D-48A1-A022-D4CCF9BA7F9A}"/>
                  </a:ext>
                </a:extLst>
              </p:cNvPr>
              <p:cNvSpPr txBox="1"/>
              <p:nvPr/>
            </p:nvSpPr>
            <p:spPr>
              <a:xfrm>
                <a:off x="9168585" y="1678457"/>
                <a:ext cx="486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65E6708-751D-48A1-A022-D4CCF9BA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585" y="1678457"/>
                <a:ext cx="486159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26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B5AEB-71F5-4ADF-AF85-1939B304780E}"/>
              </a:ext>
            </a:extLst>
          </p:cNvPr>
          <p:cNvSpPr txBox="1"/>
          <p:nvPr/>
        </p:nvSpPr>
        <p:spPr>
          <a:xfrm>
            <a:off x="453008" y="5180954"/>
            <a:ext cx="7560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다수의 입력 신호 를 받아서 하나의 신호를 출력한다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가중치는 입력 신호가 출력에 미치는 </a:t>
            </a:r>
            <a:r>
              <a:rPr lang="ko-KR" altLang="en-US" dirty="0">
                <a:solidFill>
                  <a:srgbClr val="0000FF"/>
                </a:solidFill>
              </a:rPr>
              <a:t>중요도</a:t>
            </a:r>
            <a:r>
              <a:rPr lang="ko-KR" altLang="en-US" dirty="0"/>
              <a:t>를 조절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바이어스는 뉴런이 얼마나 쉽게 활성화 되는지 결정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/>
              <a:t>가중합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w1*x1+w2*x2+b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활성화 함수는 </a:t>
            </a:r>
            <a:r>
              <a:rPr lang="ko-KR" altLang="en-US" dirty="0">
                <a:solidFill>
                  <a:srgbClr val="FF0000"/>
                </a:solidFill>
              </a:rPr>
              <a:t>가중합의 결과를 </a:t>
            </a:r>
            <a:r>
              <a:rPr lang="ko-KR" altLang="en-US" dirty="0"/>
              <a:t>놓고  </a:t>
            </a:r>
            <a:r>
              <a:rPr lang="en-US" altLang="ko-KR" dirty="0"/>
              <a:t>0, 1</a:t>
            </a:r>
            <a:r>
              <a:rPr lang="ko-KR" altLang="en-US" dirty="0"/>
              <a:t>을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B664E-61DD-478D-9088-14636858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3" y="2017657"/>
            <a:ext cx="6131767" cy="3117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DB800-2042-40B3-828F-44F19CF7F1A1}"/>
              </a:ext>
            </a:extLst>
          </p:cNvPr>
          <p:cNvSpPr txBox="1"/>
          <p:nvPr/>
        </p:nvSpPr>
        <p:spPr>
          <a:xfrm>
            <a:off x="543443" y="1076881"/>
            <a:ext cx="707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(perceptron): </a:t>
            </a:r>
            <a:r>
              <a:rPr lang="ko-KR" altLang="en-US" dirty="0"/>
              <a:t>인공 뉴런 은 </a:t>
            </a:r>
            <a:r>
              <a:rPr lang="en-US" altLang="ko-KR" dirty="0"/>
              <a:t>1957</a:t>
            </a:r>
            <a:r>
              <a:rPr lang="ko-KR" altLang="en-US" dirty="0"/>
              <a:t>년에 </a:t>
            </a:r>
            <a:r>
              <a:rPr lang="ko-KR" altLang="en-US" dirty="0" err="1"/>
              <a:t>로젠블라트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고안한 인공 신경망이다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C01C6-7EA5-4BBD-81C4-D48F59B0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40" y="1921278"/>
            <a:ext cx="4689444" cy="23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9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5464097" y="1137422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38DB4-4807-4B0D-AF93-FE95D9E97566}"/>
                  </a:ext>
                </a:extLst>
              </p:cNvPr>
              <p:cNvSpPr txBox="1"/>
              <p:nvPr/>
            </p:nvSpPr>
            <p:spPr>
              <a:xfrm>
                <a:off x="600371" y="4913747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38DB4-4807-4B0D-AF93-FE95D9E9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1" y="4913747"/>
                <a:ext cx="443776" cy="276999"/>
              </a:xfrm>
              <a:prstGeom prst="rect">
                <a:avLst/>
              </a:prstGeom>
              <a:blipFill>
                <a:blip r:embed="rId12"/>
                <a:stretch>
                  <a:fillRect l="-4110" r="-27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22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5464097" y="1137422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467B64F-24B3-4CF8-AABA-6BEA77F0A75C}"/>
                  </a:ext>
                </a:extLst>
              </p:cNvPr>
              <p:cNvSpPr/>
              <p:nvPr/>
            </p:nvSpPr>
            <p:spPr>
              <a:xfrm>
                <a:off x="6794943" y="2579627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467B64F-24B3-4CF8-AABA-6BEA77F0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43" y="2579627"/>
                <a:ext cx="725214" cy="7004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6857EA9-8523-433B-A8BE-E638B51AAB60}"/>
                  </a:ext>
                </a:extLst>
              </p:cNvPr>
              <p:cNvSpPr/>
              <p:nvPr/>
            </p:nvSpPr>
            <p:spPr>
              <a:xfrm>
                <a:off x="6873769" y="4351761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6857EA9-8523-433B-A8BE-E638B51AA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769" y="4351761"/>
                <a:ext cx="725214" cy="7004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295A381-FCED-43B2-A56D-09A5B49DCBFE}"/>
                  </a:ext>
                </a:extLst>
              </p:cNvPr>
              <p:cNvSpPr/>
              <p:nvPr/>
            </p:nvSpPr>
            <p:spPr>
              <a:xfrm>
                <a:off x="8639505" y="2639541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295A381-FCED-43B2-A56D-09A5B49DC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05" y="2639541"/>
                <a:ext cx="725214" cy="7004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71F342-6D2F-473F-ADF4-352030C6F925}"/>
              </a:ext>
            </a:extLst>
          </p:cNvPr>
          <p:cNvCxnSpPr>
            <a:cxnSpLocks/>
            <a:stCxn id="36" idx="6"/>
            <a:endCxn id="37" idx="3"/>
          </p:cNvCxnSpPr>
          <p:nvPr/>
        </p:nvCxnSpPr>
        <p:spPr>
          <a:xfrm flipV="1">
            <a:off x="7598983" y="3237443"/>
            <a:ext cx="1146727" cy="146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2699FB-61A4-4C60-9656-F984B1B682CA}"/>
              </a:ext>
            </a:extLst>
          </p:cNvPr>
          <p:cNvCxnSpPr/>
          <p:nvPr/>
        </p:nvCxnSpPr>
        <p:spPr>
          <a:xfrm>
            <a:off x="7598983" y="2847895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0C5F9B-85E2-4306-B4C4-1B281E1A0DA9}"/>
              </a:ext>
            </a:extLst>
          </p:cNvPr>
          <p:cNvSpPr txBox="1"/>
          <p:nvPr/>
        </p:nvSpPr>
        <p:spPr>
          <a:xfrm>
            <a:off x="7824955" y="255032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FCFB10-A8AE-4D17-BB2C-1733C4E9F1F9}"/>
              </a:ext>
            </a:extLst>
          </p:cNvPr>
          <p:cNvSpPr txBox="1"/>
          <p:nvPr/>
        </p:nvSpPr>
        <p:spPr>
          <a:xfrm>
            <a:off x="7441517" y="4125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2E63C-FB67-448F-82DD-D7D6F549D165}"/>
              </a:ext>
            </a:extLst>
          </p:cNvPr>
          <p:cNvSpPr txBox="1"/>
          <p:nvPr/>
        </p:nvSpPr>
        <p:spPr>
          <a:xfrm>
            <a:off x="8434376" y="1726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8282E9-6AB9-42EE-ACC5-3AFB8E4F05F6}"/>
              </a:ext>
            </a:extLst>
          </p:cNvPr>
          <p:cNvCxnSpPr>
            <a:stCxn id="74" idx="2"/>
            <a:endCxn id="37" idx="0"/>
          </p:cNvCxnSpPr>
          <p:nvPr/>
        </p:nvCxnSpPr>
        <p:spPr>
          <a:xfrm>
            <a:off x="8590028" y="2096152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2378D97-4686-4124-9082-B9C0AA3F3605}"/>
              </a:ext>
            </a:extLst>
          </p:cNvPr>
          <p:cNvSpPr txBox="1"/>
          <p:nvPr/>
        </p:nvSpPr>
        <p:spPr>
          <a:xfrm>
            <a:off x="9229923" y="2851284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A87891-0E1F-415D-98CF-F41F4474168C}"/>
              </a:ext>
            </a:extLst>
          </p:cNvPr>
          <p:cNvSpPr txBox="1"/>
          <p:nvPr/>
        </p:nvSpPr>
        <p:spPr>
          <a:xfrm>
            <a:off x="6571172" y="30166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50FDBF-6859-4092-8EA0-A853FDB03CDE}"/>
              </a:ext>
            </a:extLst>
          </p:cNvPr>
          <p:cNvSpPr txBox="1"/>
          <p:nvPr/>
        </p:nvSpPr>
        <p:spPr>
          <a:xfrm>
            <a:off x="6571172" y="4787732"/>
            <a:ext cx="242111" cy="34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3795-0EE4-4438-BF3C-3EB5151E9CE7}"/>
              </a:ext>
            </a:extLst>
          </p:cNvPr>
          <p:cNvSpPr txBox="1"/>
          <p:nvPr/>
        </p:nvSpPr>
        <p:spPr>
          <a:xfrm>
            <a:off x="8172346" y="4958061"/>
            <a:ext cx="3017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가중합</a:t>
            </a:r>
            <a:r>
              <a:rPr lang="en-US" altLang="ko-KR" dirty="0"/>
              <a:t>: (-2)*1+(-2)*0+1=-1</a:t>
            </a:r>
          </a:p>
          <a:p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(-1)=0</a:t>
            </a:r>
          </a:p>
          <a:p>
            <a:endParaRPr lang="en-US" altLang="ko-KR" dirty="0"/>
          </a:p>
          <a:p>
            <a:r>
              <a:rPr lang="en-US" altLang="ko-KR" dirty="0"/>
              <a:t>n1_out=0</a:t>
            </a:r>
            <a:endParaRPr lang="ko-KR" altLang="en-US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38DB4-4807-4B0D-AF93-FE95D9E97566}"/>
                  </a:ext>
                </a:extLst>
              </p:cNvPr>
              <p:cNvSpPr txBox="1"/>
              <p:nvPr/>
            </p:nvSpPr>
            <p:spPr>
              <a:xfrm>
                <a:off x="600371" y="4913747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38DB4-4807-4B0D-AF93-FE95D9E9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1" y="4913747"/>
                <a:ext cx="443776" cy="276999"/>
              </a:xfrm>
              <a:prstGeom prst="rect">
                <a:avLst/>
              </a:prstGeom>
              <a:blipFill>
                <a:blip r:embed="rId12"/>
                <a:stretch>
                  <a:fillRect l="-4110" r="-27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8D6A4E-8692-45BC-8EDE-4109580C974C}"/>
              </a:ext>
            </a:extLst>
          </p:cNvPr>
          <p:cNvSpPr txBox="1"/>
          <p:nvPr/>
        </p:nvSpPr>
        <p:spPr>
          <a:xfrm>
            <a:off x="9038418" y="433267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w11*x1+w12*x2+b1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5F0405-78DF-41DA-9F62-66763C2B57BB}"/>
              </a:ext>
            </a:extLst>
          </p:cNvPr>
          <p:cNvCxnSpPr/>
          <p:nvPr/>
        </p:nvCxnSpPr>
        <p:spPr>
          <a:xfrm>
            <a:off x="9834826" y="2975690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663299-F14E-441F-A008-9A891481FF28}"/>
                  </a:ext>
                </a:extLst>
              </p:cNvPr>
              <p:cNvSpPr txBox="1"/>
              <p:nvPr/>
            </p:nvSpPr>
            <p:spPr>
              <a:xfrm>
                <a:off x="10860118" y="2706130"/>
                <a:ext cx="1423926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663299-F14E-441F-A008-9A891481F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118" y="2706130"/>
                <a:ext cx="1423926" cy="3786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23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00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49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4662782" y="880663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47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00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49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5464097" y="1137422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0662DF5-7A5E-48FF-B691-7EDE37407328}"/>
                  </a:ext>
                </a:extLst>
              </p:cNvPr>
              <p:cNvSpPr/>
              <p:nvPr/>
            </p:nvSpPr>
            <p:spPr>
              <a:xfrm>
                <a:off x="6593070" y="230257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0662DF5-7A5E-48FF-B691-7EDE37407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70" y="2302579"/>
                <a:ext cx="725214" cy="7004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1A717EE-15FB-41D8-96BD-24632D255269}"/>
                  </a:ext>
                </a:extLst>
              </p:cNvPr>
              <p:cNvSpPr/>
              <p:nvPr/>
            </p:nvSpPr>
            <p:spPr>
              <a:xfrm>
                <a:off x="6671896" y="407471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1A717EE-15FB-41D8-96BD-24632D255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96" y="4074713"/>
                <a:ext cx="725214" cy="7004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956CBA6-B369-43AE-A989-1BB89CA21404}"/>
                  </a:ext>
                </a:extLst>
              </p:cNvPr>
              <p:cNvSpPr/>
              <p:nvPr/>
            </p:nvSpPr>
            <p:spPr>
              <a:xfrm>
                <a:off x="8437632" y="407471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956CBA6-B369-43AE-A989-1BB89CA21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32" y="4074713"/>
                <a:ext cx="725214" cy="7004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71265D8-B3E2-4F9F-A6DE-BBB715309CB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7318284" y="265282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9BAEBF7-59E6-40E4-B68B-148E243953B7}"/>
              </a:ext>
            </a:extLst>
          </p:cNvPr>
          <p:cNvCxnSpPr>
            <a:cxnSpLocks/>
          </p:cNvCxnSpPr>
          <p:nvPr/>
        </p:nvCxnSpPr>
        <p:spPr>
          <a:xfrm>
            <a:off x="7397110" y="444597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1B9FCD4-31C6-4360-BFEA-C12B811F8A20}"/>
              </a:ext>
            </a:extLst>
          </p:cNvPr>
          <p:cNvSpPr txBox="1"/>
          <p:nvPr/>
        </p:nvSpPr>
        <p:spPr>
          <a:xfrm>
            <a:off x="6307820" y="176818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D8056-4114-469C-920A-4E1B6B61E357}"/>
              </a:ext>
            </a:extLst>
          </p:cNvPr>
          <p:cNvSpPr txBox="1"/>
          <p:nvPr/>
        </p:nvSpPr>
        <p:spPr>
          <a:xfrm>
            <a:off x="7563178" y="4158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B5B7DE6-0F6A-467B-8F91-BB7BE2A039E7}"/>
              </a:ext>
            </a:extLst>
          </p:cNvPr>
          <p:cNvCxnSpPr/>
          <p:nvPr/>
        </p:nvCxnSpPr>
        <p:spPr>
          <a:xfrm>
            <a:off x="8469611" y="362190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13FDD24-752E-42E9-9856-556C4AA9DCD6}"/>
              </a:ext>
            </a:extLst>
          </p:cNvPr>
          <p:cNvSpPr txBox="1"/>
          <p:nvPr/>
        </p:nvSpPr>
        <p:spPr>
          <a:xfrm>
            <a:off x="8914145" y="455976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43A24D-988E-44CF-BAF0-9A2AD3D2A042}"/>
              </a:ext>
            </a:extLst>
          </p:cNvPr>
          <p:cNvSpPr txBox="1"/>
          <p:nvPr/>
        </p:nvSpPr>
        <p:spPr>
          <a:xfrm>
            <a:off x="7588679" y="27181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6B5939-2A17-47E2-9FC5-DDEABB93B6FD}"/>
              </a:ext>
            </a:extLst>
          </p:cNvPr>
          <p:cNvSpPr txBox="1"/>
          <p:nvPr/>
        </p:nvSpPr>
        <p:spPr>
          <a:xfrm>
            <a:off x="8132001" y="321429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E6BEE4-AE59-4AFE-AE5A-2A5CDA36790A}"/>
              </a:ext>
            </a:extLst>
          </p:cNvPr>
          <p:cNvSpPr txBox="1"/>
          <p:nvPr/>
        </p:nvSpPr>
        <p:spPr>
          <a:xfrm>
            <a:off x="6688721" y="5380672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가중합</a:t>
            </a:r>
            <a:r>
              <a:rPr lang="en-US" altLang="ko-KR" dirty="0"/>
              <a:t>: 1*(2)+2*(0)-1=1</a:t>
            </a:r>
          </a:p>
          <a:p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(1)=1</a:t>
            </a:r>
          </a:p>
          <a:p>
            <a:endParaRPr lang="en-US" altLang="ko-KR" dirty="0"/>
          </a:p>
          <a:p>
            <a:r>
              <a:rPr lang="en-US" altLang="ko-KR" dirty="0"/>
              <a:t>n2_out=1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C481BF-5CE1-4309-B693-EE7C57B7A143}"/>
              </a:ext>
            </a:extLst>
          </p:cNvPr>
          <p:cNvSpPr txBox="1"/>
          <p:nvPr/>
        </p:nvSpPr>
        <p:spPr>
          <a:xfrm>
            <a:off x="7397110" y="499200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w21*x1+w22*x2+b2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7FFBF5-B50D-4F31-8CAF-AE2B84054FA1}"/>
                  </a:ext>
                </a:extLst>
              </p:cNvPr>
              <p:cNvSpPr txBox="1"/>
              <p:nvPr/>
            </p:nvSpPr>
            <p:spPr>
              <a:xfrm>
                <a:off x="10343678" y="4235641"/>
                <a:ext cx="1423926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7FFBF5-B50D-4F31-8CAF-AE2B84054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678" y="4235641"/>
                <a:ext cx="1423926" cy="3786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A6D2436-444D-46AC-866C-47920C053CB4}"/>
              </a:ext>
            </a:extLst>
          </p:cNvPr>
          <p:cNvCxnSpPr>
            <a:cxnSpLocks/>
          </p:cNvCxnSpPr>
          <p:nvPr/>
        </p:nvCxnSpPr>
        <p:spPr>
          <a:xfrm>
            <a:off x="9381982" y="444597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79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00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5464097" y="9092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544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00"/>
            <a:ext cx="12084960" cy="700486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/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4CE068F-88EA-455B-B020-9B3F41F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6" y="1789929"/>
                <a:ext cx="725214" cy="7004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/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49D51FF-2308-4FF0-B431-5A0AD8D5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2" y="3562063"/>
                <a:ext cx="725214" cy="7004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/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107A8C-3637-4F03-BA72-C3C5E4C3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1849843"/>
                <a:ext cx="725214" cy="7004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/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F63F46C-B2D8-4C73-A101-5C6818778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8" y="3562063"/>
                <a:ext cx="725214" cy="7004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/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329A4FD-40E6-4989-BA5A-402A426F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02" y="2706130"/>
                <a:ext cx="725214" cy="7004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91AEA0-9632-4A50-9619-355DA69F53C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32190" y="2140172"/>
            <a:ext cx="1040522" cy="15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90F458-A38F-4C56-AF62-F07E703D386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1111016" y="2294272"/>
            <a:ext cx="1040522" cy="16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A4BB231-4DAF-4F8D-9F2D-B1879F66BA90}"/>
              </a:ext>
            </a:extLst>
          </p:cNvPr>
          <p:cNvCxnSpPr>
            <a:cxnSpLocks/>
          </p:cNvCxnSpPr>
          <p:nvPr/>
        </p:nvCxnSpPr>
        <p:spPr>
          <a:xfrm>
            <a:off x="1111016" y="3933327"/>
            <a:ext cx="96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129F83-310D-48CF-9614-2C84FED6985A}"/>
              </a:ext>
            </a:extLst>
          </p:cNvPr>
          <p:cNvCxnSpPr/>
          <p:nvPr/>
        </p:nvCxnSpPr>
        <p:spPr>
          <a:xfrm>
            <a:off x="1111016" y="2058197"/>
            <a:ext cx="104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CE567C-42EB-448D-AF6C-0F960D018709}"/>
              </a:ext>
            </a:extLst>
          </p:cNvPr>
          <p:cNvCxnSpPr>
            <a:cxnSpLocks/>
          </p:cNvCxnSpPr>
          <p:nvPr/>
        </p:nvCxnSpPr>
        <p:spPr>
          <a:xfrm>
            <a:off x="2876752" y="2211370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217522-8F59-418C-BFB3-EEC27155C961}"/>
              </a:ext>
            </a:extLst>
          </p:cNvPr>
          <p:cNvCxnSpPr>
            <a:stCxn id="32" idx="6"/>
          </p:cNvCxnSpPr>
          <p:nvPr/>
        </p:nvCxnSpPr>
        <p:spPr>
          <a:xfrm flipV="1">
            <a:off x="2876752" y="3193314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30483D-FC7C-4B02-A4C5-7388C3246DD0}"/>
              </a:ext>
            </a:extLst>
          </p:cNvPr>
          <p:cNvSpPr txBox="1"/>
          <p:nvPr/>
        </p:nvSpPr>
        <p:spPr>
          <a:xfrm>
            <a:off x="97864" y="96187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0060D-4BBF-4814-ADDB-2A057B61C321}"/>
              </a:ext>
            </a:extLst>
          </p:cNvPr>
          <p:cNvSpPr txBox="1"/>
          <p:nvPr/>
        </p:nvSpPr>
        <p:spPr>
          <a:xfrm>
            <a:off x="1336988" y="176063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1695-58E4-4A3D-BED9-C097699282E3}"/>
              </a:ext>
            </a:extLst>
          </p:cNvPr>
          <p:cNvSpPr txBox="1"/>
          <p:nvPr/>
        </p:nvSpPr>
        <p:spPr>
          <a:xfrm>
            <a:off x="953550" y="333597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-2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EFA4E-9C1F-4D95-9C1D-764C8B85C9C6}"/>
              </a:ext>
            </a:extLst>
          </p:cNvPr>
          <p:cNvSpPr txBox="1"/>
          <p:nvPr/>
        </p:nvSpPr>
        <p:spPr>
          <a:xfrm>
            <a:off x="1271583" y="23352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B60D6C-EA4F-417D-B3E5-37C80EA97D2C}"/>
              </a:ext>
            </a:extLst>
          </p:cNvPr>
          <p:cNvSpPr txBox="1"/>
          <p:nvPr/>
        </p:nvSpPr>
        <p:spPr>
          <a:xfrm>
            <a:off x="1277084" y="36456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390F4-489F-4BE1-B70A-6801E64B7B48}"/>
              </a:ext>
            </a:extLst>
          </p:cNvPr>
          <p:cNvSpPr txBox="1"/>
          <p:nvPr/>
        </p:nvSpPr>
        <p:spPr>
          <a:xfrm>
            <a:off x="3270886" y="22345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C971-C284-44E1-B96D-140DCE73BD0D}"/>
              </a:ext>
            </a:extLst>
          </p:cNvPr>
          <p:cNvSpPr txBox="1"/>
          <p:nvPr/>
        </p:nvSpPr>
        <p:spPr>
          <a:xfrm>
            <a:off x="3030215" y="32235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19D5F8-0E5D-46DD-8690-60FB52E410D7}"/>
              </a:ext>
            </a:extLst>
          </p:cNvPr>
          <p:cNvSpPr txBox="1"/>
          <p:nvPr/>
        </p:nvSpPr>
        <p:spPr>
          <a:xfrm>
            <a:off x="1946409" y="937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F77B9D-0A29-4E9B-B9A8-46EA2C946AE9}"/>
              </a:ext>
            </a:extLst>
          </p:cNvPr>
          <p:cNvSpPr txBox="1"/>
          <p:nvPr/>
        </p:nvSpPr>
        <p:spPr>
          <a:xfrm>
            <a:off x="1899121" y="286733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38CA45-5850-485B-82D9-00CB034C5641}"/>
              </a:ext>
            </a:extLst>
          </p:cNvPr>
          <p:cNvSpPr txBox="1"/>
          <p:nvPr/>
        </p:nvSpPr>
        <p:spPr>
          <a:xfrm>
            <a:off x="3488362" y="1728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F413A6-2CDD-4993-90EE-2160F8B5DBC5}"/>
              </a:ext>
            </a:extLst>
          </p:cNvPr>
          <p:cNvCxnSpPr>
            <a:stCxn id="56" idx="2"/>
            <a:endCxn id="31" idx="0"/>
          </p:cNvCxnSpPr>
          <p:nvPr/>
        </p:nvCxnSpPr>
        <p:spPr>
          <a:xfrm>
            <a:off x="2102061" y="1306454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350E34-AA09-4470-9D12-AA3F3735F571}"/>
              </a:ext>
            </a:extLst>
          </p:cNvPr>
          <p:cNvCxnSpPr/>
          <p:nvPr/>
        </p:nvCxnSpPr>
        <p:spPr>
          <a:xfrm>
            <a:off x="2183517" y="3109255"/>
            <a:ext cx="296470" cy="4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E3DA01-5FA2-4261-BBE8-6F112838B53A}"/>
              </a:ext>
            </a:extLst>
          </p:cNvPr>
          <p:cNvCxnSpPr>
            <a:stCxn id="58" idx="2"/>
            <a:endCxn id="33" idx="0"/>
          </p:cNvCxnSpPr>
          <p:nvPr/>
        </p:nvCxnSpPr>
        <p:spPr>
          <a:xfrm>
            <a:off x="3691302" y="2098175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CEBABD-21C0-4EB8-A8E9-4DF315E0B888}"/>
              </a:ext>
            </a:extLst>
          </p:cNvPr>
          <p:cNvSpPr txBox="1"/>
          <p:nvPr/>
        </p:nvSpPr>
        <p:spPr>
          <a:xfrm>
            <a:off x="2560654" y="241607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2DB84-A537-4267-929B-52E539F5CEC4}"/>
              </a:ext>
            </a:extLst>
          </p:cNvPr>
          <p:cNvSpPr txBox="1"/>
          <p:nvPr/>
        </p:nvSpPr>
        <p:spPr>
          <a:xfrm>
            <a:off x="2628051" y="4047112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E905D-365C-4C09-9220-C45185552C38}"/>
              </a:ext>
            </a:extLst>
          </p:cNvPr>
          <p:cNvSpPr txBox="1"/>
          <p:nvPr/>
        </p:nvSpPr>
        <p:spPr>
          <a:xfrm>
            <a:off x="4305561" y="3156095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79C52-14FD-4316-BAAA-B01B1E61B2B1}"/>
              </a:ext>
            </a:extLst>
          </p:cNvPr>
          <p:cNvSpPr txBox="1"/>
          <p:nvPr/>
        </p:nvSpPr>
        <p:spPr>
          <a:xfrm>
            <a:off x="5464097" y="9092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다중 </a:t>
            </a:r>
            <a:r>
              <a:rPr lang="ko-KR" altLang="en-US" dirty="0" err="1"/>
              <a:t>퍼셉트론의</a:t>
            </a:r>
            <a:r>
              <a:rPr lang="ko-KR" altLang="en-US" dirty="0"/>
              <a:t> 출력은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DAEFFDF-3449-499C-B72B-75B72744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55" y="4506089"/>
            <a:ext cx="2072682" cy="74207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D8893FD-9D76-41D4-8E0F-986EE2861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64" y="5219951"/>
            <a:ext cx="2239781" cy="163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F2BCD-D7E6-45FE-85F2-A22101215C25}"/>
              </a:ext>
            </a:extLst>
          </p:cNvPr>
          <p:cNvSpPr txBox="1"/>
          <p:nvPr/>
        </p:nvSpPr>
        <p:spPr>
          <a:xfrm>
            <a:off x="2305001" y="5854309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E6BEE4-AE59-4AFE-AE5A-2A5CDA36790A}"/>
              </a:ext>
            </a:extLst>
          </p:cNvPr>
          <p:cNvSpPr txBox="1"/>
          <p:nvPr/>
        </p:nvSpPr>
        <p:spPr>
          <a:xfrm>
            <a:off x="6758401" y="5366072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가중합</a:t>
            </a:r>
            <a:r>
              <a:rPr lang="en-US" altLang="ko-KR" dirty="0"/>
              <a:t>: 1*(0)+1*(1)-1=0</a:t>
            </a:r>
          </a:p>
          <a:p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(0)=0</a:t>
            </a:r>
          </a:p>
          <a:p>
            <a:endParaRPr lang="en-US" altLang="ko-KR" dirty="0"/>
          </a:p>
          <a:p>
            <a:r>
              <a:rPr lang="en-US" altLang="ko-KR" dirty="0" err="1"/>
              <a:t>Y_out</a:t>
            </a:r>
            <a:r>
              <a:rPr lang="en-US" altLang="ko-KR" dirty="0"/>
              <a:t>=0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6CAA4E5-E159-4D83-A443-59C12A547B7E}"/>
                  </a:ext>
                </a:extLst>
              </p:cNvPr>
              <p:cNvSpPr/>
              <p:nvPr/>
            </p:nvSpPr>
            <p:spPr>
              <a:xfrm>
                <a:off x="8289809" y="2274906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6CAA4E5-E159-4D83-A443-59C12A547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274906"/>
                <a:ext cx="725214" cy="7004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E5C5D96-4CCB-4BD9-844A-C1D3E79E2A7B}"/>
                  </a:ext>
                </a:extLst>
              </p:cNvPr>
              <p:cNvSpPr/>
              <p:nvPr/>
            </p:nvSpPr>
            <p:spPr>
              <a:xfrm>
                <a:off x="8289809" y="3987126"/>
                <a:ext cx="725214" cy="7004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E5C5D96-4CCB-4BD9-844A-C1D3E79E2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87126"/>
                <a:ext cx="725214" cy="7004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B20843C-03EC-4DFD-9F35-F7D47945680C}"/>
                  </a:ext>
                </a:extLst>
              </p:cNvPr>
              <p:cNvSpPr/>
              <p:nvPr/>
            </p:nvSpPr>
            <p:spPr>
              <a:xfrm>
                <a:off x="9829573" y="3131193"/>
                <a:ext cx="725214" cy="7004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B20843C-03EC-4DFD-9F35-F7D479456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573" y="3131193"/>
                <a:ext cx="725214" cy="7004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13B0F9-3958-4B0D-ABC3-EF5AE582FA72}"/>
              </a:ext>
            </a:extLst>
          </p:cNvPr>
          <p:cNvCxnSpPr>
            <a:cxnSpLocks/>
          </p:cNvCxnSpPr>
          <p:nvPr/>
        </p:nvCxnSpPr>
        <p:spPr>
          <a:xfrm>
            <a:off x="9015023" y="2636433"/>
            <a:ext cx="814550" cy="7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7B2F27F-BACB-47E5-A2D6-EE5F89C05895}"/>
              </a:ext>
            </a:extLst>
          </p:cNvPr>
          <p:cNvCxnSpPr>
            <a:stCxn id="66" idx="6"/>
          </p:cNvCxnSpPr>
          <p:nvPr/>
        </p:nvCxnSpPr>
        <p:spPr>
          <a:xfrm flipV="1">
            <a:off x="9015023" y="3618377"/>
            <a:ext cx="814550" cy="71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50A6C80-D4F8-4C17-BB1A-CE513C5CF77C}"/>
              </a:ext>
            </a:extLst>
          </p:cNvPr>
          <p:cNvSpPr txBox="1"/>
          <p:nvPr/>
        </p:nvSpPr>
        <p:spPr>
          <a:xfrm>
            <a:off x="9409157" y="26595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C09E0F-6F54-443A-A977-C372F92CD178}"/>
              </a:ext>
            </a:extLst>
          </p:cNvPr>
          <p:cNvSpPr txBox="1"/>
          <p:nvPr/>
        </p:nvSpPr>
        <p:spPr>
          <a:xfrm>
            <a:off x="9168486" y="36485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206688-A1A8-4654-B88D-4F1A9E67DC85}"/>
              </a:ext>
            </a:extLst>
          </p:cNvPr>
          <p:cNvSpPr txBox="1"/>
          <p:nvPr/>
        </p:nvSpPr>
        <p:spPr>
          <a:xfrm>
            <a:off x="9626633" y="215390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5C6D01D-52E2-4B49-81A9-B31DB19E8E3B}"/>
              </a:ext>
            </a:extLst>
          </p:cNvPr>
          <p:cNvCxnSpPr>
            <a:stCxn id="93" idx="2"/>
            <a:endCxn id="70" idx="0"/>
          </p:cNvCxnSpPr>
          <p:nvPr/>
        </p:nvCxnSpPr>
        <p:spPr>
          <a:xfrm>
            <a:off x="9829573" y="2523238"/>
            <a:ext cx="362607" cy="6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EE252B-59FF-4427-BF1D-9465B0635039}"/>
              </a:ext>
            </a:extLst>
          </p:cNvPr>
          <p:cNvSpPr txBox="1"/>
          <p:nvPr/>
        </p:nvSpPr>
        <p:spPr>
          <a:xfrm>
            <a:off x="10443832" y="3581158"/>
            <a:ext cx="4974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relu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ADDE0-6FAD-4C66-9311-B4FDA20D5B68}"/>
              </a:ext>
            </a:extLst>
          </p:cNvPr>
          <p:cNvSpPr txBox="1"/>
          <p:nvPr/>
        </p:nvSpPr>
        <p:spPr>
          <a:xfrm>
            <a:off x="7178149" y="2602623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n1_out=0</a:t>
            </a:r>
          </a:p>
          <a:p>
            <a:endParaRPr lang="en-US" altLang="ko-KR" dirty="0"/>
          </a:p>
          <a:p>
            <a:r>
              <a:rPr lang="en-US" altLang="ko-KR" dirty="0"/>
              <a:t>n2_out=1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AA7553-AEEF-4C26-87A8-47C6D798F2BD}"/>
              </a:ext>
            </a:extLst>
          </p:cNvPr>
          <p:cNvSpPr txBox="1"/>
          <p:nvPr/>
        </p:nvSpPr>
        <p:spPr>
          <a:xfrm>
            <a:off x="7676248" y="4996740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w31*n1_out+w32*n2_out+b3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45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8F35F-DF81-480A-8C9B-886D8B24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순방향 패스</a:t>
            </a:r>
            <a:endParaRPr lang="en-US" altLang="ko-KR" dirty="0"/>
          </a:p>
          <a:p>
            <a:pPr lvl="1"/>
            <a:r>
              <a:rPr lang="ko-KR" altLang="en-US" dirty="0"/>
              <a:t>순방향 </a:t>
            </a:r>
            <a:r>
              <a:rPr lang="ko-KR" altLang="en-US" dirty="0" err="1"/>
              <a:t>패스란</a:t>
            </a:r>
            <a:r>
              <a:rPr lang="ko-KR" altLang="en-US" dirty="0"/>
              <a:t> 입력 신호가 </a:t>
            </a:r>
            <a:r>
              <a:rPr lang="ko-KR" altLang="en-US" dirty="0" err="1"/>
              <a:t>입력층</a:t>
            </a:r>
            <a:r>
              <a:rPr lang="ko-KR" altLang="en-US" dirty="0"/>
              <a:t> 유닛에 가해지고 이들 입력 신호가 은닉층을 통하여 출력층으로 전파되는 과정을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6B443-4ADB-45CA-9813-688A8146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88" y="2210810"/>
            <a:ext cx="5537843" cy="4155021"/>
          </a:xfrm>
          <a:prstGeom prst="rect">
            <a:avLst/>
          </a:prstGeom>
        </p:spPr>
      </p:pic>
      <p:sp>
        <p:nvSpPr>
          <p:cNvPr id="2" name="폭발: 8pt 1">
            <a:extLst>
              <a:ext uri="{FF2B5EF4-FFF2-40B4-BE49-F238E27FC236}">
                <a16:creationId xmlns:a16="http://schemas.microsoft.com/office/drawing/2014/main" id="{F38CC7E3-8EF9-4C3F-9904-5C5C2109032C}"/>
              </a:ext>
            </a:extLst>
          </p:cNvPr>
          <p:cNvSpPr/>
          <p:nvPr/>
        </p:nvSpPr>
        <p:spPr>
          <a:xfrm>
            <a:off x="3048001" y="5370785"/>
            <a:ext cx="294290" cy="23122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3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8F35F-DF81-480A-8C9B-886D8B24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역방향 패스 </a:t>
            </a:r>
            <a:r>
              <a:rPr lang="en-US" altLang="ko-KR" dirty="0"/>
              <a:t>(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내부의 가중치는 오차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방법을 사용해 수정함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D1D3-CEB9-4496-BD56-73BAE4AD08F5}"/>
              </a:ext>
            </a:extLst>
          </p:cNvPr>
          <p:cNvSpPr/>
          <p:nvPr/>
        </p:nvSpPr>
        <p:spPr>
          <a:xfrm>
            <a:off x="519046" y="1908235"/>
            <a:ext cx="96285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오차를 구해 이를 토대로 하나 앞선 가중치를 차례로 거슬러 올라가며 조정함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FA553D5-6943-4C93-A74E-7871D821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385" y="2692671"/>
            <a:ext cx="7174185" cy="325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9AA811-CADD-4D4D-BD7A-176602F53A11}"/>
              </a:ext>
            </a:extLst>
          </p:cNvPr>
          <p:cNvSpPr txBox="1"/>
          <p:nvPr/>
        </p:nvSpPr>
        <p:spPr>
          <a:xfrm>
            <a:off x="1099683" y="6011197"/>
            <a:ext cx="373305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8-2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수정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83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8F35F-DF81-480A-8C9B-886D8B24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1855937"/>
          </a:xfrm>
        </p:spPr>
        <p:txBody>
          <a:bodyPr/>
          <a:lstStyle/>
          <a:p>
            <a:r>
              <a:rPr lang="ko-KR" altLang="en-US" dirty="0" err="1"/>
              <a:t>경사하강법</a:t>
            </a:r>
            <a:endParaRPr lang="en-US" altLang="ko-KR" dirty="0"/>
          </a:p>
          <a:p>
            <a:pPr lvl="1"/>
            <a:r>
              <a:rPr lang="ko-KR" altLang="en-US" dirty="0"/>
              <a:t>손실 함수를 입력 변수를 기준으로 미분하여 </a:t>
            </a:r>
            <a:r>
              <a:rPr lang="en-US" altLang="ko-KR" dirty="0"/>
              <a:t>w, b</a:t>
            </a:r>
            <a:r>
              <a:rPr lang="ko-KR" altLang="en-US" dirty="0"/>
              <a:t>를 업데이트</a:t>
            </a:r>
            <a:endParaRPr lang="en-US" altLang="ko-KR" dirty="0"/>
          </a:p>
          <a:p>
            <a:pPr lvl="1"/>
            <a:r>
              <a:rPr lang="ko-KR" altLang="en-US" dirty="0"/>
              <a:t>반복 하면서 오차를 최소화 하는 방향으로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업데이트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04B2D0-C643-4FA2-B648-8AC0B556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2" y="2372548"/>
            <a:ext cx="5412268" cy="38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DB722E-A4C9-4B2E-BB47-715F07BD41C0}"/>
              </a:ext>
            </a:extLst>
          </p:cNvPr>
          <p:cNvSpPr/>
          <p:nvPr/>
        </p:nvSpPr>
        <p:spPr>
          <a:xfrm>
            <a:off x="797827" y="1250314"/>
            <a:ext cx="7977078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(back propagation)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다층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 과정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 방식은 다음과 같이 정리할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|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초기 가중치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    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준 뒤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|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 결과와 우리가 원하는 값 사이의 오차를 구함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|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 바로 앞 가중치를 오차가 작아지는 방향으로 업데이트함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|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과정을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더이상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오차가 줄어들지 않을 때까지 반복함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05262A2-CB32-488B-90A0-DE516A0F8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379" y="2787469"/>
          <a:ext cx="280249" cy="2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수식" r:id="rId3" imgW="152280" imgH="139680" progId="Equation.3">
                  <p:embed/>
                </p:oleObj>
              </mc:Choice>
              <mc:Fallback>
                <p:oleObj name="수식" r:id="rId3" imgW="152280" imgH="13968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E05262A2-CB32-488B-90A0-DE516A0F8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379" y="2787469"/>
                        <a:ext cx="280249" cy="25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>
            <a:extLst>
              <a:ext uri="{FF2B5EF4-FFF2-40B4-BE49-F238E27FC236}">
                <a16:creationId xmlns:a16="http://schemas.microsoft.com/office/drawing/2014/main" id="{77EEF212-48CB-404B-9474-05B1938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9709" y="2789386"/>
            <a:ext cx="387673" cy="2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426E9-CC0A-462D-8D51-E14E2FABCC41}"/>
              </a:ext>
            </a:extLst>
          </p:cNvPr>
          <p:cNvSpPr txBox="1"/>
          <p:nvPr/>
        </p:nvSpPr>
        <p:spPr>
          <a:xfrm>
            <a:off x="1587062" y="5412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1009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8AF2912-AB4C-4337-A5C2-B86D9DC904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5993" y="1006813"/>
            <a:ext cx="8153400" cy="4495800"/>
          </a:xfrm>
        </p:spPr>
        <p:txBody>
          <a:bodyPr/>
          <a:lstStyle/>
          <a:p>
            <a:r>
              <a:rPr lang="ko-KR" altLang="en-US" dirty="0"/>
              <a:t>뉴런에서는 입력 신호의 가중치 합이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넘는 경우에만 뉴런이 활성화되어서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6D6729-04D5-4789-903D-20FCC4EF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7" y="2666934"/>
            <a:ext cx="7513648" cy="12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8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다중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Perceptron: MLP)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9000079-A70F-4DA0-AC12-75E8A710A4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181100"/>
            <a:ext cx="9740042" cy="4495800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역전파</a:t>
            </a:r>
            <a:r>
              <a:rPr lang="ko-KR" altLang="en-US" dirty="0"/>
              <a:t> 알고리즘은 입력이 주어지면 순방향으로 계산하여 출력을 계산한 후에 실제 출력과 우리가 원하는 출력 간의 오차를 계산한다</a:t>
            </a:r>
            <a:r>
              <a:rPr lang="en-US" altLang="ko-KR" dirty="0"/>
              <a:t>. </a:t>
            </a:r>
            <a:r>
              <a:rPr lang="ko-KR" altLang="en-US" dirty="0"/>
              <a:t>이 오차를 역방향으로 전파하면서 오차를 줄이는 방향으로 가중치를 변경한다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956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VS. </a:t>
            </a:r>
            <a:r>
              <a:rPr lang="ko-KR" altLang="en-US" dirty="0"/>
              <a:t>회귀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63931-1A17-4F14-B78E-7534CAACE132}"/>
              </a:ext>
            </a:extLst>
          </p:cNvPr>
          <p:cNvSpPr txBox="1"/>
          <p:nvPr/>
        </p:nvSpPr>
        <p:spPr>
          <a:xfrm>
            <a:off x="4732977" y="1063040"/>
            <a:ext cx="1353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 머신 러닝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2CC2-FF47-42F0-BCFA-2C7FC7C27978}"/>
              </a:ext>
            </a:extLst>
          </p:cNvPr>
          <p:cNvSpPr txBox="1"/>
          <p:nvPr/>
        </p:nvSpPr>
        <p:spPr>
          <a:xfrm>
            <a:off x="3608416" y="1778379"/>
            <a:ext cx="1189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지도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83FDF-AD40-41FD-8DB2-847638D76829}"/>
              </a:ext>
            </a:extLst>
          </p:cNvPr>
          <p:cNvSpPr txBox="1"/>
          <p:nvPr/>
        </p:nvSpPr>
        <p:spPr>
          <a:xfrm>
            <a:off x="6221515" y="1768505"/>
            <a:ext cx="15023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비 지도 학습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5B1D84-EBCC-45A3-A85B-D9BC9BFEEE56}"/>
              </a:ext>
            </a:extLst>
          </p:cNvPr>
          <p:cNvCxnSpPr>
            <a:cxnSpLocks/>
          </p:cNvCxnSpPr>
          <p:nvPr/>
        </p:nvCxnSpPr>
        <p:spPr>
          <a:xfrm>
            <a:off x="6118433" y="1244968"/>
            <a:ext cx="6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3F4BA9-4D6A-4209-A22D-4679655E9A9C}"/>
              </a:ext>
            </a:extLst>
          </p:cNvPr>
          <p:cNvCxnSpPr/>
          <p:nvPr/>
        </p:nvCxnSpPr>
        <p:spPr>
          <a:xfrm>
            <a:off x="6796231" y="1235094"/>
            <a:ext cx="0" cy="51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230AFF-982F-44E1-917B-CB128179CA38}"/>
              </a:ext>
            </a:extLst>
          </p:cNvPr>
          <p:cNvCxnSpPr>
            <a:cxnSpLocks/>
          </p:cNvCxnSpPr>
          <p:nvPr/>
        </p:nvCxnSpPr>
        <p:spPr>
          <a:xfrm flipH="1">
            <a:off x="4203290" y="1247706"/>
            <a:ext cx="617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E4B955D-2034-40AA-B390-ED21B50BF163}"/>
              </a:ext>
            </a:extLst>
          </p:cNvPr>
          <p:cNvCxnSpPr>
            <a:endCxn id="7" idx="0"/>
          </p:cNvCxnSpPr>
          <p:nvPr/>
        </p:nvCxnSpPr>
        <p:spPr>
          <a:xfrm>
            <a:off x="4203290" y="1247706"/>
            <a:ext cx="1" cy="53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F2A6C-D83D-48DC-81FD-01337072454D}"/>
              </a:ext>
            </a:extLst>
          </p:cNvPr>
          <p:cNvSpPr txBox="1"/>
          <p:nvPr/>
        </p:nvSpPr>
        <p:spPr>
          <a:xfrm>
            <a:off x="3051449" y="2212136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7DA3D-39E9-49FA-9814-877B9E70FDB6}"/>
              </a:ext>
            </a:extLst>
          </p:cNvPr>
          <p:cNvSpPr txBox="1"/>
          <p:nvPr/>
        </p:nvSpPr>
        <p:spPr>
          <a:xfrm>
            <a:off x="5958026" y="2193352"/>
            <a:ext cx="24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BCB01-3D13-46D8-94ED-1F918218E724}"/>
              </a:ext>
            </a:extLst>
          </p:cNvPr>
          <p:cNvSpPr txBox="1"/>
          <p:nvPr/>
        </p:nvSpPr>
        <p:spPr>
          <a:xfrm>
            <a:off x="3309455" y="2513413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입력와</a:t>
            </a:r>
            <a:r>
              <a:rPr lang="ko-KR" altLang="en-US" sz="1200" dirty="0"/>
              <a:t> 출력</a:t>
            </a:r>
            <a:r>
              <a:rPr lang="en-US" altLang="ko-KR" sz="1200" dirty="0"/>
              <a:t>(</a:t>
            </a:r>
            <a:r>
              <a:rPr lang="ko-KR" altLang="en-US" sz="1200" dirty="0"/>
              <a:t>정답</a:t>
            </a:r>
            <a:r>
              <a:rPr lang="en-US" altLang="ko-KR" sz="1200" dirty="0"/>
              <a:t>) </a:t>
            </a:r>
          </a:p>
          <a:p>
            <a:pPr algn="ctr"/>
            <a:r>
              <a:rPr lang="ko-KR" altLang="en-US" sz="1200" dirty="0"/>
              <a:t>을 학습 데이터로 제공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72319-358A-4DA1-AFEB-A662A1194EBB}"/>
              </a:ext>
            </a:extLst>
          </p:cNvPr>
          <p:cNvSpPr txBox="1"/>
          <p:nvPr/>
        </p:nvSpPr>
        <p:spPr>
          <a:xfrm>
            <a:off x="6072429" y="258146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/>
              <a:t>데이터 없이 가이드를 제공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17C0EC-55EA-40F2-B17A-77F0D7A854CF}"/>
              </a:ext>
            </a:extLst>
          </p:cNvPr>
          <p:cNvSpPr/>
          <p:nvPr/>
        </p:nvSpPr>
        <p:spPr>
          <a:xfrm>
            <a:off x="2846202" y="977461"/>
            <a:ext cx="5656667" cy="2249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019ABDB-7FEE-415F-84AF-EA829547ED81}"/>
              </a:ext>
            </a:extLst>
          </p:cNvPr>
          <p:cNvSpPr/>
          <p:nvPr/>
        </p:nvSpPr>
        <p:spPr>
          <a:xfrm>
            <a:off x="2758775" y="1410485"/>
            <a:ext cx="2836223" cy="17347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9970A8A-0CD7-4186-A6F4-0D64F6D8460F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051449" y="3145221"/>
            <a:ext cx="1125438" cy="7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82329E-EC53-4AA4-97EA-0952A0F554F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176887" y="3145221"/>
            <a:ext cx="1125435" cy="8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C04737-58F0-453E-9C0E-1812B3AAEBE9}"/>
              </a:ext>
            </a:extLst>
          </p:cNvPr>
          <p:cNvSpPr txBox="1"/>
          <p:nvPr/>
        </p:nvSpPr>
        <p:spPr>
          <a:xfrm>
            <a:off x="2328174" y="3947677"/>
            <a:ext cx="80021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회귀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EE55A-9358-4EC5-AA7B-458BA021A43A}"/>
              </a:ext>
            </a:extLst>
          </p:cNvPr>
          <p:cNvSpPr txBox="1"/>
          <p:nvPr/>
        </p:nvSpPr>
        <p:spPr>
          <a:xfrm>
            <a:off x="5020181" y="3947677"/>
            <a:ext cx="80021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4077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VS. </a:t>
            </a:r>
            <a:r>
              <a:rPr lang="ko-KR" altLang="en-US" dirty="0"/>
              <a:t>회귀</a:t>
            </a:r>
          </a:p>
        </p:txBody>
      </p:sp>
      <p:pic>
        <p:nvPicPr>
          <p:cNvPr id="22" name="내용 개체 틀 6">
            <a:extLst>
              <a:ext uri="{FF2B5EF4-FFF2-40B4-BE49-F238E27FC236}">
                <a16:creationId xmlns:a16="http://schemas.microsoft.com/office/drawing/2014/main" id="{8EEA4C83-79D0-4BB2-9C37-559440E979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81968" y="1414209"/>
            <a:ext cx="6486525" cy="3324225"/>
          </a:xfrm>
        </p:spPr>
      </p:pic>
    </p:spTree>
    <p:extLst>
      <p:ext uri="{BB962C8B-B14F-4D97-AF65-F5344CB8AC3E}">
        <p14:creationId xmlns:p14="http://schemas.microsoft.com/office/powerpoint/2010/main" val="1102790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VS. </a:t>
            </a:r>
            <a:r>
              <a:rPr lang="ko-KR" altLang="en-US" dirty="0"/>
              <a:t>회귀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CB438EA-C3CB-4680-BFC5-58BF5370C4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399" y="998179"/>
            <a:ext cx="8153400" cy="4495800"/>
          </a:xfrm>
        </p:spPr>
        <p:txBody>
          <a:bodyPr/>
          <a:lstStyle/>
          <a:p>
            <a:r>
              <a:rPr lang="ko-KR" altLang="en-US" sz="2000" dirty="0"/>
              <a:t>회귀</a:t>
            </a:r>
            <a:r>
              <a:rPr lang="en-US" altLang="ko-KR" sz="2000" dirty="0"/>
              <a:t>(regression)</a:t>
            </a:r>
            <a:r>
              <a:rPr lang="ko-KR" altLang="en-US" sz="2000" dirty="0"/>
              <a:t>는 주어진 입력</a:t>
            </a:r>
            <a:r>
              <a:rPr lang="en-US" altLang="ko-KR" sz="2000" dirty="0"/>
              <a:t>-</a:t>
            </a:r>
            <a:r>
              <a:rPr lang="ko-KR" altLang="en-US" sz="2000" dirty="0"/>
              <a:t>출력 쌍을 학습한 후에 새로운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들어왔을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합리적인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r>
              <a:rPr lang="ko-KR" altLang="en-US" sz="2000" dirty="0"/>
              <a:t>회귀는 입력</a:t>
            </a:r>
            <a:r>
              <a:rPr lang="en-US" altLang="ko-KR" sz="2000" dirty="0"/>
              <a:t>(x)</a:t>
            </a:r>
            <a:r>
              <a:rPr lang="ko-KR" altLang="en-US" sz="2000" dirty="0"/>
              <a:t>과 출력</a:t>
            </a:r>
            <a:r>
              <a:rPr lang="en-US" altLang="ko-KR" sz="2000" dirty="0"/>
              <a:t>(y)</a:t>
            </a:r>
            <a:r>
              <a:rPr lang="ko-KR" altLang="en-US" sz="2000" dirty="0"/>
              <a:t>이 주어질 때</a:t>
            </a:r>
            <a:r>
              <a:rPr lang="en-US" altLang="ko-KR" sz="2000" dirty="0"/>
              <a:t>, </a:t>
            </a:r>
            <a:r>
              <a:rPr lang="ko-KR" altLang="en-US" sz="2000" dirty="0"/>
              <a:t>입력에서 출력으로의 매핑 함수를 학습하는 것이라 할 수 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2A13A-13DA-4FA8-88BA-162EC701B452}"/>
                  </a:ext>
                </a:extLst>
              </p:cNvPr>
              <p:cNvSpPr txBox="1"/>
              <p:nvPr/>
            </p:nvSpPr>
            <p:spPr>
              <a:xfrm>
                <a:off x="2519551" y="2582355"/>
                <a:ext cx="8623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2A13A-13DA-4FA8-88BA-162EC701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1" y="2582355"/>
                <a:ext cx="862352" cy="246221"/>
              </a:xfrm>
              <a:prstGeom prst="rect">
                <a:avLst/>
              </a:prstGeom>
              <a:blipFill>
                <a:blip r:embed="rId2"/>
                <a:stretch>
                  <a:fillRect l="-3521" r="-6338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E471033-39CD-4739-8CF6-7A45D0B9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9" y="3096987"/>
            <a:ext cx="7531943" cy="3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2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VS. </a:t>
            </a:r>
            <a:r>
              <a:rPr lang="ko-KR" altLang="en-US" dirty="0"/>
              <a:t>회귀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FA5AFA-F751-42C9-9784-2C3AEBD482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040" y="894144"/>
            <a:ext cx="8153400" cy="4495800"/>
          </a:xfrm>
        </p:spPr>
        <p:txBody>
          <a:bodyPr/>
          <a:lstStyle/>
          <a:p>
            <a:pPr lvl="0" fontAlgn="base"/>
            <a:r>
              <a:rPr lang="ko-KR" altLang="en-US" dirty="0"/>
              <a:t>회귀</a:t>
            </a:r>
            <a:r>
              <a:rPr lang="en-US" altLang="ko-KR" dirty="0"/>
              <a:t>( regression) : </a:t>
            </a:r>
            <a:r>
              <a:rPr lang="ko-KR" altLang="en-US" dirty="0"/>
              <a:t>회귀에서는 입력과 출력이 모두 실수이다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“사용자가 이 광고를 클릭할 확률이 얼마인가요</a:t>
            </a:r>
            <a:r>
              <a:rPr lang="en-US" altLang="ko-KR" dirty="0"/>
              <a:t>?”</a:t>
            </a:r>
            <a:endParaRPr lang="ko-KR" altLang="en-US" dirty="0"/>
          </a:p>
          <a:p>
            <a:pPr lvl="1" fontAlgn="base"/>
            <a:r>
              <a:rPr lang="en-US" altLang="ko-KR" sz="2400" dirty="0"/>
              <a:t> “</a:t>
            </a:r>
            <a:r>
              <a:rPr lang="ko-KR" altLang="en-US" b="0" i="0" u="none" strike="noStrike" baseline="0" dirty="0">
                <a:latin typeface="SandSm"/>
              </a:rPr>
              <a:t>면적에 따른 각 아파트의 가격은 어떻게 되나요</a:t>
            </a:r>
            <a:r>
              <a:rPr lang="en-US" altLang="ko-KR" b="0" i="0" u="none" strike="noStrike" baseline="0" dirty="0">
                <a:latin typeface="SandSm"/>
              </a:rPr>
              <a:t>?”</a:t>
            </a:r>
          </a:p>
          <a:p>
            <a:pPr lvl="1" fontAlgn="base"/>
            <a:r>
              <a:rPr lang="en-US" altLang="ko-KR" sz="2400" dirty="0"/>
              <a:t>“</a:t>
            </a:r>
            <a:r>
              <a:rPr lang="ko-KR" altLang="en-US" sz="2400" dirty="0"/>
              <a:t>키에 따른 몸무게</a:t>
            </a:r>
            <a:r>
              <a:rPr lang="en-US" altLang="ko-KR" sz="2400" dirty="0"/>
              <a:t>“</a:t>
            </a:r>
          </a:p>
          <a:p>
            <a:pPr marL="457200" lvl="1" indent="0" fontAlgn="base">
              <a:buNone/>
            </a:pP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F03A9-CE45-43BD-94EF-FD69CC92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72" y="3524008"/>
            <a:ext cx="7581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VS. </a:t>
            </a:r>
            <a:r>
              <a:rPr lang="ko-KR" altLang="en-US" dirty="0"/>
              <a:t>회귀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078A1A-2DA1-4200-AFAC-2779878C88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5797" y="963592"/>
            <a:ext cx="8153400" cy="4495800"/>
          </a:xfrm>
        </p:spPr>
        <p:txBody>
          <a:bodyPr/>
          <a:lstStyle/>
          <a:p>
            <a:r>
              <a:rPr lang="ko-KR" altLang="en-US" sz="2000" dirty="0"/>
              <a:t>앞에 나왔던 식 </a:t>
            </a:r>
            <a:r>
              <a:rPr lang="en-US" altLang="ko-KR" sz="2000" dirty="0"/>
              <a:t>y = f(x)</a:t>
            </a:r>
            <a:r>
              <a:rPr lang="ko-KR" altLang="en-US" sz="2000" dirty="0"/>
              <a:t>에서 출력 </a:t>
            </a:r>
            <a:r>
              <a:rPr lang="en-US" altLang="ko-KR" sz="2000" dirty="0"/>
              <a:t>y</a:t>
            </a:r>
            <a:r>
              <a:rPr lang="ko-KR" altLang="en-US" sz="2000" dirty="0"/>
              <a:t>가 이산적</a:t>
            </a:r>
            <a:r>
              <a:rPr lang="en-US" altLang="ko-KR" sz="2000" dirty="0"/>
              <a:t>(discrete)</a:t>
            </a:r>
            <a:r>
              <a:rPr lang="ko-KR" altLang="en-US" sz="2000" dirty="0"/>
              <a:t>인 경우에 이것을 분류 문제</a:t>
            </a:r>
            <a:r>
              <a:rPr lang="en-US" altLang="ko-KR" sz="2000" dirty="0"/>
              <a:t>(</a:t>
            </a:r>
            <a:r>
              <a:rPr lang="ko-KR" altLang="en-US" sz="2000" dirty="0"/>
              <a:t>또는 인식 문제</a:t>
            </a:r>
            <a:r>
              <a:rPr lang="en-US" altLang="ko-KR" sz="2000" dirty="0"/>
              <a:t>)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분류에서는 입력을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이상의 클래스</a:t>
            </a:r>
            <a:r>
              <a:rPr lang="en-US" altLang="ko-KR" sz="2000" dirty="0"/>
              <a:t>(</a:t>
            </a:r>
            <a:r>
              <a:rPr lang="ko-KR" altLang="en-US" sz="2000" dirty="0"/>
              <a:t>부류</a:t>
            </a:r>
            <a:r>
              <a:rPr lang="en-US" altLang="ko-KR" sz="2000" dirty="0"/>
              <a:t>)</a:t>
            </a:r>
            <a:r>
              <a:rPr lang="ko-KR" altLang="en-US" sz="2000" dirty="0"/>
              <a:t>로 나누는 것이다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예를 들어서 사진을 보고 “강아지”</a:t>
            </a:r>
            <a:r>
              <a:rPr lang="en-US" altLang="ko-KR" sz="2000" dirty="0"/>
              <a:t>, </a:t>
            </a:r>
            <a:r>
              <a:rPr lang="ko-KR" altLang="en-US" sz="2000" dirty="0"/>
              <a:t>또는 “</a:t>
            </a:r>
            <a:r>
              <a:rPr lang="ko-KR" altLang="en-US" sz="2000" dirty="0" err="1"/>
              <a:t>고양이”로</a:t>
            </a:r>
            <a:r>
              <a:rPr lang="ko-KR" altLang="en-US" sz="2000" dirty="0"/>
              <a:t> 분류하는 것도 분류 문제이다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E8AA8-D608-470E-B233-4F545B2B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41" y="2906692"/>
            <a:ext cx="3590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1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449AD4-A999-4987-9BB5-2F2900FFCF7C}"/>
              </a:ext>
            </a:extLst>
          </p:cNvPr>
          <p:cNvSpPr txBox="1">
            <a:spLocks/>
          </p:cNvSpPr>
          <p:nvPr/>
        </p:nvSpPr>
        <p:spPr>
          <a:xfrm>
            <a:off x="0" y="92658"/>
            <a:ext cx="12084960" cy="700486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(classification)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4DF7E1-BDD6-4954-9A28-58E1345B9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3752" y="1181100"/>
            <a:ext cx="8153400" cy="4495800"/>
          </a:xfrm>
        </p:spPr>
        <p:txBody>
          <a:bodyPr>
            <a:normAutofit/>
          </a:bodyPr>
          <a:lstStyle/>
          <a:p>
            <a:pPr algn="l"/>
            <a:r>
              <a:rPr lang="ko-KR" altLang="en-US" b="0" i="0" u="none" strike="noStrike" baseline="0" dirty="0">
                <a:latin typeface="SandSm"/>
              </a:rPr>
              <a:t>많은 과일로 채워진 과일 바구니를 보고</a:t>
            </a:r>
            <a:r>
              <a:rPr lang="en-US" altLang="ko-KR" b="0" i="0" u="none" strike="noStrike" baseline="0" dirty="0">
                <a:latin typeface="SandSm"/>
              </a:rPr>
              <a:t>, </a:t>
            </a:r>
            <a:r>
              <a:rPr lang="ko-KR" altLang="en-US" b="0" i="0" u="none" strike="noStrike" baseline="0" dirty="0">
                <a:latin typeface="SandSm"/>
              </a:rPr>
              <a:t>프로그램이 바나나</a:t>
            </a:r>
            <a:r>
              <a:rPr lang="en-US" altLang="ko-KR" b="0" i="0" u="none" strike="noStrike" baseline="0" dirty="0">
                <a:latin typeface="SandSm"/>
              </a:rPr>
              <a:t>, </a:t>
            </a:r>
            <a:r>
              <a:rPr lang="ko-KR" altLang="en-US" b="0" i="0" u="none" strike="noStrike" baseline="0" dirty="0">
                <a:latin typeface="SandSm"/>
              </a:rPr>
              <a:t>오렌지와 같은 올바른 레이블을 예측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DD42A-6D42-4062-92F4-47B04A1D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9" y="2152650"/>
            <a:ext cx="6610350" cy="171450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E71201-1D95-43B9-8C21-AAC391C7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68" y="4558420"/>
            <a:ext cx="6600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EAF5-F13C-46E9-9BB4-E66E3139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예시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4EA8AE-91A9-4EA8-9295-35331705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37873"/>
              </p:ext>
            </p:extLst>
          </p:nvPr>
        </p:nvGraphicFramePr>
        <p:xfrm>
          <a:off x="2262108" y="1093597"/>
          <a:ext cx="7659657" cy="4844747"/>
        </p:xfrm>
        <a:graphic>
          <a:graphicData uri="http://schemas.openxmlformats.org/drawingml/2006/table">
            <a:tbl>
              <a:tblPr/>
              <a:tblGrid>
                <a:gridCol w="2553219">
                  <a:extLst>
                    <a:ext uri="{9D8B030D-6E8A-4147-A177-3AD203B41FA5}">
                      <a16:colId xmlns:a16="http://schemas.microsoft.com/office/drawing/2014/main" val="1926712780"/>
                    </a:ext>
                  </a:extLst>
                </a:gridCol>
                <a:gridCol w="2553219">
                  <a:extLst>
                    <a:ext uri="{9D8B030D-6E8A-4147-A177-3AD203B41FA5}">
                      <a16:colId xmlns:a16="http://schemas.microsoft.com/office/drawing/2014/main" val="1210324512"/>
                    </a:ext>
                  </a:extLst>
                </a:gridCol>
                <a:gridCol w="2553219">
                  <a:extLst>
                    <a:ext uri="{9D8B030D-6E8A-4147-A177-3AD203B41FA5}">
                      <a16:colId xmlns:a16="http://schemas.microsoft.com/office/drawing/2014/main" val="2847835048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독립변수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종속변수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학습시킬 데이터를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만드는 방법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81227"/>
                  </a:ext>
                </a:extLst>
              </a:tr>
              <a:tr h="894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공부시간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합격 여부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합격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불합격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>
                          <a:effectLst/>
                        </a:rPr>
                        <a:t>사람들의 공부시간을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입력받고</a:t>
                      </a:r>
                      <a:r>
                        <a:rPr lang="en-US" altLang="ko-KR" sz="1200">
                          <a:effectLst/>
                        </a:rPr>
                        <a:t>, </a:t>
                      </a:r>
                      <a:r>
                        <a:rPr lang="ko-KR" altLang="en-US" sz="1200">
                          <a:effectLst/>
                        </a:rPr>
                        <a:t>최종 합격여부를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확인한다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53230"/>
                  </a:ext>
                </a:extLst>
              </a:tr>
              <a:tr h="683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X-ray </a:t>
                      </a:r>
                      <a:r>
                        <a:rPr lang="ko-KR" altLang="en-US" sz="1200" dirty="0">
                          <a:effectLst/>
                        </a:rPr>
                        <a:t>사진과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영상 속 종양의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크기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두께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악성 종양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여부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양성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음성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>
                          <a:effectLst/>
                        </a:rPr>
                        <a:t>의학적으로 양성과 음성이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확인된 사진과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영상 데이터를 모은다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09075"/>
                  </a:ext>
                </a:extLst>
              </a:tr>
              <a:tr h="110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품종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산도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당도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지역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연도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와인의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등급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err="1">
                          <a:effectLst/>
                        </a:rPr>
                        <a:t>소믈리에를</a:t>
                      </a:r>
                      <a:r>
                        <a:rPr lang="ko-KR" altLang="en-US" sz="1200" dirty="0">
                          <a:effectLst/>
                        </a:rPr>
                        <a:t> 통해서 등급이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확인된 와인을 가지고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품종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산도 등의 독립변수를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정하고 기록한다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8747"/>
                  </a:ext>
                </a:extLst>
              </a:tr>
              <a:tr h="894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메일 발신인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제목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본문 내용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사용된 단어</a:t>
                      </a:r>
                      <a:r>
                        <a:rPr lang="en-US" altLang="ko-KR" sz="1200">
                          <a:effectLst/>
                        </a:rPr>
                        <a:t>, 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이모티콘 등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>스팸 메일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여부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이제까지 받은 메일을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모으고</a:t>
                      </a:r>
                      <a:r>
                        <a:rPr lang="en-US" altLang="ko-KR" sz="1200" dirty="0">
                          <a:effectLst/>
                        </a:rPr>
                        <a:t>, </a:t>
                      </a:r>
                      <a:r>
                        <a:rPr lang="ko-KR" altLang="en-US" sz="1200" dirty="0">
                          <a:effectLst/>
                        </a:rPr>
                        <a:t>이들을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스팸 메일과 일반 메일로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구분한다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04561"/>
                  </a:ext>
                </a:extLst>
              </a:tr>
              <a:tr h="6832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고기의 지방함량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지방색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성숙도</a:t>
                      </a:r>
                      <a:r>
                        <a:rPr lang="en-US" altLang="ko-KR" sz="1200">
                          <a:effectLst/>
                        </a:rPr>
                        <a:t>, 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육색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소고기</a:t>
                      </a:r>
                      <a:br>
                        <a:rPr lang="ko-KR" altLang="en-US" sz="120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등급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소고기의 정보를 토대로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등급을 측정한다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21322" marR="21322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74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EAF5-F13C-46E9-9BB4-E66E3139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 예시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9B3063-02DB-4F27-8925-30A7A6B0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50420"/>
              </p:ext>
            </p:extLst>
          </p:nvPr>
        </p:nvGraphicFramePr>
        <p:xfrm>
          <a:off x="3530366" y="1031875"/>
          <a:ext cx="5972451" cy="4351338"/>
        </p:xfrm>
        <a:graphic>
          <a:graphicData uri="http://schemas.openxmlformats.org/drawingml/2006/table">
            <a:tbl>
              <a:tblPr/>
              <a:tblGrid>
                <a:gridCol w="1990817">
                  <a:extLst>
                    <a:ext uri="{9D8B030D-6E8A-4147-A177-3AD203B41FA5}">
                      <a16:colId xmlns:a16="http://schemas.microsoft.com/office/drawing/2014/main" val="3720571161"/>
                    </a:ext>
                  </a:extLst>
                </a:gridCol>
                <a:gridCol w="1990817">
                  <a:extLst>
                    <a:ext uri="{9D8B030D-6E8A-4147-A177-3AD203B41FA5}">
                      <a16:colId xmlns:a16="http://schemas.microsoft.com/office/drawing/2014/main" val="1108478906"/>
                    </a:ext>
                  </a:extLst>
                </a:gridCol>
                <a:gridCol w="1990817">
                  <a:extLst>
                    <a:ext uri="{9D8B030D-6E8A-4147-A177-3AD203B41FA5}">
                      <a16:colId xmlns:a16="http://schemas.microsoft.com/office/drawing/2014/main" val="2307362153"/>
                    </a:ext>
                  </a:extLst>
                </a:gridCol>
              </a:tblGrid>
              <a:tr h="401625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100">
                          <a:effectLst/>
                        </a:rPr>
                        <a:t>독립변수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100">
                          <a:effectLst/>
                        </a:rPr>
                        <a:t>종속변수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100">
                          <a:effectLst/>
                        </a:rPr>
                        <a:t>학습시킬 데이터를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만드는 방법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14419"/>
                  </a:ext>
                </a:extLst>
              </a:tr>
              <a:tr h="743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공부시간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시험점수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en-US" altLang="ko-KR" sz="1100">
                          <a:effectLst/>
                        </a:rPr>
                        <a:t>(10</a:t>
                      </a:r>
                      <a:r>
                        <a:rPr lang="ko-KR" altLang="en-US" sz="1100">
                          <a:effectLst/>
                        </a:rPr>
                        <a:t>점</a:t>
                      </a:r>
                      <a:r>
                        <a:rPr lang="en-US" altLang="ko-KR" sz="1100">
                          <a:effectLst/>
                        </a:rPr>
                        <a:t>, 20</a:t>
                      </a:r>
                      <a:r>
                        <a:rPr lang="ko-KR" altLang="en-US" sz="1100">
                          <a:effectLst/>
                        </a:rPr>
                        <a:t>점</a:t>
                      </a:r>
                      <a:r>
                        <a:rPr lang="en-US" altLang="ko-KR" sz="1100">
                          <a:effectLst/>
                        </a:rPr>
                        <a:t>)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>
                          <a:effectLst/>
                        </a:rPr>
                        <a:t>사람들의 공부시간을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입력받고 점수를 확인한다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97339"/>
                  </a:ext>
                </a:extLst>
              </a:tr>
              <a:tr h="5727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온도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레모네이드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판매량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>
                          <a:effectLst/>
                        </a:rPr>
                        <a:t>온도와 그날의 판매량을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기록한다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24325"/>
                  </a:ext>
                </a:extLst>
              </a:tr>
              <a:tr h="1086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</a:rPr>
                        <a:t>역세권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조망 등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집 값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>
                          <a:effectLst/>
                        </a:rPr>
                        <a:t>집과 역까지의 거리</a:t>
                      </a:r>
                      <a:r>
                        <a:rPr lang="en-US" altLang="ko-KR" sz="1100">
                          <a:effectLst/>
                        </a:rPr>
                        <a:t>,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수치화된 조망의 평점 등을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집 값과 함께 기록한다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05622"/>
                  </a:ext>
                </a:extLst>
              </a:tr>
              <a:tr h="7438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온실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기체량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기온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변화량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>
                          <a:effectLst/>
                        </a:rPr>
                        <a:t>과거에 배출된 온실 기체량과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기온의 변화량을 기록한다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9754"/>
                  </a:ext>
                </a:extLst>
              </a:tr>
              <a:tr h="5727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자동차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속도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충돌 시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사망 확률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>
                          <a:effectLst/>
                        </a:rPr>
                        <a:t>충돌시 속도와 사상자를</a:t>
                      </a:r>
                      <a:br>
                        <a:rPr lang="ko-KR" altLang="en-US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기록한다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6209"/>
                  </a:ext>
                </a:extLst>
              </a:tr>
              <a:tr h="2305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나이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키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</a:rPr>
                        <a:t>학생들의 나이</a:t>
                      </a:r>
                    </a:p>
                  </a:txBody>
                  <a:tcPr marL="29706" marR="29706" marT="29706" marB="297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60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D50EC-1828-491B-9CC3-4B1B0407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플레이 그라운드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C3AC1-7F56-43C7-A10E-D9BCB7AF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" y="908285"/>
            <a:ext cx="11983362" cy="4636838"/>
          </a:xfrm>
        </p:spPr>
        <p:txBody>
          <a:bodyPr/>
          <a:lstStyle/>
          <a:p>
            <a:r>
              <a:rPr lang="en-US" altLang="ko-KR" dirty="0"/>
              <a:t>https://playground.tensorflow.org</a:t>
            </a:r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(hidden layer)</a:t>
            </a:r>
            <a:r>
              <a:rPr lang="ko-KR" altLang="en-US" dirty="0"/>
              <a:t> 유무에 따른 성능 비교</a:t>
            </a:r>
            <a:endParaRPr lang="en-US" altLang="ko-KR" dirty="0"/>
          </a:p>
          <a:p>
            <a:r>
              <a:rPr lang="ko-KR" altLang="en-US" dirty="0"/>
              <a:t>분류 </a:t>
            </a:r>
            <a:r>
              <a:rPr lang="en-US" altLang="ko-KR" dirty="0"/>
              <a:t>(classification) </a:t>
            </a:r>
            <a:r>
              <a:rPr lang="ko-KR" altLang="en-US" dirty="0"/>
              <a:t>예제 실습</a:t>
            </a:r>
            <a:endParaRPr lang="en-US" altLang="ko-KR" dirty="0"/>
          </a:p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활성화 함수</a:t>
            </a:r>
            <a:endParaRPr lang="en-US" altLang="ko-KR" dirty="0"/>
          </a:p>
          <a:p>
            <a:r>
              <a:rPr lang="en-US" altLang="ko-KR" dirty="0"/>
              <a:t>Classification : 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en-US" altLang="ko-KR" dirty="0"/>
              <a:t>Regression : </a:t>
            </a:r>
            <a:r>
              <a:rPr lang="ko-KR" altLang="en-US" dirty="0"/>
              <a:t>회귀 </a:t>
            </a:r>
            <a:endParaRPr lang="en-US" altLang="ko-KR" dirty="0"/>
          </a:p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r>
              <a:rPr lang="en-US" altLang="ko-KR" dirty="0"/>
              <a:t>Epoch : </a:t>
            </a:r>
            <a:r>
              <a:rPr lang="ko-KR" altLang="en-US" dirty="0"/>
              <a:t>반복 횟수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9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A0BDB-F2AD-41FC-A1D9-6EB26A7D6EE0}"/>
              </a:ext>
            </a:extLst>
          </p:cNvPr>
          <p:cNvSpPr txBox="1"/>
          <p:nvPr/>
        </p:nvSpPr>
        <p:spPr>
          <a:xfrm>
            <a:off x="948582" y="1803162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B523E-FB6D-4B90-B545-4E2D7F0D364F}"/>
              </a:ext>
            </a:extLst>
          </p:cNvPr>
          <p:cNvSpPr txBox="1"/>
          <p:nvPr/>
        </p:nvSpPr>
        <p:spPr>
          <a:xfrm>
            <a:off x="948582" y="2699046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F46B95-534A-4422-B855-C0C5A5A5D349}"/>
              </a:ext>
            </a:extLst>
          </p:cNvPr>
          <p:cNvCxnSpPr>
            <a:stCxn id="4" idx="3"/>
          </p:cNvCxnSpPr>
          <p:nvPr/>
        </p:nvCxnSpPr>
        <p:spPr>
          <a:xfrm>
            <a:off x="1563880" y="1987828"/>
            <a:ext cx="1102408" cy="38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B6486B-49B0-4BF9-B8D0-B46DC7C1973C}"/>
              </a:ext>
            </a:extLst>
          </p:cNvPr>
          <p:cNvCxnSpPr>
            <a:cxnSpLocks/>
          </p:cNvCxnSpPr>
          <p:nvPr/>
        </p:nvCxnSpPr>
        <p:spPr>
          <a:xfrm flipV="1">
            <a:off x="1563880" y="2474966"/>
            <a:ext cx="1102408" cy="4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463D293-DAB0-446C-A2F8-28D3F9B06B5E}"/>
              </a:ext>
            </a:extLst>
          </p:cNvPr>
          <p:cNvSpPr/>
          <p:nvPr/>
        </p:nvSpPr>
        <p:spPr>
          <a:xfrm>
            <a:off x="2841477" y="2124723"/>
            <a:ext cx="1568153" cy="79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</a:p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44D86-0800-424B-B22B-1B0B13BD0599}"/>
              </a:ext>
            </a:extLst>
          </p:cNvPr>
          <p:cNvSpPr txBox="1"/>
          <p:nvPr/>
        </p:nvSpPr>
        <p:spPr>
          <a:xfrm>
            <a:off x="1008403" y="3590102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974E15-AB60-4732-BE77-6EF1449E618C}"/>
              </a:ext>
            </a:extLst>
          </p:cNvPr>
          <p:cNvCxnSpPr>
            <a:cxnSpLocks/>
          </p:cNvCxnSpPr>
          <p:nvPr/>
        </p:nvCxnSpPr>
        <p:spPr>
          <a:xfrm flipV="1">
            <a:off x="1444239" y="2801147"/>
            <a:ext cx="1397238" cy="97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D68F3B-A968-44BA-80F2-FDD866012E5C}"/>
              </a:ext>
            </a:extLst>
          </p:cNvPr>
          <p:cNvSpPr txBox="1"/>
          <p:nvPr/>
        </p:nvSpPr>
        <p:spPr>
          <a:xfrm>
            <a:off x="1772444" y="19089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BBCF3-DEB9-4D80-B948-54A4A8A75B37}"/>
              </a:ext>
            </a:extLst>
          </p:cNvPr>
          <p:cNvSpPr txBox="1"/>
          <p:nvPr/>
        </p:nvSpPr>
        <p:spPr>
          <a:xfrm>
            <a:off x="1628781" y="25859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D1339-D659-4271-9F07-C1AD1C26295D}"/>
              </a:ext>
            </a:extLst>
          </p:cNvPr>
          <p:cNvSpPr txBox="1"/>
          <p:nvPr/>
        </p:nvSpPr>
        <p:spPr>
          <a:xfrm>
            <a:off x="400322" y="11361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F351C-652C-43C4-A8BE-EB4FAFD0B32C}"/>
              </a:ext>
            </a:extLst>
          </p:cNvPr>
          <p:cNvSpPr txBox="1"/>
          <p:nvPr/>
        </p:nvSpPr>
        <p:spPr>
          <a:xfrm>
            <a:off x="2666288" y="1075411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w1: 1</a:t>
            </a:r>
          </a:p>
          <a:p>
            <a:r>
              <a:rPr lang="en-US" altLang="ko-KR" sz="1400" dirty="0"/>
              <a:t>w2: 1</a:t>
            </a:r>
          </a:p>
          <a:p>
            <a:r>
              <a:rPr lang="en-US" altLang="ko-KR" sz="1400" dirty="0"/>
              <a:t>B=-1.5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5D156DC-1A97-4624-AF44-5A747CDEBDD2}"/>
              </a:ext>
            </a:extLst>
          </p:cNvPr>
          <p:cNvSpPr/>
          <p:nvPr/>
        </p:nvSpPr>
        <p:spPr>
          <a:xfrm>
            <a:off x="4584819" y="2350661"/>
            <a:ext cx="546930" cy="34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C619F-ED56-48D9-888F-8730782A055C}"/>
              </a:ext>
            </a:extLst>
          </p:cNvPr>
          <p:cNvSpPr txBox="1"/>
          <p:nvPr/>
        </p:nvSpPr>
        <p:spPr>
          <a:xfrm>
            <a:off x="5444382" y="2327854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10E110-8BC7-4C44-AFE9-DF660C6C90EF}"/>
              </a:ext>
            </a:extLst>
          </p:cNvPr>
          <p:cNvSpPr/>
          <p:nvPr/>
        </p:nvSpPr>
        <p:spPr>
          <a:xfrm>
            <a:off x="264919" y="922946"/>
            <a:ext cx="8101413" cy="3315768"/>
          </a:xfrm>
          <a:prstGeom prst="rect">
            <a:avLst/>
          </a:prstGeom>
          <a:noFill/>
          <a:ln>
            <a:solidFill>
              <a:srgbClr val="0000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4653E3-A75B-4147-8760-44B2BE2F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46" y="1005497"/>
            <a:ext cx="2455111" cy="12398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773329-671D-4D4C-8BF0-6BA84D7C92D0}"/>
              </a:ext>
            </a:extLst>
          </p:cNvPr>
          <p:cNvSpPr txBox="1"/>
          <p:nvPr/>
        </p:nvSpPr>
        <p:spPr>
          <a:xfrm>
            <a:off x="443051" y="476043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601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구글의 플레이그라운드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9A8F92-37FC-40A1-948F-40C3DF1B08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2326" y="1090914"/>
            <a:ext cx="7226582" cy="4495800"/>
          </a:xfrm>
        </p:spPr>
      </p:pic>
    </p:spTree>
    <p:extLst>
      <p:ext uri="{BB962C8B-B14F-4D97-AF65-F5344CB8AC3E}">
        <p14:creationId xmlns:p14="http://schemas.microsoft.com/office/powerpoint/2010/main" val="3005395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</a:t>
            </a:r>
            <a:r>
              <a:rPr lang="en-US" altLang="ko-KR" dirty="0"/>
              <a:t>(Deep learning)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365D6-6125-4E82-AB8A-692E0963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심층 신경망 </a:t>
            </a:r>
            <a:r>
              <a:rPr lang="en-US" altLang="ko-KR" sz="2000" dirty="0"/>
              <a:t>(Deep Neural Network)</a:t>
            </a:r>
            <a:r>
              <a:rPr lang="ko-KR" altLang="en-US" sz="2000" dirty="0"/>
              <a:t>을 사용하는 학습 방법</a:t>
            </a:r>
            <a:endParaRPr lang="en-US" altLang="ko-KR" sz="2000" dirty="0"/>
          </a:p>
          <a:p>
            <a:pPr algn="l"/>
            <a:r>
              <a:rPr lang="ko-KR" altLang="en-US" sz="2000" b="0" i="0" u="none" strike="noStrike" baseline="0" dirty="0">
                <a:latin typeface="SandSm"/>
              </a:rPr>
              <a:t>심층 신경망</a:t>
            </a:r>
            <a:r>
              <a:rPr lang="en-US" altLang="ko-KR" sz="2000" b="0" i="0" u="none" strike="noStrike" baseline="0" dirty="0">
                <a:latin typeface="SandSm"/>
              </a:rPr>
              <a:t>(DNN: Deep Neural Networks)</a:t>
            </a:r>
            <a:r>
              <a:rPr lang="ko-KR" altLang="en-US" sz="2000" b="0" i="0" u="none" strike="noStrike" baseline="0" dirty="0">
                <a:latin typeface="SandSm"/>
              </a:rPr>
              <a:t>은 </a:t>
            </a:r>
            <a:r>
              <a:rPr lang="en-US" altLang="ko-KR" sz="2000" b="0" i="0" u="none" strike="noStrike" baseline="0" dirty="0">
                <a:latin typeface="SandSm"/>
              </a:rPr>
              <a:t>MLP(</a:t>
            </a:r>
            <a:r>
              <a:rPr lang="ko-KR" altLang="en-US" sz="2000" b="0" i="0" u="none" strike="noStrike" baseline="0" dirty="0">
                <a:latin typeface="SandSm"/>
              </a:rPr>
              <a:t>다층 </a:t>
            </a:r>
            <a:r>
              <a:rPr lang="ko-KR" altLang="en-US" sz="2000" b="0" i="0" u="none" strike="noStrike" baseline="0" dirty="0" err="1">
                <a:latin typeface="SandSm"/>
              </a:rPr>
              <a:t>퍼셉트론</a:t>
            </a:r>
            <a:r>
              <a:rPr lang="en-US" altLang="ko-KR" sz="2000" b="0" i="0" u="none" strike="noStrike" baseline="0" dirty="0">
                <a:latin typeface="SandSm"/>
              </a:rPr>
              <a:t>)</a:t>
            </a:r>
            <a:r>
              <a:rPr lang="ko-KR" altLang="en-US" sz="2000" b="0" i="0" u="none" strike="noStrike" baseline="0" dirty="0">
                <a:latin typeface="SandSm"/>
              </a:rPr>
              <a:t>에서 은닉층의 개수를 증가시킨 것이다</a:t>
            </a:r>
            <a:r>
              <a:rPr lang="en-US" altLang="ko-KR" sz="2000" b="0" i="0" u="none" strike="noStrike" baseline="0" dirty="0">
                <a:latin typeface="SandSm"/>
              </a:rPr>
              <a:t>. </a:t>
            </a:r>
          </a:p>
          <a:p>
            <a:pPr algn="l"/>
            <a:r>
              <a:rPr lang="ko-KR" altLang="en-US" sz="2000" b="0" i="0" u="none" strike="noStrike" baseline="0" dirty="0" err="1">
                <a:latin typeface="SandSm"/>
              </a:rPr>
              <a:t>은닉층을하나만</a:t>
            </a:r>
            <a:r>
              <a:rPr lang="ko-KR" altLang="en-US" sz="2000" b="0" i="0" u="none" strike="noStrike" baseline="0" dirty="0">
                <a:latin typeface="SandSm"/>
              </a:rPr>
              <a:t> 사용하는 것이 아니고 여러 개를 사용한다</a:t>
            </a:r>
            <a:r>
              <a:rPr lang="en-US" altLang="ko-KR" sz="2000" b="0" i="0" u="none" strike="noStrike" baseline="0" dirty="0">
                <a:latin typeface="SandSm"/>
              </a:rPr>
              <a:t>. </a:t>
            </a:r>
          </a:p>
          <a:p>
            <a:pPr algn="l"/>
            <a:r>
              <a:rPr lang="ko-KR" altLang="en-US" sz="2000" b="0" i="0" u="none" strike="noStrike" baseline="0" dirty="0">
                <a:latin typeface="SandSm"/>
              </a:rPr>
              <a:t>최근에 </a:t>
            </a:r>
            <a:r>
              <a:rPr lang="ko-KR" altLang="en-US" sz="2000" b="0" i="0" u="none" strike="noStrike" baseline="0" dirty="0" err="1">
                <a:latin typeface="SandSm"/>
              </a:rPr>
              <a:t>딥러닝은</a:t>
            </a:r>
            <a:r>
              <a:rPr lang="ko-KR" altLang="en-US" sz="2000" b="0" i="0" u="none" strike="noStrike" baseline="0" dirty="0">
                <a:latin typeface="SandSm"/>
              </a:rPr>
              <a:t> 컴퓨터 시각</a:t>
            </a:r>
            <a:r>
              <a:rPr lang="en-US" altLang="ko-KR" sz="2000" b="0" i="0" u="none" strike="noStrike" baseline="0" dirty="0">
                <a:latin typeface="SandSm"/>
              </a:rPr>
              <a:t>, </a:t>
            </a:r>
            <a:r>
              <a:rPr lang="ko-KR" altLang="en-US" sz="2000" b="0" i="0" u="none" strike="noStrike" baseline="0" dirty="0">
                <a:latin typeface="SandSm"/>
              </a:rPr>
              <a:t>음성 인식</a:t>
            </a:r>
            <a:r>
              <a:rPr lang="en-US" altLang="ko-KR" sz="2000" b="0" i="0" u="none" strike="noStrike" baseline="0" dirty="0">
                <a:latin typeface="SandSm"/>
              </a:rPr>
              <a:t>, </a:t>
            </a:r>
            <a:r>
              <a:rPr lang="ko-KR" altLang="en-US" sz="2000" b="0" i="0" u="none" strike="noStrike" baseline="0" dirty="0">
                <a:latin typeface="SandSm"/>
              </a:rPr>
              <a:t>자연어 처리</a:t>
            </a:r>
            <a:r>
              <a:rPr lang="en-US" altLang="ko-KR" sz="2000" b="0" i="0" u="none" strike="noStrike" baseline="0" dirty="0">
                <a:latin typeface="SandSm"/>
              </a:rPr>
              <a:t>, </a:t>
            </a:r>
            <a:r>
              <a:rPr lang="ko-KR" altLang="en-US" sz="2000" b="0" i="0" u="none" strike="noStrike" baseline="0" dirty="0">
                <a:latin typeface="SandSm"/>
              </a:rPr>
              <a:t>소셜 네트워크 필터링</a:t>
            </a:r>
            <a:r>
              <a:rPr lang="en-US" altLang="ko-KR" sz="2000" b="0" i="0" u="none" strike="noStrike" baseline="0" dirty="0">
                <a:latin typeface="SandSm"/>
              </a:rPr>
              <a:t>, </a:t>
            </a:r>
            <a:r>
              <a:rPr lang="ko-KR" altLang="en-US" sz="2000" b="0" i="0" u="none" strike="noStrike" baseline="0" dirty="0">
                <a:latin typeface="SandSm"/>
              </a:rPr>
              <a:t>기계 번역 등에 적용되어서 인간 전문가에 필적하는 결과를 얻고 있다</a:t>
            </a:r>
            <a:r>
              <a:rPr lang="en-US" altLang="ko-KR" sz="2000" b="0" i="0" u="none" strike="noStrike" baseline="0" dirty="0">
                <a:latin typeface="SandSm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1E06E-BE0E-4AF3-8FCD-20437FB8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7" y="3579486"/>
            <a:ext cx="7569110" cy="28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3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</a:t>
            </a:r>
            <a:r>
              <a:rPr lang="en-US" altLang="ko-KR" dirty="0"/>
              <a:t>(Deep learning)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365D6-6125-4E82-AB8A-692E0963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2097675"/>
          </a:xfrm>
        </p:spPr>
        <p:txBody>
          <a:bodyPr/>
          <a:lstStyle/>
          <a:p>
            <a:r>
              <a:rPr lang="ko-KR" altLang="en-US" sz="2000" dirty="0" err="1"/>
              <a:t>케라스로</a:t>
            </a:r>
            <a:r>
              <a:rPr lang="ko-KR" altLang="en-US" sz="2000" dirty="0"/>
              <a:t> 모델 설계 하기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keras</a:t>
            </a:r>
            <a:r>
              <a:rPr lang="ko-KR" altLang="en-US" sz="2000" dirty="0"/>
              <a:t> 라이브러리 이용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Tensorflow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 err="1"/>
              <a:t>keras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r>
              <a:rPr lang="en-US" altLang="ko-KR" sz="2000" dirty="0"/>
              <a:t>Import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tensorflow.keras</a:t>
            </a:r>
            <a:endParaRPr lang="en-US" altLang="ko-KR" sz="2000" dirty="0"/>
          </a:p>
          <a:p>
            <a:r>
              <a:rPr lang="ko-KR" altLang="en-US" sz="2000" dirty="0"/>
              <a:t>폐암 수술 환자의 생존율 예측 하기 다시 돌아보기   </a:t>
            </a:r>
            <a:r>
              <a:rPr lang="en-US" altLang="ko-KR" sz="2000" dirty="0"/>
              <a:t>(01_My_First_Deeplearning.ipynb)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7110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</a:t>
            </a:r>
            <a:r>
              <a:rPr lang="en-US" altLang="ko-KR" dirty="0"/>
              <a:t>(Deep learning)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481FDA-341D-408A-9D7B-361FB72B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2612682"/>
          </a:xfrm>
        </p:spPr>
        <p:txBody>
          <a:bodyPr/>
          <a:lstStyle/>
          <a:p>
            <a:r>
              <a:rPr lang="ko-KR" altLang="en-US" sz="2000" dirty="0"/>
              <a:t>자료실 </a:t>
            </a:r>
            <a:r>
              <a:rPr lang="en-US" altLang="ko-KR" sz="2000" dirty="0"/>
              <a:t>colab_01_My_First_Deeplearning_no_drive.ipynb </a:t>
            </a:r>
            <a:r>
              <a:rPr lang="ko-KR" altLang="en-US" sz="2000" dirty="0"/>
              <a:t>실습</a:t>
            </a:r>
            <a:endParaRPr lang="en-US" altLang="ko-KR" sz="2000" dirty="0"/>
          </a:p>
          <a:p>
            <a:r>
              <a:rPr lang="ko-KR" altLang="en-US" sz="2000" dirty="0"/>
              <a:t>데이터 </a:t>
            </a:r>
            <a:r>
              <a:rPr lang="en-US" altLang="ko-KR" sz="2000" dirty="0" err="1"/>
              <a:t>ThoraricSurgery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21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54F4FC-CEAB-40FF-B030-E37388A0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75" y="1032337"/>
            <a:ext cx="6996112" cy="428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163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61FD87-4F9A-479D-B572-BB246F89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927" y="1100471"/>
            <a:ext cx="7081031" cy="4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41A37D-7393-4B23-B183-002DD1D9F9FD}"/>
              </a:ext>
            </a:extLst>
          </p:cNvPr>
          <p:cNvSpPr txBox="1"/>
          <p:nvPr/>
        </p:nvSpPr>
        <p:spPr>
          <a:xfrm>
            <a:off x="6096000" y="427771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*MLP </a:t>
            </a:r>
            <a:r>
              <a:rPr lang="ko-KR" altLang="en-US" dirty="0">
                <a:solidFill>
                  <a:srgbClr val="FF0000"/>
                </a:solidFill>
              </a:rPr>
              <a:t>정의 </a:t>
            </a:r>
          </a:p>
        </p:txBody>
      </p:sp>
    </p:spTree>
    <p:extLst>
      <p:ext uri="{BB962C8B-B14F-4D97-AF65-F5344CB8AC3E}">
        <p14:creationId xmlns:p14="http://schemas.microsoft.com/office/powerpoint/2010/main" val="2415169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D704B-5957-43B9-97C9-E95249040867}"/>
              </a:ext>
            </a:extLst>
          </p:cNvPr>
          <p:cNvSpPr txBox="1"/>
          <p:nvPr/>
        </p:nvSpPr>
        <p:spPr>
          <a:xfrm>
            <a:off x="548449" y="4464015"/>
            <a:ext cx="496266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10-2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폐암 환자 생존율 예측 데이터의 샘플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구분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6A4C04-2B28-4408-B978-7B7DA57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19" y="1019587"/>
            <a:ext cx="7450325" cy="274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542C9-258C-485D-A4E5-F7CCE991BEBA}"/>
              </a:ext>
            </a:extLst>
          </p:cNvPr>
          <p:cNvSpPr txBox="1"/>
          <p:nvPr/>
        </p:nvSpPr>
        <p:spPr>
          <a:xfrm>
            <a:off x="767255" y="5959366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개의 속성이 </a:t>
            </a:r>
            <a:r>
              <a:rPr lang="ko-KR" altLang="en-US" dirty="0" err="1"/>
              <a:t>있을때</a:t>
            </a:r>
            <a:r>
              <a:rPr lang="ko-KR" altLang="en-US" dirty="0"/>
              <a:t> 생존 여부를 예측 하는 모델 생성  </a:t>
            </a:r>
          </a:p>
        </p:txBody>
      </p:sp>
    </p:spTree>
    <p:extLst>
      <p:ext uri="{BB962C8B-B14F-4D97-AF65-F5344CB8AC3E}">
        <p14:creationId xmlns:p14="http://schemas.microsoft.com/office/powerpoint/2010/main" val="2722768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FFBBDA-3AA6-4585-BA8B-BC0494C9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268" y="1456328"/>
            <a:ext cx="7737167" cy="197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C0310-A78E-46B6-8BA5-8F0684ACCCFD}"/>
              </a:ext>
            </a:extLst>
          </p:cNvPr>
          <p:cNvSpPr txBox="1"/>
          <p:nvPr/>
        </p:nvSpPr>
        <p:spPr>
          <a:xfrm>
            <a:off x="3288445" y="1902372"/>
            <a:ext cx="21138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</a:rPr>
              <a:t>binary_crossentropy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25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1B0A58-BAD1-4D19-9DFB-3C893B10D9F8}"/>
              </a:ext>
            </a:extLst>
          </p:cNvPr>
          <p:cNvSpPr/>
          <p:nvPr/>
        </p:nvSpPr>
        <p:spPr>
          <a:xfrm>
            <a:off x="234694" y="1179000"/>
            <a:ext cx="7548711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설정하고 구동하는 부분은 모두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함수를 선언하며 시작이 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먼저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= Sequential( 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시작되는 부분은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구조를 짜고 층을 설정하는 부분임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이어서 나오는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model.compile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부분은 위에서 정해진 모델을 컴퓨터가 알아들을 수 있게끔 컴파일 하는 부분임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model.fit( 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시작하는 부분은 모델을 실제로 수행하는 부분임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B8C4A-FAA4-4848-84E2-A5C3F151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3" y="4627513"/>
            <a:ext cx="6057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1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CACAB5-BA8A-4502-8C10-DB916CDA5C38}"/>
              </a:ext>
            </a:extLst>
          </p:cNvPr>
          <p:cNvSpPr/>
          <p:nvPr/>
        </p:nvSpPr>
        <p:spPr>
          <a:xfrm>
            <a:off x="297687" y="1094918"/>
            <a:ext cx="7548711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맨 마지막 층은 결과를 출력하는 ‘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’이 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나머지는 모두 ‘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’의 역할을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만들어진 이 두 개의 층은 각각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43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A0BDB-F2AD-41FC-A1D9-6EB26A7D6EE0}"/>
              </a:ext>
            </a:extLst>
          </p:cNvPr>
          <p:cNvSpPr txBox="1"/>
          <p:nvPr/>
        </p:nvSpPr>
        <p:spPr>
          <a:xfrm>
            <a:off x="948582" y="1803162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B523E-FB6D-4B90-B545-4E2D7F0D364F}"/>
              </a:ext>
            </a:extLst>
          </p:cNvPr>
          <p:cNvSpPr txBox="1"/>
          <p:nvPr/>
        </p:nvSpPr>
        <p:spPr>
          <a:xfrm>
            <a:off x="948582" y="2699046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F46B95-534A-4422-B855-C0C5A5A5D349}"/>
              </a:ext>
            </a:extLst>
          </p:cNvPr>
          <p:cNvCxnSpPr>
            <a:stCxn id="4" idx="3"/>
          </p:cNvCxnSpPr>
          <p:nvPr/>
        </p:nvCxnSpPr>
        <p:spPr>
          <a:xfrm>
            <a:off x="1563880" y="1987828"/>
            <a:ext cx="1102408" cy="38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B6486B-49B0-4BF9-B8D0-B46DC7C1973C}"/>
              </a:ext>
            </a:extLst>
          </p:cNvPr>
          <p:cNvCxnSpPr>
            <a:cxnSpLocks/>
          </p:cNvCxnSpPr>
          <p:nvPr/>
        </p:nvCxnSpPr>
        <p:spPr>
          <a:xfrm flipV="1">
            <a:off x="1563880" y="2474966"/>
            <a:ext cx="1102408" cy="4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463D293-DAB0-446C-A2F8-28D3F9B06B5E}"/>
              </a:ext>
            </a:extLst>
          </p:cNvPr>
          <p:cNvSpPr/>
          <p:nvPr/>
        </p:nvSpPr>
        <p:spPr>
          <a:xfrm>
            <a:off x="2841477" y="2124723"/>
            <a:ext cx="1568153" cy="79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</a:p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44D86-0800-424B-B22B-1B0B13BD0599}"/>
              </a:ext>
            </a:extLst>
          </p:cNvPr>
          <p:cNvSpPr txBox="1"/>
          <p:nvPr/>
        </p:nvSpPr>
        <p:spPr>
          <a:xfrm>
            <a:off x="1008403" y="3590102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974E15-AB60-4732-BE77-6EF1449E618C}"/>
              </a:ext>
            </a:extLst>
          </p:cNvPr>
          <p:cNvCxnSpPr>
            <a:cxnSpLocks/>
          </p:cNvCxnSpPr>
          <p:nvPr/>
        </p:nvCxnSpPr>
        <p:spPr>
          <a:xfrm flipV="1">
            <a:off x="1444239" y="2801147"/>
            <a:ext cx="1397238" cy="97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D68F3B-A968-44BA-80F2-FDD866012E5C}"/>
              </a:ext>
            </a:extLst>
          </p:cNvPr>
          <p:cNvSpPr txBox="1"/>
          <p:nvPr/>
        </p:nvSpPr>
        <p:spPr>
          <a:xfrm>
            <a:off x="1772444" y="19089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BBCF3-DEB9-4D80-B948-54A4A8A75B37}"/>
              </a:ext>
            </a:extLst>
          </p:cNvPr>
          <p:cNvSpPr txBox="1"/>
          <p:nvPr/>
        </p:nvSpPr>
        <p:spPr>
          <a:xfrm>
            <a:off x="1628781" y="25859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D1339-D659-4271-9F07-C1AD1C26295D}"/>
              </a:ext>
            </a:extLst>
          </p:cNvPr>
          <p:cNvSpPr txBox="1"/>
          <p:nvPr/>
        </p:nvSpPr>
        <p:spPr>
          <a:xfrm>
            <a:off x="400322" y="11361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F351C-652C-43C4-A8BE-EB4FAFD0B32C}"/>
              </a:ext>
            </a:extLst>
          </p:cNvPr>
          <p:cNvSpPr txBox="1"/>
          <p:nvPr/>
        </p:nvSpPr>
        <p:spPr>
          <a:xfrm>
            <a:off x="2666288" y="1075411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w1: 1</a:t>
            </a:r>
          </a:p>
          <a:p>
            <a:r>
              <a:rPr lang="en-US" altLang="ko-KR" sz="1400" dirty="0"/>
              <a:t>w2: 1</a:t>
            </a:r>
          </a:p>
          <a:p>
            <a:r>
              <a:rPr lang="en-US" altLang="ko-KR" sz="1400" dirty="0"/>
              <a:t>B=-1.5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5D156DC-1A97-4624-AF44-5A747CDEBDD2}"/>
              </a:ext>
            </a:extLst>
          </p:cNvPr>
          <p:cNvSpPr/>
          <p:nvPr/>
        </p:nvSpPr>
        <p:spPr>
          <a:xfrm>
            <a:off x="4584819" y="2350661"/>
            <a:ext cx="546930" cy="34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C619F-ED56-48D9-888F-8730782A055C}"/>
              </a:ext>
            </a:extLst>
          </p:cNvPr>
          <p:cNvSpPr txBox="1"/>
          <p:nvPr/>
        </p:nvSpPr>
        <p:spPr>
          <a:xfrm>
            <a:off x="5444382" y="2327854"/>
            <a:ext cx="6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10E110-8BC7-4C44-AFE9-DF660C6C90EF}"/>
              </a:ext>
            </a:extLst>
          </p:cNvPr>
          <p:cNvSpPr/>
          <p:nvPr/>
        </p:nvSpPr>
        <p:spPr>
          <a:xfrm>
            <a:off x="264919" y="922946"/>
            <a:ext cx="8101413" cy="3315768"/>
          </a:xfrm>
          <a:prstGeom prst="rect">
            <a:avLst/>
          </a:prstGeom>
          <a:noFill/>
          <a:ln>
            <a:solidFill>
              <a:srgbClr val="0000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4653E3-A75B-4147-8760-44B2BE2F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46" y="1005497"/>
            <a:ext cx="2455111" cy="12398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773329-671D-4D4C-8BF0-6BA84D7C92D0}"/>
              </a:ext>
            </a:extLst>
          </p:cNvPr>
          <p:cNvSpPr txBox="1"/>
          <p:nvPr/>
        </p:nvSpPr>
        <p:spPr>
          <a:xfrm>
            <a:off x="987181" y="5059110"/>
            <a:ext cx="758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?    x1*w1+x2*w2+b= -0.5           -&gt; step function -&gt; 0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36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F9457-A746-4F05-86B4-3C39E73A1880}"/>
              </a:ext>
            </a:extLst>
          </p:cNvPr>
          <p:cNvSpPr/>
          <p:nvPr/>
        </p:nvSpPr>
        <p:spPr>
          <a:xfrm>
            <a:off x="318708" y="1126449"/>
            <a:ext cx="7688755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층은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함수를 통해 구체적으로 그 구조가 결정됨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Dense(30,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input_dim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=17, activation='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부분을 더 살펴보자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통해 새로운 층을 만들고 나면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Dense()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통해 이 층에 몇 개의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 것인지를 숫자로 써줌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되어 있는 것은 이 층에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만들겠다는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input_dim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나옴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입력 데이터에서 몇 개의 값을 가져올지를 정하는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540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F993B9-F0AC-4DD9-BCE1-EF911A6B16D9}"/>
              </a:ext>
            </a:extLst>
          </p:cNvPr>
          <p:cNvSpPr/>
          <p:nvPr/>
        </p:nvSpPr>
        <p:spPr>
          <a:xfrm>
            <a:off x="392280" y="794373"/>
            <a:ext cx="7688755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입력층을 따로 만드는 것이 아니라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input_dim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적어줌으로써 첫 번째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은닉층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입력층의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역할을 겸함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다루고 있는 폐암 수술 환자의 생존 여부 데이터에는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입력 값들이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값을 받아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보낸다는 뜻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FEEC6F-D742-41C7-9C70-B658B9DC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862" y="3476053"/>
            <a:ext cx="3819644" cy="296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77AAB-90DD-4C4B-A6F8-F21D91E7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1" y="4141602"/>
            <a:ext cx="5962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0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BF4439-77F5-4BD3-A7BC-8A62764B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894" y="1888085"/>
            <a:ext cx="7474317" cy="143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7D039-32E4-43DF-A96A-67EAD029F3A7}"/>
              </a:ext>
            </a:extLst>
          </p:cNvPr>
          <p:cNvSpPr txBox="1"/>
          <p:nvPr/>
        </p:nvSpPr>
        <p:spPr>
          <a:xfrm>
            <a:off x="215083" y="1186354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컴파일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E31AF-BBE4-4065-8132-1CEC32267AFF}"/>
              </a:ext>
            </a:extLst>
          </p:cNvPr>
          <p:cNvSpPr/>
          <p:nvPr/>
        </p:nvSpPr>
        <p:spPr>
          <a:xfrm>
            <a:off x="507894" y="3281353"/>
            <a:ext cx="7688755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model.compile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부분은 앞서 지정한 모델이 효과적으로 구현될 수 있게 여러 가지 환경을 설정해 주면서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컴파일하는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부분임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먼저 어떤 오차 함수를 사용할지를 정해야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여기서는 평균 제곱 오차 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binary_crossentropy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5FC20-02B7-4727-86E8-B8403F351789}"/>
              </a:ext>
            </a:extLst>
          </p:cNvPr>
          <p:cNvSpPr txBox="1"/>
          <p:nvPr/>
        </p:nvSpPr>
        <p:spPr>
          <a:xfrm>
            <a:off x="3088749" y="2204885"/>
            <a:ext cx="21138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</a:rPr>
              <a:t>binary_crossentropy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48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2B3D4E0-DA00-4AB0-BCB5-4FFA1C4B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25" y="2248188"/>
            <a:ext cx="7563429" cy="23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A3CA8-99BE-402B-87B8-136B8C5406BB}"/>
              </a:ext>
            </a:extLst>
          </p:cNvPr>
          <p:cNvSpPr txBox="1"/>
          <p:nvPr/>
        </p:nvSpPr>
        <p:spPr>
          <a:xfrm>
            <a:off x="597875" y="4801766"/>
            <a:ext cx="774705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10-2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폐암 환자 생존율 예측 신경망 모델의 도식화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 층별 가중치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집합을 말함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096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C16A-F164-44E9-B044-8FE097735F05}"/>
              </a:ext>
            </a:extLst>
          </p:cNvPr>
          <p:cNvSpPr txBox="1"/>
          <p:nvPr/>
        </p:nvSpPr>
        <p:spPr>
          <a:xfrm>
            <a:off x="593125" y="1187669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실행 하기</a:t>
            </a:r>
            <a:r>
              <a:rPr lang="en-US" altLang="ko-KR" dirty="0"/>
              <a:t>. </a:t>
            </a:r>
            <a:r>
              <a:rPr lang="ko-KR" altLang="en-US" dirty="0"/>
              <a:t>학습 하기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885F1-D384-4FAA-8BBE-D2E99C3A02C7}"/>
              </a:ext>
            </a:extLst>
          </p:cNvPr>
          <p:cNvSpPr/>
          <p:nvPr/>
        </p:nvSpPr>
        <p:spPr>
          <a:xfrm>
            <a:off x="507894" y="1592595"/>
            <a:ext cx="7499284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 단계에서 정해진 환경을 주어진 데이터를 불러 실행시킬 때 사용되는 함수는 다음과 같이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model.fit( 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FCC56A-0A82-438C-A134-1AE3CABF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49" y="2648570"/>
            <a:ext cx="7667759" cy="102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9F62827-22A1-423E-A62E-7B4876E714C6}"/>
              </a:ext>
            </a:extLst>
          </p:cNvPr>
          <p:cNvSpPr/>
          <p:nvPr/>
        </p:nvSpPr>
        <p:spPr>
          <a:xfrm>
            <a:off x="348560" y="3864854"/>
            <a:ext cx="8034745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epoch(‘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에포크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’라고 읽음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학습 프로세스가 모든 샘플에 대해 한 번 실행되는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epochs=100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지정한 것은 각 샘플이 처음부터 끝까지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재사용될 때까지 실행을 반복하라는 뜻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811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5C0F-344E-4354-BD35-25C19F4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68742-4F28-4E7C-999E-0B76921F0799}"/>
              </a:ext>
            </a:extLst>
          </p:cNvPr>
          <p:cNvSpPr txBox="1"/>
          <p:nvPr/>
        </p:nvSpPr>
        <p:spPr>
          <a:xfrm>
            <a:off x="468333" y="1381713"/>
            <a:ext cx="8780770" cy="278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batch_size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샘플을 한 번에 몇 개씩 처리할지를 정하는 부분으로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batch_size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전체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470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샘플을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끊어서 집어넣으라는 뜻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batch_size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너무 크면 학습 속도가 느려지고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너무 작으면 각 실행 값의 편차가 생겨서 전체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불안정해질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컴퓨터 메모리가 감당할 만큼의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batch_size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 설정해 주는 것이 좋음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2885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수고 하셨습니다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jhmin@inhatc.ac.kr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– </a:t>
            </a:r>
            <a:r>
              <a:rPr lang="ko-KR" altLang="en-US" dirty="0"/>
              <a:t>논리 연산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56094-EE9B-4201-AC36-1A10B6E6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0" y="1706367"/>
            <a:ext cx="4626356" cy="1481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A9D25-54AC-4C43-BC13-E14FD47E1756}"/>
              </a:ext>
            </a:extLst>
          </p:cNvPr>
          <p:cNvSpPr txBox="1"/>
          <p:nvPr/>
        </p:nvSpPr>
        <p:spPr>
          <a:xfrm>
            <a:off x="1054597" y="105973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 </a:t>
            </a:r>
            <a:r>
              <a:rPr lang="ko-KR" altLang="en-US" dirty="0"/>
              <a:t>연산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669C5D-554B-4A43-ACAB-A7A92559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26" y="1059736"/>
            <a:ext cx="5752124" cy="292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656F8-4E02-4765-83B4-9A818B8299A3}"/>
              </a:ext>
            </a:extLst>
          </p:cNvPr>
          <p:cNvSpPr txBox="1"/>
          <p:nvPr/>
        </p:nvSpPr>
        <p:spPr>
          <a:xfrm>
            <a:off x="1520173" y="4111736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만족시키는 </a:t>
            </a:r>
            <a:r>
              <a:rPr lang="en-US" altLang="ko-KR" dirty="0"/>
              <a:t>w1,w2,b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w1=1,w2=1,b=-1.5  </a:t>
            </a:r>
            <a:r>
              <a:rPr lang="ko-KR" altLang="en-US" dirty="0"/>
              <a:t>를 테스트 해보기 </a:t>
            </a:r>
          </a:p>
        </p:txBody>
      </p:sp>
    </p:spTree>
    <p:extLst>
      <p:ext uri="{BB962C8B-B14F-4D97-AF65-F5344CB8AC3E}">
        <p14:creationId xmlns:p14="http://schemas.microsoft.com/office/powerpoint/2010/main" val="14698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-  </a:t>
            </a:r>
            <a:r>
              <a:rPr lang="ko-KR" altLang="en-US" dirty="0"/>
              <a:t>논리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31E28-A3D9-4500-BE8B-6459A9F6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8" y="905106"/>
            <a:ext cx="5006622" cy="2994156"/>
          </a:xfrm>
          <a:prstGeom prst="rect">
            <a:avLst/>
          </a:prstGeom>
        </p:spPr>
      </p:pic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0F5D3E58-757F-499B-AA7C-D2B1FE55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90996"/>
              </p:ext>
            </p:extLst>
          </p:nvPr>
        </p:nvGraphicFramePr>
        <p:xfrm>
          <a:off x="6210591" y="4131359"/>
          <a:ext cx="504056" cy="14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006383495"/>
                    </a:ext>
                  </a:extLst>
                </a:gridCol>
              </a:tblGrid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624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26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31638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06349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94499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6F18DAE-C89F-468C-A8C5-476E78E49F7D}"/>
              </a:ext>
            </a:extLst>
          </p:cNvPr>
          <p:cNvSpPr/>
          <p:nvPr/>
        </p:nvSpPr>
        <p:spPr>
          <a:xfrm>
            <a:off x="4034883" y="4735026"/>
            <a:ext cx="376015" cy="290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F13458-FC0A-4107-8893-C654C79C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80" y="1786750"/>
            <a:ext cx="3055707" cy="154013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024477-73EC-42D5-BFE4-445C0AF4192F}"/>
              </a:ext>
            </a:extLst>
          </p:cNvPr>
          <p:cNvCxnSpPr/>
          <p:nvPr/>
        </p:nvCxnSpPr>
        <p:spPr>
          <a:xfrm flipV="1">
            <a:off x="7244475" y="3429000"/>
            <a:ext cx="103918" cy="97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75CB55-D066-4C57-BA0F-248B85A5AE33}"/>
              </a:ext>
            </a:extLst>
          </p:cNvPr>
          <p:cNvCxnSpPr/>
          <p:nvPr/>
        </p:nvCxnSpPr>
        <p:spPr>
          <a:xfrm>
            <a:off x="2632105" y="2298819"/>
            <a:ext cx="589659" cy="6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7C683-0F82-4CD1-8322-5D336A3D123F}"/>
              </a:ext>
            </a:extLst>
          </p:cNvPr>
          <p:cNvSpPr txBox="1"/>
          <p:nvPr/>
        </p:nvSpPr>
        <p:spPr>
          <a:xfrm>
            <a:off x="3050849" y="294829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w1*x1+w2*x2+b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BE73EA-DAF4-492F-83FA-1271867A3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9" y="4031474"/>
            <a:ext cx="2886887" cy="1697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CA28A9-7344-4DEE-904F-61D7A2FA76CA}"/>
              </a:ext>
            </a:extLst>
          </p:cNvPr>
          <p:cNvSpPr txBox="1"/>
          <p:nvPr/>
        </p:nvSpPr>
        <p:spPr>
          <a:xfrm>
            <a:off x="4077658" y="49914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13B6B1C1-6B73-4940-A056-0CEA9981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87200"/>
              </p:ext>
            </p:extLst>
          </p:nvPr>
        </p:nvGraphicFramePr>
        <p:xfrm>
          <a:off x="4770871" y="4131359"/>
          <a:ext cx="1017453" cy="149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453">
                  <a:extLst>
                    <a:ext uri="{9D8B030D-6E8A-4147-A177-3AD203B41FA5}">
                      <a16:colId xmlns:a16="http://schemas.microsoft.com/office/drawing/2014/main" val="4006383495"/>
                    </a:ext>
                  </a:extLst>
                </a:gridCol>
              </a:tblGrid>
              <a:tr h="299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가중치의 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624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265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31638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06349"/>
                  </a:ext>
                </a:extLst>
              </a:tr>
              <a:tr h="29957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9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4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EF4-8F63-4680-8643-0533F2DD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951"/>
            <a:ext cx="12084960" cy="700486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 -  </a:t>
            </a:r>
            <a:r>
              <a:rPr lang="ko-KR" altLang="en-US" dirty="0"/>
              <a:t>논리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31E28-A3D9-4500-BE8B-6459A9F6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8" y="884324"/>
            <a:ext cx="5006622" cy="2994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AAA77-4EFF-4E7E-AA5B-EDFF196F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5" y="4021931"/>
            <a:ext cx="4752528" cy="1331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8C0737-A776-4013-BD08-D47D503FA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17" y="4021931"/>
            <a:ext cx="1187104" cy="1331872"/>
          </a:xfrm>
          <a:prstGeom prst="rect">
            <a:avLst/>
          </a:prstGeom>
        </p:spPr>
      </p:pic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0F5D3E58-757F-499B-AA7C-D2B1FE55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64312"/>
              </p:ext>
            </p:extLst>
          </p:nvPr>
        </p:nvGraphicFramePr>
        <p:xfrm>
          <a:off x="5464594" y="4052843"/>
          <a:ext cx="504056" cy="130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006383495"/>
                    </a:ext>
                  </a:extLst>
                </a:gridCol>
              </a:tblGrid>
              <a:tr h="26019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6245"/>
                  </a:ext>
                </a:extLst>
              </a:tr>
              <a:tr h="260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-1.5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38265"/>
                  </a:ext>
                </a:extLst>
              </a:tr>
              <a:tr h="260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-0.5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31638"/>
                  </a:ext>
                </a:extLst>
              </a:tr>
              <a:tr h="260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-0.5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06349"/>
                  </a:ext>
                </a:extLst>
              </a:tr>
              <a:tr h="260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94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F4214E-AE5D-4BB6-A4EF-FE5F28228877}"/>
              </a:ext>
            </a:extLst>
          </p:cNvPr>
          <p:cNvSpPr txBox="1"/>
          <p:nvPr/>
        </p:nvSpPr>
        <p:spPr>
          <a:xfrm>
            <a:off x="6638102" y="45032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670041-A082-4BC6-B1CE-76D41BA49EAD}"/>
              </a:ext>
            </a:extLst>
          </p:cNvPr>
          <p:cNvSpPr/>
          <p:nvPr/>
        </p:nvSpPr>
        <p:spPr>
          <a:xfrm>
            <a:off x="8058684" y="4515315"/>
            <a:ext cx="376015" cy="290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6F18DAE-C89F-468C-A8C5-476E78E49F7D}"/>
              </a:ext>
            </a:extLst>
          </p:cNvPr>
          <p:cNvSpPr/>
          <p:nvPr/>
        </p:nvSpPr>
        <p:spPr>
          <a:xfrm>
            <a:off x="6199640" y="4558044"/>
            <a:ext cx="376015" cy="290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F13458-FC0A-4107-8893-C654C79CB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480" y="1786750"/>
            <a:ext cx="3055707" cy="154013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024477-73EC-42D5-BFE4-445C0AF4192F}"/>
              </a:ext>
            </a:extLst>
          </p:cNvPr>
          <p:cNvCxnSpPr/>
          <p:nvPr/>
        </p:nvCxnSpPr>
        <p:spPr>
          <a:xfrm flipV="1">
            <a:off x="7244475" y="3429000"/>
            <a:ext cx="103918" cy="97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75CB55-D066-4C57-BA0F-248B85A5AE33}"/>
              </a:ext>
            </a:extLst>
          </p:cNvPr>
          <p:cNvCxnSpPr/>
          <p:nvPr/>
        </p:nvCxnSpPr>
        <p:spPr>
          <a:xfrm>
            <a:off x="2632105" y="2298819"/>
            <a:ext cx="589659" cy="6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7C683-0F82-4CD1-8322-5D336A3D123F}"/>
              </a:ext>
            </a:extLst>
          </p:cNvPr>
          <p:cNvSpPr txBox="1"/>
          <p:nvPr/>
        </p:nvSpPr>
        <p:spPr>
          <a:xfrm>
            <a:off x="3050849" y="294829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w1*x1+w2*x2+b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1C59D-AFF2-45F1-80A3-616A7E9B6DAF}"/>
              </a:ext>
            </a:extLst>
          </p:cNvPr>
          <p:cNvSpPr txBox="1"/>
          <p:nvPr/>
        </p:nvSpPr>
        <p:spPr>
          <a:xfrm>
            <a:off x="2290273" y="6255521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 </a:t>
            </a:r>
            <a:r>
              <a:rPr lang="ko-KR" altLang="en-US" dirty="0"/>
              <a:t>연산을 만족 </a:t>
            </a:r>
          </a:p>
        </p:txBody>
      </p:sp>
    </p:spTree>
    <p:extLst>
      <p:ext uri="{BB962C8B-B14F-4D97-AF65-F5344CB8AC3E}">
        <p14:creationId xmlns:p14="http://schemas.microsoft.com/office/powerpoint/2010/main" val="403177641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</TotalTime>
  <Words>2858</Words>
  <Application>Microsoft Office PowerPoint</Application>
  <PresentationFormat>와이드스크린</PresentationFormat>
  <Paragraphs>560</Paragraphs>
  <Slides>66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7" baseType="lpstr">
      <vt:lpstr>SandSm</vt:lpstr>
      <vt:lpstr>나눔스퀘어</vt:lpstr>
      <vt:lpstr>나눔스퀘어 Bold</vt:lpstr>
      <vt:lpstr>맑은 고딕</vt:lpstr>
      <vt:lpstr>Arial</vt:lpstr>
      <vt:lpstr>Calibri</vt:lpstr>
      <vt:lpstr>Cambria Math</vt:lpstr>
      <vt:lpstr>Trebuchet MS</vt:lpstr>
      <vt:lpstr>Wingdings</vt:lpstr>
      <vt:lpstr>디자인 사용자 지정</vt:lpstr>
      <vt:lpstr>수식</vt:lpstr>
      <vt:lpstr>AI 프로그래밍  - 6주차 </vt:lpstr>
      <vt:lpstr>오늘 수업 순서</vt:lpstr>
      <vt:lpstr>퍼셉트론 (Perceptron)</vt:lpstr>
      <vt:lpstr>퍼셉트론 (Perceptron)</vt:lpstr>
      <vt:lpstr>퍼셉트론 (Perceptron)</vt:lpstr>
      <vt:lpstr>퍼셉트론 (Perceptron)</vt:lpstr>
      <vt:lpstr>퍼셉트론 (Perceptron) – 논리 연산 수행</vt:lpstr>
      <vt:lpstr>퍼셉트론 (Perceptron) -  논리 연산</vt:lpstr>
      <vt:lpstr>퍼셉트론 (Perceptron) -  논리 연산</vt:lpstr>
      <vt:lpstr>퍼셉트론 (Perceptron) 구현</vt:lpstr>
      <vt:lpstr>퍼셉트론 (Perceptron) 학습</vt:lpstr>
      <vt:lpstr>퍼셉트론 (Perceptron) 학습 –scikit learn</vt:lpstr>
      <vt:lpstr>퍼셉트론 (Perceptron) 학습 OR 연산</vt:lpstr>
      <vt:lpstr>퍼셉트론 (Perceptron) 학습 OR 연산</vt:lpstr>
      <vt:lpstr>퍼셉트론 (Perceptron) 학습 XOR 연산</vt:lpstr>
      <vt:lpstr>퍼셉트론 (Perceptron) 학습 XOR 연산</vt:lpstr>
      <vt:lpstr>퍼셉트론 (Perceptron)</vt:lpstr>
      <vt:lpstr>활성화 함수</vt:lpstr>
      <vt:lpstr>활성화 함수</vt:lpstr>
      <vt:lpstr>활성화 함수 (step)</vt:lpstr>
      <vt:lpstr>활성화 함수 (시그모이드)</vt:lpstr>
      <vt:lpstr>활성화 함수 (Rectifed Linear Unit function)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다중 퍼셉트론 (Multi Layer Perceptron: MLP)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분류 예시</vt:lpstr>
      <vt:lpstr>회귀  예시</vt:lpstr>
      <vt:lpstr>구글 플레이 그라운드 실습</vt:lpstr>
      <vt:lpstr>구글의 플레이그라운드</vt:lpstr>
      <vt:lpstr>딥러닝 (Deep learning) </vt:lpstr>
      <vt:lpstr>딥러닝 (Deep learning) 실습 </vt:lpstr>
      <vt:lpstr>딥러닝 (Deep learning) 실습 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폐암 환자 생존율 실습</vt:lpstr>
      <vt:lpstr>수고 하셨습니다 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오창윤</cp:lastModifiedBy>
  <cp:revision>877</cp:revision>
  <dcterms:created xsi:type="dcterms:W3CDTF">2019-03-14T00:45:06Z</dcterms:created>
  <dcterms:modified xsi:type="dcterms:W3CDTF">2022-04-12T06:45:28Z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