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4"/>
  </p:notesMasterIdLst>
  <p:sldIdLst>
    <p:sldId id="256" r:id="rId2"/>
    <p:sldId id="422" r:id="rId3"/>
    <p:sldId id="295" r:id="rId4"/>
    <p:sldId id="466" r:id="rId5"/>
    <p:sldId id="459" r:id="rId6"/>
    <p:sldId id="460" r:id="rId7"/>
    <p:sldId id="461" r:id="rId8"/>
    <p:sldId id="462" r:id="rId9"/>
    <p:sldId id="464" r:id="rId10"/>
    <p:sldId id="463" r:id="rId11"/>
    <p:sldId id="437" r:id="rId12"/>
    <p:sldId id="428" r:id="rId13"/>
  </p:sldIdLst>
  <p:sldSz cx="9144000" cy="5143500" type="screen16x9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  <a:srgbClr val="FF0000"/>
    <a:srgbClr val="FFFF00"/>
    <a:srgbClr val="B2B2B2"/>
    <a:srgbClr val="C0C0C0"/>
    <a:srgbClr val="DDDDDD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6" autoAdjust="0"/>
    <p:restoredTop sz="78242" autoAdjust="0"/>
  </p:normalViewPr>
  <p:slideViewPr>
    <p:cSldViewPr>
      <p:cViewPr varScale="1">
        <p:scale>
          <a:sx n="124" d="100"/>
          <a:sy n="124" d="100"/>
        </p:scale>
        <p:origin x="128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7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44EABFB-E08F-49DF-8265-E217B76A8C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6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서비스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구성세번째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데이터베이스 서비스</a:t>
            </a:r>
            <a:r>
              <a:rPr kumimoji="1" lang="en-US" altLang="ko-KR" dirty="0"/>
              <a:t>FTP </a:t>
            </a:r>
            <a:r>
              <a:rPr kumimoji="1" lang="ko-KR" altLang="en-US" dirty="0"/>
              <a:t>서비스 에 대하여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803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27A1129-D8EE-6744-A5D9-C4071395D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DA39F14-2F09-8C43-8562-229E98B9F8A1}" type="slidenum">
              <a:rPr lang="en-US" altLang="ko-KR"/>
              <a:pPr eaLnBrk="1" hangingPunct="1"/>
              <a:t>10</a:t>
            </a:fld>
            <a:endParaRPr lang="en-US" altLang="ko-KR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67301AF-F7F6-7046-9F9A-43F5D74F5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DDAE04F-805C-DA44-A199-43BCFC037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709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535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93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27A1129-D8EE-6744-A5D9-C4071395D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DA39F14-2F09-8C43-8562-229E98B9F8A1}" type="slidenum">
              <a:rPr lang="en-US" altLang="ko-KR"/>
              <a:pPr eaLnBrk="1" hangingPunct="1"/>
              <a:t>3</a:t>
            </a:fld>
            <a:endParaRPr lang="en-US" altLang="ko-KR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67301AF-F7F6-7046-9F9A-43F5D74F5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DDAE04F-805C-DA44-A199-43BCFC037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26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27A1129-D8EE-6744-A5D9-C4071395D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DA39F14-2F09-8C43-8562-229E98B9F8A1}" type="slidenum">
              <a:rPr lang="en-US" altLang="ko-KR"/>
              <a:pPr eaLnBrk="1" hangingPunct="1"/>
              <a:t>4</a:t>
            </a:fld>
            <a:endParaRPr lang="en-US" altLang="ko-KR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67301AF-F7F6-7046-9F9A-43F5D74F5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DDAE04F-805C-DA44-A199-43BCFC037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742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27A1129-D8EE-6744-A5D9-C4071395D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DA39F14-2F09-8C43-8562-229E98B9F8A1}" type="slidenum">
              <a:rPr lang="en-US" altLang="ko-KR"/>
              <a:pPr eaLnBrk="1" hangingPunct="1"/>
              <a:t>5</a:t>
            </a:fld>
            <a:endParaRPr lang="en-US" altLang="ko-KR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67301AF-F7F6-7046-9F9A-43F5D74F5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DDAE04F-805C-DA44-A199-43BCFC037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938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27A1129-D8EE-6744-A5D9-C4071395D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DA39F14-2F09-8C43-8562-229E98B9F8A1}" type="slidenum">
              <a:rPr lang="en-US" altLang="ko-KR"/>
              <a:pPr eaLnBrk="1" hangingPunct="1"/>
              <a:t>6</a:t>
            </a:fld>
            <a:endParaRPr lang="en-US" altLang="ko-KR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67301AF-F7F6-7046-9F9A-43F5D74F5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DDAE04F-805C-DA44-A199-43BCFC037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53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27A1129-D8EE-6744-A5D9-C4071395D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DA39F14-2F09-8C43-8562-229E98B9F8A1}" type="slidenum">
              <a:rPr lang="en-US" altLang="ko-KR"/>
              <a:pPr eaLnBrk="1" hangingPunct="1"/>
              <a:t>7</a:t>
            </a:fld>
            <a:endParaRPr lang="en-US" altLang="ko-KR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67301AF-F7F6-7046-9F9A-43F5D74F5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DDAE04F-805C-DA44-A199-43BCFC037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908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27A1129-D8EE-6744-A5D9-C4071395D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DA39F14-2F09-8C43-8562-229E98B9F8A1}" type="slidenum">
              <a:rPr lang="en-US" altLang="ko-KR"/>
              <a:pPr eaLnBrk="1" hangingPunct="1"/>
              <a:t>8</a:t>
            </a:fld>
            <a:endParaRPr lang="en-US" altLang="ko-KR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67301AF-F7F6-7046-9F9A-43F5D74F5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DDAE04F-805C-DA44-A199-43BCFC037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93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27A1129-D8EE-6744-A5D9-C4071395D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DA39F14-2F09-8C43-8562-229E98B9F8A1}" type="slidenum">
              <a:rPr lang="en-US" altLang="ko-KR"/>
              <a:pPr eaLnBrk="1" hangingPunct="1"/>
              <a:t>9</a:t>
            </a:fld>
            <a:endParaRPr lang="en-US" altLang="ko-KR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67301AF-F7F6-7046-9F9A-43F5D74F5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DDAE04F-805C-DA44-A199-43BCFC037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17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  <a:lvl6pPr marL="1714457" indent="0" algn="ctr">
              <a:buNone/>
              <a:defRPr/>
            </a:lvl6pPr>
            <a:lvl7pPr marL="2057348" indent="0" algn="ctr">
              <a:buNone/>
              <a:defRPr/>
            </a:lvl7pPr>
            <a:lvl8pPr marL="2400240" indent="0" algn="ctr">
              <a:buNone/>
              <a:defRPr/>
            </a:lvl8pPr>
            <a:lvl9pPr marL="2743132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EF9A7D5-8745-4F2A-9B8F-9189281F6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D6E08986-56FB-4A0D-8390-7BCFB33A52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61938"/>
            <a:ext cx="2057400" cy="4416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61938"/>
            <a:ext cx="6019800" cy="4416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499AAB7-1A3B-4D39-A2EC-D246E0F237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00" y="261939"/>
            <a:ext cx="7570788" cy="3655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897731"/>
            <a:ext cx="8229600" cy="3780235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C9758A7-819C-44EC-84E2-C74919202C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00" y="303498"/>
            <a:ext cx="7570788" cy="365522"/>
          </a:xfrm>
        </p:spPr>
        <p:txBody>
          <a:bodyPr/>
          <a:lstStyle>
            <a:lvl1pPr>
              <a:defRPr sz="1800"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  <a:lvl2pPr>
              <a:defRPr>
                <a:latin typeface="Malgun Gothic" charset="-127"/>
                <a:ea typeface="Malgun Gothic" charset="-127"/>
                <a:cs typeface="Malgun Gothic" charset="-127"/>
              </a:defRPr>
            </a:lvl2pPr>
            <a:lvl3pPr>
              <a:defRPr>
                <a:latin typeface="Malgun Gothic" charset="-127"/>
                <a:ea typeface="Malgun Gothic" charset="-127"/>
                <a:cs typeface="Malgun Gothic" charset="-127"/>
              </a:defRPr>
            </a:lvl3pPr>
            <a:lvl4pPr>
              <a:defRPr>
                <a:latin typeface="Malgun Gothic" charset="-127"/>
                <a:ea typeface="Malgun Gothic" charset="-127"/>
                <a:cs typeface="Malgun Gothic" charset="-127"/>
              </a:defRPr>
            </a:lvl4pPr>
            <a:lvl5pPr>
              <a:defRPr>
                <a:latin typeface="Malgun Gothic" charset="-127"/>
                <a:ea typeface="Malgun Gothic" charset="-127"/>
                <a:cs typeface="Malgun Gothic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350"/>
            </a:lvl2pPr>
            <a:lvl3pPr marL="685783" indent="0">
              <a:buNone/>
              <a:defRPr sz="1200"/>
            </a:lvl3pPr>
            <a:lvl4pPr marL="1028675" indent="0">
              <a:buNone/>
              <a:defRPr sz="1050"/>
            </a:lvl4pPr>
            <a:lvl5pPr marL="1371566" indent="0">
              <a:buNone/>
              <a:defRPr sz="1050"/>
            </a:lvl5pPr>
            <a:lvl6pPr marL="1714457" indent="0">
              <a:buNone/>
              <a:defRPr sz="1050"/>
            </a:lvl6pPr>
            <a:lvl7pPr marL="2057348" indent="0">
              <a:buNone/>
              <a:defRPr sz="1050"/>
            </a:lvl7pPr>
            <a:lvl8pPr marL="2400240" indent="0">
              <a:buNone/>
              <a:defRPr sz="1050"/>
            </a:lvl8pPr>
            <a:lvl9pPr marL="2743132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F028958-D598-44DC-9240-76C70ABBA4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897731"/>
            <a:ext cx="4038600" cy="37802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97731"/>
            <a:ext cx="4038600" cy="37802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A6E2F0A-AC60-41B1-9822-349A5E31D9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01D8DBC-E29C-4985-8775-A3357A361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6FBB4F5-11B4-4514-8965-B6C3230C1E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892B08D-993E-47CD-AFC8-049DA18837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47313AA-A263-4620-92D8-05F6B92906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7DDA88A-0BC6-442E-9ED6-4506261820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97731"/>
            <a:ext cx="8229600" cy="378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86313"/>
            <a:ext cx="2133600" cy="23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1ECCF47-D882-4045-83C3-5F071B1CD2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09" name="Rectangle 9"/>
          <p:cNvSpPr>
            <a:spLocks noChangeArrowheads="1"/>
          </p:cNvSpPr>
          <p:nvPr userDrawn="1"/>
        </p:nvSpPr>
        <p:spPr bwMode="auto">
          <a:xfrm>
            <a:off x="395291" y="303610"/>
            <a:ext cx="504825" cy="32385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10" name="Rectangle 10"/>
          <p:cNvSpPr>
            <a:spLocks noChangeArrowheads="1"/>
          </p:cNvSpPr>
          <p:nvPr userDrawn="1"/>
        </p:nvSpPr>
        <p:spPr bwMode="auto">
          <a:xfrm>
            <a:off x="900116" y="303610"/>
            <a:ext cx="792003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11" name="Line 11"/>
          <p:cNvSpPr>
            <a:spLocks noChangeShapeType="1"/>
          </p:cNvSpPr>
          <p:nvPr userDrawn="1"/>
        </p:nvSpPr>
        <p:spPr bwMode="auto">
          <a:xfrm>
            <a:off x="395288" y="4731544"/>
            <a:ext cx="8424862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61939"/>
            <a:ext cx="7570788" cy="36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 userDrawn="1"/>
        </p:nvSpPr>
        <p:spPr bwMode="auto">
          <a:xfrm>
            <a:off x="395290" y="4764883"/>
            <a:ext cx="1928733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50"/>
              <a:t>INHA Technical College - SangJun, Im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5pPr>
      <a:lvl6pPr marL="342892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6pPr>
      <a:lvl7pPr marL="685783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7pPr>
      <a:lvl8pPr marL="1028675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8pPr>
      <a:lvl9pPr marL="1371566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257168" indent="-25716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02432" indent="-24407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1500">
          <a:solidFill>
            <a:schemeClr val="tx1"/>
          </a:solidFill>
          <a:latin typeface="+mn-lt"/>
          <a:ea typeface="+mn-ea"/>
        </a:defRPr>
      </a:lvl2pPr>
      <a:lvl3pPr marL="766744" indent="-26312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3pPr>
      <a:lvl4pPr marL="1004863" indent="-236929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1200">
          <a:solidFill>
            <a:schemeClr val="tx1"/>
          </a:solidFill>
          <a:latin typeface="+mn-lt"/>
          <a:ea typeface="+mn-ea"/>
        </a:defRPr>
      </a:lvl4pPr>
      <a:lvl5pPr marL="1260841" indent="-2547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5pPr>
      <a:lvl6pPr marL="1603732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6pPr>
      <a:lvl7pPr marL="1946624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7pPr>
      <a:lvl8pPr marL="2289515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8pPr>
      <a:lvl9pPr marL="2632406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104537" y="379227"/>
            <a:ext cx="110479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750" b="1" dirty="0">
                <a:latin typeface="NanumGothic" charset="-127"/>
                <a:ea typeface="NanumGothic" charset="-127"/>
                <a:cs typeface="NanumGothic" charset="-127"/>
              </a:rPr>
              <a:t>INHA Technical College</a:t>
            </a: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175624" y="1076576"/>
            <a:ext cx="2792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100" dirty="0">
                <a:latin typeface="NanumGothic" charset="-127"/>
                <a:ea typeface="NanumGothic" charset="-127"/>
                <a:cs typeface="NanumGothic" charset="-127"/>
              </a:rPr>
              <a:t>엔터프라이즈 서버관리</a:t>
            </a: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auto">
          <a:xfrm>
            <a:off x="755576" y="969367"/>
            <a:ext cx="7632848" cy="0"/>
          </a:xfrm>
          <a:prstGeom prst="line">
            <a:avLst/>
          </a:prstGeom>
          <a:noFill/>
          <a:ln w="7620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3" name="Line 9"/>
          <p:cNvSpPr>
            <a:spLocks noChangeShapeType="1"/>
          </p:cNvSpPr>
          <p:nvPr/>
        </p:nvSpPr>
        <p:spPr bwMode="auto">
          <a:xfrm>
            <a:off x="755576" y="1995686"/>
            <a:ext cx="7632848" cy="0"/>
          </a:xfrm>
          <a:prstGeom prst="line">
            <a:avLst/>
          </a:prstGeom>
          <a:noFill/>
          <a:ln w="7620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3236367" y="3075806"/>
            <a:ext cx="25651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err="1">
                <a:latin typeface="NanumGothic" charset="-127"/>
                <a:ea typeface="NanumGothic" charset="-127"/>
                <a:cs typeface="NanumGothic" charset="-127"/>
              </a:rPr>
              <a:t>SangJun</a:t>
            </a:r>
            <a:r>
              <a:rPr lang="en-US" altLang="ko-KR" sz="1500" b="1" dirty="0">
                <a:latin typeface="NanumGothic" charset="-127"/>
                <a:ea typeface="NanumGothic" charset="-127"/>
                <a:cs typeface="NanumGothic" charset="-127"/>
              </a:rPr>
              <a:t>, </a:t>
            </a:r>
            <a:r>
              <a:rPr lang="en-US" altLang="ko-KR" sz="1500" b="1" dirty="0" err="1">
                <a:latin typeface="NanumGothic" charset="-127"/>
                <a:ea typeface="NanumGothic" charset="-127"/>
                <a:cs typeface="NanumGothic" charset="-127"/>
              </a:rPr>
              <a:t>Im</a:t>
            </a:r>
            <a:endParaRPr lang="en-US" altLang="ko-KR" sz="1500" b="1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endParaRPr lang="en-US" altLang="ko-KR" sz="1500" b="1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NanumGothic" charset="-127"/>
                <a:ea typeface="NanumGothic" charset="-127"/>
                <a:cs typeface="NanumGothic" charset="-127"/>
              </a:rPr>
              <a:t>Department of Computer Science</a:t>
            </a:r>
            <a:endParaRPr lang="en-US" altLang="ko-KR" sz="1200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r>
              <a:rPr lang="en-US" altLang="ko-KR" sz="1200" dirty="0" err="1">
                <a:latin typeface="NanumGothic" charset="-127"/>
                <a:ea typeface="NanumGothic" charset="-127"/>
                <a:cs typeface="NanumGothic" charset="-127"/>
              </a:rPr>
              <a:t>e_mail</a:t>
            </a:r>
            <a:r>
              <a:rPr lang="en-US" altLang="ko-KR" sz="1200" dirty="0">
                <a:latin typeface="NanumGothic" charset="-127"/>
                <a:ea typeface="NanumGothic" charset="-127"/>
                <a:cs typeface="NanumGothic" charset="-127"/>
              </a:rPr>
              <a:t> : </a:t>
            </a:r>
            <a:r>
              <a:rPr lang="en-US" altLang="ko-KR" sz="1200" dirty="0" err="1">
                <a:latin typeface="NanumGothic" charset="-127"/>
                <a:ea typeface="NanumGothic" charset="-127"/>
                <a:cs typeface="NanumGothic" charset="-127"/>
              </a:rPr>
              <a:t>imsangjun@gmail.com</a:t>
            </a:r>
            <a:endParaRPr lang="en-US" altLang="ko-KR" sz="1200" dirty="0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643377" y="4697017"/>
            <a:ext cx="859531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750" b="1" dirty="0">
                <a:latin typeface="NanumGothic" charset="-127"/>
                <a:ea typeface="NanumGothic" charset="-127"/>
                <a:cs typeface="NanumGothic" charset="-127"/>
              </a:rPr>
              <a:t>2023</a:t>
            </a:r>
            <a:r>
              <a:rPr lang="ko-KR" altLang="en-US" sz="750" b="1" dirty="0">
                <a:latin typeface="NanumGothic" charset="-127"/>
                <a:ea typeface="NanumGothic" charset="-127"/>
                <a:cs typeface="NanumGothic" charset="-127"/>
              </a:rPr>
              <a:t>년도 </a:t>
            </a:r>
            <a:r>
              <a:rPr lang="en-US" altLang="ko-KR" sz="750" b="1" dirty="0">
                <a:latin typeface="NanumGothic" charset="-127"/>
                <a:ea typeface="NanumGothic" charset="-127"/>
                <a:cs typeface="NanumGothic" charset="-127"/>
              </a:rPr>
              <a:t>1</a:t>
            </a:r>
            <a:r>
              <a:rPr lang="ko-KR" altLang="en-US" sz="750" b="1" dirty="0">
                <a:latin typeface="NanumGothic" charset="-127"/>
                <a:ea typeface="NanumGothic" charset="-127"/>
                <a:cs typeface="NanumGothic" charset="-127"/>
              </a:rPr>
              <a:t>학기</a:t>
            </a:r>
          </a:p>
        </p:txBody>
      </p:sp>
      <p:pic>
        <p:nvPicPr>
          <p:cNvPr id="2056" name="Picture 14" descr="ci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341" y="238734"/>
            <a:ext cx="432197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15"/>
          <p:cNvSpPr txBox="1">
            <a:spLocks noChangeArrowheads="1"/>
          </p:cNvSpPr>
          <p:nvPr/>
        </p:nvSpPr>
        <p:spPr bwMode="auto">
          <a:xfrm>
            <a:off x="3419872" y="1553501"/>
            <a:ext cx="22634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latin typeface="NanumGothic" charset="-127"/>
                <a:ea typeface="NanumGothic" charset="-127"/>
                <a:cs typeface="NanumGothic" charset="-127"/>
              </a:rPr>
              <a:t> </a:t>
            </a:r>
            <a:r>
              <a:rPr lang="en-US" altLang="ko-KR" sz="1100" b="1" dirty="0">
                <a:latin typeface="NanumGothic" charset="-127"/>
                <a:ea typeface="NanumGothic" charset="-127"/>
                <a:cs typeface="NanumGothic" charset="-127"/>
              </a:rPr>
              <a:t>10.</a:t>
            </a:r>
            <a:r>
              <a:rPr lang="ko-KR" altLang="en-US" sz="1100" b="1" dirty="0">
                <a:latin typeface="NanumGothic" charset="-127"/>
                <a:ea typeface="NanumGothic" charset="-127"/>
                <a:cs typeface="NanumGothic" charset="-127"/>
              </a:rPr>
              <a:t> 서버모니터링</a:t>
            </a:r>
            <a:endParaRPr lang="en-US" altLang="ko-KR" sz="1100" b="1" dirty="0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8181062" y="4664870"/>
            <a:ext cx="35137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50" b="1" dirty="0">
                <a:latin typeface="NanumGothic" charset="-127"/>
                <a:ea typeface="NanumGothic" charset="-127"/>
                <a:cs typeface="NanumGothic" charset="-127"/>
              </a:rPr>
              <a:t>#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3">
            <a:extLst>
              <a:ext uri="{FF2B5EF4-FFF2-40B4-BE49-F238E27FC236}">
                <a16:creationId xmlns:a16="http://schemas.microsoft.com/office/drawing/2014/main" id="{524FFB48-63D7-6D41-9D27-631F45FBB0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54F115A8-6489-2B47-B857-1D1198B34F86}" type="slidenum">
              <a:rPr kumimoji="0" lang="en-US" altLang="ko-KR"/>
              <a:pPr eaLnBrk="1" hangingPunct="1"/>
              <a:t>10</a:t>
            </a:fld>
            <a:endParaRPr kumimoji="0" lang="en-US" altLang="ko-KR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17745A4-E477-DE45-ACF0-9049D2D3D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모니터링 방법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10D9DA5-CAC1-B641-A2A0-B433F6D3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749969"/>
            <a:ext cx="7776220" cy="3910013"/>
          </a:xfrm>
        </p:spPr>
        <p:txBody>
          <a:bodyPr>
            <a:normAutofit/>
          </a:bodyPr>
          <a:lstStyle/>
          <a:p>
            <a:pPr marL="258359" lvl="1" indent="0" eaLnBrk="1" hangingPunct="1">
              <a:buNone/>
            </a:pPr>
            <a:endParaRPr lang="en-US" altLang="ko-KR" b="1" dirty="0"/>
          </a:p>
          <a:p>
            <a:pPr eaLnBrk="1" hangingPunct="1"/>
            <a:r>
              <a:rPr lang="en-US" altLang="ko-KR" b="1" dirty="0"/>
              <a:t>top</a:t>
            </a:r>
          </a:p>
          <a:p>
            <a:pPr lvl="1" eaLnBrk="1" hangingPunct="1"/>
            <a:r>
              <a:rPr lang="ko-KR" altLang="en-US" b="1" dirty="0"/>
              <a:t>프로세스 작업 모니터링</a:t>
            </a:r>
            <a:endParaRPr lang="en-US" altLang="ko-KR" b="1" dirty="0"/>
          </a:p>
          <a:p>
            <a:pPr lvl="1" eaLnBrk="1" hangingPunct="1"/>
            <a:endParaRPr lang="en-US" altLang="ko-KR" b="1" dirty="0"/>
          </a:p>
          <a:p>
            <a:pPr eaLnBrk="1" hangingPunct="1"/>
            <a:r>
              <a:rPr lang="ko-KR" altLang="en-US" b="1" dirty="0"/>
              <a:t>활용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top</a:t>
            </a:r>
          </a:p>
          <a:p>
            <a:pPr lvl="1" eaLnBrk="1" hangingPunct="1"/>
            <a:r>
              <a:rPr lang="en-US" altLang="ko-Kore-KR" dirty="0"/>
              <a:t>top -b -n 1</a:t>
            </a:r>
          </a:p>
          <a:p>
            <a:pPr lvl="1" eaLnBrk="1" hangingPunct="1"/>
            <a:r>
              <a:rPr lang="en-US" altLang="ko-Kore-KR" dirty="0"/>
              <a:t>top -b -n 1 -u </a:t>
            </a:r>
            <a:r>
              <a:rPr lang="ko-KR" altLang="en-US" dirty="0" err="1"/>
              <a:t>계정명</a:t>
            </a:r>
            <a:endParaRPr lang="en-US" altLang="ko-Kore-KR" dirty="0"/>
          </a:p>
          <a:p>
            <a:pPr lvl="1" eaLnBrk="1" hangingPunct="1"/>
            <a:endParaRPr lang="en-US" altLang="ko-KR" b="1" dirty="0"/>
          </a:p>
          <a:p>
            <a:pPr eaLnBrk="1" hangingPunct="1"/>
            <a:r>
              <a:rPr lang="en-US" altLang="ko-KR" b="1" dirty="0"/>
              <a:t> </a:t>
            </a:r>
            <a:r>
              <a:rPr lang="ko-KR" altLang="en-US" b="1" dirty="0"/>
              <a:t>정렬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shift + p</a:t>
            </a:r>
          </a:p>
          <a:p>
            <a:pPr lvl="1" eaLnBrk="1" hangingPunct="1"/>
            <a:r>
              <a:rPr lang="en-US" altLang="ko-KR" dirty="0"/>
              <a:t>shift + m</a:t>
            </a:r>
          </a:p>
          <a:p>
            <a:pPr lvl="1" eaLnBrk="1" hangingPunct="1"/>
            <a:r>
              <a:rPr lang="en-US" altLang="ko-KR" dirty="0"/>
              <a:t>shift + t</a:t>
            </a:r>
          </a:p>
          <a:p>
            <a:pPr lvl="1" eaLnBrk="1" hangingPunct="1"/>
            <a:endParaRPr lang="en-US" altLang="ko-KR" b="1" dirty="0"/>
          </a:p>
          <a:p>
            <a:pPr lvl="1"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D4039F58-F678-9443-A576-B7B3FBBB1E6C}"/>
              </a:ext>
            </a:extLst>
          </p:cNvPr>
          <p:cNvSpPr/>
          <p:nvPr/>
        </p:nvSpPr>
        <p:spPr bwMode="auto">
          <a:xfrm>
            <a:off x="4936292" y="2543142"/>
            <a:ext cx="2417301" cy="436430"/>
          </a:xfrm>
          <a:prstGeom prst="rect">
            <a:avLst/>
          </a:prstGeom>
          <a:noFill/>
          <a:ln>
            <a:noFill/>
          </a:ln>
          <a:effectLst/>
        </p:spPr>
        <p:txBody>
          <a:bodyPr lIns="8096" tIns="8096" rIns="8096" bIns="8096" spcCol="1270" anchor="ctr"/>
          <a:lstStyle/>
          <a:p>
            <a:pPr algn="ctr" defTabSz="566724" fontAlgn="auto">
              <a:lnSpc>
                <a:spcPct val="90000"/>
              </a:lnSpc>
              <a:spcAft>
                <a:spcPct val="35000"/>
              </a:spcAft>
              <a:defRPr/>
            </a:pPr>
            <a:endParaRPr kumimoji="0" lang="ko-KR" altLang="en-US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F6251E-45FB-934F-8FAF-89855F5D1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32" y="1064241"/>
            <a:ext cx="4754619" cy="33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942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#1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D0FF9-C939-A849-A8E6-0A7EDB2E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897731"/>
            <a:ext cx="8075240" cy="378023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모듈 설치 및 명령어 결과 제출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 err="1"/>
              <a:t>sar</a:t>
            </a:r>
            <a:r>
              <a:rPr lang="en-US" altLang="ko-KR" dirty="0"/>
              <a:t> –A   (</a:t>
            </a:r>
            <a:r>
              <a:rPr lang="ko-KR" altLang="en-US" dirty="0"/>
              <a:t>설치 후 일정시간이 지난 후 누적된 정보 활용 </a:t>
            </a:r>
            <a:r>
              <a:rPr lang="en-US" altLang="ko-KR" dirty="0"/>
              <a:t>:</a:t>
            </a:r>
            <a:r>
              <a:rPr lang="ko-KR" altLang="en-US" dirty="0"/>
              <a:t> 최소 </a:t>
            </a:r>
            <a:r>
              <a:rPr lang="en-US" altLang="ko-KR" dirty="0"/>
              <a:t>1</a:t>
            </a:r>
            <a:r>
              <a:rPr lang="ko-KR" altLang="en-US" dirty="0"/>
              <a:t>시간이상 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iostat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명령어 실습</a:t>
            </a:r>
            <a:r>
              <a:rPr lang="en-US" altLang="ko-KR" dirty="0"/>
              <a:t>(</a:t>
            </a:r>
            <a:r>
              <a:rPr lang="ko-KR" altLang="en-US" dirty="0" err="1"/>
              <a:t>개인서버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모듈설치</a:t>
            </a:r>
            <a:endParaRPr lang="en-US" altLang="ko-KR" dirty="0"/>
          </a:p>
          <a:p>
            <a:pPr lvl="1"/>
            <a:r>
              <a:rPr lang="ko-KR" altLang="en-US" dirty="0"/>
              <a:t>명령어 결과 정리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제출 </a:t>
            </a:r>
            <a:endParaRPr lang="en-US" altLang="ko-KR" dirty="0"/>
          </a:p>
          <a:p>
            <a:pPr lvl="1"/>
            <a:r>
              <a:rPr lang="ko-KR" altLang="en-US" dirty="0" err="1"/>
              <a:t>이런닝</a:t>
            </a:r>
            <a:r>
              <a:rPr lang="ko-KR" altLang="en-US" dirty="0"/>
              <a:t> 과제에 </a:t>
            </a:r>
            <a:r>
              <a:rPr lang="en-US" altLang="ko-KR" dirty="0"/>
              <a:t>1</a:t>
            </a:r>
            <a:r>
              <a:rPr lang="ko-KR" altLang="en-US" dirty="0"/>
              <a:t>개 파일로 작성하여 제출</a:t>
            </a:r>
            <a:endParaRPr lang="en-US" altLang="ko-KR" dirty="0"/>
          </a:p>
          <a:p>
            <a:pPr lvl="1"/>
            <a:r>
              <a:rPr lang="ko-KR" altLang="en-US" dirty="0"/>
              <a:t>파일 포맷 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/>
              <a:t>MS-word</a:t>
            </a:r>
          </a:p>
          <a:p>
            <a:pPr lvl="1"/>
            <a:r>
              <a:rPr lang="ko-KR" altLang="en-US" dirty="0" err="1"/>
              <a:t>제출시간</a:t>
            </a:r>
            <a:r>
              <a:rPr lang="ko-KR" altLang="en-US" dirty="0"/>
              <a:t>  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ore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07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02840-DA4C-054C-8498-C93E1D291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D2379-A4A3-C640-A7A8-0566E4853470}"/>
              </a:ext>
            </a:extLst>
          </p:cNvPr>
          <p:cNvSpPr txBox="1"/>
          <p:nvPr/>
        </p:nvSpPr>
        <p:spPr>
          <a:xfrm>
            <a:off x="3851920" y="2279362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b="1" dirty="0"/>
              <a:t>END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7057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893BE-6DFB-4445-988A-DCD24E51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강의계획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269B3-91B8-FD48-B12D-B0F36DC1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32" y="897731"/>
            <a:ext cx="3826768" cy="3780235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서버 구성</a:t>
            </a:r>
            <a:endParaRPr lang="en-US" altLang="ko-KR" dirty="0"/>
          </a:p>
          <a:p>
            <a:pPr lvl="1"/>
            <a:r>
              <a:rPr lang="en-US" altLang="ko-KR" dirty="0"/>
              <a:t>AWS </a:t>
            </a:r>
            <a:r>
              <a:rPr lang="ko-KR" altLang="en-US" dirty="0"/>
              <a:t>회원 가입 및 준비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실습 서버 설치 </a:t>
            </a:r>
          </a:p>
          <a:p>
            <a:pPr lvl="1"/>
            <a:r>
              <a:rPr lang="ko-KR" altLang="en-US" dirty="0" err="1"/>
              <a:t>래드햇</a:t>
            </a:r>
            <a:r>
              <a:rPr lang="ko-KR" altLang="en-US" dirty="0"/>
              <a:t> 리눅스 서버 설치</a:t>
            </a:r>
            <a:endParaRPr lang="en-US" altLang="ko-KR" dirty="0"/>
          </a:p>
          <a:p>
            <a:pPr lvl="1"/>
            <a:r>
              <a:rPr lang="ko-KR" altLang="en-US" dirty="0" err="1"/>
              <a:t>운영환경</a:t>
            </a:r>
            <a:r>
              <a:rPr lang="ko-KR" altLang="en-US" dirty="0"/>
              <a:t> 기본 구성</a:t>
            </a:r>
            <a:endParaRPr lang="en-US" altLang="ko-KR" dirty="0"/>
          </a:p>
          <a:p>
            <a:pPr lvl="1"/>
            <a:r>
              <a:rPr lang="ko-KR" altLang="en-US" dirty="0"/>
              <a:t>사용자 생성 </a:t>
            </a:r>
            <a:r>
              <a:rPr lang="en-US" altLang="ko-KR" dirty="0"/>
              <a:t>(</a:t>
            </a:r>
            <a:r>
              <a:rPr lang="en-US" altLang="ko-KR" dirty="0" err="1"/>
              <a:t>inhatc</a:t>
            </a:r>
            <a:r>
              <a:rPr lang="en-US" altLang="ko-KR" dirty="0"/>
              <a:t>)</a:t>
            </a:r>
          </a:p>
          <a:p>
            <a:pPr marL="258359" lvl="1" indent="0">
              <a:buNone/>
            </a:pPr>
            <a:endParaRPr lang="en-US" altLang="ko-Kore-KR" dirty="0"/>
          </a:p>
          <a:p>
            <a:r>
              <a:rPr kumimoji="1" lang="ko-KR" altLang="en-US" dirty="0"/>
              <a:t>서버 모듈 설치 및 기본 명령 실습</a:t>
            </a:r>
            <a:endParaRPr kumimoji="1" lang="en-US" altLang="ko-KR" dirty="0"/>
          </a:p>
          <a:p>
            <a:pPr lvl="1"/>
            <a:r>
              <a:rPr lang="ko-KR" altLang="en-US" dirty="0"/>
              <a:t>필수 모듈 설치</a:t>
            </a:r>
            <a:endParaRPr lang="en-US" altLang="ko-KR" dirty="0"/>
          </a:p>
          <a:p>
            <a:pPr lvl="1"/>
            <a:r>
              <a:rPr lang="ko-KR" altLang="en-US" dirty="0" err="1"/>
              <a:t>공용서버</a:t>
            </a:r>
            <a:r>
              <a:rPr lang="ko-KR" altLang="en-US" dirty="0"/>
              <a:t> 접근 확인</a:t>
            </a:r>
            <a:endParaRPr lang="en-US" altLang="ko-KR" dirty="0"/>
          </a:p>
          <a:p>
            <a:pPr lvl="1"/>
            <a:r>
              <a:rPr lang="ko-KR" altLang="en-US" dirty="0" err="1"/>
              <a:t>기본명령어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/>
            <a:r>
              <a:rPr lang="ko-KR" altLang="en-US" dirty="0"/>
              <a:t>고급 명령어 실습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서비스 구성</a:t>
            </a:r>
            <a:endParaRPr lang="en-US" altLang="ko-KR" dirty="0"/>
          </a:p>
          <a:p>
            <a:pPr lvl="1"/>
            <a:r>
              <a:rPr lang="ko-KR" altLang="en-US" dirty="0" err="1"/>
              <a:t>웹서비스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1"/>
            <a:r>
              <a:rPr lang="ko-KR" altLang="en-US" dirty="0"/>
              <a:t>이메일 서비스 구성</a:t>
            </a:r>
            <a:endParaRPr lang="en-US" altLang="ko-KR" dirty="0"/>
          </a:p>
          <a:p>
            <a:pPr lvl="1"/>
            <a:r>
              <a:rPr lang="ko-KR" altLang="en-US" dirty="0"/>
              <a:t>보안 서비스 구성</a:t>
            </a:r>
            <a:endParaRPr lang="en-US" altLang="ko-KR" dirty="0"/>
          </a:p>
          <a:p>
            <a:pPr lvl="1"/>
            <a:r>
              <a:rPr lang="en-US" altLang="ko-KR" dirty="0"/>
              <a:t>DNS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1"/>
            <a:r>
              <a:rPr lang="en-US" altLang="ko-KR" dirty="0"/>
              <a:t>Database</a:t>
            </a:r>
          </a:p>
          <a:p>
            <a:pPr lvl="1"/>
            <a:r>
              <a:rPr lang="en-US" altLang="ko-KR" dirty="0"/>
              <a:t>sftp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B0D90E-FFE0-AF45-AB85-A960E7E20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269B4C-64A8-D548-8782-969972D53988}"/>
              </a:ext>
            </a:extLst>
          </p:cNvPr>
          <p:cNvSpPr txBox="1">
            <a:spLocks/>
          </p:cNvSpPr>
          <p:nvPr/>
        </p:nvSpPr>
        <p:spPr bwMode="auto">
          <a:xfrm>
            <a:off x="4674394" y="837549"/>
            <a:ext cx="3826768" cy="378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57168" indent="-25716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  <a:lvl2pPr marL="502432" indent="-24407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15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2pPr>
            <a:lvl3pPr marL="766744" indent="-26312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3pPr>
            <a:lvl4pPr marL="1004863" indent="-236929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12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4pPr>
            <a:lvl5pPr marL="1260841" indent="-2547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5pPr>
            <a:lvl6pPr marL="1603732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6pPr>
            <a:lvl7pPr marL="1946624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7pPr>
            <a:lvl8pPr marL="2289515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8pPr>
            <a:lvl9pPr marL="2632406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>
                <a:solidFill>
                  <a:srgbClr val="0070C0"/>
                </a:solidFill>
              </a:rPr>
              <a:t>프로그래밍</a:t>
            </a:r>
            <a:endParaRPr lang="en-US" altLang="ko-KR" kern="0" dirty="0">
              <a:solidFill>
                <a:srgbClr val="0070C0"/>
              </a:solidFill>
            </a:endParaRPr>
          </a:p>
          <a:p>
            <a:pPr lvl="1"/>
            <a:r>
              <a:rPr lang="ko-KR" altLang="en-US" kern="0" dirty="0">
                <a:solidFill>
                  <a:srgbClr val="0070C0"/>
                </a:solidFill>
              </a:rPr>
              <a:t>쉘 프로그래밍</a:t>
            </a:r>
            <a:endParaRPr lang="en-US" altLang="ko-KR" kern="0" dirty="0">
              <a:solidFill>
                <a:srgbClr val="0070C0"/>
              </a:solidFill>
            </a:endParaRPr>
          </a:p>
          <a:p>
            <a:pPr lvl="1"/>
            <a:r>
              <a:rPr lang="ko-KR" altLang="en-US" kern="0" dirty="0">
                <a:solidFill>
                  <a:srgbClr val="0070C0"/>
                </a:solidFill>
              </a:rPr>
              <a:t>백업 </a:t>
            </a:r>
            <a:r>
              <a:rPr lang="ko-KR" altLang="en-US" kern="0" dirty="0" err="1">
                <a:solidFill>
                  <a:srgbClr val="0070C0"/>
                </a:solidFill>
              </a:rPr>
              <a:t>리커버리</a:t>
            </a:r>
            <a:r>
              <a:rPr lang="ko-KR" altLang="en-US" kern="0" dirty="0">
                <a:solidFill>
                  <a:srgbClr val="0070C0"/>
                </a:solidFill>
              </a:rPr>
              <a:t> </a:t>
            </a:r>
            <a:endParaRPr lang="en-US" altLang="ko-KR" kern="0" dirty="0">
              <a:solidFill>
                <a:srgbClr val="0070C0"/>
              </a:solidFill>
            </a:endParaRPr>
          </a:p>
          <a:p>
            <a:pPr lvl="1"/>
            <a:r>
              <a:rPr lang="ko-KR" altLang="en-US" kern="0" dirty="0">
                <a:solidFill>
                  <a:srgbClr val="0070C0"/>
                </a:solidFill>
              </a:rPr>
              <a:t>시스템 모니터링 </a:t>
            </a:r>
            <a:r>
              <a:rPr lang="en-US" altLang="ko-KR" kern="0" dirty="0">
                <a:solidFill>
                  <a:srgbClr val="0070C0"/>
                </a:solidFill>
              </a:rPr>
              <a:t>&amp;</a:t>
            </a:r>
            <a:r>
              <a:rPr lang="ko-KR" altLang="en-US" kern="0" dirty="0">
                <a:solidFill>
                  <a:srgbClr val="0070C0"/>
                </a:solidFill>
              </a:rPr>
              <a:t> 프로그램</a:t>
            </a:r>
            <a:endParaRPr lang="en-US" altLang="ko-KR" kern="0" dirty="0">
              <a:solidFill>
                <a:srgbClr val="0070C0"/>
              </a:solidFill>
            </a:endParaRPr>
          </a:p>
          <a:p>
            <a:pPr lvl="1"/>
            <a:r>
              <a:rPr lang="ko-KR" altLang="en-US" kern="0" dirty="0">
                <a:solidFill>
                  <a:srgbClr val="0070C0"/>
                </a:solidFill>
              </a:rPr>
              <a:t>개발 환경 구축 </a:t>
            </a:r>
            <a:r>
              <a:rPr lang="en-US" altLang="ko-KR" kern="0" dirty="0">
                <a:solidFill>
                  <a:srgbClr val="0070C0"/>
                </a:solidFill>
              </a:rPr>
              <a:t>(C/C++ , JAVA, php)</a:t>
            </a:r>
          </a:p>
          <a:p>
            <a:pPr lvl="1"/>
            <a:endParaRPr lang="en-US" altLang="ko-KR" kern="0" dirty="0"/>
          </a:p>
          <a:p>
            <a:r>
              <a:rPr lang="ko-KR" altLang="en-US" kern="0" dirty="0"/>
              <a:t>서비스 분석</a:t>
            </a:r>
            <a:endParaRPr lang="en-US" altLang="ko-KR" kern="0" dirty="0"/>
          </a:p>
          <a:p>
            <a:pPr lvl="1"/>
            <a:r>
              <a:rPr lang="ko-KR" altLang="en-US" kern="0" dirty="0"/>
              <a:t>서비스 관리 </a:t>
            </a:r>
            <a:endParaRPr lang="en-US" altLang="ko-KR" kern="0" dirty="0"/>
          </a:p>
          <a:p>
            <a:pPr lvl="1"/>
            <a:r>
              <a:rPr lang="ko-KR" altLang="en-US" kern="0" dirty="0"/>
              <a:t>시스템 서비스 모니터링 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r>
              <a:rPr lang="ko-KR" altLang="en-US" kern="0" dirty="0"/>
              <a:t>보안 및 튜닝</a:t>
            </a:r>
            <a:endParaRPr lang="en-US" altLang="ko-KR" kern="0" dirty="0"/>
          </a:p>
          <a:p>
            <a:pPr lvl="1"/>
            <a:r>
              <a:rPr lang="ko-KR" altLang="en-US" kern="0" dirty="0"/>
              <a:t>네트워크 보안 </a:t>
            </a:r>
            <a:endParaRPr lang="en-US" altLang="ko-KR" kern="0" dirty="0"/>
          </a:p>
          <a:p>
            <a:pPr lvl="1"/>
            <a:r>
              <a:rPr lang="ko-KR" altLang="en-US" kern="0" dirty="0"/>
              <a:t>시스템 보안</a:t>
            </a:r>
            <a:endParaRPr lang="en-US" altLang="ko-KR" kern="0" dirty="0"/>
          </a:p>
          <a:p>
            <a:pPr lvl="1"/>
            <a:r>
              <a:rPr lang="ko-KR" altLang="en-US" kern="0" dirty="0"/>
              <a:t>어플리케이션 보안</a:t>
            </a:r>
            <a:endParaRPr lang="en-US" altLang="ko-KR" kern="0" dirty="0"/>
          </a:p>
          <a:p>
            <a:pPr lvl="1"/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08089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3">
            <a:extLst>
              <a:ext uri="{FF2B5EF4-FFF2-40B4-BE49-F238E27FC236}">
                <a16:creationId xmlns:a16="http://schemas.microsoft.com/office/drawing/2014/main" id="{524FFB48-63D7-6D41-9D27-631F45FBB0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54F115A8-6489-2B47-B857-1D1198B34F86}" type="slidenum">
              <a:rPr kumimoji="0" lang="en-US" altLang="ko-KR"/>
              <a:pPr eaLnBrk="1" hangingPunct="1"/>
              <a:t>3</a:t>
            </a:fld>
            <a:endParaRPr kumimoji="0" lang="en-US" altLang="ko-KR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17745A4-E477-DE45-ACF0-9049D2D3D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모니터링 개요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10D9DA5-CAC1-B641-A2A0-B433F6D3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749969"/>
            <a:ext cx="7776220" cy="391001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b="1" dirty="0"/>
              <a:t>모니터링 대상</a:t>
            </a:r>
          </a:p>
          <a:p>
            <a:pPr lvl="1" eaLnBrk="1" hangingPunct="1"/>
            <a:r>
              <a:rPr lang="ko-KR" altLang="en-US" b="1" dirty="0"/>
              <a:t>시스템 기본 작동상태 모니터링</a:t>
            </a:r>
            <a:endParaRPr lang="en-US" altLang="ko-KR" b="1" dirty="0"/>
          </a:p>
          <a:p>
            <a:pPr lvl="1" eaLnBrk="1" hangingPunct="1"/>
            <a:r>
              <a:rPr lang="ko-KR" altLang="en-US" b="1" dirty="0"/>
              <a:t>시스템 리소스 모니터링</a:t>
            </a:r>
          </a:p>
          <a:p>
            <a:pPr lvl="1" eaLnBrk="1" hangingPunct="1"/>
            <a:r>
              <a:rPr lang="ko-KR" altLang="en-US" b="1" dirty="0"/>
              <a:t>네트워크 모니터링</a:t>
            </a:r>
            <a:endParaRPr lang="en-US" altLang="ko-KR" b="1" dirty="0"/>
          </a:p>
          <a:p>
            <a:pPr lvl="1" eaLnBrk="1" hangingPunct="1"/>
            <a:r>
              <a:rPr lang="ko-KR" altLang="en-US" b="1" dirty="0"/>
              <a:t>보안 모니터링</a:t>
            </a:r>
            <a:endParaRPr lang="en-US" altLang="ko-KR" b="1" dirty="0"/>
          </a:p>
          <a:p>
            <a:pPr lvl="1" eaLnBrk="1" hangingPunct="1"/>
            <a:endParaRPr lang="en-US" altLang="ko-KR" b="1" dirty="0"/>
          </a:p>
          <a:p>
            <a:pPr eaLnBrk="1" hangingPunct="1"/>
            <a:r>
              <a:rPr lang="ko-KR" altLang="en-US" b="1" dirty="0"/>
              <a:t>모니터링 방법</a:t>
            </a:r>
            <a:endParaRPr lang="en-US" altLang="ko-KR" b="1" dirty="0"/>
          </a:p>
          <a:p>
            <a:pPr lvl="1" eaLnBrk="1" hangingPunct="1"/>
            <a:r>
              <a:rPr lang="ko-KR" altLang="en-US" b="1" dirty="0"/>
              <a:t>기본 명령어로 확인</a:t>
            </a:r>
            <a:endParaRPr lang="en-US" altLang="ko-KR" b="1" dirty="0"/>
          </a:p>
          <a:p>
            <a:pPr lvl="1" eaLnBrk="1" hangingPunct="1"/>
            <a:r>
              <a:rPr lang="ko-KR" altLang="en-US" b="1" dirty="0"/>
              <a:t>파일을 이용한 모니터링</a:t>
            </a:r>
            <a:endParaRPr lang="en-US" altLang="ko-KR" b="1" dirty="0"/>
          </a:p>
          <a:p>
            <a:pPr lvl="1" eaLnBrk="1" hangingPunct="1"/>
            <a:r>
              <a:rPr lang="en-US" altLang="ko-KR" b="1" dirty="0"/>
              <a:t>Tools / </a:t>
            </a:r>
            <a:r>
              <a:rPr lang="ko-KR" altLang="en-US" b="1" dirty="0"/>
              <a:t>응용 명령어 이용</a:t>
            </a:r>
          </a:p>
          <a:p>
            <a:pPr eaLnBrk="1" hangingPunct="1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138002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3">
            <a:extLst>
              <a:ext uri="{FF2B5EF4-FFF2-40B4-BE49-F238E27FC236}">
                <a16:creationId xmlns:a16="http://schemas.microsoft.com/office/drawing/2014/main" id="{524FFB48-63D7-6D41-9D27-631F45FBB0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54F115A8-6489-2B47-B857-1D1198B34F86}" type="slidenum">
              <a:rPr kumimoji="0" lang="en-US" altLang="ko-KR"/>
              <a:pPr eaLnBrk="1" hangingPunct="1"/>
              <a:t>4</a:t>
            </a:fld>
            <a:endParaRPr kumimoji="0" lang="en-US" altLang="ko-KR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17745A4-E477-DE45-ACF0-9049D2D3D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모니터링 개요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10D9DA5-CAC1-B641-A2A0-B433F6D3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749969"/>
            <a:ext cx="7776220" cy="391001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b="1" dirty="0"/>
              <a:t>모니터링 대상</a:t>
            </a:r>
          </a:p>
          <a:p>
            <a:pPr lvl="1" eaLnBrk="1" hangingPunct="1"/>
            <a:r>
              <a:rPr lang="ko-KR" altLang="en-US" b="1" dirty="0"/>
              <a:t>시스템 기본 작동상태 모니터링</a:t>
            </a:r>
            <a:endParaRPr lang="en-US" altLang="ko-KR" b="1" dirty="0"/>
          </a:p>
          <a:p>
            <a:pPr lvl="1" eaLnBrk="1" hangingPunct="1"/>
            <a:r>
              <a:rPr lang="ko-KR" altLang="en-US" b="1" dirty="0"/>
              <a:t>시스템 리소스 모니터링</a:t>
            </a:r>
          </a:p>
          <a:p>
            <a:pPr lvl="1" eaLnBrk="1" hangingPunct="1"/>
            <a:r>
              <a:rPr lang="ko-KR" altLang="en-US" b="1" dirty="0"/>
              <a:t>네트워크 모니터링</a:t>
            </a:r>
            <a:endParaRPr lang="en-US" altLang="ko-KR" b="1" dirty="0"/>
          </a:p>
          <a:p>
            <a:pPr lvl="1" eaLnBrk="1" hangingPunct="1"/>
            <a:r>
              <a:rPr lang="ko-KR" altLang="en-US" b="1" dirty="0"/>
              <a:t>보안 모니터링</a:t>
            </a:r>
            <a:endParaRPr lang="en-US" altLang="ko-KR" b="1" dirty="0"/>
          </a:p>
          <a:p>
            <a:pPr lvl="1" eaLnBrk="1" hangingPunct="1"/>
            <a:endParaRPr lang="en-US" altLang="ko-KR" b="1" dirty="0"/>
          </a:p>
          <a:p>
            <a:pPr eaLnBrk="1" hangingPunct="1"/>
            <a:r>
              <a:rPr lang="ko-KR" altLang="en-US" b="1" dirty="0"/>
              <a:t>모니터링 방법</a:t>
            </a:r>
            <a:endParaRPr lang="en-US" altLang="ko-KR" b="1" dirty="0"/>
          </a:p>
          <a:p>
            <a:pPr lvl="1" eaLnBrk="1" hangingPunct="1"/>
            <a:r>
              <a:rPr lang="ko-KR" altLang="en-US" b="1" dirty="0"/>
              <a:t>기본 명령어로 확인</a:t>
            </a:r>
            <a:endParaRPr lang="en-US" altLang="ko-KR" b="1" dirty="0"/>
          </a:p>
          <a:p>
            <a:pPr lvl="1" eaLnBrk="1" hangingPunct="1"/>
            <a:r>
              <a:rPr lang="ko-KR" altLang="en-US" b="1" dirty="0"/>
              <a:t>파일을 이용한 모니터링</a:t>
            </a:r>
            <a:endParaRPr lang="en-US" altLang="ko-KR" b="1" dirty="0"/>
          </a:p>
          <a:p>
            <a:pPr lvl="1" eaLnBrk="1" hangingPunct="1"/>
            <a:r>
              <a:rPr lang="en-US" altLang="ko-KR" b="1" dirty="0"/>
              <a:t>Tools / </a:t>
            </a:r>
            <a:r>
              <a:rPr lang="ko-KR" altLang="en-US" b="1" dirty="0"/>
              <a:t>응용 명령어 이용</a:t>
            </a:r>
          </a:p>
          <a:p>
            <a:pPr eaLnBrk="1" hangingPunct="1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778986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3">
            <a:extLst>
              <a:ext uri="{FF2B5EF4-FFF2-40B4-BE49-F238E27FC236}">
                <a16:creationId xmlns:a16="http://schemas.microsoft.com/office/drawing/2014/main" id="{524FFB48-63D7-6D41-9D27-631F45FBB0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54F115A8-6489-2B47-B857-1D1198B34F86}" type="slidenum">
              <a:rPr kumimoji="0" lang="en-US" altLang="ko-KR"/>
              <a:pPr eaLnBrk="1" hangingPunct="1"/>
              <a:t>5</a:t>
            </a:fld>
            <a:endParaRPr kumimoji="0" lang="en-US" altLang="ko-KR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17745A4-E477-DE45-ACF0-9049D2D3D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모니터링 방법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10D9DA5-CAC1-B641-A2A0-B433F6D3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749969"/>
            <a:ext cx="7776220" cy="3910013"/>
          </a:xfrm>
        </p:spPr>
        <p:txBody>
          <a:bodyPr>
            <a:normAutofit/>
          </a:bodyPr>
          <a:lstStyle/>
          <a:p>
            <a:pPr lvl="1" eaLnBrk="1" hangingPunct="1"/>
            <a:endParaRPr lang="en-US" altLang="ko-KR" b="1" dirty="0"/>
          </a:p>
          <a:p>
            <a:pPr eaLnBrk="1" hangingPunct="1"/>
            <a:r>
              <a:rPr lang="ko-KR" altLang="en-US" b="1" dirty="0"/>
              <a:t>기본 명령어로 확인</a:t>
            </a:r>
            <a:endParaRPr lang="en-US" altLang="ko-KR" b="1" dirty="0"/>
          </a:p>
          <a:p>
            <a:pPr marL="501650" lvl="1" indent="-242888" eaLnBrk="1" hangingPunct="1">
              <a:tabLst>
                <a:tab pos="1365250" algn="l"/>
              </a:tabLst>
            </a:pPr>
            <a:r>
              <a:rPr lang="ko-KR" altLang="en-US" b="1" dirty="0"/>
              <a:t>메모리 </a:t>
            </a:r>
            <a:r>
              <a:rPr lang="en-US" altLang="ko-KR" b="1" dirty="0"/>
              <a:t>	: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free</a:t>
            </a:r>
            <a:r>
              <a:rPr lang="en-US" altLang="ko-KR" b="1" dirty="0"/>
              <a:t>  /  </a:t>
            </a:r>
            <a:r>
              <a:rPr lang="en-US" altLang="ko-KR" b="1" dirty="0" err="1">
                <a:solidFill>
                  <a:srgbClr val="FF0000"/>
                </a:solidFill>
              </a:rPr>
              <a:t>vmstat</a:t>
            </a:r>
            <a:r>
              <a:rPr lang="en-US" altLang="ko-KR" b="1" dirty="0"/>
              <a:t>  / </a:t>
            </a:r>
            <a:r>
              <a:rPr lang="en-US" altLang="ko-KR" b="1" dirty="0" err="1"/>
              <a:t>dmidecode</a:t>
            </a:r>
            <a:r>
              <a:rPr lang="ko-KR" altLang="en-US" b="1" dirty="0"/>
              <a:t> 등</a:t>
            </a:r>
            <a:endParaRPr lang="en-US" altLang="ko-KR" b="1" dirty="0"/>
          </a:p>
          <a:p>
            <a:pPr marL="501650" lvl="1" indent="-242888" eaLnBrk="1" hangingPunct="1">
              <a:tabLst>
                <a:tab pos="1365250" algn="l"/>
              </a:tabLst>
            </a:pPr>
            <a:r>
              <a:rPr lang="ko-KR" altLang="en-US" b="1" dirty="0"/>
              <a:t>디스크 </a:t>
            </a:r>
            <a:r>
              <a:rPr lang="en-US" altLang="ko-KR" b="1" dirty="0"/>
              <a:t>	: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df</a:t>
            </a:r>
            <a:r>
              <a:rPr lang="en-US" altLang="ko-KR" b="1" dirty="0"/>
              <a:t>  / </a:t>
            </a:r>
            <a:r>
              <a:rPr lang="en-US" altLang="ko-KR" b="1" dirty="0">
                <a:solidFill>
                  <a:srgbClr val="FF0000"/>
                </a:solidFill>
              </a:rPr>
              <a:t>du</a:t>
            </a:r>
          </a:p>
          <a:p>
            <a:pPr marL="501650" lvl="1" indent="-242888" eaLnBrk="1" hangingPunct="1">
              <a:tabLst>
                <a:tab pos="1365250" algn="l"/>
              </a:tabLst>
            </a:pPr>
            <a:r>
              <a:rPr lang="en-US" altLang="ko-KR" b="1" dirty="0"/>
              <a:t>CPU 	: </a:t>
            </a:r>
            <a:r>
              <a:rPr lang="en-US" altLang="ko-KR" b="1" dirty="0" err="1">
                <a:solidFill>
                  <a:srgbClr val="FF0000"/>
                </a:solidFill>
              </a:rPr>
              <a:t>ps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501650" lvl="1" indent="-242888" eaLnBrk="1" hangingPunct="1">
              <a:tabLst>
                <a:tab pos="1365250" algn="l"/>
              </a:tabLst>
            </a:pPr>
            <a:r>
              <a:rPr lang="ko-KR" altLang="en-US" b="1" dirty="0"/>
              <a:t>네트워크 </a:t>
            </a:r>
            <a:r>
              <a:rPr lang="en-US" altLang="ko-KR" b="1" dirty="0"/>
              <a:t>	:</a:t>
            </a:r>
            <a:r>
              <a:rPr lang="ko-KR" altLang="en-US" b="1" dirty="0"/>
              <a:t>  </a:t>
            </a:r>
            <a:r>
              <a:rPr lang="en-US" altLang="ko-KR" b="1" dirty="0">
                <a:solidFill>
                  <a:srgbClr val="FF0000"/>
                </a:solidFill>
              </a:rPr>
              <a:t>netstat</a:t>
            </a:r>
            <a:r>
              <a:rPr lang="en-US" altLang="ko-KR" b="1" dirty="0"/>
              <a:t> / </a:t>
            </a:r>
            <a:r>
              <a:rPr lang="en-US" altLang="ko-KR" b="1" dirty="0">
                <a:solidFill>
                  <a:srgbClr val="FF0000"/>
                </a:solidFill>
              </a:rPr>
              <a:t>ifconfig</a:t>
            </a:r>
          </a:p>
          <a:p>
            <a:pPr marL="501650" lvl="1" indent="-242888" eaLnBrk="1" hangingPunct="1">
              <a:tabLst>
                <a:tab pos="1365250" algn="l"/>
              </a:tabLst>
            </a:pPr>
            <a:r>
              <a:rPr lang="ko-KR" altLang="en-US" b="1" dirty="0"/>
              <a:t>사용자</a:t>
            </a:r>
            <a:r>
              <a:rPr lang="en-US" altLang="ko-KR" b="1" dirty="0">
                <a:solidFill>
                  <a:srgbClr val="FF0000"/>
                </a:solidFill>
              </a:rPr>
              <a:t> 	</a:t>
            </a:r>
            <a:r>
              <a:rPr lang="en-US" altLang="ko-KR" b="1" dirty="0"/>
              <a:t>:</a:t>
            </a:r>
            <a:r>
              <a:rPr lang="en-US" altLang="ko-KR" b="1" dirty="0">
                <a:solidFill>
                  <a:srgbClr val="FF0000"/>
                </a:solidFill>
              </a:rPr>
              <a:t> w / last</a:t>
            </a:r>
            <a:endParaRPr lang="ko-KR" altLang="en-US" b="1" dirty="0"/>
          </a:p>
          <a:p>
            <a:pPr marL="501650" lvl="1" indent="-242888" eaLnBrk="1" hangingPunct="1">
              <a:tabLst>
                <a:tab pos="1370013" algn="l"/>
              </a:tabLst>
            </a:pPr>
            <a:r>
              <a:rPr lang="ko-KR" altLang="en-US" b="1" dirty="0"/>
              <a:t>기타 </a:t>
            </a:r>
            <a:r>
              <a:rPr lang="en-US" altLang="ko-KR" b="1" dirty="0"/>
              <a:t>	:</a:t>
            </a:r>
            <a:r>
              <a:rPr lang="ko-KR" altLang="en-US" b="1" dirty="0"/>
              <a:t> </a:t>
            </a:r>
            <a:r>
              <a:rPr lang="en-US" altLang="ko-KR" b="1" dirty="0"/>
              <a:t>uptime</a:t>
            </a:r>
          </a:p>
          <a:p>
            <a:pPr marL="258359" lvl="1" indent="0" eaLnBrk="1" hangingPunct="1">
              <a:buNone/>
            </a:pPr>
            <a:endParaRPr lang="en-US" altLang="ko-Kore-KR" dirty="0"/>
          </a:p>
          <a:p>
            <a:pPr marL="258359" lvl="1" indent="0" eaLnBrk="1" hangingPunct="1">
              <a:buNone/>
            </a:pPr>
            <a:r>
              <a:rPr lang="en-US" altLang="ko-Kore-KR" dirty="0" err="1"/>
              <a:t>ps</a:t>
            </a:r>
            <a:r>
              <a:rPr lang="en-US" altLang="ko-Kore-KR" dirty="0"/>
              <a:t> -C </a:t>
            </a:r>
            <a:r>
              <a:rPr lang="en-US" altLang="ko-Kore-KR" dirty="0">
                <a:solidFill>
                  <a:srgbClr val="0000CC"/>
                </a:solidFill>
              </a:rPr>
              <a:t>httpd</a:t>
            </a:r>
            <a:r>
              <a:rPr lang="en-US" altLang="ko-Kore-KR" dirty="0"/>
              <a:t> -o </a:t>
            </a:r>
            <a:r>
              <a:rPr lang="en-US" altLang="ko-Kore-KR" dirty="0" err="1"/>
              <a:t>user,pid,pcpu,pmem,vsize,size,etime,comm</a:t>
            </a:r>
            <a:br>
              <a:rPr lang="en-US" altLang="ko-Kore-KR" dirty="0"/>
            </a:br>
            <a:r>
              <a:rPr lang="en-US" altLang="ko-Kore-KR" dirty="0" err="1"/>
              <a:t>ps</a:t>
            </a:r>
            <a:r>
              <a:rPr lang="en-US" altLang="ko-Kore-KR" dirty="0"/>
              <a:t> -</a:t>
            </a:r>
            <a:r>
              <a:rPr lang="en-US" altLang="ko-Kore-KR" dirty="0" err="1"/>
              <a:t>eo</a:t>
            </a:r>
            <a:r>
              <a:rPr lang="en-US" altLang="ko-Kore-KR" dirty="0"/>
              <a:t> </a:t>
            </a:r>
            <a:r>
              <a:rPr lang="en-US" altLang="ko-Kore-KR" dirty="0" err="1"/>
              <a:t>user,pid,ppid,rss,size,vsize,pmem,pcpu,time,cmd</a:t>
            </a:r>
            <a:r>
              <a:rPr lang="en-US" altLang="ko-Kore-KR" dirty="0"/>
              <a:t> --sort -</a:t>
            </a:r>
            <a:r>
              <a:rPr lang="en-US" altLang="ko-Kore-KR" dirty="0" err="1"/>
              <a:t>rss</a:t>
            </a:r>
            <a:r>
              <a:rPr lang="en-US" altLang="ko-Kore-KR" dirty="0"/>
              <a:t> | head -n 11</a:t>
            </a:r>
            <a:br>
              <a:rPr lang="en-US" altLang="ko-Kore-KR" dirty="0"/>
            </a:br>
            <a:r>
              <a:rPr lang="en-US" altLang="ko-Kore-KR" dirty="0" err="1"/>
              <a:t>ps</a:t>
            </a:r>
            <a:r>
              <a:rPr lang="en-US" altLang="ko-Kore-KR" dirty="0"/>
              <a:t> -</a:t>
            </a:r>
            <a:r>
              <a:rPr lang="en-US" altLang="ko-Kore-KR" dirty="0" err="1"/>
              <a:t>auxf</a:t>
            </a:r>
            <a:r>
              <a:rPr lang="en-US" altLang="ko-Kore-KR" dirty="0"/>
              <a:t> | sort -nr -k 3 | head -10</a:t>
            </a:r>
            <a:br>
              <a:rPr lang="en-US" altLang="ko-Kore-KR" dirty="0"/>
            </a:br>
            <a:endParaRPr lang="en-US" altLang="ko-KR" b="1" dirty="0"/>
          </a:p>
          <a:p>
            <a:pPr eaLnBrk="1" hangingPunct="1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190892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3">
            <a:extLst>
              <a:ext uri="{FF2B5EF4-FFF2-40B4-BE49-F238E27FC236}">
                <a16:creationId xmlns:a16="http://schemas.microsoft.com/office/drawing/2014/main" id="{524FFB48-63D7-6D41-9D27-631F45FBB0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54F115A8-6489-2B47-B857-1D1198B34F86}" type="slidenum">
              <a:rPr kumimoji="0" lang="en-US" altLang="ko-KR" smtClean="0"/>
              <a:pPr eaLnBrk="1" hangingPunct="1"/>
              <a:t>6</a:t>
            </a:fld>
            <a:endParaRPr kumimoji="0" lang="en-US" altLang="ko-KR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17745A4-E477-DE45-ACF0-9049D2D3D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모니터링 방법</a:t>
            </a:r>
            <a:r>
              <a:rPr lang="en-US" altLang="ko-KR"/>
              <a:t> #2</a:t>
            </a:r>
            <a:endParaRPr lang="ko-KR" altLang="en-US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10D9DA5-CAC1-B641-A2A0-B433F6D3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749969"/>
            <a:ext cx="7776220" cy="3910013"/>
          </a:xfrm>
        </p:spPr>
        <p:txBody>
          <a:bodyPr>
            <a:normAutofit/>
          </a:bodyPr>
          <a:lstStyle/>
          <a:p>
            <a:pPr lvl="1" eaLnBrk="1" hangingPunct="1"/>
            <a:endParaRPr lang="en-US" altLang="ko-KR" b="1" dirty="0"/>
          </a:p>
          <a:p>
            <a:pPr eaLnBrk="1" hangingPunct="1"/>
            <a:r>
              <a:rPr lang="ko-KR" altLang="en-US" b="1" dirty="0"/>
              <a:t>파일을 이용한 모니터링</a:t>
            </a:r>
            <a:endParaRPr lang="en-US" altLang="ko-KR" b="1" dirty="0"/>
          </a:p>
          <a:p>
            <a:pPr lvl="1" eaLnBrk="1" hangingPunct="1"/>
            <a:r>
              <a:rPr lang="en-US" altLang="ko-KR" b="1" dirty="0"/>
              <a:t>proc </a:t>
            </a:r>
            <a:r>
              <a:rPr lang="ko-KR" altLang="en-US" b="1" dirty="0"/>
              <a:t>파일시스템</a:t>
            </a:r>
            <a:endParaRPr lang="en-US" altLang="ko-KR" b="1" dirty="0"/>
          </a:p>
          <a:p>
            <a:pPr lvl="2" eaLnBrk="1" hangingPunct="1"/>
            <a:r>
              <a:rPr lang="ko-KR" altLang="en-US" sz="1400" dirty="0"/>
              <a:t>리눅스 계열 </a:t>
            </a:r>
            <a:r>
              <a:rPr lang="en-US" altLang="ko-KR" sz="1400" dirty="0"/>
              <a:t>OS</a:t>
            </a:r>
            <a:r>
              <a:rPr lang="ko-KR" altLang="en-US" sz="1400" dirty="0"/>
              <a:t>에서 프로세스와 시스템 정보를 계층적 </a:t>
            </a:r>
            <a:r>
              <a:rPr lang="ko-KR" altLang="en-US" sz="1400" dirty="0" err="1"/>
              <a:t>파일구조</a:t>
            </a:r>
            <a:r>
              <a:rPr lang="ko-KR" altLang="en-US" sz="1400" dirty="0"/>
              <a:t> 형식으로 보여주는 특수</a:t>
            </a:r>
            <a:r>
              <a:rPr lang="en-US" altLang="ko-KR" sz="1400" dirty="0"/>
              <a:t>·</a:t>
            </a:r>
            <a:r>
              <a:rPr lang="ko-KR" altLang="en-US" sz="1400" dirty="0"/>
              <a:t>가상 파일시스템</a:t>
            </a:r>
            <a:r>
              <a:rPr lang="en-US" altLang="ko-KR" sz="1400" dirty="0"/>
              <a:t> </a:t>
            </a:r>
          </a:p>
          <a:p>
            <a:pPr lvl="2" eaLnBrk="1" hangingPunct="1"/>
            <a:r>
              <a:rPr lang="ko-KR" altLang="en-US" sz="1400" dirty="0" err="1"/>
              <a:t>부팅시</a:t>
            </a:r>
            <a:r>
              <a:rPr lang="ko-KR" altLang="en-US" sz="1400" dirty="0"/>
              <a:t> </a:t>
            </a:r>
            <a:r>
              <a:rPr lang="en-US" altLang="ko-KR" sz="1400" dirty="0"/>
              <a:t>/proc </a:t>
            </a:r>
            <a:r>
              <a:rPr lang="ko-KR" altLang="en-US" sz="1400" dirty="0"/>
              <a:t>이라는 마운트 포인트에 매핑</a:t>
            </a:r>
            <a:endParaRPr lang="en-US" altLang="ko-KR" sz="1400" dirty="0"/>
          </a:p>
          <a:p>
            <a:pPr lvl="2" eaLnBrk="1" hangingPunct="1"/>
            <a:r>
              <a:rPr lang="ko-KR" altLang="en-US" sz="1400" dirty="0"/>
              <a:t>런타임 중에 커널 </a:t>
            </a:r>
            <a:r>
              <a:rPr lang="ko-KR" altLang="en-US" sz="1400" dirty="0" err="1"/>
              <a:t>파라미터</a:t>
            </a:r>
            <a:r>
              <a:rPr lang="ko-KR" altLang="en-US" sz="1400" dirty="0"/>
              <a:t> 조회</a:t>
            </a:r>
            <a:r>
              <a:rPr lang="en-US" altLang="ko-KR" sz="1400" dirty="0"/>
              <a:t>·</a:t>
            </a:r>
            <a:r>
              <a:rPr lang="ko-KR" altLang="en-US" sz="1400" dirty="0"/>
              <a:t>변경에 사용</a:t>
            </a:r>
            <a:endParaRPr lang="en-US" altLang="ko-KR" sz="1400" dirty="0"/>
          </a:p>
          <a:p>
            <a:pPr lvl="1" eaLnBrk="1" hangingPunct="1"/>
            <a:endParaRPr lang="en-US" altLang="ko-KR" b="1" dirty="0"/>
          </a:p>
          <a:p>
            <a:pPr lvl="1" eaLnBrk="1" hangingPunct="1"/>
            <a:r>
              <a:rPr lang="en-US" altLang="ko-KR" b="1" dirty="0"/>
              <a:t>/proc/</a:t>
            </a:r>
            <a:r>
              <a:rPr lang="en-US" altLang="ko-KR" b="1" dirty="0" err="1"/>
              <a:t>meminfo</a:t>
            </a:r>
            <a:r>
              <a:rPr lang="en-US" altLang="ko-KR" b="1" dirty="0"/>
              <a:t> </a:t>
            </a:r>
          </a:p>
          <a:p>
            <a:pPr lvl="1" eaLnBrk="1" hangingPunct="1"/>
            <a:r>
              <a:rPr lang="en-US" altLang="ko-KR" b="1" dirty="0"/>
              <a:t>/proc/</a:t>
            </a:r>
            <a:r>
              <a:rPr lang="en-US" altLang="ko-KR" b="1" dirty="0" err="1"/>
              <a:t>cpuinfo</a:t>
            </a:r>
            <a:endParaRPr lang="en-US" altLang="ko-KR" b="1" dirty="0"/>
          </a:p>
          <a:p>
            <a:pPr lvl="1" eaLnBrk="1" hangingPunct="1"/>
            <a:r>
              <a:rPr lang="en-US" altLang="ko-KR" b="1" dirty="0"/>
              <a:t>/proc/version</a:t>
            </a:r>
          </a:p>
          <a:p>
            <a:pPr lvl="1"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E68B51-2737-0041-A345-B41C63C42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498" y="2781570"/>
            <a:ext cx="5812302" cy="18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81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3">
            <a:extLst>
              <a:ext uri="{FF2B5EF4-FFF2-40B4-BE49-F238E27FC236}">
                <a16:creationId xmlns:a16="http://schemas.microsoft.com/office/drawing/2014/main" id="{524FFB48-63D7-6D41-9D27-631F45FBB0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54F115A8-6489-2B47-B857-1D1198B34F86}" type="slidenum">
              <a:rPr kumimoji="0" lang="en-US" altLang="ko-KR"/>
              <a:pPr eaLnBrk="1" hangingPunct="1"/>
              <a:t>7</a:t>
            </a:fld>
            <a:endParaRPr kumimoji="0" lang="en-US" altLang="ko-KR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17745A4-E477-DE45-ACF0-9049D2D3D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모니터링 방법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10D9DA5-CAC1-B641-A2A0-B433F6D3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749969"/>
            <a:ext cx="7776220" cy="3910013"/>
          </a:xfrm>
        </p:spPr>
        <p:txBody>
          <a:bodyPr>
            <a:normAutofit fontScale="85000" lnSpcReduction="20000"/>
          </a:bodyPr>
          <a:lstStyle/>
          <a:p>
            <a:pPr marL="258359" lvl="1" indent="0" eaLnBrk="1" hangingPunct="1">
              <a:buNone/>
            </a:pPr>
            <a:endParaRPr lang="en-US" altLang="ko-KR" b="1" dirty="0"/>
          </a:p>
          <a:p>
            <a:pPr eaLnBrk="1" hangingPunct="1"/>
            <a:r>
              <a:rPr lang="en-US" altLang="ko-KR" b="1" dirty="0"/>
              <a:t>Tools / </a:t>
            </a:r>
            <a:r>
              <a:rPr lang="ko-KR" altLang="en-US" b="1" dirty="0"/>
              <a:t>응용 명령어 이용</a:t>
            </a:r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r>
              <a:rPr lang="en-US" altLang="ko-KR" b="1" dirty="0" err="1"/>
              <a:t>sar</a:t>
            </a:r>
            <a:endParaRPr lang="en-US" altLang="ko-KR" b="1" dirty="0"/>
          </a:p>
          <a:p>
            <a:pPr lvl="1" eaLnBrk="1" hangingPunct="1"/>
            <a:r>
              <a:rPr lang="en-US" altLang="ko-KR" b="1" dirty="0"/>
              <a:t>system activity monitor (</a:t>
            </a:r>
            <a:r>
              <a:rPr lang="ko-KR" altLang="en-US" b="1" dirty="0"/>
              <a:t>시스템 활동 모니터링</a:t>
            </a:r>
            <a:r>
              <a:rPr lang="en-US" altLang="ko-KR" b="1" dirty="0"/>
              <a:t>)</a:t>
            </a:r>
          </a:p>
          <a:p>
            <a:pPr lvl="1" eaLnBrk="1" hangingPunct="1"/>
            <a:r>
              <a:rPr lang="en-US" altLang="ko-KR" b="1" dirty="0" err="1"/>
              <a:t>cpu</a:t>
            </a:r>
            <a:r>
              <a:rPr lang="en-US" altLang="ko-KR" b="1" dirty="0"/>
              <a:t> / memory </a:t>
            </a:r>
            <a:r>
              <a:rPr lang="ko-KR" altLang="en-US" b="1" dirty="0"/>
              <a:t>사용률</a:t>
            </a:r>
            <a:endParaRPr lang="en-US" altLang="ko-KR" b="1" dirty="0"/>
          </a:p>
          <a:p>
            <a:pPr lvl="1" eaLnBrk="1" hangingPunct="1"/>
            <a:endParaRPr lang="en-US" altLang="ko-KR" b="1" dirty="0"/>
          </a:p>
          <a:p>
            <a:pPr eaLnBrk="1" hangingPunct="1"/>
            <a:r>
              <a:rPr lang="en-US" altLang="ko-KR" b="1" dirty="0" err="1"/>
              <a:t>iostat</a:t>
            </a:r>
            <a:endParaRPr lang="en-US" altLang="ko-KR" b="1" dirty="0"/>
          </a:p>
          <a:p>
            <a:pPr lvl="1" eaLnBrk="1" hangingPunct="1"/>
            <a:r>
              <a:rPr lang="en-US" altLang="ko-KR" b="1" dirty="0"/>
              <a:t>Disk I/O </a:t>
            </a:r>
            <a:r>
              <a:rPr lang="en-US" altLang="ko-KR" b="1" dirty="0" err="1"/>
              <a:t>stattistics</a:t>
            </a:r>
            <a:endParaRPr lang="en-US" altLang="ko-KR" b="1" dirty="0"/>
          </a:p>
          <a:p>
            <a:pPr lvl="1" eaLnBrk="1" hangingPunct="1"/>
            <a:endParaRPr lang="en-US" altLang="ko-KR" b="1" dirty="0"/>
          </a:p>
          <a:p>
            <a:pPr eaLnBrk="1" hangingPunct="1"/>
            <a:r>
              <a:rPr lang="en-US" altLang="ko-KR" b="1" dirty="0"/>
              <a:t>top</a:t>
            </a:r>
          </a:p>
          <a:p>
            <a:pPr lvl="1" eaLnBrk="1" hangingPunct="1"/>
            <a:r>
              <a:rPr lang="ko-KR" altLang="en-US" b="1" dirty="0"/>
              <a:t>프로세스 작업 모니터링</a:t>
            </a:r>
            <a:endParaRPr lang="en-US" altLang="ko-KR" b="1" dirty="0"/>
          </a:p>
          <a:p>
            <a:pPr lvl="1" eaLnBrk="1" hangingPunct="1"/>
            <a:r>
              <a:rPr lang="ko-KR" altLang="en-US" b="1" dirty="0"/>
              <a:t>통합 모니터링</a:t>
            </a:r>
            <a:endParaRPr lang="en-US" altLang="ko-KR" b="1" dirty="0"/>
          </a:p>
          <a:p>
            <a:pPr lvl="1" eaLnBrk="1" hangingPunct="1"/>
            <a:r>
              <a:rPr lang="ko-KR" altLang="en-US" b="1" dirty="0"/>
              <a:t>기본제공</a:t>
            </a:r>
            <a:endParaRPr lang="en-US" altLang="ko-KR" b="1" dirty="0"/>
          </a:p>
          <a:p>
            <a:pPr marL="258359" lvl="1" indent="0" eaLnBrk="1" hangingPunct="1">
              <a:buNone/>
            </a:pPr>
            <a:endParaRPr lang="en-US" altLang="ko-KR" b="1" dirty="0"/>
          </a:p>
          <a:p>
            <a:pPr eaLnBrk="1" hangingPunct="1"/>
            <a:r>
              <a:rPr lang="ko-KR" altLang="en-US" b="1" dirty="0"/>
              <a:t>설치</a:t>
            </a:r>
            <a:endParaRPr lang="en-US" altLang="ko-KR" b="1" dirty="0"/>
          </a:p>
          <a:p>
            <a:pPr lvl="1" eaLnBrk="1" hangingPunct="1"/>
            <a:r>
              <a:rPr lang="en-US" altLang="ko-KR" b="1" dirty="0"/>
              <a:t>yum install </a:t>
            </a:r>
            <a:r>
              <a:rPr lang="en-US" altLang="ko-KR" b="1" dirty="0" err="1"/>
              <a:t>sysstat</a:t>
            </a:r>
            <a:endParaRPr lang="en-US" altLang="ko-KR" b="1" dirty="0"/>
          </a:p>
          <a:p>
            <a:pPr lvl="1" eaLnBrk="1" hangingPunct="1"/>
            <a:endParaRPr lang="ko-KR" altLang="en-US" b="1" dirty="0"/>
          </a:p>
          <a:p>
            <a:pPr marL="0" indent="0" eaLnBrk="1" hangingPunct="1">
              <a:buNone/>
            </a:pP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BB6457-10DA-F341-B565-59179A3C6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768" y="2837327"/>
            <a:ext cx="4860032" cy="14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491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3">
            <a:extLst>
              <a:ext uri="{FF2B5EF4-FFF2-40B4-BE49-F238E27FC236}">
                <a16:creationId xmlns:a16="http://schemas.microsoft.com/office/drawing/2014/main" id="{524FFB48-63D7-6D41-9D27-631F45FBB0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54F115A8-6489-2B47-B857-1D1198B34F86}" type="slidenum">
              <a:rPr kumimoji="0" lang="en-US" altLang="ko-KR"/>
              <a:pPr eaLnBrk="1" hangingPunct="1"/>
              <a:t>8</a:t>
            </a:fld>
            <a:endParaRPr kumimoji="0" lang="en-US" altLang="ko-KR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17745A4-E477-DE45-ACF0-9049D2D3D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모니터링 방법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sar</a:t>
            </a:r>
            <a:endParaRPr lang="ko-KR" altLang="en-US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10D9DA5-CAC1-B641-A2A0-B433F6D3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749969"/>
            <a:ext cx="7776220" cy="3910013"/>
          </a:xfrm>
        </p:spPr>
        <p:txBody>
          <a:bodyPr>
            <a:normAutofit/>
          </a:bodyPr>
          <a:lstStyle/>
          <a:p>
            <a:pPr marL="258359" lvl="1" indent="0" eaLnBrk="1" hangingPunct="1">
              <a:buNone/>
            </a:pPr>
            <a:endParaRPr lang="en-US" altLang="ko-KR" b="1" dirty="0"/>
          </a:p>
          <a:p>
            <a:pPr eaLnBrk="1" hangingPunct="1"/>
            <a:r>
              <a:rPr lang="en-US" altLang="ko-KR" b="1" dirty="0" err="1"/>
              <a:t>sar</a:t>
            </a:r>
            <a:endParaRPr lang="en-US" altLang="ko-KR" b="1" dirty="0"/>
          </a:p>
          <a:p>
            <a:pPr lvl="1" eaLnBrk="1" hangingPunct="1"/>
            <a:r>
              <a:rPr lang="ko-KR" altLang="en-US" b="1" dirty="0"/>
              <a:t>실시간 수집정보 저장</a:t>
            </a:r>
            <a:endParaRPr lang="en-US" altLang="ko-KR" b="1" dirty="0"/>
          </a:p>
          <a:p>
            <a:pPr marL="258359" lvl="1" indent="0" eaLnBrk="1" hangingPunct="1">
              <a:buNone/>
            </a:pPr>
            <a:endParaRPr lang="en-US" altLang="ko-KR" b="1" dirty="0"/>
          </a:p>
          <a:p>
            <a:pPr eaLnBrk="1" hangingPunct="1"/>
            <a:r>
              <a:rPr lang="ko-KR" altLang="en-US" b="1" dirty="0"/>
              <a:t>주기 설정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cron.d</a:t>
            </a:r>
            <a:r>
              <a:rPr lang="en-US" altLang="ko-KR" dirty="0"/>
              <a:t>/</a:t>
            </a:r>
            <a:r>
              <a:rPr lang="en-US" altLang="ko-KR" dirty="0" err="1"/>
              <a:t>sysstat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crontab </a:t>
            </a:r>
            <a:r>
              <a:rPr lang="ko-KR" altLang="en-US" dirty="0"/>
              <a:t>룰 적용</a:t>
            </a:r>
            <a:endParaRPr lang="en-US" altLang="ko-KR" dirty="0"/>
          </a:p>
          <a:p>
            <a:pPr lvl="1" eaLnBrk="1" hangingPunct="1"/>
            <a:endParaRPr lang="en-US" altLang="ko-KR" b="1" dirty="0"/>
          </a:p>
          <a:p>
            <a:pPr eaLnBrk="1" hangingPunct="1"/>
            <a:r>
              <a:rPr lang="ko-KR" altLang="en-US" b="1" dirty="0"/>
              <a:t>수집정보 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/var/log/</a:t>
            </a:r>
            <a:r>
              <a:rPr lang="en-US" altLang="ko-KR" dirty="0" err="1"/>
              <a:t>sa</a:t>
            </a:r>
            <a:endParaRPr lang="ko-KR" altLang="en-US" dirty="0"/>
          </a:p>
          <a:p>
            <a:pPr eaLnBrk="1" hangingPunct="1"/>
            <a:endParaRPr lang="en-US" altLang="ko-KR" b="1" dirty="0"/>
          </a:p>
        </p:txBody>
      </p:sp>
      <p:sp>
        <p:nvSpPr>
          <p:cNvPr id="6" name="모서리가 둥근 직사각형 11">
            <a:extLst>
              <a:ext uri="{FF2B5EF4-FFF2-40B4-BE49-F238E27FC236}">
                <a16:creationId xmlns:a16="http://schemas.microsoft.com/office/drawing/2014/main" id="{16E97656-B1B1-B543-8E41-2F8338CF4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452" y="2536420"/>
            <a:ext cx="3523496" cy="2088110"/>
          </a:xfrm>
          <a:prstGeom prst="roundRect">
            <a:avLst>
              <a:gd name="adj" fmla="val 4531"/>
            </a:avLst>
          </a:prstGeom>
          <a:solidFill>
            <a:srgbClr val="668BC2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160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sar</a:t>
            </a:r>
            <a:endParaRPr lang="en-US" altLang="ko-KR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sar</a:t>
            </a:r>
            <a:r>
              <a:rPr lang="en-US" altLang="ko-KR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sar</a:t>
            </a:r>
            <a:r>
              <a:rPr lang="en-US" altLang="ko-KR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sar</a:t>
            </a:r>
            <a:r>
              <a:rPr lang="en-US" altLang="ko-KR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-q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sar</a:t>
            </a:r>
            <a:r>
              <a:rPr lang="en-US" altLang="ko-KR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sar</a:t>
            </a:r>
            <a:r>
              <a:rPr lang="en-US" altLang="ko-KR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1 10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sar</a:t>
            </a:r>
            <a:r>
              <a:rPr lang="en-US" altLang="ko-KR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-f /var/log/</a:t>
            </a:r>
            <a:r>
              <a:rPr lang="en-US" altLang="ko-KR" sz="16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</a:t>
            </a:r>
            <a:r>
              <a:rPr lang="en-US" altLang="ko-KR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6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</a:t>
            </a:r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날짜</a:t>
            </a: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D4039F58-F678-9443-A576-B7B3FBBB1E6C}"/>
              </a:ext>
            </a:extLst>
          </p:cNvPr>
          <p:cNvSpPr/>
          <p:nvPr/>
        </p:nvSpPr>
        <p:spPr bwMode="auto">
          <a:xfrm>
            <a:off x="4936292" y="2543142"/>
            <a:ext cx="2417301" cy="436430"/>
          </a:xfrm>
          <a:prstGeom prst="rect">
            <a:avLst/>
          </a:prstGeom>
          <a:noFill/>
          <a:ln>
            <a:noFill/>
          </a:ln>
          <a:effectLst/>
        </p:spPr>
        <p:txBody>
          <a:bodyPr lIns="8096" tIns="8096" rIns="8096" bIns="8096" spcCol="1270" anchor="ctr"/>
          <a:lstStyle/>
          <a:p>
            <a:pPr algn="ctr" defTabSz="566724" fontAlgn="auto">
              <a:lnSpc>
                <a:spcPct val="90000"/>
              </a:lnSpc>
              <a:spcAft>
                <a:spcPct val="35000"/>
              </a:spcAft>
              <a:defRPr/>
            </a:pPr>
            <a:endParaRPr kumimoji="0" lang="ko-KR" altLang="en-US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009A04-4D9A-4C4B-8A93-0954AAE4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626" y="1502098"/>
            <a:ext cx="3523496" cy="7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590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3">
            <a:extLst>
              <a:ext uri="{FF2B5EF4-FFF2-40B4-BE49-F238E27FC236}">
                <a16:creationId xmlns:a16="http://schemas.microsoft.com/office/drawing/2014/main" id="{524FFB48-63D7-6D41-9D27-631F45FBB0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54F115A8-6489-2B47-B857-1D1198B34F86}" type="slidenum">
              <a:rPr kumimoji="0" lang="en-US" altLang="ko-KR"/>
              <a:pPr eaLnBrk="1" hangingPunct="1"/>
              <a:t>9</a:t>
            </a:fld>
            <a:endParaRPr kumimoji="0" lang="en-US" altLang="ko-KR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17745A4-E477-DE45-ACF0-9049D2D3D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모니터링 방법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iostat</a:t>
            </a:r>
            <a:endParaRPr lang="ko-KR" altLang="en-US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10D9DA5-CAC1-B641-A2A0-B433F6D3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749969"/>
            <a:ext cx="7776220" cy="3910013"/>
          </a:xfrm>
        </p:spPr>
        <p:txBody>
          <a:bodyPr>
            <a:normAutofit/>
          </a:bodyPr>
          <a:lstStyle/>
          <a:p>
            <a:pPr marL="258359" lvl="1" indent="0" eaLnBrk="1" hangingPunct="1">
              <a:buNone/>
            </a:pPr>
            <a:endParaRPr lang="en-US" altLang="ko-KR" b="1" dirty="0"/>
          </a:p>
          <a:p>
            <a:pPr eaLnBrk="1" hangingPunct="1"/>
            <a:r>
              <a:rPr lang="en-US" altLang="ko-KR" b="1" dirty="0" err="1"/>
              <a:t>iostat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디스크 입출력 통계</a:t>
            </a:r>
            <a:r>
              <a:rPr lang="en-US" altLang="ko-KR" dirty="0"/>
              <a:t>(</a:t>
            </a:r>
            <a:r>
              <a:rPr lang="en-US" altLang="ko-Kore-KR" dirty="0"/>
              <a:t>Disk I/O Statistics)</a:t>
            </a:r>
          </a:p>
          <a:p>
            <a:pPr lvl="1" eaLnBrk="1" hangingPunct="1"/>
            <a:endParaRPr lang="en-US" altLang="ko-KR" b="1" dirty="0"/>
          </a:p>
          <a:p>
            <a:pPr eaLnBrk="1" hangingPunct="1"/>
            <a:r>
              <a:rPr lang="ko-KR" altLang="en-US" b="1" dirty="0"/>
              <a:t>활용</a:t>
            </a:r>
            <a:endParaRPr lang="en-US" altLang="ko-KR" b="1" dirty="0"/>
          </a:p>
          <a:p>
            <a:pPr lvl="1" eaLnBrk="1" hangingPunct="1"/>
            <a:r>
              <a:rPr lang="en-US" altLang="ko-KR" dirty="0" err="1"/>
              <a:t>iostat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Iostat</a:t>
            </a:r>
            <a:r>
              <a:rPr lang="en-US" altLang="ko-KR" dirty="0"/>
              <a:t> -x</a:t>
            </a:r>
          </a:p>
          <a:p>
            <a:pPr lvl="1"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D4039F58-F678-9443-A576-B7B3FBBB1E6C}"/>
              </a:ext>
            </a:extLst>
          </p:cNvPr>
          <p:cNvSpPr/>
          <p:nvPr/>
        </p:nvSpPr>
        <p:spPr bwMode="auto">
          <a:xfrm>
            <a:off x="4936292" y="2543142"/>
            <a:ext cx="2417301" cy="436430"/>
          </a:xfrm>
          <a:prstGeom prst="rect">
            <a:avLst/>
          </a:prstGeom>
          <a:noFill/>
          <a:ln>
            <a:noFill/>
          </a:ln>
          <a:effectLst/>
        </p:spPr>
        <p:txBody>
          <a:bodyPr lIns="8096" tIns="8096" rIns="8096" bIns="8096" spcCol="1270" anchor="ctr"/>
          <a:lstStyle/>
          <a:p>
            <a:pPr algn="ctr" defTabSz="566724" fontAlgn="auto">
              <a:lnSpc>
                <a:spcPct val="90000"/>
              </a:lnSpc>
              <a:spcAft>
                <a:spcPct val="35000"/>
              </a:spcAft>
              <a:defRPr/>
            </a:pPr>
            <a:endParaRPr kumimoji="0" lang="ko-KR" altLang="en-US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80EA36-B168-0C4F-B629-5F3F1CDC9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18" y="2495901"/>
            <a:ext cx="4637782" cy="21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731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벽지">
  <a:themeElements>
    <a:clrScheme name="벽지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벽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5410</TotalTime>
  <Words>587</Words>
  <Application>Microsoft Macintosh PowerPoint</Application>
  <PresentationFormat>화면 슬라이드 쇼(16:9)</PresentationFormat>
  <Paragraphs>197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Malgun Gothic</vt:lpstr>
      <vt:lpstr>NanumGothic</vt:lpstr>
      <vt:lpstr>Wingdings</vt:lpstr>
      <vt:lpstr>벽지</vt:lpstr>
      <vt:lpstr>PowerPoint 프레젠테이션</vt:lpstr>
      <vt:lpstr>강의계획 </vt:lpstr>
      <vt:lpstr>모니터링 개요</vt:lpstr>
      <vt:lpstr>모니터링 개요</vt:lpstr>
      <vt:lpstr>모니터링 방법 #1</vt:lpstr>
      <vt:lpstr>모니터링 방법 #2</vt:lpstr>
      <vt:lpstr>모니터링 방법 #3</vt:lpstr>
      <vt:lpstr>모니터링 방법  - sar</vt:lpstr>
      <vt:lpstr>모니터링 방법  - iostat</vt:lpstr>
      <vt:lpstr>모니터링 방법  - top</vt:lpstr>
      <vt:lpstr>실습 과제 #1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 SangJun</dc:creator>
  <cp:lastModifiedBy>임상준[컴퓨터정보과]</cp:lastModifiedBy>
  <cp:revision>122</cp:revision>
  <dcterms:created xsi:type="dcterms:W3CDTF">2020-04-26T14:21:22Z</dcterms:created>
  <dcterms:modified xsi:type="dcterms:W3CDTF">2023-05-21T03:11:48Z</dcterms:modified>
</cp:coreProperties>
</file>