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5"/>
  </p:notesMasterIdLst>
  <p:sldIdLst>
    <p:sldId id="256" r:id="rId2"/>
    <p:sldId id="422" r:id="rId3"/>
    <p:sldId id="424" r:id="rId4"/>
    <p:sldId id="450" r:id="rId5"/>
    <p:sldId id="445" r:id="rId6"/>
    <p:sldId id="449" r:id="rId7"/>
    <p:sldId id="451" r:id="rId8"/>
    <p:sldId id="452" r:id="rId9"/>
    <p:sldId id="453" r:id="rId10"/>
    <p:sldId id="455" r:id="rId11"/>
    <p:sldId id="456" r:id="rId12"/>
    <p:sldId id="437" r:id="rId13"/>
    <p:sldId id="428" r:id="rId14"/>
  </p:sldIdLst>
  <p:sldSz cx="9144000" cy="5143500" type="screen16x9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00"/>
    <a:srgbClr val="FFFF00"/>
    <a:srgbClr val="B2B2B2"/>
    <a:srgbClr val="C0C0C0"/>
    <a:srgbClr val="DDDDDD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30" autoAdjust="0"/>
    <p:restoredTop sz="78170" autoAdjust="0"/>
  </p:normalViewPr>
  <p:slideViewPr>
    <p:cSldViewPr>
      <p:cViewPr varScale="1">
        <p:scale>
          <a:sx n="123" d="100"/>
          <a:sy n="123" d="100"/>
        </p:scale>
        <p:origin x="33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7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4EABFB-E08F-49DF-8265-E217B76A8C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서비스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구성세번째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데이터베이스 서비스</a:t>
            </a:r>
            <a:r>
              <a:rPr kumimoji="1" lang="en-US" altLang="ko-KR" dirty="0"/>
              <a:t>FTP </a:t>
            </a:r>
            <a:r>
              <a:rPr kumimoji="1" lang="ko-KR" altLang="en-US" dirty="0"/>
              <a:t>서비스 에 대하여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80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35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3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05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68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575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266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718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942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67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8" indent="0" algn="ctr">
              <a:buNone/>
              <a:defRPr/>
            </a:lvl7pPr>
            <a:lvl8pPr marL="2400240" indent="0" algn="ctr">
              <a:buNone/>
              <a:defRPr/>
            </a:lvl8pPr>
            <a:lvl9pPr marL="2743132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EF9A7D5-8745-4F2A-9B8F-9189281F6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D6E08986-56FB-4A0D-8390-7BCFB33A5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61938"/>
            <a:ext cx="2057400" cy="4416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6019800" cy="4416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9AAB7-1A3B-4D39-A2EC-D246E0F237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261939"/>
            <a:ext cx="7570788" cy="3655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897731"/>
            <a:ext cx="8229600" cy="378023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C9758A7-819C-44EC-84E2-C74919202C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303498"/>
            <a:ext cx="7570788" cy="365522"/>
          </a:xfrm>
        </p:spPr>
        <p:txBody>
          <a:bodyPr/>
          <a:lstStyle>
            <a:lvl1pPr>
              <a:defRPr sz="1800"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  <a:lvl2pPr>
              <a:defRPr>
                <a:latin typeface="Malgun Gothic" charset="-127"/>
                <a:ea typeface="Malgun Gothic" charset="-127"/>
                <a:cs typeface="Malgun Gothic" charset="-127"/>
              </a:defRPr>
            </a:lvl2pPr>
            <a:lvl3pPr>
              <a:defRPr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>
                <a:latin typeface="Malgun Gothic" charset="-127"/>
                <a:ea typeface="Malgun Gothic" charset="-127"/>
                <a:cs typeface="Malgun Gothic" charset="-127"/>
              </a:defRPr>
            </a:lvl4pPr>
            <a:lvl5pPr>
              <a:defRPr>
                <a:latin typeface="Malgun Gothic" charset="-127"/>
                <a:ea typeface="Malgun Gothic" charset="-127"/>
                <a:cs typeface="Malgun Gothic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F028958-D598-44DC-9240-76C70ABBA4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A6E2F0A-AC60-41B1-9822-349A5E31D9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01D8DBC-E29C-4985-8775-A3357A361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6FBB4F5-11B4-4514-8965-B6C3230C1E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892B08D-993E-47CD-AFC8-049DA18837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47313AA-A263-4620-92D8-05F6B9290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7DDA88A-0BC6-442E-9ED6-4506261820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7731"/>
            <a:ext cx="8229600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6313"/>
            <a:ext cx="2133600" cy="23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ECCF47-D882-4045-83C3-5F071B1CD2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09" name="Rectangle 9"/>
          <p:cNvSpPr>
            <a:spLocks noChangeArrowheads="1"/>
          </p:cNvSpPr>
          <p:nvPr userDrawn="1"/>
        </p:nvSpPr>
        <p:spPr bwMode="auto">
          <a:xfrm>
            <a:off x="395291" y="303610"/>
            <a:ext cx="504825" cy="3238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0" name="Rectangle 10"/>
          <p:cNvSpPr>
            <a:spLocks noChangeArrowheads="1"/>
          </p:cNvSpPr>
          <p:nvPr userDrawn="1"/>
        </p:nvSpPr>
        <p:spPr bwMode="auto">
          <a:xfrm>
            <a:off x="900116" y="303610"/>
            <a:ext cx="792003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1" name="Line 11"/>
          <p:cNvSpPr>
            <a:spLocks noChangeShapeType="1"/>
          </p:cNvSpPr>
          <p:nvPr userDrawn="1"/>
        </p:nvSpPr>
        <p:spPr bwMode="auto">
          <a:xfrm>
            <a:off x="395288" y="4731544"/>
            <a:ext cx="8424862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61939"/>
            <a:ext cx="7570788" cy="3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 userDrawn="1"/>
        </p:nvSpPr>
        <p:spPr bwMode="auto">
          <a:xfrm>
            <a:off x="395290" y="4764883"/>
            <a:ext cx="1928733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50"/>
              <a:t>INHA Technical College - SangJun, Im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5pPr>
      <a:lvl6pPr marL="342892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6pPr>
      <a:lvl7pPr marL="685783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7pPr>
      <a:lvl8pPr marL="1028675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8pPr>
      <a:lvl9pPr marL="1371566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257168" indent="-25716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02432" indent="-24407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1500">
          <a:solidFill>
            <a:schemeClr val="tx1"/>
          </a:solidFill>
          <a:latin typeface="+mn-lt"/>
          <a:ea typeface="+mn-ea"/>
        </a:defRPr>
      </a:lvl2pPr>
      <a:lvl3pPr marL="766744" indent="-26312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3pPr>
      <a:lvl4pPr marL="1004863" indent="-236929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200">
          <a:solidFill>
            <a:schemeClr val="tx1"/>
          </a:solidFill>
          <a:latin typeface="+mn-lt"/>
          <a:ea typeface="+mn-ea"/>
        </a:defRPr>
      </a:lvl4pPr>
      <a:lvl5pPr marL="1260841" indent="-2547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5pPr>
      <a:lvl6pPr marL="1603732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6pPr>
      <a:lvl7pPr marL="1946624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7pPr>
      <a:lvl8pPr marL="2289515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8pPr>
      <a:lvl9pPr marL="2632406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104537" y="379227"/>
            <a:ext cx="110479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INHA Technical College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175624" y="1076576"/>
            <a:ext cx="2792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NanumGothic" charset="-127"/>
                <a:ea typeface="NanumGothic" charset="-127"/>
                <a:cs typeface="NanumGothic" charset="-127"/>
              </a:rPr>
              <a:t>엔터프라이즈 서버관리</a:t>
            </a: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auto">
          <a:xfrm>
            <a:off x="755576" y="969367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755576" y="1995686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3236367" y="3075806"/>
            <a:ext cx="2565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SangJun</a:t>
            </a:r>
            <a:r>
              <a:rPr lang="en-US" altLang="ko-KR" sz="1500" b="1" dirty="0">
                <a:latin typeface="NanumGothic" charset="-127"/>
                <a:ea typeface="NanumGothic" charset="-127"/>
                <a:cs typeface="NanumGothic" charset="-127"/>
              </a:rPr>
              <a:t>, </a:t>
            </a:r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Im</a:t>
            </a:r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NanumGothic" charset="-127"/>
                <a:ea typeface="NanumGothic" charset="-127"/>
                <a:cs typeface="NanumGothic" charset="-127"/>
              </a:rPr>
              <a:t>Department of Computer Science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e_mail</a:t>
            </a:r>
            <a:r>
              <a:rPr lang="en-US" altLang="ko-KR" sz="1200" dirty="0">
                <a:latin typeface="NanumGothic" charset="-127"/>
                <a:ea typeface="NanumGothic" charset="-127"/>
                <a:cs typeface="NanumGothic" charset="-127"/>
              </a:rPr>
              <a:t> : </a:t>
            </a:r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imsangjun@gmail.com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643377" y="4697017"/>
            <a:ext cx="85953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2023</a:t>
            </a:r>
            <a:r>
              <a:rPr lang="ko-KR" altLang="en-US" sz="750" b="1" dirty="0">
                <a:latin typeface="NanumGothic" charset="-127"/>
                <a:ea typeface="NanumGothic" charset="-127"/>
                <a:cs typeface="NanumGothic" charset="-127"/>
              </a:rPr>
              <a:t>년도 </a:t>
            </a:r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1</a:t>
            </a:r>
            <a:r>
              <a:rPr lang="ko-KR" altLang="en-US" sz="750" b="1" dirty="0">
                <a:latin typeface="NanumGothic" charset="-127"/>
                <a:ea typeface="NanumGothic" charset="-127"/>
                <a:cs typeface="NanumGothic" charset="-127"/>
              </a:rPr>
              <a:t>학기</a:t>
            </a:r>
          </a:p>
        </p:txBody>
      </p:sp>
      <p:pic>
        <p:nvPicPr>
          <p:cNvPr id="2056" name="Picture 14" descr="ci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341" y="238734"/>
            <a:ext cx="432197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3851920" y="1659234"/>
            <a:ext cx="140775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(</a:t>
            </a:r>
            <a:r>
              <a:rPr lang="ko-KR" altLang="en-US" sz="1050" b="1" dirty="0">
                <a:latin typeface="NanumGothic" charset="-127"/>
                <a:ea typeface="NanumGothic" charset="-127"/>
                <a:cs typeface="NanumGothic" charset="-127"/>
              </a:rPr>
              <a:t> </a:t>
            </a:r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6.</a:t>
            </a:r>
            <a:r>
              <a:rPr lang="ko-KR" altLang="en-US" sz="1050" b="1" dirty="0">
                <a:latin typeface="NanumGothic" charset="-127"/>
                <a:ea typeface="NanumGothic" charset="-127"/>
                <a:cs typeface="NanumGothic" charset="-127"/>
              </a:rPr>
              <a:t>개발환경구성 </a:t>
            </a:r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#1</a:t>
            </a:r>
            <a:r>
              <a:rPr lang="ko-KR" altLang="en-US" sz="1050" b="1" dirty="0">
                <a:latin typeface="NanumGothic" charset="-127"/>
                <a:ea typeface="NanumGothic" charset="-127"/>
                <a:cs typeface="NanumGothic" charset="-127"/>
              </a:rPr>
              <a:t> </a:t>
            </a:r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)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8181062" y="4664870"/>
            <a:ext cx="35137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#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개발 모듈 설치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2E76277-EB2D-2940-BBB9-C3AFA490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</a:p>
          <a:p>
            <a:pPr lvl="1"/>
            <a:r>
              <a:rPr lang="ko-KR" altLang="en-US" dirty="0"/>
              <a:t>설치 모듈</a:t>
            </a:r>
            <a:r>
              <a:rPr lang="en-US" altLang="ko-KR" dirty="0"/>
              <a:t> </a:t>
            </a:r>
            <a:r>
              <a:rPr lang="ko-KR" altLang="en-US" dirty="0"/>
              <a:t>확인 및 설치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58359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설치 확인 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57885A6-1C97-8D43-BC88-BF0EC88C8C41}"/>
              </a:ext>
            </a:extLst>
          </p:cNvPr>
          <p:cNvSpPr/>
          <p:nvPr/>
        </p:nvSpPr>
        <p:spPr>
          <a:xfrm>
            <a:off x="745232" y="1563638"/>
            <a:ext cx="7931224" cy="13681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1100" b="1" dirty="0"/>
              <a:t>#</a:t>
            </a:r>
            <a:r>
              <a:rPr lang="en-US" altLang="ko-Kore-KR" sz="1100" dirty="0"/>
              <a:t> php –V</a:t>
            </a:r>
          </a:p>
          <a:p>
            <a:endParaRPr lang="en-US" altLang="ko-Kore-KR" sz="1100" dirty="0"/>
          </a:p>
          <a:p>
            <a:r>
              <a:rPr lang="en-US" altLang="ko-Kore-KR" sz="1100" dirty="0"/>
              <a:t># yum install php-</a:t>
            </a:r>
            <a:r>
              <a:rPr lang="en-US" altLang="ko-Kore-KR" sz="1100" dirty="0" err="1"/>
              <a:t>devel</a:t>
            </a:r>
            <a:endParaRPr lang="en-US" altLang="ko-Kore-KR" sz="1100" dirty="0"/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ore-KR" sz="1100" dirty="0"/>
              <a:t>&lt;?php</a:t>
            </a:r>
          </a:p>
          <a:p>
            <a:r>
              <a:rPr lang="en-US" altLang="ko-Kore-KR" sz="1100" dirty="0"/>
              <a:t>   </a:t>
            </a:r>
            <a:r>
              <a:rPr lang="en-US" altLang="ko-Kore-KR" sz="1100" dirty="0" err="1"/>
              <a:t>phpinfo</a:t>
            </a:r>
            <a:r>
              <a:rPr lang="en-US" altLang="ko-Kore-KR" sz="1100" dirty="0"/>
              <a:t>();</a:t>
            </a:r>
          </a:p>
          <a:p>
            <a:r>
              <a:rPr lang="en-US" altLang="ko-Kore-KR" sz="1100" dirty="0"/>
              <a:t>?&gt;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CB31E12-ACD4-5D42-A1EF-5C7AF2693CD1}"/>
              </a:ext>
            </a:extLst>
          </p:cNvPr>
          <p:cNvSpPr/>
          <p:nvPr/>
        </p:nvSpPr>
        <p:spPr>
          <a:xfrm>
            <a:off x="755576" y="3435846"/>
            <a:ext cx="7931224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에서 접근하여 테스트  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추후 설명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45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4BC9C-DE1F-C842-B7FD-38F984D2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183B6-CC25-9643-8641-4913A7BB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5B40F-53BD-7B49-BA97-AAF722092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003C4-892D-0B42-9B51-27930D414221}"/>
              </a:ext>
            </a:extLst>
          </p:cNvPr>
          <p:cNvSpPr txBox="1"/>
          <p:nvPr/>
        </p:nvSpPr>
        <p:spPr>
          <a:xfrm>
            <a:off x="4139952" y="2427734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 연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890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D0FF9-C939-A849-A8E6-0A7EDB2E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97731"/>
            <a:ext cx="8075240" cy="378023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개발 모듈 설치 및 컴파일 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강의에 제시된 컴파일 모듈 설치</a:t>
            </a:r>
            <a:endParaRPr lang="en-US" altLang="ko-KR" dirty="0"/>
          </a:p>
          <a:p>
            <a:pPr lvl="1"/>
            <a:r>
              <a:rPr lang="en-US" altLang="ko-KR" dirty="0"/>
              <a:t>C / C++</a:t>
            </a:r>
          </a:p>
          <a:p>
            <a:pPr lvl="1"/>
            <a:r>
              <a:rPr lang="en-US" altLang="ko-KR" dirty="0"/>
              <a:t>JAVA</a:t>
            </a:r>
          </a:p>
          <a:p>
            <a:pPr lvl="1"/>
            <a:r>
              <a:rPr lang="en-US" altLang="ko-KR" dirty="0"/>
              <a:t>Python3</a:t>
            </a:r>
          </a:p>
          <a:p>
            <a:pPr lvl="1"/>
            <a:r>
              <a:rPr lang="en-US" altLang="ko-KR" dirty="0"/>
              <a:t>php</a:t>
            </a:r>
          </a:p>
          <a:p>
            <a:endParaRPr lang="en-US" altLang="ko-KR" dirty="0"/>
          </a:p>
          <a:p>
            <a:r>
              <a:rPr lang="ko-KR" altLang="en-US" dirty="0"/>
              <a:t>샘플 프로그램 작성</a:t>
            </a:r>
            <a:r>
              <a:rPr lang="en-US" altLang="ko-KR" dirty="0"/>
              <a:t> </a:t>
            </a:r>
            <a:r>
              <a:rPr lang="ko-KR" altLang="en-US" dirty="0"/>
              <a:t>및 컴파일</a:t>
            </a:r>
            <a:endParaRPr lang="en-US" altLang="ko-KR" dirty="0"/>
          </a:p>
          <a:p>
            <a:pPr lvl="1"/>
            <a:r>
              <a:rPr lang="ko-KR" altLang="en-US" dirty="0" err="1"/>
              <a:t>작성위치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개인 </a:t>
            </a:r>
            <a:r>
              <a:rPr lang="ko-KR" altLang="en-US" dirty="0" err="1"/>
              <a:t>홈디렉토리</a:t>
            </a:r>
            <a:r>
              <a:rPr lang="en-US" altLang="ko-KR" dirty="0"/>
              <a:t>]/work0515</a:t>
            </a:r>
          </a:p>
          <a:p>
            <a:pPr lvl="1"/>
            <a:r>
              <a:rPr lang="ko-KR" altLang="en-US" dirty="0"/>
              <a:t>프로그램 코드 작성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 / C++ / JAVA</a:t>
            </a:r>
          </a:p>
          <a:p>
            <a:pPr lvl="1"/>
            <a:r>
              <a:rPr lang="ko-KR" altLang="en-US" dirty="0"/>
              <a:t>프로그램 명은 강의 내용 확인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제출 </a:t>
            </a:r>
            <a:endParaRPr lang="en-US" altLang="ko-KR" dirty="0"/>
          </a:p>
          <a:p>
            <a:pPr lvl="1"/>
            <a:r>
              <a:rPr lang="ko-KR" altLang="en-US" dirty="0"/>
              <a:t>실행코드내용과  </a:t>
            </a:r>
            <a:r>
              <a:rPr lang="ko-KR" altLang="en-US" dirty="0" err="1"/>
              <a:t>실행결과를</a:t>
            </a:r>
            <a:r>
              <a:rPr lang="ko-KR" altLang="en-US" dirty="0"/>
              <a:t> </a:t>
            </a:r>
            <a:r>
              <a:rPr lang="ko-KR" altLang="en-US" dirty="0" err="1"/>
              <a:t>이런닝에</a:t>
            </a:r>
            <a:r>
              <a:rPr lang="ko-KR" altLang="en-US" dirty="0"/>
              <a:t>  </a:t>
            </a:r>
            <a:r>
              <a:rPr lang="ko-KR" altLang="en-US" dirty="0" err="1"/>
              <a:t>캡쳐하여</a:t>
            </a:r>
            <a:r>
              <a:rPr lang="ko-KR" altLang="en-US" dirty="0"/>
              <a:t> 제출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공용서버</a:t>
            </a:r>
            <a:r>
              <a:rPr lang="ko-KR" altLang="en-US" dirty="0"/>
              <a:t> 주소 변경 없음</a:t>
            </a:r>
            <a:endParaRPr lang="en-US" altLang="ko-KR" dirty="0"/>
          </a:p>
          <a:p>
            <a:pPr marL="0" indent="0">
              <a:buNone/>
            </a:pPr>
            <a:endParaRPr lang="en-US" altLang="ko-Kore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07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02840-DA4C-054C-8498-C93E1D291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D2379-A4A3-C640-A7A8-0566E4853470}"/>
              </a:ext>
            </a:extLst>
          </p:cNvPr>
          <p:cNvSpPr txBox="1"/>
          <p:nvPr/>
        </p:nvSpPr>
        <p:spPr>
          <a:xfrm>
            <a:off x="3851920" y="227936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END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05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93BE-6DFB-4445-988A-DCD24E51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강의계획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269B3-91B8-FD48-B12D-B0F36DC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32" y="897731"/>
            <a:ext cx="3826768" cy="3780235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서버 구성</a:t>
            </a:r>
            <a:endParaRPr lang="en-US" altLang="ko-KR" dirty="0"/>
          </a:p>
          <a:p>
            <a:pPr lvl="1"/>
            <a:r>
              <a:rPr lang="en-US" altLang="ko-KR" dirty="0"/>
              <a:t>AWS </a:t>
            </a:r>
            <a:r>
              <a:rPr lang="ko-KR" altLang="en-US" dirty="0"/>
              <a:t>회원 가입 및 준비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서버 설치 </a:t>
            </a:r>
          </a:p>
          <a:p>
            <a:pPr lvl="1"/>
            <a:r>
              <a:rPr lang="ko-KR" altLang="en-US" dirty="0" err="1"/>
              <a:t>래드햇</a:t>
            </a:r>
            <a:r>
              <a:rPr lang="ko-KR" altLang="en-US" dirty="0"/>
              <a:t> 리눅스 서버 설치</a:t>
            </a:r>
            <a:endParaRPr lang="en-US" altLang="ko-KR" dirty="0"/>
          </a:p>
          <a:p>
            <a:pPr lvl="1"/>
            <a:r>
              <a:rPr lang="ko-KR" altLang="en-US" dirty="0" err="1"/>
              <a:t>운영환경</a:t>
            </a:r>
            <a:r>
              <a:rPr lang="ko-KR" altLang="en-US" dirty="0"/>
              <a:t> 기본 구성</a:t>
            </a:r>
            <a:endParaRPr lang="en-US" altLang="ko-KR" dirty="0"/>
          </a:p>
          <a:p>
            <a:pPr lvl="1"/>
            <a:r>
              <a:rPr lang="ko-KR" altLang="en-US" dirty="0"/>
              <a:t>사용자 생성 </a:t>
            </a:r>
            <a:r>
              <a:rPr lang="en-US" altLang="ko-KR" dirty="0"/>
              <a:t>(</a:t>
            </a:r>
            <a:r>
              <a:rPr lang="en-US" altLang="ko-KR" dirty="0" err="1"/>
              <a:t>inhatc</a:t>
            </a:r>
            <a:r>
              <a:rPr lang="en-US" altLang="ko-KR" dirty="0"/>
              <a:t>)</a:t>
            </a:r>
          </a:p>
          <a:p>
            <a:pPr marL="258359" lvl="1" indent="0">
              <a:buNone/>
            </a:pPr>
            <a:endParaRPr lang="en-US" altLang="ko-Kore-KR" dirty="0"/>
          </a:p>
          <a:p>
            <a:r>
              <a:rPr kumimoji="1" lang="ko-KR" altLang="en-US" dirty="0"/>
              <a:t>서버 모듈 설치 및 기본 명령 실습</a:t>
            </a:r>
            <a:endParaRPr kumimoji="1" lang="en-US" altLang="ko-KR" dirty="0"/>
          </a:p>
          <a:p>
            <a:pPr lvl="1"/>
            <a:r>
              <a:rPr lang="ko-KR" altLang="en-US" dirty="0"/>
              <a:t>필수 모듈 설치</a:t>
            </a:r>
            <a:endParaRPr lang="en-US" altLang="ko-KR" dirty="0"/>
          </a:p>
          <a:p>
            <a:pPr lvl="1"/>
            <a:r>
              <a:rPr lang="ko-KR" altLang="en-US" dirty="0" err="1"/>
              <a:t>공용서버</a:t>
            </a:r>
            <a:r>
              <a:rPr lang="ko-KR" altLang="en-US" dirty="0"/>
              <a:t> 접근 확인</a:t>
            </a:r>
            <a:endParaRPr lang="en-US" altLang="ko-KR" dirty="0"/>
          </a:p>
          <a:p>
            <a:pPr lvl="1"/>
            <a:r>
              <a:rPr lang="ko-KR" altLang="en-US" dirty="0" err="1"/>
              <a:t>기본명령어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/>
            <a:r>
              <a:rPr lang="ko-KR" altLang="en-US" dirty="0"/>
              <a:t>고급 명령어 실습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서비스 구성</a:t>
            </a:r>
            <a:endParaRPr lang="en-US" altLang="ko-KR" dirty="0"/>
          </a:p>
          <a:p>
            <a:pPr lvl="1"/>
            <a:r>
              <a:rPr lang="ko-KR" altLang="en-US" dirty="0" err="1"/>
              <a:t>웹서비스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ko-KR" altLang="en-US" dirty="0"/>
              <a:t>이메일 서비스 구성</a:t>
            </a:r>
            <a:endParaRPr lang="en-US" altLang="ko-KR" dirty="0"/>
          </a:p>
          <a:p>
            <a:pPr lvl="1"/>
            <a:r>
              <a:rPr lang="ko-KR" altLang="en-US" dirty="0"/>
              <a:t>보안 서비스 구성</a:t>
            </a:r>
            <a:endParaRPr lang="en-US" altLang="ko-KR" dirty="0"/>
          </a:p>
          <a:p>
            <a:pPr lvl="1"/>
            <a:r>
              <a:rPr lang="en-US" altLang="ko-KR" dirty="0"/>
              <a:t>DNS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1"/>
            <a:r>
              <a:rPr lang="en-US" altLang="ko-KR" dirty="0"/>
              <a:t>Database</a:t>
            </a:r>
          </a:p>
          <a:p>
            <a:pPr lvl="1"/>
            <a:r>
              <a:rPr lang="en-US" altLang="ko-KR" dirty="0"/>
              <a:t>sftp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0D90E-FFE0-AF45-AB85-A960E7E20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269B4C-64A8-D548-8782-969972D53988}"/>
              </a:ext>
            </a:extLst>
          </p:cNvPr>
          <p:cNvSpPr txBox="1">
            <a:spLocks/>
          </p:cNvSpPr>
          <p:nvPr/>
        </p:nvSpPr>
        <p:spPr bwMode="auto">
          <a:xfrm>
            <a:off x="4674394" y="837549"/>
            <a:ext cx="3826768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57168" indent="-25716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502432" indent="-24407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15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2pPr>
            <a:lvl3pPr marL="766744" indent="-26312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3pPr>
            <a:lvl4pPr marL="1004863" indent="-23692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12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4pPr>
            <a:lvl5pPr marL="1260841" indent="-2547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5pPr>
            <a:lvl6pPr marL="1603732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1946624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289515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632406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solidFill>
                  <a:srgbClr val="0070C0"/>
                </a:solidFill>
              </a:rPr>
              <a:t>프로그래밍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쉘 프로그래밍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백업 </a:t>
            </a:r>
            <a:r>
              <a:rPr lang="ko-KR" altLang="en-US" kern="0" dirty="0" err="1">
                <a:solidFill>
                  <a:srgbClr val="0070C0"/>
                </a:solidFill>
              </a:rPr>
              <a:t>리커버리</a:t>
            </a:r>
            <a:r>
              <a:rPr lang="ko-KR" altLang="en-US" kern="0" dirty="0">
                <a:solidFill>
                  <a:srgbClr val="0070C0"/>
                </a:solidFill>
              </a:rPr>
              <a:t> 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시스템 모니터링 프로그램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개발 환경 구축 </a:t>
            </a:r>
            <a:r>
              <a:rPr lang="en-US" altLang="ko-KR" kern="0" dirty="0">
                <a:solidFill>
                  <a:srgbClr val="0070C0"/>
                </a:solidFill>
              </a:rPr>
              <a:t>(C/C++ , JAVA, php)</a:t>
            </a:r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서비스 분석</a:t>
            </a:r>
            <a:endParaRPr lang="en-US" altLang="ko-KR" kern="0" dirty="0"/>
          </a:p>
          <a:p>
            <a:pPr lvl="1"/>
            <a:r>
              <a:rPr lang="ko-KR" altLang="en-US" kern="0" dirty="0"/>
              <a:t>서비스 관리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서비스 모니터링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보안 및 튜닝</a:t>
            </a:r>
            <a:endParaRPr lang="en-US" altLang="ko-KR" kern="0" dirty="0"/>
          </a:p>
          <a:p>
            <a:pPr lvl="1"/>
            <a:r>
              <a:rPr lang="ko-KR" altLang="en-US" kern="0" dirty="0"/>
              <a:t>네트워크 보안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보안</a:t>
            </a:r>
            <a:endParaRPr lang="en-US" altLang="ko-KR" kern="0" dirty="0"/>
          </a:p>
          <a:p>
            <a:pPr lvl="1"/>
            <a:r>
              <a:rPr lang="ko-KR" altLang="en-US" kern="0" dirty="0"/>
              <a:t>어플리케이션 보안</a:t>
            </a:r>
            <a:endParaRPr lang="en-US" altLang="ko-KR" kern="0" dirty="0"/>
          </a:p>
          <a:p>
            <a:pPr lvl="1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0808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개발 환경 구성 개요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2E76277-EB2D-2940-BBB9-C3AFA490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Program Languages</a:t>
            </a:r>
          </a:p>
          <a:p>
            <a:pPr lvl="1"/>
            <a:r>
              <a:rPr lang="en-US" altLang="ko-KR" dirty="0"/>
              <a:t>Compile Language</a:t>
            </a:r>
          </a:p>
          <a:p>
            <a:pPr lvl="1"/>
            <a:r>
              <a:rPr lang="en-US" altLang="ko-KR" dirty="0"/>
              <a:t>Interpreter Language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Compiler</a:t>
            </a:r>
            <a:r>
              <a:rPr lang="ko-KR" altLang="en-US" dirty="0"/>
              <a:t> 방식</a:t>
            </a:r>
            <a:endParaRPr lang="en-US" altLang="ko-KR" dirty="0"/>
          </a:p>
          <a:p>
            <a:pPr lvl="1"/>
            <a:r>
              <a:rPr lang="en-US" altLang="ko-KR" dirty="0"/>
              <a:t>C / C++ </a:t>
            </a:r>
          </a:p>
          <a:p>
            <a:pPr lvl="1"/>
            <a:r>
              <a:rPr lang="en-US" altLang="ko-KR" dirty="0"/>
              <a:t>JAVA</a:t>
            </a:r>
          </a:p>
          <a:p>
            <a:pPr lvl="1"/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Interpreter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php</a:t>
            </a:r>
          </a:p>
          <a:p>
            <a:pPr lvl="1"/>
            <a:r>
              <a:rPr lang="en-US" altLang="ko-KR" dirty="0"/>
              <a:t>Asp</a:t>
            </a:r>
          </a:p>
          <a:p>
            <a:pPr lvl="1"/>
            <a:r>
              <a:rPr lang="en-US" altLang="ko-KR" dirty="0" err="1"/>
              <a:t>javascripts</a:t>
            </a:r>
            <a:endParaRPr lang="en-US" altLang="ko-KR" dirty="0"/>
          </a:p>
          <a:p>
            <a:pPr lvl="1"/>
            <a:r>
              <a:rPr lang="en-US" altLang="ko-KR" dirty="0"/>
              <a:t>Shell scripts  (OS </a:t>
            </a:r>
            <a:r>
              <a:rPr lang="ko-KR" altLang="en-US" dirty="0"/>
              <a:t>명령어 기반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kumimoji="1" lang="ko-Kore-KR" altLang="en-US" dirty="0"/>
          </a:p>
        </p:txBody>
      </p:sp>
      <p:grpSp>
        <p:nvGrpSpPr>
          <p:cNvPr id="12" name="그룹 49">
            <a:extLst>
              <a:ext uri="{FF2B5EF4-FFF2-40B4-BE49-F238E27FC236}">
                <a16:creationId xmlns:a16="http://schemas.microsoft.com/office/drawing/2014/main" id="{0DCF5EA1-403A-7341-B9F3-054C507DA4CB}"/>
              </a:ext>
            </a:extLst>
          </p:cNvPr>
          <p:cNvGrpSpPr>
            <a:grpSpLocks/>
          </p:cNvGrpSpPr>
          <p:nvPr/>
        </p:nvGrpSpPr>
        <p:grpSpPr bwMode="auto">
          <a:xfrm>
            <a:off x="4674394" y="1635646"/>
            <a:ext cx="2491712" cy="842525"/>
            <a:chOff x="3357947" y="-759652"/>
            <a:chExt cx="1859899" cy="1691100"/>
          </a:xfrm>
        </p:grpSpPr>
        <p:sp>
          <p:nvSpPr>
            <p:cNvPr id="13" name="모서리가 둥근 직사각형 11">
              <a:extLst>
                <a:ext uri="{FF2B5EF4-FFF2-40B4-BE49-F238E27FC236}">
                  <a16:creationId xmlns:a16="http://schemas.microsoft.com/office/drawing/2014/main" id="{A171D75F-5518-9141-9BD2-97C17F1A9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947" y="-759652"/>
              <a:ext cx="1859899" cy="1691100"/>
            </a:xfrm>
            <a:prstGeom prst="roundRect">
              <a:avLst>
                <a:gd name="adj" fmla="val 10000"/>
              </a:avLst>
            </a:prstGeom>
            <a:solidFill>
              <a:srgbClr val="668BC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kumimoji="1" sz="20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kumimoji="1" sz="16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Application Program</a:t>
              </a:r>
              <a:endPara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4">
              <a:extLst>
                <a:ext uri="{FF2B5EF4-FFF2-40B4-BE49-F238E27FC236}">
                  <a16:creationId xmlns:a16="http://schemas.microsoft.com/office/drawing/2014/main" id="{1E4C9C2F-3274-514A-9372-74933D3D52EC}"/>
                </a:ext>
              </a:extLst>
            </p:cNvPr>
            <p:cNvSpPr/>
            <p:nvPr/>
          </p:nvSpPr>
          <p:spPr>
            <a:xfrm>
              <a:off x="3361121" y="28477"/>
              <a:ext cx="1804356" cy="8759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096" tIns="8096" rIns="8096" bIns="8096" spcCol="1270" anchor="ctr"/>
            <a:lstStyle/>
            <a:p>
              <a:pPr algn="ctr" defTabSz="566724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5" name="그룹 49">
            <a:extLst>
              <a:ext uri="{FF2B5EF4-FFF2-40B4-BE49-F238E27FC236}">
                <a16:creationId xmlns:a16="http://schemas.microsoft.com/office/drawing/2014/main" id="{61A47679-BABD-ED43-8183-30D74611B1AD}"/>
              </a:ext>
            </a:extLst>
          </p:cNvPr>
          <p:cNvGrpSpPr>
            <a:grpSpLocks/>
          </p:cNvGrpSpPr>
          <p:nvPr/>
        </p:nvGrpSpPr>
        <p:grpSpPr bwMode="auto">
          <a:xfrm>
            <a:off x="4690824" y="2571750"/>
            <a:ext cx="2491712" cy="842525"/>
            <a:chOff x="3357947" y="-759652"/>
            <a:chExt cx="1859899" cy="1691100"/>
          </a:xfrm>
        </p:grpSpPr>
        <p:sp>
          <p:nvSpPr>
            <p:cNvPr id="16" name="모서리가 둥근 직사각형 11">
              <a:extLst>
                <a:ext uri="{FF2B5EF4-FFF2-40B4-BE49-F238E27FC236}">
                  <a16:creationId xmlns:a16="http://schemas.microsoft.com/office/drawing/2014/main" id="{15BA24D5-5A1D-204A-9C3B-F21E870E5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947" y="-759652"/>
              <a:ext cx="1859899" cy="1691100"/>
            </a:xfrm>
            <a:prstGeom prst="roundRect">
              <a:avLst>
                <a:gd name="adj" fmla="val 10000"/>
              </a:avLst>
            </a:prstGeom>
            <a:solidFill>
              <a:srgbClr val="668BC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kumimoji="1" sz="20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kumimoji="1" sz="16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WEB Program</a:t>
              </a:r>
              <a:endPara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모서리가 둥근 직사각형 4">
              <a:extLst>
                <a:ext uri="{FF2B5EF4-FFF2-40B4-BE49-F238E27FC236}">
                  <a16:creationId xmlns:a16="http://schemas.microsoft.com/office/drawing/2014/main" id="{C99663BF-404E-1C49-9AE0-C241E88122BB}"/>
                </a:ext>
              </a:extLst>
            </p:cNvPr>
            <p:cNvSpPr/>
            <p:nvPr/>
          </p:nvSpPr>
          <p:spPr>
            <a:xfrm>
              <a:off x="3361121" y="28477"/>
              <a:ext cx="1804356" cy="8759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096" tIns="8096" rIns="8096" bIns="8096" spcCol="1270" anchor="ctr"/>
            <a:lstStyle/>
            <a:p>
              <a:pPr algn="ctr" defTabSz="566724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A89A58F-C89B-3243-A214-4F468C8BD359}"/>
              </a:ext>
            </a:extLst>
          </p:cNvPr>
          <p:cNvSpPr txBox="1"/>
          <p:nvPr/>
        </p:nvSpPr>
        <p:spPr>
          <a:xfrm>
            <a:off x="7182536" y="187224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Client / </a:t>
            </a:r>
            <a:r>
              <a:rPr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F778A-64D5-FD4A-B30C-A734E09A5A2C}"/>
              </a:ext>
            </a:extLst>
          </p:cNvPr>
          <p:cNvSpPr txBox="1"/>
          <p:nvPr/>
        </p:nvSpPr>
        <p:spPr>
          <a:xfrm>
            <a:off x="7182536" y="276563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Server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600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개발 환경 구성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2E76277-EB2D-2940-BBB9-C3AFA490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Languages</a:t>
            </a:r>
          </a:p>
          <a:p>
            <a:pPr lvl="1"/>
            <a:r>
              <a:rPr lang="en-US" altLang="ko-KR" dirty="0"/>
              <a:t>C / C++</a:t>
            </a:r>
          </a:p>
          <a:p>
            <a:pPr lvl="1"/>
            <a:r>
              <a:rPr lang="en-US" altLang="ko-KR" dirty="0"/>
              <a:t>php</a:t>
            </a:r>
          </a:p>
          <a:p>
            <a:pPr lvl="1"/>
            <a:r>
              <a:rPr lang="en-US" altLang="ko-KR" dirty="0" err="1"/>
              <a:t>Phython</a:t>
            </a:r>
            <a:endParaRPr lang="en-US" altLang="ko-KR" dirty="0"/>
          </a:p>
          <a:p>
            <a:pPr lvl="1"/>
            <a:r>
              <a:rPr lang="en-US" altLang="ko-KR" dirty="0"/>
              <a:t>JAVA  (</a:t>
            </a:r>
            <a:r>
              <a:rPr lang="en-US" altLang="ko-KR" dirty="0" err="1"/>
              <a:t>jsdk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html</a:t>
            </a:r>
          </a:p>
          <a:p>
            <a:pPr lvl="1"/>
            <a:r>
              <a:rPr lang="en-US" altLang="ko-KR" dirty="0"/>
              <a:t>JSP</a:t>
            </a:r>
          </a:p>
          <a:p>
            <a:pPr lvl="1"/>
            <a:r>
              <a:rPr lang="en-US" altLang="ko-KR" dirty="0"/>
              <a:t>ASP  (windows 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Compiler</a:t>
            </a:r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 ( C / C++ )</a:t>
            </a:r>
          </a:p>
          <a:p>
            <a:pPr lvl="1"/>
            <a:r>
              <a:rPr lang="en-US" altLang="ko-KR" dirty="0"/>
              <a:t>cc</a:t>
            </a:r>
          </a:p>
          <a:p>
            <a:pPr lvl="1"/>
            <a:r>
              <a:rPr lang="en-US" altLang="ko-KR" dirty="0" err="1"/>
              <a:t>javac</a:t>
            </a:r>
            <a:r>
              <a:rPr lang="en-US" altLang="ko-KR" dirty="0"/>
              <a:t>   /  g++</a:t>
            </a:r>
          </a:p>
          <a:p>
            <a:endParaRPr lang="en-US" altLang="ko-KR" dirty="0"/>
          </a:p>
          <a:p>
            <a:r>
              <a:rPr lang="en-US" altLang="ko-KR" dirty="0"/>
              <a:t>Development Env</a:t>
            </a:r>
          </a:p>
          <a:p>
            <a:pPr lvl="1"/>
            <a:r>
              <a:rPr lang="en-US" altLang="ko-KR" dirty="0" err="1"/>
              <a:t>Eclipise</a:t>
            </a:r>
            <a:endParaRPr lang="en-US" altLang="ko-KR" dirty="0"/>
          </a:p>
          <a:p>
            <a:pPr lvl="1"/>
            <a:r>
              <a:rPr lang="en-US" altLang="ko-KR" dirty="0"/>
              <a:t>Visual Studio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Middleware / framework</a:t>
            </a:r>
          </a:p>
          <a:p>
            <a:pPr lvl="1"/>
            <a:r>
              <a:rPr lang="en-US" altLang="ko-KR" dirty="0"/>
              <a:t>was (tomcat  / </a:t>
            </a:r>
            <a:r>
              <a:rPr lang="en-US" altLang="ko-KR" dirty="0" err="1"/>
              <a:t>weblogic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Spring</a:t>
            </a:r>
          </a:p>
          <a:p>
            <a:pPr lvl="1"/>
            <a:r>
              <a:rPr lang="en-US" altLang="ko-KR" dirty="0"/>
              <a:t>e-gov framework</a:t>
            </a:r>
            <a:endParaRPr lang="ko-KR" altLang="en-US" dirty="0"/>
          </a:p>
        </p:txBody>
      </p:sp>
      <p:grpSp>
        <p:nvGrpSpPr>
          <p:cNvPr id="9" name="그룹 49">
            <a:extLst>
              <a:ext uri="{FF2B5EF4-FFF2-40B4-BE49-F238E27FC236}">
                <a16:creationId xmlns:a16="http://schemas.microsoft.com/office/drawing/2014/main" id="{C7B701C6-AF4B-FE46-9627-130F6BADBC47}"/>
              </a:ext>
            </a:extLst>
          </p:cNvPr>
          <p:cNvGrpSpPr>
            <a:grpSpLocks/>
          </p:cNvGrpSpPr>
          <p:nvPr/>
        </p:nvGrpSpPr>
        <p:grpSpPr bwMode="auto">
          <a:xfrm>
            <a:off x="4157394" y="1729225"/>
            <a:ext cx="2491712" cy="842525"/>
            <a:chOff x="3357947" y="-759652"/>
            <a:chExt cx="1859899" cy="1691100"/>
          </a:xfrm>
        </p:grpSpPr>
        <p:sp>
          <p:nvSpPr>
            <p:cNvPr id="10" name="모서리가 둥근 직사각형 11">
              <a:extLst>
                <a:ext uri="{FF2B5EF4-FFF2-40B4-BE49-F238E27FC236}">
                  <a16:creationId xmlns:a16="http://schemas.microsoft.com/office/drawing/2014/main" id="{8A046705-FC37-4A41-B7C2-69642E79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947" y="-759652"/>
              <a:ext cx="1859899" cy="1691100"/>
            </a:xfrm>
            <a:prstGeom prst="roundRect">
              <a:avLst>
                <a:gd name="adj" fmla="val 10000"/>
              </a:avLst>
            </a:prstGeom>
            <a:solidFill>
              <a:srgbClr val="668BC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kumimoji="1" sz="20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kumimoji="1" sz="16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Client Compiler</a:t>
              </a:r>
              <a:endPara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" name="모서리가 둥근 직사각형 4">
              <a:extLst>
                <a:ext uri="{FF2B5EF4-FFF2-40B4-BE49-F238E27FC236}">
                  <a16:creationId xmlns:a16="http://schemas.microsoft.com/office/drawing/2014/main" id="{3D323F41-9C5C-9346-98D5-89F5A183B847}"/>
                </a:ext>
              </a:extLst>
            </p:cNvPr>
            <p:cNvSpPr/>
            <p:nvPr/>
          </p:nvSpPr>
          <p:spPr>
            <a:xfrm>
              <a:off x="3361121" y="28477"/>
              <a:ext cx="1804356" cy="8759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096" tIns="8096" rIns="8096" bIns="8096" spcCol="1270" anchor="ctr"/>
            <a:lstStyle/>
            <a:p>
              <a:pPr algn="ctr" defTabSz="566724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C169189-8666-8846-BD60-5F978D77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20" y="1845706"/>
            <a:ext cx="1790948" cy="552348"/>
          </a:xfrm>
          <a:prstGeom prst="rect">
            <a:avLst/>
          </a:prstGeom>
        </p:spPr>
      </p:pic>
      <p:grpSp>
        <p:nvGrpSpPr>
          <p:cNvPr id="14" name="그룹 49">
            <a:extLst>
              <a:ext uri="{FF2B5EF4-FFF2-40B4-BE49-F238E27FC236}">
                <a16:creationId xmlns:a16="http://schemas.microsoft.com/office/drawing/2014/main" id="{A8D8C734-FA8B-DB47-B7FE-4A1D50EA00E3}"/>
              </a:ext>
            </a:extLst>
          </p:cNvPr>
          <p:cNvGrpSpPr>
            <a:grpSpLocks/>
          </p:cNvGrpSpPr>
          <p:nvPr/>
        </p:nvGrpSpPr>
        <p:grpSpPr bwMode="auto">
          <a:xfrm>
            <a:off x="4157394" y="2715766"/>
            <a:ext cx="2491712" cy="842525"/>
            <a:chOff x="3357947" y="-759652"/>
            <a:chExt cx="1859899" cy="1691100"/>
          </a:xfrm>
        </p:grpSpPr>
        <p:sp>
          <p:nvSpPr>
            <p:cNvPr id="15" name="모서리가 둥근 직사각형 11">
              <a:extLst>
                <a:ext uri="{FF2B5EF4-FFF2-40B4-BE49-F238E27FC236}">
                  <a16:creationId xmlns:a16="http://schemas.microsoft.com/office/drawing/2014/main" id="{2B67F0A6-2ADF-374C-A58A-21242FBF1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947" y="-759652"/>
              <a:ext cx="1859899" cy="1691100"/>
            </a:xfrm>
            <a:prstGeom prst="roundRect">
              <a:avLst>
                <a:gd name="adj" fmla="val 10000"/>
              </a:avLst>
            </a:prstGeom>
            <a:solidFill>
              <a:srgbClr val="668BC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kumimoji="1" sz="20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kumimoji="1" sz="16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Server Compiler</a:t>
              </a:r>
              <a:endPara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모서리가 둥근 직사각형 4">
              <a:extLst>
                <a:ext uri="{FF2B5EF4-FFF2-40B4-BE49-F238E27FC236}">
                  <a16:creationId xmlns:a16="http://schemas.microsoft.com/office/drawing/2014/main" id="{15F90AFC-BAE5-414A-8ACC-1B9D5E34A364}"/>
                </a:ext>
              </a:extLst>
            </p:cNvPr>
            <p:cNvSpPr/>
            <p:nvPr/>
          </p:nvSpPr>
          <p:spPr>
            <a:xfrm>
              <a:off x="3361121" y="28477"/>
              <a:ext cx="1804356" cy="8759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096" tIns="8096" rIns="8096" bIns="8096" spcCol="1270" anchor="ctr"/>
            <a:lstStyle/>
            <a:p>
              <a:pPr algn="ctr" defTabSz="566724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2CA1F7B-5C34-BF4C-941C-A90E81A28A48}"/>
              </a:ext>
            </a:extLst>
          </p:cNvPr>
          <p:cNvSpPr txBox="1"/>
          <p:nvPr/>
        </p:nvSpPr>
        <p:spPr>
          <a:xfrm>
            <a:off x="6865130" y="2932276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b="1" dirty="0"/>
              <a:t>Language Compiler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5199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개발 모듈 설치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2E76277-EB2D-2940-BBB9-C3AFA490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/>
          </a:bodyPr>
          <a:lstStyle/>
          <a:p>
            <a:r>
              <a:rPr lang="en-US" altLang="ko-KR" dirty="0"/>
              <a:t>JAVA</a:t>
            </a:r>
          </a:p>
          <a:p>
            <a:pPr lvl="1"/>
            <a:r>
              <a:rPr lang="ko-KR" altLang="en-US" dirty="0"/>
              <a:t>설치 모듈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설치 확인 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57885A6-1C97-8D43-BC88-BF0EC88C8C41}"/>
              </a:ext>
            </a:extLst>
          </p:cNvPr>
          <p:cNvSpPr/>
          <p:nvPr/>
        </p:nvSpPr>
        <p:spPr>
          <a:xfrm>
            <a:off x="745232" y="1563638"/>
            <a:ext cx="7931224" cy="13931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yum list java*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jdk-devel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Last metadata expiration check: 0:49:29 ago on Sun 10 May 2020 01:44:34 AM KST.</a:t>
            </a: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Available Packages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java-1.8.0-openjdk-devel.x86_64                   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1:1.8.0.252.b09-2.el8_1                   rhui-rhel-8-appstream-rhui-rpms</a:t>
            </a: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java-11-openjdk-devel.x86_64                      1:11.0.7.10-1.el8_1                       rhui-rhel-8-appstream-rhui-rpms</a:t>
            </a: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ore-KR" sz="1100" dirty="0"/>
              <a:t># yum install java-1.8.0-openjdk-devel.x86_64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CB31E12-ACD4-5D42-A1EF-5C7AF2693CD1}"/>
              </a:ext>
            </a:extLst>
          </p:cNvPr>
          <p:cNvSpPr/>
          <p:nvPr/>
        </p:nvSpPr>
        <p:spPr>
          <a:xfrm>
            <a:off x="755576" y="3470139"/>
            <a:ext cx="7931224" cy="10458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#</a:t>
            </a:r>
            <a:r>
              <a:rPr lang="ko-KR" altLang="en-US" sz="1100" dirty="0"/>
              <a:t> </a:t>
            </a:r>
            <a:r>
              <a:rPr lang="en-US" altLang="ko-Kore-KR" sz="1100" dirty="0"/>
              <a:t>rpm -</a:t>
            </a:r>
            <a:r>
              <a:rPr lang="en-US" altLang="ko-Kore-KR" sz="1100" dirty="0" err="1"/>
              <a:t>qa</a:t>
            </a:r>
            <a:r>
              <a:rPr lang="en-US" altLang="ko-Kore-KR" sz="1100" dirty="0"/>
              <a:t> java*</a:t>
            </a:r>
            <a:r>
              <a:rPr lang="en-US" altLang="ko-Kore-KR" sz="1100" dirty="0" err="1"/>
              <a:t>jdk-devel</a:t>
            </a:r>
            <a:endParaRPr lang="en-US" altLang="ko-Kore-KR" sz="1100" dirty="0"/>
          </a:p>
          <a:p>
            <a:r>
              <a:rPr lang="en-US" altLang="ko-Kore-KR" sz="1100" dirty="0"/>
              <a:t>java-1.8.0-openjdk-devel-1.8.0.101-3.b13.el6_8.x86_64</a:t>
            </a: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 </a:t>
            </a:r>
            <a:r>
              <a:rPr lang="en-US" altLang="ko-Kore-KR" sz="1100" dirty="0" err="1"/>
              <a:t>javac</a:t>
            </a:r>
            <a:r>
              <a:rPr lang="en-US" altLang="ko-Kore-KR" sz="1100" dirty="0"/>
              <a:t> -version </a:t>
            </a:r>
          </a:p>
          <a:p>
            <a:r>
              <a:rPr lang="ko-KR" altLang="en-US" sz="1100" dirty="0"/>
              <a:t> </a:t>
            </a:r>
            <a:r>
              <a:rPr lang="en-US" altLang="ko-Kore-KR" sz="1100" dirty="0" err="1"/>
              <a:t>javac</a:t>
            </a:r>
            <a:r>
              <a:rPr lang="en-US" altLang="ko-Kore-KR" sz="1100" dirty="0"/>
              <a:t> 1.8.0_101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0DCDD-A897-D042-A60D-0336DFD4DC90}"/>
              </a:ext>
            </a:extLst>
          </p:cNvPr>
          <p:cNvSpPr txBox="1"/>
          <p:nvPr/>
        </p:nvSpPr>
        <p:spPr>
          <a:xfrm>
            <a:off x="3995936" y="1024714"/>
            <a:ext cx="254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설치 확인 </a:t>
            </a:r>
            <a:r>
              <a:rPr lang="en-US" altLang="ko-KR" sz="1400" dirty="0">
                <a:solidFill>
                  <a:srgbClr val="0070C0"/>
                </a:solidFill>
              </a:rPr>
              <a:t>: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ore-KR" sz="1400" dirty="0">
                <a:solidFill>
                  <a:srgbClr val="0070C0"/>
                </a:solidFill>
              </a:rPr>
              <a:t># </a:t>
            </a:r>
            <a:r>
              <a:rPr lang="en-US" altLang="ko-Kore-KR" sz="1400" dirty="0" err="1">
                <a:solidFill>
                  <a:srgbClr val="0070C0"/>
                </a:solidFill>
              </a:rPr>
              <a:t>javac</a:t>
            </a:r>
            <a:r>
              <a:rPr lang="en-US" altLang="ko-Kore-KR" sz="1400" dirty="0">
                <a:solidFill>
                  <a:srgbClr val="0070C0"/>
                </a:solidFill>
              </a:rPr>
              <a:t> -version</a:t>
            </a:r>
            <a:endParaRPr kumimoji="1" lang="ko-Kore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3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E09B-A5B8-E54F-81A6-F76DE0D7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JAVA Compiler test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8B46D-4592-564F-92E6-7C19FA0E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HelloWorld.java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E5A39-1EB4-F441-9EC4-DB7108F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8193BAD-FDDB-E840-BB54-954188EC16E8}"/>
              </a:ext>
            </a:extLst>
          </p:cNvPr>
          <p:cNvSpPr/>
          <p:nvPr/>
        </p:nvSpPr>
        <p:spPr>
          <a:xfrm>
            <a:off x="745232" y="1347614"/>
            <a:ext cx="7931224" cy="3024336"/>
          </a:xfrm>
          <a:prstGeom prst="roundRect">
            <a:avLst>
              <a:gd name="adj" fmla="val 9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cat 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HelloWorld.java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public class HelloWorld {</a:t>
            </a:r>
            <a:r>
              <a:rPr lang="en-US" altLang="ko-KR" sz="11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</a:p>
          <a:p>
            <a:pPr lvl="1"/>
            <a:r>
              <a:rPr lang="en-US" altLang="ko-KR" sz="11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public static void main(String[] </a:t>
            </a:r>
            <a:r>
              <a:rPr lang="en-US" altLang="ko-KR" sz="1100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args</a:t>
            </a:r>
            <a:r>
              <a:rPr lang="en-US" altLang="ko-KR" sz="11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{</a:t>
            </a:r>
          </a:p>
          <a:p>
            <a:pPr lvl="1"/>
            <a:r>
              <a:rPr lang="en-US" altLang="ko-KR" sz="11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</a:t>
            </a:r>
            <a:r>
              <a:rPr lang="en-US" altLang="ko-KR" sz="1100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System.out.println</a:t>
            </a:r>
            <a:r>
              <a:rPr lang="en-US" altLang="ko-KR" sz="11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("Hello, World");</a:t>
            </a:r>
          </a:p>
          <a:p>
            <a:pPr lvl="1"/>
            <a:r>
              <a:rPr lang="en-US" altLang="ko-KR" sz="11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}</a:t>
            </a:r>
          </a:p>
          <a:p>
            <a:pPr lvl="1"/>
            <a:r>
              <a:rPr lang="en-US" altLang="ko-KR" sz="11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ore-KR" sz="1100" dirty="0"/>
              <a:t># </a:t>
            </a:r>
            <a:r>
              <a:rPr lang="en-US" altLang="ko-Kore-KR" sz="1100" dirty="0" err="1"/>
              <a:t>javac</a:t>
            </a:r>
            <a:r>
              <a:rPr lang="en-US" altLang="ko-Kore-KR" sz="1100" dirty="0"/>
              <a:t> </a:t>
            </a:r>
            <a:r>
              <a:rPr lang="en-US" altLang="ko-Kore-KR" sz="1100" dirty="0" err="1"/>
              <a:t>HelloWorld.java</a:t>
            </a:r>
            <a:r>
              <a:rPr lang="en-US" altLang="ko-Kore-KR" sz="1100" dirty="0"/>
              <a:t> </a:t>
            </a:r>
          </a:p>
          <a:p>
            <a:endParaRPr lang="en-US" altLang="ko-Kore-KR" sz="1100" dirty="0"/>
          </a:p>
          <a:p>
            <a:r>
              <a:rPr lang="en-US" altLang="ko-Kore-KR" sz="1100" dirty="0"/>
              <a:t># java HelloWorld</a:t>
            </a: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ore-KR" sz="1100" dirty="0">
                <a:solidFill>
                  <a:srgbClr val="0070C0"/>
                </a:solidFill>
              </a:rPr>
              <a:t>   Hello, World</a:t>
            </a:r>
            <a:endParaRPr lang="en-US" altLang="ko-KR" sz="11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8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개발 모듈 설치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2E76277-EB2D-2940-BBB9-C3AFA490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 / g++)</a:t>
            </a:r>
          </a:p>
          <a:p>
            <a:pPr lvl="1"/>
            <a:r>
              <a:rPr lang="ko-KR" altLang="en-US" dirty="0"/>
              <a:t>설치 모듈</a:t>
            </a:r>
            <a:r>
              <a:rPr lang="en-US" altLang="ko-KR" dirty="0"/>
              <a:t> </a:t>
            </a:r>
            <a:r>
              <a:rPr lang="ko-KR" altLang="en-US" dirty="0"/>
              <a:t>확인 및 설치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설치 확인 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57885A6-1C97-8D43-BC88-BF0EC88C8C41}"/>
              </a:ext>
            </a:extLst>
          </p:cNvPr>
          <p:cNvSpPr/>
          <p:nvPr/>
        </p:nvSpPr>
        <p:spPr>
          <a:xfrm>
            <a:off x="745232" y="1563638"/>
            <a:ext cx="7931224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# </a:t>
            </a:r>
            <a:r>
              <a:rPr lang="en-US" altLang="ko-KR" sz="1100" dirty="0" err="1"/>
              <a:t>gcc</a:t>
            </a:r>
            <a:endParaRPr lang="en-US" altLang="ko-KR" sz="1100" dirty="0"/>
          </a:p>
          <a:p>
            <a:r>
              <a:rPr lang="en-US" altLang="ko-KR" sz="1100" dirty="0"/>
              <a:t>-bash: </a:t>
            </a:r>
            <a:r>
              <a:rPr lang="en-US" altLang="ko-KR" sz="1100" dirty="0" err="1"/>
              <a:t>gcc</a:t>
            </a:r>
            <a:r>
              <a:rPr lang="en-US" altLang="ko-KR" sz="1100" dirty="0"/>
              <a:t>: command not found</a:t>
            </a:r>
          </a:p>
          <a:p>
            <a:endParaRPr lang="en-US" altLang="ko-KR" sz="1100" dirty="0"/>
          </a:p>
          <a:p>
            <a:r>
              <a:rPr lang="ko-KR" altLang="en-US" sz="1100" dirty="0"/>
              <a:t>또는 </a:t>
            </a:r>
            <a:br>
              <a:rPr lang="en-US" altLang="ko-KR" sz="1100" dirty="0"/>
            </a:b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 </a:t>
            </a:r>
            <a:r>
              <a:rPr lang="en-US" altLang="ko-Kore-KR" sz="1100" dirty="0"/>
              <a:t>yum list installed </a:t>
            </a:r>
            <a:r>
              <a:rPr lang="en-US" altLang="ko-Kore-KR" sz="1100" dirty="0" err="1"/>
              <a:t>gcc</a:t>
            </a:r>
            <a:endParaRPr lang="en-US" altLang="ko-Kore-KR" sz="1100" dirty="0"/>
          </a:p>
          <a:p>
            <a:r>
              <a:rPr lang="en-US" altLang="ko-Kore-KR" sz="1100" dirty="0"/>
              <a:t>Error: No matching Packages to list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ore-KR" sz="1100" dirty="0"/>
              <a:t>yum install </a:t>
            </a:r>
            <a:r>
              <a:rPr lang="en-US" altLang="ko-Kore-KR" sz="1100" dirty="0" err="1"/>
              <a:t>gcc</a:t>
            </a:r>
            <a:endParaRPr lang="en-US" altLang="ko-Kore-KR" sz="1100" dirty="0"/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yum install 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gcc-c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++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CB31E12-ACD4-5D42-A1EF-5C7AF2693CD1}"/>
              </a:ext>
            </a:extLst>
          </p:cNvPr>
          <p:cNvSpPr/>
          <p:nvPr/>
        </p:nvSpPr>
        <p:spPr>
          <a:xfrm>
            <a:off x="755576" y="3723878"/>
            <a:ext cx="793122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#</a:t>
            </a:r>
            <a:r>
              <a:rPr lang="ko-KR" altLang="en-US" sz="1100" dirty="0"/>
              <a:t> </a:t>
            </a:r>
            <a:r>
              <a:rPr lang="en-US" altLang="ko-Kore-KR" sz="1100" dirty="0" err="1"/>
              <a:t>gcc</a:t>
            </a:r>
            <a:r>
              <a:rPr lang="en-US" altLang="ko-Kore-KR" sz="1100" dirty="0"/>
              <a:t> </a:t>
            </a:r>
          </a:p>
          <a:p>
            <a:r>
              <a:rPr lang="en-US" altLang="ko-Kore-KR" sz="1100" dirty="0" err="1"/>
              <a:t>gcc</a:t>
            </a:r>
            <a:r>
              <a:rPr lang="en-US" altLang="ko-Kore-KR" sz="1100" dirty="0"/>
              <a:t>: no input files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06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E09B-A5B8-E54F-81A6-F76DE0D7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 / C++</a:t>
            </a:r>
            <a:r>
              <a:rPr kumimoji="1" lang="en-US" altLang="ko-Kore-KR" dirty="0"/>
              <a:t> Compiler test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8B46D-4592-564F-92E6-7C19FA0E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       			        C++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E5A39-1EB4-F441-9EC4-DB7108F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8193BAD-FDDB-E840-BB54-954188EC16E8}"/>
              </a:ext>
            </a:extLst>
          </p:cNvPr>
          <p:cNvSpPr/>
          <p:nvPr/>
        </p:nvSpPr>
        <p:spPr>
          <a:xfrm>
            <a:off x="611560" y="1347614"/>
            <a:ext cx="3960440" cy="2880320"/>
          </a:xfrm>
          <a:prstGeom prst="roundRect">
            <a:avLst>
              <a:gd name="adj" fmla="val 9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1100" dirty="0"/>
              <a:t># cat </a:t>
            </a:r>
            <a:r>
              <a:rPr lang="en-US" altLang="ko-Kore-KR" sz="1100" dirty="0" err="1"/>
              <a:t>HelloWorld.c</a:t>
            </a:r>
            <a:endParaRPr lang="en-US" altLang="ko-Kore-KR" sz="1100" dirty="0"/>
          </a:p>
          <a:p>
            <a:endParaRPr lang="en-US" altLang="ko-Kore-KR" sz="1100" dirty="0"/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#include &lt;</a:t>
            </a:r>
            <a:r>
              <a:rPr lang="en-US" altLang="ko-Kore-KR" sz="1100" dirty="0" err="1">
                <a:solidFill>
                  <a:srgbClr val="0070C0"/>
                </a:solidFill>
              </a:rPr>
              <a:t>stdio.h</a:t>
            </a:r>
            <a:r>
              <a:rPr lang="en-US" altLang="ko-Kore-KR" sz="1100" dirty="0">
                <a:solidFill>
                  <a:srgbClr val="0070C0"/>
                </a:solidFill>
              </a:rPr>
              <a:t>&gt; </a:t>
            </a:r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int main() { </a:t>
            </a:r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    </a:t>
            </a:r>
            <a:r>
              <a:rPr lang="en-US" altLang="ko-Kore-KR" sz="1100" dirty="0" err="1">
                <a:solidFill>
                  <a:srgbClr val="0070C0"/>
                </a:solidFill>
              </a:rPr>
              <a:t>printf</a:t>
            </a:r>
            <a:r>
              <a:rPr lang="en-US" altLang="ko-Kore-KR" sz="1100" dirty="0">
                <a:solidFill>
                  <a:srgbClr val="0070C0"/>
                </a:solidFill>
              </a:rPr>
              <a:t>("Hello, World!"); </a:t>
            </a:r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    return 0; </a:t>
            </a:r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}</a:t>
            </a:r>
            <a:endParaRPr lang="en-US" altLang="ko-KR" sz="11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gcc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HelloWorld.c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./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a.out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Hello World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096A80-0AA7-B74E-A501-B8D1F27151B8}"/>
              </a:ext>
            </a:extLst>
          </p:cNvPr>
          <p:cNvSpPr/>
          <p:nvPr/>
        </p:nvSpPr>
        <p:spPr>
          <a:xfrm>
            <a:off x="4743306" y="1347614"/>
            <a:ext cx="3960440" cy="2880320"/>
          </a:xfrm>
          <a:prstGeom prst="roundRect">
            <a:avLst>
              <a:gd name="adj" fmla="val 9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1100" dirty="0"/>
              <a:t># cat </a:t>
            </a:r>
            <a:r>
              <a:rPr lang="en-US" altLang="ko-Kore-KR" sz="1100" dirty="0" err="1"/>
              <a:t>HelloWorld.cpp</a:t>
            </a:r>
            <a:endParaRPr lang="en-US" altLang="ko-Kore-KR" sz="1100" dirty="0"/>
          </a:p>
          <a:p>
            <a:pPr lvl="1"/>
            <a:endParaRPr lang="en-US" altLang="ko-Kore-KR" sz="1100" dirty="0">
              <a:solidFill>
                <a:srgbClr val="0070C0"/>
              </a:solidFill>
            </a:endParaRPr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#include &lt;iostream&gt; </a:t>
            </a:r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int main() { </a:t>
            </a:r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    std::</a:t>
            </a:r>
            <a:r>
              <a:rPr lang="en-US" altLang="ko-Kore-KR" sz="1100" dirty="0" err="1">
                <a:solidFill>
                  <a:srgbClr val="0070C0"/>
                </a:solidFill>
              </a:rPr>
              <a:t>cout</a:t>
            </a:r>
            <a:r>
              <a:rPr lang="en-US" altLang="ko-Kore-KR" sz="1100" dirty="0">
                <a:solidFill>
                  <a:srgbClr val="0070C0"/>
                </a:solidFill>
              </a:rPr>
              <a:t> &lt;&lt; "Hello World!"; </a:t>
            </a:r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    return 0; </a:t>
            </a:r>
          </a:p>
          <a:p>
            <a:pPr lvl="1"/>
            <a:r>
              <a:rPr lang="en-US" altLang="ko-Kore-KR" sz="1100" dirty="0">
                <a:solidFill>
                  <a:srgbClr val="0070C0"/>
                </a:solidFill>
              </a:rPr>
              <a:t>}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g++ 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HelloWorld.cpp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./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a.out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62114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Python3 </a:t>
            </a:r>
            <a:r>
              <a:rPr lang="ko-KR" altLang="en-US" dirty="0"/>
              <a:t>개발 모듈 설치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2E76277-EB2D-2940-BBB9-C3AFA490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/>
          </a:bodyPr>
          <a:lstStyle/>
          <a:p>
            <a:r>
              <a:rPr lang="en-US" altLang="ko-KR" dirty="0"/>
              <a:t>python3</a:t>
            </a:r>
          </a:p>
          <a:p>
            <a:pPr lvl="1"/>
            <a:r>
              <a:rPr lang="ko-KR" altLang="en-US" dirty="0"/>
              <a:t>설치 모듈</a:t>
            </a:r>
            <a:r>
              <a:rPr lang="en-US" altLang="ko-KR" dirty="0"/>
              <a:t> </a:t>
            </a:r>
            <a:r>
              <a:rPr lang="ko-KR" altLang="en-US" dirty="0"/>
              <a:t>확인 및 설치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58359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설치 확인 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57885A6-1C97-8D43-BC88-BF0EC88C8C41}"/>
              </a:ext>
            </a:extLst>
          </p:cNvPr>
          <p:cNvSpPr/>
          <p:nvPr/>
        </p:nvSpPr>
        <p:spPr>
          <a:xfrm>
            <a:off x="745232" y="1563638"/>
            <a:ext cx="7931224" cy="13681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1100" b="1" dirty="0"/>
              <a:t>#</a:t>
            </a:r>
            <a:r>
              <a:rPr lang="en-US" altLang="ko-Kore-KR" sz="1100" dirty="0"/>
              <a:t> python3 –V</a:t>
            </a: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ore-KR" sz="1100" dirty="0"/>
              <a:t># </a:t>
            </a:r>
            <a:r>
              <a:rPr lang="en-US" altLang="ko-Kore-KR" sz="1100" dirty="0" err="1"/>
              <a:t>dnf</a:t>
            </a:r>
            <a:r>
              <a:rPr lang="en-US" altLang="ko-Kore-KR" sz="1100" dirty="0"/>
              <a:t> install python3 –y</a:t>
            </a: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ore-KR" sz="1100" dirty="0"/>
              <a:t># python3 –V</a:t>
            </a:r>
          </a:p>
          <a:p>
            <a:r>
              <a:rPr lang="en-US" altLang="ko-Kore-KR" sz="1100" dirty="0"/>
              <a:t>Python 3.7.5rc1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CB31E12-ACD4-5D42-A1EF-5C7AF2693CD1}"/>
              </a:ext>
            </a:extLst>
          </p:cNvPr>
          <p:cNvSpPr/>
          <p:nvPr/>
        </p:nvSpPr>
        <p:spPr>
          <a:xfrm>
            <a:off x="755576" y="3435846"/>
            <a:ext cx="7931224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1100" dirty="0"/>
              <a:t># python3 </a:t>
            </a:r>
          </a:p>
          <a:p>
            <a:r>
              <a:rPr lang="en-US" altLang="ko-Kore-KR" sz="1100" dirty="0"/>
              <a:t>Python 3.6.8 (default, Nov 21 2019, 19:31:34) </a:t>
            </a:r>
          </a:p>
          <a:p>
            <a:r>
              <a:rPr lang="en-US" altLang="ko-Kore-KR" sz="1100" dirty="0"/>
              <a:t>[GCC 8.3.1 20190507 (Red Hat 8.3.1-4)] on </a:t>
            </a:r>
            <a:r>
              <a:rPr lang="en-US" altLang="ko-Kore-KR" sz="1100" dirty="0" err="1"/>
              <a:t>linux</a:t>
            </a:r>
            <a:r>
              <a:rPr lang="en-US" altLang="ko-Kore-KR" sz="1100" dirty="0"/>
              <a:t> Type "help", </a:t>
            </a:r>
          </a:p>
          <a:p>
            <a:r>
              <a:rPr lang="en-US" altLang="ko-Kore-KR" sz="1100" dirty="0"/>
              <a:t>"copyright", "credits" or "license" for more information. </a:t>
            </a:r>
          </a:p>
          <a:p>
            <a:r>
              <a:rPr lang="en-US" altLang="ko-Kore-KR" sz="1100" dirty="0"/>
              <a:t>&gt;&gt;&gt;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836562"/>
      </p:ext>
    </p:extLst>
  </p:cSld>
  <p:clrMapOvr>
    <a:masterClrMapping/>
  </p:clrMapOvr>
</p:sld>
</file>

<file path=ppt/theme/theme1.xml><?xml version="1.0" encoding="utf-8"?>
<a:theme xmlns:a="http://schemas.openxmlformats.org/drawingml/2006/main" name="벽지">
  <a:themeElements>
    <a:clrScheme name="벽지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벽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718</Words>
  <Application>Microsoft Macintosh PowerPoint</Application>
  <PresentationFormat>화면 슬라이드 쇼(16:9)</PresentationFormat>
  <Paragraphs>272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Malgun Gothic</vt:lpstr>
      <vt:lpstr>NanumGothic</vt:lpstr>
      <vt:lpstr>Wingdings</vt:lpstr>
      <vt:lpstr>벽지</vt:lpstr>
      <vt:lpstr>PowerPoint 프레젠테이션</vt:lpstr>
      <vt:lpstr>강의계획 </vt:lpstr>
      <vt:lpstr>개발 환경 구성 개요</vt:lpstr>
      <vt:lpstr>개발 환경 구성</vt:lpstr>
      <vt:lpstr>JAVA 개발 모듈 설치</vt:lpstr>
      <vt:lpstr>JAVA Compiler test</vt:lpstr>
      <vt:lpstr>C/C++ 개발 모듈 설치</vt:lpstr>
      <vt:lpstr>C / C++ Compiler test</vt:lpstr>
      <vt:lpstr>Python3 개발 모듈 설치</vt:lpstr>
      <vt:lpstr>PHP 개발 모듈 설치</vt:lpstr>
      <vt:lpstr>PowerPoint 프레젠테이션</vt:lpstr>
      <vt:lpstr>실습 과제 #1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SangJun</dc:creator>
  <cp:lastModifiedBy>임상준[컴퓨터정보과]</cp:lastModifiedBy>
  <cp:revision>73</cp:revision>
  <dcterms:created xsi:type="dcterms:W3CDTF">2020-04-26T14:21:22Z</dcterms:created>
  <dcterms:modified xsi:type="dcterms:W3CDTF">2023-05-21T03:14:16Z</dcterms:modified>
</cp:coreProperties>
</file>