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20"/>
  </p:notesMasterIdLst>
  <p:sldIdLst>
    <p:sldId id="330" r:id="rId5"/>
    <p:sldId id="891" r:id="rId6"/>
    <p:sldId id="892" r:id="rId7"/>
    <p:sldId id="893" r:id="rId8"/>
    <p:sldId id="834" r:id="rId9"/>
    <p:sldId id="894" r:id="rId10"/>
    <p:sldId id="895" r:id="rId11"/>
    <p:sldId id="896" r:id="rId12"/>
    <p:sldId id="897" r:id="rId13"/>
    <p:sldId id="881" r:id="rId14"/>
    <p:sldId id="898" r:id="rId15"/>
    <p:sldId id="890" r:id="rId16"/>
    <p:sldId id="899" r:id="rId17"/>
    <p:sldId id="900" r:id="rId18"/>
    <p:sldId id="41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4A92"/>
    <a:srgbClr val="000099"/>
    <a:srgbClr val="FF9900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71D0E-6C31-488F-86BD-028B59A70090}"/>
              </a:ext>
            </a:extLst>
          </p:cNvPr>
          <p:cNvSpPr/>
          <p:nvPr userDrawn="1"/>
        </p:nvSpPr>
        <p:spPr>
          <a:xfrm>
            <a:off x="6562788" y="3344800"/>
            <a:ext cx="663512" cy="90000"/>
          </a:xfrm>
          <a:prstGeom prst="rect">
            <a:avLst/>
          </a:prstGeom>
          <a:solidFill>
            <a:srgbClr val="CD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3BB47-9C0E-4B5C-9E28-64BA4475FB21}"/>
              </a:ext>
            </a:extLst>
          </p:cNvPr>
          <p:cNvSpPr/>
          <p:nvPr/>
        </p:nvSpPr>
        <p:spPr>
          <a:xfrm>
            <a:off x="0" y="710896"/>
            <a:ext cx="121920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8DC1-675B-4562-84D8-5A13D5010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" y="710051"/>
            <a:ext cx="414470" cy="86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F687A-9AD8-4FDA-8C42-3E3216561B41}"/>
              </a:ext>
            </a:extLst>
          </p:cNvPr>
          <p:cNvSpPr/>
          <p:nvPr userDrawn="1"/>
        </p:nvSpPr>
        <p:spPr>
          <a:xfrm>
            <a:off x="393700" y="710980"/>
            <a:ext cx="839311" cy="82800"/>
          </a:xfrm>
          <a:prstGeom prst="rect">
            <a:avLst/>
          </a:prstGeom>
          <a:solidFill>
            <a:srgbClr val="4E8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</a:t>
            </a:r>
            <a:br>
              <a:rPr lang="en-US" altLang="ko-KR" dirty="0"/>
            </a:br>
            <a:r>
              <a:rPr lang="en-US" altLang="ko-KR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- 11</a:t>
            </a:r>
            <a:r>
              <a:rPr lang="ko-KR" altLang="en-US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과제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와인 종류 예측 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8E500-49E9-9ED9-391C-5F5DC7C701BC}"/>
              </a:ext>
            </a:extLst>
          </p:cNvPr>
          <p:cNvSpPr txBox="1"/>
          <p:nvPr/>
        </p:nvSpPr>
        <p:spPr>
          <a:xfrm>
            <a:off x="318995" y="1925407"/>
            <a:ext cx="787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wine.ipynb</a:t>
            </a:r>
            <a:r>
              <a:rPr lang="en-US" altLang="ko-KR" dirty="0"/>
              <a:t> </a:t>
            </a:r>
            <a:r>
              <a:rPr lang="ko-KR" altLang="en-US" dirty="0"/>
              <a:t>를 실행 하고 </a:t>
            </a:r>
            <a:r>
              <a:rPr lang="en-US" altLang="ko-KR" dirty="0"/>
              <a:t>1) model</a:t>
            </a:r>
            <a:r>
              <a:rPr lang="ko-KR" altLang="en-US" dirty="0"/>
              <a:t>이 마지막으로 저장 되는 부분과 </a:t>
            </a:r>
            <a:endParaRPr lang="en-US" altLang="ko-KR" dirty="0"/>
          </a:p>
          <a:p>
            <a:r>
              <a:rPr lang="en-US" altLang="ko-KR" dirty="0"/>
              <a:t>                                2) </a:t>
            </a:r>
            <a:r>
              <a:rPr lang="ko-KR" altLang="en-US" dirty="0"/>
              <a:t>학습이 종료되는 부분의 출력 결과를 </a:t>
            </a:r>
            <a:r>
              <a:rPr lang="ko-KR" altLang="en-US" dirty="0" err="1"/>
              <a:t>붙이시오</a:t>
            </a:r>
            <a:endParaRPr lang="en-US" altLang="ko-KR" dirty="0"/>
          </a:p>
          <a:p>
            <a:r>
              <a:rPr lang="en-US" altLang="ko-KR" dirty="0"/>
              <a:t>                                3) test</a:t>
            </a:r>
            <a:r>
              <a:rPr lang="ko-KR" altLang="en-US" dirty="0"/>
              <a:t>결과의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ko-KR" altLang="en-US" dirty="0" err="1"/>
              <a:t>적으시오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5C51-F4B3-486B-4DF9-ACE4CA6F191B}"/>
              </a:ext>
            </a:extLst>
          </p:cNvPr>
          <p:cNvSpPr txBox="1"/>
          <p:nvPr/>
        </p:nvSpPr>
        <p:spPr>
          <a:xfrm>
            <a:off x="239486" y="126274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   </a:t>
            </a:r>
            <a:r>
              <a:rPr lang="en-US" altLang="ko-KR" dirty="0" err="1"/>
              <a:t>wine.ipynb</a:t>
            </a:r>
            <a:r>
              <a:rPr lang="en-US" altLang="ko-KR" dirty="0"/>
              <a:t>,    wine.csv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43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와인 종류 예측 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5C51-F4B3-486B-4DF9-ACE4CA6F191B}"/>
              </a:ext>
            </a:extLst>
          </p:cNvPr>
          <p:cNvSpPr txBox="1"/>
          <p:nvPr/>
        </p:nvSpPr>
        <p:spPr>
          <a:xfrm>
            <a:off x="295930" y="11611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D1049-13F8-AEA9-FF6E-067913974A1E}"/>
              </a:ext>
            </a:extLst>
          </p:cNvPr>
          <p:cNvSpPr txBox="1"/>
          <p:nvPr/>
        </p:nvSpPr>
        <p:spPr>
          <a:xfrm>
            <a:off x="295930" y="32443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6BAE0-3E18-E214-1934-76DB741640FF}"/>
              </a:ext>
            </a:extLst>
          </p:cNvPr>
          <p:cNvSpPr txBox="1"/>
          <p:nvPr/>
        </p:nvSpPr>
        <p:spPr>
          <a:xfrm>
            <a:off x="295930" y="532752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accuracy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BC681F-823C-6C8B-B597-790CD81A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64" y="1975653"/>
            <a:ext cx="9707330" cy="809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8C2148-8171-F8B6-1E34-CFE9B526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64" y="3887157"/>
            <a:ext cx="9764488" cy="1038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4BD532-AA9E-4660-09D8-321C258E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74" y="6134415"/>
            <a:ext cx="2667372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5D12A-0C6D-75AA-3A7A-8C0ABB75CAB5}"/>
              </a:ext>
            </a:extLst>
          </p:cNvPr>
          <p:cNvSpPr txBox="1"/>
          <p:nvPr/>
        </p:nvSpPr>
        <p:spPr>
          <a:xfrm>
            <a:off x="337457" y="2239556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20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40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D3A3D-E066-8F71-D487-263CB3459B05}"/>
              </a:ext>
            </a:extLst>
          </p:cNvPr>
          <p:cNvSpPr txBox="1"/>
          <p:nvPr/>
        </p:nvSpPr>
        <p:spPr>
          <a:xfrm>
            <a:off x="337457" y="1175657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(house.ipynb,house_train.csv )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BD91E-ADD3-EE23-6209-25D38E545A57}"/>
              </a:ext>
            </a:extLst>
          </p:cNvPr>
          <p:cNvSpPr txBox="1"/>
          <p:nvPr/>
        </p:nvSpPr>
        <p:spPr>
          <a:xfrm>
            <a:off x="337457" y="1752600"/>
            <a:ext cx="91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아래와 같이 모델과 학습 방법을 변경 한 후 모델을 </a:t>
            </a:r>
            <a:r>
              <a:rPr lang="en-US" altLang="ko-KR" dirty="0"/>
              <a:t>house1.hdf5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917D6-AE11-C0FF-CAD7-F46DFC03070C}"/>
              </a:ext>
            </a:extLst>
          </p:cNvPr>
          <p:cNvSpPr txBox="1"/>
          <p:nvPr/>
        </p:nvSpPr>
        <p:spPr>
          <a:xfrm>
            <a:off x="337457" y="4503785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10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20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1E599-6206-3537-08AF-47E776920226}"/>
              </a:ext>
            </a:extLst>
          </p:cNvPr>
          <p:cNvSpPr txBox="1"/>
          <p:nvPr/>
        </p:nvSpPr>
        <p:spPr>
          <a:xfrm>
            <a:off x="337457" y="4016829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아래와 같이 모델과 학습 방법을  변경 한 후 모델을 </a:t>
            </a:r>
            <a:r>
              <a:rPr lang="en-US" altLang="ko-KR" dirty="0"/>
              <a:t>house2.hdf5</a:t>
            </a:r>
            <a:r>
              <a:rPr lang="ko-KR" altLang="en-US" dirty="0"/>
              <a:t>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EFBF6-96C6-5CCE-4934-DE8EBBF53EB2}"/>
              </a:ext>
            </a:extLst>
          </p:cNvPr>
          <p:cNvSpPr txBox="1"/>
          <p:nvPr/>
        </p:nvSpPr>
        <p:spPr>
          <a:xfrm>
            <a:off x="1034143" y="6103605"/>
            <a:ext cx="105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code</a:t>
            </a:r>
            <a:r>
              <a:rPr lang="en-US" altLang="ko-KR" dirty="0"/>
              <a:t> (.ppt</a:t>
            </a:r>
            <a:r>
              <a:rPr lang="ko-KR" altLang="en-US" dirty="0"/>
              <a:t>에 직접 붙여도 되고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 파일로 제출 가능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0000FF"/>
                </a:solidFill>
              </a:rPr>
              <a:t>model </a:t>
            </a:r>
            <a:r>
              <a:rPr lang="ko-KR" altLang="en-US" dirty="0">
                <a:solidFill>
                  <a:srgbClr val="0000FF"/>
                </a:solidFill>
              </a:rPr>
              <a:t>제출 </a:t>
            </a:r>
            <a:r>
              <a:rPr lang="en-US" altLang="ko-KR" dirty="0"/>
              <a:t>(house1.hdf5, hoise2.hdf5) </a:t>
            </a:r>
            <a:r>
              <a:rPr lang="ko-KR" altLang="en-US" dirty="0"/>
              <a:t>제출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4C1AF-2DAF-83EC-191E-ED00ED2E5B8F}"/>
              </a:ext>
            </a:extLst>
          </p:cNvPr>
          <p:cNvSpPr txBox="1"/>
          <p:nvPr/>
        </p:nvSpPr>
        <p:spPr>
          <a:xfrm>
            <a:off x="3614057" y="2459599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16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EF18-60BD-96E9-132E-095B12F8A29D}"/>
              </a:ext>
            </a:extLst>
          </p:cNvPr>
          <p:cNvSpPr txBox="1"/>
          <p:nvPr/>
        </p:nvSpPr>
        <p:spPr>
          <a:xfrm>
            <a:off x="3614057" y="4877985"/>
            <a:ext cx="663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회 이상 결과가 향상 되지 않으면 자동으로 학습이 중단되게</a:t>
            </a:r>
            <a:endParaRPr lang="en-US" altLang="ko-KR" dirty="0"/>
          </a:p>
          <a:p>
            <a:r>
              <a:rPr lang="en-US" altLang="ko-KR" dirty="0"/>
              <a:t>Batch size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7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28B2E-3E76-7C38-3DC4-6C9B68D7ACB3}"/>
              </a:ext>
            </a:extLst>
          </p:cNvPr>
          <p:cNvSpPr txBox="1"/>
          <p:nvPr/>
        </p:nvSpPr>
        <p:spPr>
          <a:xfrm>
            <a:off x="349956" y="10837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code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FE7B8-18CD-0149-430A-A2E0344FFF39}"/>
              </a:ext>
            </a:extLst>
          </p:cNvPr>
          <p:cNvSpPr txBox="1"/>
          <p:nvPr/>
        </p:nvSpPr>
        <p:spPr>
          <a:xfrm>
            <a:off x="1788160" y="207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8C3230-F187-1E0F-D9A0-3359F5D3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552266"/>
            <a:ext cx="4893201" cy="4620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66FF8E-E12F-9680-CB9C-28986AE2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22" y="1552266"/>
            <a:ext cx="5822453" cy="40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주택 가격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28B2E-3E76-7C38-3DC4-6C9B68D7ACB3}"/>
              </a:ext>
            </a:extLst>
          </p:cNvPr>
          <p:cNvSpPr txBox="1"/>
          <p:nvPr/>
        </p:nvSpPr>
        <p:spPr>
          <a:xfrm>
            <a:off x="349956" y="10837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code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BFC3BA-0108-A610-881E-28E95DBF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453065"/>
            <a:ext cx="5160400" cy="4803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20A663-4DC4-128A-8CC9-70E1B41F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51" y="1725872"/>
            <a:ext cx="6064724" cy="42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2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수고 하셨습니다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jhmin@inhatc.ac.kr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F0AB-F739-C12A-FC44-BDDF403A8BC8}"/>
              </a:ext>
            </a:extLst>
          </p:cNvPr>
          <p:cNvSpPr txBox="1"/>
          <p:nvPr/>
        </p:nvSpPr>
        <p:spPr>
          <a:xfrm>
            <a:off x="359228" y="1055914"/>
            <a:ext cx="97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다음과 같이 변경 하고 </a:t>
            </a:r>
            <a:r>
              <a:rPr lang="en-US" altLang="ko-KR" dirty="0"/>
              <a:t>code (</a:t>
            </a:r>
            <a:r>
              <a:rPr lang="ko-KR" altLang="en-US" dirty="0"/>
              <a:t>모델 생성 부분만 </a:t>
            </a:r>
            <a:r>
              <a:rPr lang="en-US" altLang="ko-KR" dirty="0"/>
              <a:t>)</a:t>
            </a:r>
            <a:r>
              <a:rPr lang="ko-KR" altLang="en-US" dirty="0"/>
              <a:t>과  정확도</a:t>
            </a:r>
            <a:r>
              <a:rPr lang="en-US" altLang="ko-KR" dirty="0"/>
              <a:t>(accuracy)</a:t>
            </a:r>
            <a:r>
              <a:rPr lang="ko-KR" altLang="en-US" dirty="0"/>
              <a:t>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43F24-C3E0-39B1-6A2F-698A047395FF}"/>
              </a:ext>
            </a:extLst>
          </p:cNvPr>
          <p:cNvSpPr txBox="1"/>
          <p:nvPr/>
        </p:nvSpPr>
        <p:spPr>
          <a:xfrm>
            <a:off x="921561" y="2275730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0EA8F-C9B2-B0F4-B4BF-3949E06E10F7}"/>
              </a:ext>
            </a:extLst>
          </p:cNvPr>
          <p:cNvSpPr txBox="1"/>
          <p:nvPr/>
        </p:nvSpPr>
        <p:spPr>
          <a:xfrm>
            <a:off x="987102" y="4400579"/>
            <a:ext cx="2760788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16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16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3  :   8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359228" y="225041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457973" y="41676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90D44-A2AA-2C46-511C-3D184D86CE21}"/>
              </a:ext>
            </a:extLst>
          </p:cNvPr>
          <p:cNvSpPr txBox="1"/>
          <p:nvPr/>
        </p:nvSpPr>
        <p:spPr>
          <a:xfrm>
            <a:off x="1885950" y="1055914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titanic_test.ipynb</a:t>
            </a:r>
            <a:r>
              <a:rPr lang="en-US" altLang="ko-KR" dirty="0"/>
              <a:t>      test.csv, train.csv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7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238103" y="101468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 Code 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591788" y="482558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1E5EC0-5292-0BC1-1506-5ECDE049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9" y="2032414"/>
            <a:ext cx="5820587" cy="1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8F0AC3-359E-CBCD-D442-F3229731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23" y="5609920"/>
            <a:ext cx="697327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1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타이타닉 생존자 예측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D476-CEAD-8145-7921-0E1870994230}"/>
              </a:ext>
            </a:extLst>
          </p:cNvPr>
          <p:cNvSpPr txBox="1"/>
          <p:nvPr/>
        </p:nvSpPr>
        <p:spPr>
          <a:xfrm>
            <a:off x="238103" y="101468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 Code 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EE73-41B9-CFAA-E1DD-CA097E26549F}"/>
              </a:ext>
            </a:extLst>
          </p:cNvPr>
          <p:cNvSpPr txBox="1"/>
          <p:nvPr/>
        </p:nvSpPr>
        <p:spPr>
          <a:xfrm>
            <a:off x="591788" y="482558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70EDF-DE77-8944-CB9D-99758DEC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3" y="2263421"/>
            <a:ext cx="5734850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704C0-D4A3-7F16-1238-776CB9DD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23" y="5638499"/>
            <a:ext cx="7011378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D1930-EABB-6002-5B08-12E3FBD6DFFC}"/>
              </a:ext>
            </a:extLst>
          </p:cNvPr>
          <p:cNvSpPr txBox="1"/>
          <p:nvPr/>
        </p:nvSpPr>
        <p:spPr>
          <a:xfrm>
            <a:off x="727930" y="1069885"/>
            <a:ext cx="8807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다음과 같이 변경 하고 </a:t>
            </a:r>
            <a:r>
              <a:rPr lang="en-US" altLang="ko-KR" dirty="0"/>
              <a:t>code (</a:t>
            </a:r>
            <a:r>
              <a:rPr lang="ko-KR" altLang="en-US" dirty="0"/>
              <a:t>모델 생성 부분만 </a:t>
            </a:r>
            <a:r>
              <a:rPr lang="en-US" altLang="ko-KR" dirty="0"/>
              <a:t>)</a:t>
            </a:r>
            <a:r>
              <a:rPr lang="ko-KR" altLang="en-US" dirty="0"/>
              <a:t>과  정확도를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8724C-E9E0-4DD6-A475-7EE4B9F62312}"/>
              </a:ext>
            </a:extLst>
          </p:cNvPr>
          <p:cNvSpPr txBox="1"/>
          <p:nvPr/>
        </p:nvSpPr>
        <p:spPr>
          <a:xfrm>
            <a:off x="727930" y="2278355"/>
            <a:ext cx="2760788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32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BC2D-2E89-96B7-C76A-6B7B7F3C8566}"/>
              </a:ext>
            </a:extLst>
          </p:cNvPr>
          <p:cNvSpPr txBox="1"/>
          <p:nvPr/>
        </p:nvSpPr>
        <p:spPr>
          <a:xfrm>
            <a:off x="863397" y="3798332"/>
            <a:ext cx="2760788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 </a:t>
            </a:r>
            <a:r>
              <a:rPr lang="en-US" altLang="ko-KR" dirty="0"/>
              <a:t>: </a:t>
            </a:r>
            <a:r>
              <a:rPr lang="ko-KR" altLang="en-US" dirty="0"/>
              <a:t>변동 없음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  :  64 (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은닉측 </a:t>
            </a:r>
            <a:r>
              <a:rPr lang="en-US" altLang="ko-KR" dirty="0"/>
              <a:t>2  :   16 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층 </a:t>
            </a:r>
            <a:r>
              <a:rPr lang="en-US" altLang="ko-KR" dirty="0"/>
              <a:t>  </a:t>
            </a:r>
            <a:r>
              <a:rPr lang="ko-KR" altLang="en-US" dirty="0"/>
              <a:t>변동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2183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7ED8B-83FE-9570-F7B2-447768DC82EF}"/>
              </a:ext>
            </a:extLst>
          </p:cNvPr>
          <p:cNvSpPr txBox="1"/>
          <p:nvPr/>
        </p:nvSpPr>
        <p:spPr>
          <a:xfrm>
            <a:off x="2656851" y="1069885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fasion_org_exam.ipynb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085DB-9DDC-C19E-FB7B-81A2AA8CFBDD}"/>
              </a:ext>
            </a:extLst>
          </p:cNvPr>
          <p:cNvSpPr txBox="1"/>
          <p:nvPr/>
        </p:nvSpPr>
        <p:spPr>
          <a:xfrm>
            <a:off x="260680" y="38621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C418D-D1C4-8696-F4F9-94CED732F5F0}"/>
              </a:ext>
            </a:extLst>
          </p:cNvPr>
          <p:cNvSpPr txBox="1"/>
          <p:nvPr/>
        </p:nvSpPr>
        <p:spPr>
          <a:xfrm>
            <a:off x="260680" y="5445985"/>
            <a:ext cx="831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1050</a:t>
            </a:r>
            <a:r>
              <a:rPr lang="ko-KR" altLang="en-US" dirty="0"/>
              <a:t>번째 </a:t>
            </a:r>
            <a:r>
              <a:rPr lang="en-US" altLang="ko-KR" dirty="0"/>
              <a:t>test</a:t>
            </a:r>
            <a:r>
              <a:rPr lang="ko-KR" altLang="en-US" dirty="0"/>
              <a:t>이미지의 사진을 붙이고  카테고리 예측 결과를 제출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r>
              <a:rPr lang="en-US" altLang="ko-KR" dirty="0"/>
              <a:t>4) 615</a:t>
            </a:r>
            <a:r>
              <a:rPr lang="ko-KR" altLang="en-US" dirty="0"/>
              <a:t>번째 </a:t>
            </a:r>
            <a:r>
              <a:rPr lang="en-US" altLang="ko-KR" dirty="0"/>
              <a:t>test</a:t>
            </a:r>
            <a:r>
              <a:rPr lang="ko-KR" altLang="en-US" dirty="0"/>
              <a:t> 이미지와 사진을 붙이고 카테고리 예측 결과를 제출 </a:t>
            </a:r>
            <a:r>
              <a:rPr lang="ko-KR" altLang="en-US" dirty="0" err="1"/>
              <a:t>하시오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23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60008" y="4972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4174A8-6868-F3CB-E94E-7AB83339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31" y="2323096"/>
            <a:ext cx="3886742" cy="8383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E232A1-89CE-5A5F-4908-EB28BC43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89" y="5471694"/>
            <a:ext cx="712569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60008" y="4972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6BAAE4-5AEA-6F15-5707-F2FBBBAF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96" y="2240844"/>
            <a:ext cx="3858163" cy="1066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2B5203-CB5C-8562-D120-FD32CD69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31" y="5471694"/>
            <a:ext cx="736385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60008" y="497205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결과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F409B0-26E9-552E-24DD-AB858406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50" y="1999202"/>
            <a:ext cx="2467319" cy="2324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E6EBF0-B904-DA54-C72A-807BF0F5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90" y="5891803"/>
            <a:ext cx="3581900" cy="219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B4385-8A02-A412-B2CE-542BE00592DA}"/>
              </a:ext>
            </a:extLst>
          </p:cNvPr>
          <p:cNvSpPr txBox="1"/>
          <p:nvPr/>
        </p:nvSpPr>
        <p:spPr>
          <a:xfrm>
            <a:off x="5299415" y="581669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신경망 실습 </a:t>
            </a:r>
            <a:r>
              <a:rPr lang="en-US" altLang="ko-KR" dirty="0"/>
              <a:t>– </a:t>
            </a:r>
            <a:r>
              <a:rPr lang="ko-KR" altLang="en-US" dirty="0"/>
              <a:t>패션 아이템 분류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5BD5A-919C-D771-420C-99CB8CD99D65}"/>
              </a:ext>
            </a:extLst>
          </p:cNvPr>
          <p:cNvSpPr txBox="1"/>
          <p:nvPr/>
        </p:nvSpPr>
        <p:spPr>
          <a:xfrm>
            <a:off x="260680" y="98143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BE6A-D69C-EACD-21FA-54097B3F74FA}"/>
              </a:ext>
            </a:extLst>
          </p:cNvPr>
          <p:cNvSpPr txBox="1"/>
          <p:nvPr/>
        </p:nvSpPr>
        <p:spPr>
          <a:xfrm>
            <a:off x="1106310" y="981437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E5D4-210A-89F6-7A43-CF1373244792}"/>
              </a:ext>
            </a:extLst>
          </p:cNvPr>
          <p:cNvSpPr txBox="1"/>
          <p:nvPr/>
        </p:nvSpPr>
        <p:spPr>
          <a:xfrm>
            <a:off x="1160008" y="497205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결과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10D317-9C7C-F41C-E169-663960BA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39" y="2081611"/>
            <a:ext cx="2410161" cy="2324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68398C-84C4-E8C0-1F0A-61FF6AE7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86" y="5907415"/>
            <a:ext cx="2248214" cy="190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0B906-7E3C-2FB2-2C1F-92CE5E5B19F2}"/>
              </a:ext>
            </a:extLst>
          </p:cNvPr>
          <p:cNvSpPr txBox="1"/>
          <p:nvPr/>
        </p:nvSpPr>
        <p:spPr>
          <a:xfrm>
            <a:off x="4329446" y="5818012"/>
            <a:ext cx="97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2328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16916</TotalTime>
  <Words>590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디자인 사용자 지정</vt:lpstr>
      <vt:lpstr>AI 프로그래밍  - 11주차 </vt:lpstr>
      <vt:lpstr>케라스 신경망 실습 – 타이타닉 생존자 예측 </vt:lpstr>
      <vt:lpstr>케라스 신경망 실습 – 타이타닉 생존자 예측 </vt:lpstr>
      <vt:lpstr>케라스 신경망 실습 – 타이타닉 생존자 예측 </vt:lpstr>
      <vt:lpstr>케라스 신경망 실습 – 패션 아이템 분류 </vt:lpstr>
      <vt:lpstr>케라스 신경망 실습 – 패션 아이템 분류 </vt:lpstr>
      <vt:lpstr>케라스 신경망 실습 – 패션 아이템 분류 </vt:lpstr>
      <vt:lpstr>케라스 신경망 실습 – 패션 아이템 분류 </vt:lpstr>
      <vt:lpstr>케라스 신경망 실습 – 패션 아이템 분류 </vt:lpstr>
      <vt:lpstr>케라스 신경망 실습 – 와인 종류 예측 하기</vt:lpstr>
      <vt:lpstr>케라스 신경망 실습 – 와인 종류 예측 하기</vt:lpstr>
      <vt:lpstr>케라스 신경망 실습 – 주택 가격 예측 </vt:lpstr>
      <vt:lpstr>케라스 신경망 실습 – 주택 가격 예측 </vt:lpstr>
      <vt:lpstr>케라스 신경망 실습 – 주택 가격 예측 </vt:lpstr>
      <vt:lpstr>수고 하셨습니다 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김주연</cp:lastModifiedBy>
  <cp:revision>924</cp:revision>
  <dcterms:created xsi:type="dcterms:W3CDTF">2019-03-14T00:45:06Z</dcterms:created>
  <dcterms:modified xsi:type="dcterms:W3CDTF">2022-05-12T08:15:29Z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