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330" r:id="rId5"/>
    <p:sldId id="991" r:id="rId6"/>
    <p:sldId id="992" r:id="rId7"/>
    <p:sldId id="1020" r:id="rId8"/>
    <p:sldId id="10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A92"/>
    <a:srgbClr val="000099"/>
    <a:srgbClr val="FF9900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- 13</a:t>
            </a:r>
            <a:r>
              <a:rPr lang="ko-KR" altLang="en-US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성명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김주연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312F2-DC49-620A-02EB-440FBA25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0" y="983621"/>
            <a:ext cx="3979887" cy="34163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12EE7-CD07-7586-C5FA-DD0EA9B5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85" y="1164527"/>
            <a:ext cx="605515" cy="592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2FE5A1-59B9-6ECB-7706-2CFCD8E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91" y="2295787"/>
            <a:ext cx="4362208" cy="34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63E15-8541-D5BC-CC08-CAE6CAE7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5" y="1611156"/>
            <a:ext cx="4528340" cy="3946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FF2AC0-08DD-C3EF-D61F-09FC534799E7}"/>
              </a:ext>
            </a:extLst>
          </p:cNvPr>
          <p:cNvSpPr txBox="1"/>
          <p:nvPr/>
        </p:nvSpPr>
        <p:spPr>
          <a:xfrm>
            <a:off x="6128195" y="24983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92548-DBF1-3234-35D7-FE014AE4AB86}"/>
              </a:ext>
            </a:extLst>
          </p:cNvPr>
          <p:cNvSpPr txBox="1"/>
          <p:nvPr/>
        </p:nvSpPr>
        <p:spPr>
          <a:xfrm>
            <a:off x="5819244" y="1010991"/>
            <a:ext cx="547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자료실 </a:t>
            </a:r>
            <a:r>
              <a:rPr lang="en-US" altLang="ko-KR" dirty="0"/>
              <a:t>model mnist_model1.hdf5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그림판으로 그린 </a:t>
            </a:r>
            <a:r>
              <a:rPr lang="en-US" altLang="ko-KR" dirty="0"/>
              <a:t>image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하고 그림 이미지와 분류 결과를 제출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F9481-1C82-E3B4-7DD6-F0BC0BAD660B}"/>
              </a:ext>
            </a:extLst>
          </p:cNvPr>
          <p:cNvSpPr txBox="1"/>
          <p:nvPr/>
        </p:nvSpPr>
        <p:spPr>
          <a:xfrm>
            <a:off x="5257800" y="32898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EB10F-120A-4D67-15E9-0E3F0D69EBB9}"/>
              </a:ext>
            </a:extLst>
          </p:cNvPr>
          <p:cNvSpPr txBox="1"/>
          <p:nvPr/>
        </p:nvSpPr>
        <p:spPr>
          <a:xfrm>
            <a:off x="5257799" y="518843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결과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E881EB-CF67-F506-87FF-7599064B6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28" y="2856131"/>
            <a:ext cx="2189271" cy="18207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2540D6-3FD7-0D30-A910-CE04C53A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52" y="5847009"/>
            <a:ext cx="42201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(CNN)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7C800-CC03-ACE9-92CC-2C933C9A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463" y="757796"/>
            <a:ext cx="11983362" cy="5342407"/>
          </a:xfrm>
        </p:spPr>
        <p:txBody>
          <a:bodyPr/>
          <a:lstStyle/>
          <a:p>
            <a:r>
              <a:rPr lang="ko-KR" altLang="en-US" dirty="0"/>
              <a:t>모델 디자인     </a:t>
            </a:r>
            <a:r>
              <a:rPr lang="en-US" altLang="ko-KR" dirty="0"/>
              <a:t>(</a:t>
            </a:r>
            <a:r>
              <a:rPr lang="en-US" altLang="ko-KR" dirty="0" err="1"/>
              <a:t>mnist_paratest.ipynb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E210B-8845-4438-0707-E7D051B1D443}"/>
              </a:ext>
            </a:extLst>
          </p:cNvPr>
          <p:cNvSpPr txBox="1"/>
          <p:nvPr/>
        </p:nvSpPr>
        <p:spPr>
          <a:xfrm>
            <a:off x="303102" y="1812819"/>
            <a:ext cx="59983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________________________________________________________________</a:t>
            </a:r>
          </a:p>
          <a:p>
            <a:r>
              <a:rPr lang="en-US" altLang="ko-KR" sz="1100" dirty="0"/>
              <a:t> Layer (type)                Output Shape              Param #   </a:t>
            </a:r>
          </a:p>
          <a:p>
            <a:r>
              <a:rPr lang="en-US" altLang="ko-KR" sz="1100" dirty="0"/>
              <a:t>=================================================================</a:t>
            </a:r>
          </a:p>
          <a:p>
            <a:r>
              <a:rPr lang="en-US" altLang="ko-KR" sz="1100" dirty="0"/>
              <a:t> conv2d_3 (Conv2D)           (None, 26, 26, 16)        160  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max_pooling2d_2 (</a:t>
            </a:r>
            <a:r>
              <a:rPr lang="en-US" altLang="ko-KR" sz="1100" dirty="0" err="1"/>
              <a:t>MaxPooling</a:t>
            </a:r>
            <a:r>
              <a:rPr lang="en-US" altLang="ko-KR" sz="1100" dirty="0"/>
              <a:t>  (None, 13, 13, 16)       0         </a:t>
            </a:r>
          </a:p>
          <a:p>
            <a:r>
              <a:rPr lang="en-US" altLang="ko-KR" sz="1100" dirty="0"/>
              <a:t> 2D)                                                        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conv2d_4 (Conv2D)           (None, 13, 13, 32)        4640 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max_pooling2d_3 (</a:t>
            </a:r>
            <a:r>
              <a:rPr lang="en-US" altLang="ko-KR" sz="1100" dirty="0" err="1"/>
              <a:t>MaxPooling</a:t>
            </a:r>
            <a:r>
              <a:rPr lang="en-US" altLang="ko-KR" sz="1100" dirty="0"/>
              <a:t>  (None, 6, 6, 32)         0         </a:t>
            </a:r>
          </a:p>
          <a:p>
            <a:r>
              <a:rPr lang="en-US" altLang="ko-KR" sz="1100" dirty="0"/>
              <a:t> 2D)                                                        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conv2d_5 (Conv2D)           (None, 4, 4, 64)          18496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flatten_1 (Flatten)         (None, 1024)              0    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dense_2 (Dense)             (None, 64)                65600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 dense_3 (Dense)             (None, 10)                650       </a:t>
            </a:r>
          </a:p>
          <a:p>
            <a:r>
              <a:rPr lang="en-US" altLang="ko-KR" sz="1100" dirty="0"/>
              <a:t>                                                                 </a:t>
            </a:r>
          </a:p>
          <a:p>
            <a:r>
              <a:rPr lang="en-US" altLang="ko-KR" sz="1100" dirty="0"/>
              <a:t>=================================================================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5ACEC-4A96-7CE3-5A0E-2BDFEA14CC3D}"/>
              </a:ext>
            </a:extLst>
          </p:cNvPr>
          <p:cNvSpPr txBox="1"/>
          <p:nvPr/>
        </p:nvSpPr>
        <p:spPr>
          <a:xfrm>
            <a:off x="6466125" y="-3079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64FDB-969C-A0EE-77AC-1B24E1BBA014}"/>
              </a:ext>
            </a:extLst>
          </p:cNvPr>
          <p:cNvSpPr txBox="1"/>
          <p:nvPr/>
        </p:nvSpPr>
        <p:spPr>
          <a:xfrm>
            <a:off x="112304" y="133345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code</a:t>
            </a:r>
            <a:r>
              <a:rPr lang="ko-KR" altLang="en-US" dirty="0"/>
              <a:t>를 이용하여 </a:t>
            </a:r>
            <a:r>
              <a:rPr lang="en-US" altLang="ko-KR" dirty="0" err="1"/>
              <a:t>model.summar</a:t>
            </a:r>
            <a:r>
              <a:rPr lang="ko-KR" altLang="en-US" dirty="0"/>
              <a:t>가 다음과 같이 출력되도록 </a:t>
            </a:r>
            <a:r>
              <a:rPr lang="en-US" altLang="ko-KR" dirty="0"/>
              <a:t>code</a:t>
            </a:r>
            <a:r>
              <a:rPr lang="ko-KR" altLang="en-US" dirty="0"/>
              <a:t>를 수정하고 제출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86133-9007-5078-8AFE-2A46F39FA9A6}"/>
              </a:ext>
            </a:extLst>
          </p:cNvPr>
          <p:cNvSpPr txBox="1"/>
          <p:nvPr/>
        </p:nvSpPr>
        <p:spPr>
          <a:xfrm>
            <a:off x="6466125" y="17939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70906-D3A1-E9ED-D0CC-B23B386847CD}"/>
              </a:ext>
            </a:extLst>
          </p:cNvPr>
          <p:cNvSpPr txBox="1"/>
          <p:nvPr/>
        </p:nvSpPr>
        <p:spPr>
          <a:xfrm>
            <a:off x="4597115" y="2940423"/>
            <a:ext cx="7689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layers.Input</a:t>
            </a:r>
            <a:r>
              <a:rPr lang="en-US" altLang="ko-KR" dirty="0"/>
              <a:t>(shape=</a:t>
            </a:r>
            <a:r>
              <a:rPr lang="en-US" altLang="ko-KR" dirty="0" err="1"/>
              <a:t>input_shape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(layers.Conv2D(16,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(layers.MaxPooling2D((2, 2)))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(layers.Conv2D(32,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', padding = 'same'))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(layers.MaxPooling2D((2, 2)))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(layers.Conv2D(64,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8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(CNN)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7C800-CC03-ACE9-92CC-2C933C9A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463" y="757796"/>
            <a:ext cx="11983362" cy="5342407"/>
          </a:xfrm>
        </p:spPr>
        <p:txBody>
          <a:bodyPr/>
          <a:lstStyle/>
          <a:p>
            <a:r>
              <a:rPr lang="ko-KR" altLang="en-US" dirty="0"/>
              <a:t>모델 디자인     </a:t>
            </a:r>
            <a:r>
              <a:rPr lang="en-US" altLang="ko-KR" dirty="0"/>
              <a:t>(</a:t>
            </a:r>
            <a:r>
              <a:rPr lang="en-US" altLang="ko-KR" dirty="0" err="1"/>
              <a:t>mnist_paratest.ipynb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7F458-E582-7DA5-0D9A-04FE475C1E76}"/>
              </a:ext>
            </a:extLst>
          </p:cNvPr>
          <p:cNvSpPr txBox="1"/>
          <p:nvPr/>
        </p:nvSpPr>
        <p:spPr>
          <a:xfrm>
            <a:off x="183832" y="2129885"/>
            <a:ext cx="54466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 Layer (type)                Output Shape              Param #   </a:t>
            </a:r>
          </a:p>
          <a:p>
            <a:r>
              <a:rPr lang="en-US" altLang="ko-KR" sz="1400" dirty="0"/>
              <a:t>======================================</a:t>
            </a:r>
          </a:p>
          <a:p>
            <a:r>
              <a:rPr lang="en-US" altLang="ko-KR" sz="1400" dirty="0"/>
              <a:t> conv2d (Conv2D)             (None, 28, 28, 32)        320  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max_pooling2d (MaxPooling2D  (None, 14, 14, 32)       0    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conv2d_1 (Conv2D)           (None, 10, 10, 64)        51264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max_pooling2d_1 (</a:t>
            </a:r>
            <a:r>
              <a:rPr lang="en-US" altLang="ko-KR" sz="1400" dirty="0" err="1"/>
              <a:t>MaxPooling</a:t>
            </a:r>
            <a:r>
              <a:rPr lang="en-US" altLang="ko-KR" sz="1400" dirty="0"/>
              <a:t>  (None, 5, 5, 64)         0         </a:t>
            </a:r>
          </a:p>
          <a:p>
            <a:r>
              <a:rPr lang="en-US" altLang="ko-KR" sz="1400" dirty="0"/>
              <a:t> 2D)                                                        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conv2d_2 (Conv2D)           (None, 3, 3, 128)         73856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flatten (Flatten)           (None, 1152)              0    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dense (Dense)               (None, 64)                73792     </a:t>
            </a:r>
          </a:p>
          <a:p>
            <a:r>
              <a:rPr lang="en-US" altLang="ko-KR" sz="1400" dirty="0"/>
              <a:t>                                                                 </a:t>
            </a:r>
          </a:p>
          <a:p>
            <a:r>
              <a:rPr lang="en-US" altLang="ko-KR" sz="1400" dirty="0"/>
              <a:t> dense_1 (Dense)             (None, 10)                650 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4FB33-215D-7AAE-E7E4-CCF54002FE75}"/>
              </a:ext>
            </a:extLst>
          </p:cNvPr>
          <p:cNvSpPr txBox="1"/>
          <p:nvPr/>
        </p:nvSpPr>
        <p:spPr>
          <a:xfrm>
            <a:off x="6703529" y="14603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9A45E-4906-8307-B32D-552B131440BE}"/>
              </a:ext>
            </a:extLst>
          </p:cNvPr>
          <p:cNvSpPr txBox="1"/>
          <p:nvPr/>
        </p:nvSpPr>
        <p:spPr>
          <a:xfrm>
            <a:off x="112304" y="133345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code</a:t>
            </a:r>
            <a:r>
              <a:rPr lang="ko-KR" altLang="en-US" dirty="0"/>
              <a:t>를 이용하여 </a:t>
            </a:r>
            <a:r>
              <a:rPr lang="en-US" altLang="ko-KR" dirty="0" err="1"/>
              <a:t>model.summar</a:t>
            </a:r>
            <a:r>
              <a:rPr lang="ko-KR" altLang="en-US" dirty="0"/>
              <a:t>가 다음과 같이 출력되도록 </a:t>
            </a:r>
            <a:r>
              <a:rPr lang="en-US" altLang="ko-KR" dirty="0"/>
              <a:t>code</a:t>
            </a:r>
            <a:r>
              <a:rPr lang="ko-KR" altLang="en-US" dirty="0"/>
              <a:t>를 수정하고 제출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5D5C5-AEAA-3463-0CB9-65483F6EE9B3}"/>
              </a:ext>
            </a:extLst>
          </p:cNvPr>
          <p:cNvSpPr txBox="1"/>
          <p:nvPr/>
        </p:nvSpPr>
        <p:spPr>
          <a:xfrm>
            <a:off x="6703529" y="167523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B32D7-21A9-B2A8-1368-D9F337465550}"/>
              </a:ext>
            </a:extLst>
          </p:cNvPr>
          <p:cNvSpPr txBox="1"/>
          <p:nvPr/>
        </p:nvSpPr>
        <p:spPr>
          <a:xfrm>
            <a:off x="4343526" y="2201990"/>
            <a:ext cx="7689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layers.Input</a:t>
            </a:r>
            <a:r>
              <a:rPr lang="en-US" altLang="ko-KR" dirty="0"/>
              <a:t>(shape=</a:t>
            </a:r>
            <a:r>
              <a:rPr lang="en-US" altLang="ko-KR" dirty="0" err="1"/>
              <a:t>input_shape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(layers.Conv2D(32,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', padding = 'same'))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(layers.MaxPooling2D((2, 2)))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(layers.Conv2D(64, (5, 5),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(layers.MaxPooling2D((2, 2)))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(layers.Conv2D(128, (3, 3),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1008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17996</TotalTime>
  <Words>615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디자인 사용자 지정</vt:lpstr>
      <vt:lpstr>AI 프로그래밍  - 13주차 </vt:lpstr>
      <vt:lpstr>MNIST 필기체 숫자 인식</vt:lpstr>
      <vt:lpstr>MNIST 필기체 숫자 인식</vt:lpstr>
      <vt:lpstr>Convolution Neural Network (CNN)</vt:lpstr>
      <vt:lpstr>Convolution Neural Network (CNN)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김주연</cp:lastModifiedBy>
  <cp:revision>954</cp:revision>
  <dcterms:created xsi:type="dcterms:W3CDTF">2019-03-14T00:45:06Z</dcterms:created>
  <dcterms:modified xsi:type="dcterms:W3CDTF">2022-05-26T07:48:05Z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