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256" r:id="rId2"/>
    <p:sldId id="422" r:id="rId3"/>
    <p:sldId id="295" r:id="rId4"/>
    <p:sldId id="470" r:id="rId5"/>
    <p:sldId id="469" r:id="rId6"/>
    <p:sldId id="468" r:id="rId7"/>
    <p:sldId id="437" r:id="rId8"/>
    <p:sldId id="428" r:id="rId9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242" autoAdjust="0"/>
  </p:normalViewPr>
  <p:slideViewPr>
    <p:cSldViewPr>
      <p:cViewPr varScale="1">
        <p:scale>
          <a:sx n="124" d="100"/>
          <a:sy n="124" d="100"/>
        </p:scale>
        <p:origin x="112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18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81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56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 sz="1400" baseline="0">
                <a:latin typeface="+mj-lt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419872" y="1553501"/>
            <a:ext cx="22634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NanumGothic" charset="-127"/>
                <a:ea typeface="NanumGothic" charset="-127"/>
                <a:cs typeface="NanumGothic" charset="-127"/>
              </a:rPr>
              <a:t>11.</a:t>
            </a:r>
            <a:r>
              <a:rPr lang="ko-KR" altLang="en-US" sz="110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100" b="1" dirty="0">
                <a:latin typeface="NanumGothic" charset="-127"/>
                <a:ea typeface="NanumGothic" charset="-127"/>
                <a:cs typeface="NanumGothic" charset="-127"/>
              </a:rPr>
              <a:t>Backup &amp; Recovery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강의계획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ko-Kore-KR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서비스 구성</a:t>
            </a:r>
            <a:endParaRPr lang="en-US" altLang="ko-KR" dirty="0"/>
          </a:p>
          <a:p>
            <a:pPr lvl="1"/>
            <a:r>
              <a:rPr lang="ko-KR" altLang="en-US" dirty="0" err="1"/>
              <a:t>웹서비스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이메일 서비스 구성</a:t>
            </a:r>
            <a:endParaRPr lang="en-US" altLang="ko-KR" dirty="0"/>
          </a:p>
          <a:p>
            <a:pPr lvl="1"/>
            <a:r>
              <a:rPr lang="ko-KR" altLang="en-US" dirty="0"/>
              <a:t>보안 서비스 구성</a:t>
            </a:r>
            <a:endParaRPr lang="en-US" altLang="ko-KR" dirty="0"/>
          </a:p>
          <a:p>
            <a:pPr lvl="1"/>
            <a:r>
              <a:rPr lang="en-US" altLang="ko-KR" dirty="0"/>
              <a:t>DNS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solidFill>
                  <a:srgbClr val="0070C0"/>
                </a:solidFill>
              </a:rPr>
              <a:t>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쉘 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백업 </a:t>
            </a:r>
            <a:r>
              <a:rPr lang="ko-KR" altLang="en-US" kern="0" dirty="0" err="1">
                <a:solidFill>
                  <a:srgbClr val="0070C0"/>
                </a:solidFill>
              </a:rPr>
              <a:t>리커버리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시스템 모니터링 </a:t>
            </a:r>
            <a:r>
              <a:rPr lang="en-US" altLang="ko-KR" kern="0" dirty="0">
                <a:solidFill>
                  <a:srgbClr val="0070C0"/>
                </a:solidFill>
              </a:rPr>
              <a:t>&amp;</a:t>
            </a:r>
            <a:r>
              <a:rPr lang="ko-KR" altLang="en-US" kern="0" dirty="0">
                <a:solidFill>
                  <a:srgbClr val="0070C0"/>
                </a:solidFill>
              </a:rPr>
              <a:t> 프로그램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개발 환경 구축 </a:t>
            </a:r>
            <a:r>
              <a:rPr lang="en-US" altLang="ko-KR" kern="0" dirty="0">
                <a:solidFill>
                  <a:srgbClr val="0070C0"/>
                </a:solidFill>
              </a:rPr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Backup &amp; Recovery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/>
              <a:t>Backup &amp;</a:t>
            </a:r>
            <a:r>
              <a:rPr lang="ko-KR" altLang="en-US" b="1" dirty="0"/>
              <a:t> </a:t>
            </a:r>
            <a:r>
              <a:rPr lang="en-US" altLang="ko-KR" b="1" dirty="0"/>
              <a:t>Recovery </a:t>
            </a:r>
          </a:p>
          <a:p>
            <a:pPr lvl="1" eaLnBrk="1" hangingPunct="1"/>
            <a:r>
              <a:rPr lang="ko-KR" altLang="en-US" b="1" dirty="0"/>
              <a:t>시스템 보호 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시스템 복구 활용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Backup</a:t>
            </a:r>
            <a:r>
              <a:rPr lang="ko-KR" altLang="en-US" b="1" dirty="0"/>
              <a:t> </a:t>
            </a:r>
            <a:r>
              <a:rPr lang="ko-KR" altLang="en-US" b="1" dirty="0" err="1"/>
              <a:t>대상고려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 eaLnBrk="1" hangingPunct="1"/>
            <a:r>
              <a:rPr lang="ko-KR" altLang="en-US" b="1" dirty="0" err="1"/>
              <a:t>대이터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기타 </a:t>
            </a:r>
            <a:endParaRPr lang="en-US" altLang="ko-KR" b="1" dirty="0"/>
          </a:p>
          <a:p>
            <a:pPr eaLnBrk="1" hangingPunct="1"/>
            <a:r>
              <a:rPr lang="ko-KR" altLang="en-US" b="1" dirty="0"/>
              <a:t>백업 방법</a:t>
            </a:r>
            <a:endParaRPr lang="en-US" altLang="ko-KR" b="1" dirty="0"/>
          </a:p>
          <a:p>
            <a:pPr eaLnBrk="1" hangingPunct="1"/>
            <a:r>
              <a:rPr lang="ko-KR" altLang="en-US" b="1" dirty="0"/>
              <a:t>백업 주기</a:t>
            </a:r>
            <a:endParaRPr lang="en-US" altLang="ko-KR" b="1" dirty="0"/>
          </a:p>
          <a:p>
            <a:pPr eaLnBrk="1" hangingPunct="1"/>
            <a:r>
              <a:rPr lang="ko-KR" altLang="en-US" b="1" dirty="0"/>
              <a:t>백업 정보의 보관 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4CDD4B-3AE2-544A-B482-D8C06DF7C252}"/>
              </a:ext>
            </a:extLst>
          </p:cNvPr>
          <p:cNvSpPr/>
          <p:nvPr/>
        </p:nvSpPr>
        <p:spPr>
          <a:xfrm>
            <a:off x="5652120" y="1635646"/>
            <a:ext cx="2304256" cy="2459120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신  속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안  전</a:t>
            </a:r>
            <a:endParaRPr kumimoji="1"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효율성</a:t>
            </a:r>
          </a:p>
        </p:txBody>
      </p:sp>
    </p:spTree>
    <p:extLst>
      <p:ext uri="{BB962C8B-B14F-4D97-AF65-F5344CB8AC3E}">
        <p14:creationId xmlns:p14="http://schemas.microsoft.com/office/powerpoint/2010/main" val="20138002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C89CB04-3D1E-1345-8A1E-D7724BEFCB7C}"/>
              </a:ext>
            </a:extLst>
          </p:cNvPr>
          <p:cNvSpPr/>
          <p:nvPr/>
        </p:nvSpPr>
        <p:spPr>
          <a:xfrm>
            <a:off x="1259632" y="3147814"/>
            <a:ext cx="1512168" cy="1274677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H/W (System)</a:t>
            </a:r>
            <a:endParaRPr kumimoji="1"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Backup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/>
              <a:t>Backup</a:t>
            </a:r>
            <a:r>
              <a:rPr lang="ko-KR" altLang="en-US" b="1" dirty="0"/>
              <a:t> 대상</a:t>
            </a:r>
          </a:p>
          <a:p>
            <a:pPr lvl="1" eaLnBrk="1" hangingPunct="1"/>
            <a:r>
              <a:rPr lang="en-US" altLang="ko-KR" b="1" dirty="0"/>
              <a:t>H/W (System)</a:t>
            </a:r>
          </a:p>
          <a:p>
            <a:pPr lvl="1" eaLnBrk="1" hangingPunct="1"/>
            <a:r>
              <a:rPr lang="en-US" altLang="ko-KR" b="1" dirty="0">
                <a:solidFill>
                  <a:srgbClr val="0000CC"/>
                </a:solidFill>
              </a:rPr>
              <a:t>Software</a:t>
            </a:r>
          </a:p>
          <a:p>
            <a:pPr lvl="1" eaLnBrk="1" hangingPunct="1"/>
            <a:r>
              <a:rPr lang="en-US" altLang="ko-KR" b="1" dirty="0">
                <a:solidFill>
                  <a:srgbClr val="0000CC"/>
                </a:solidFill>
              </a:rPr>
              <a:t>Data</a:t>
            </a:r>
          </a:p>
          <a:p>
            <a:pPr lvl="1" eaLnBrk="1" hangingPunct="1"/>
            <a:r>
              <a:rPr lang="en-US" altLang="ko-KR" b="1" dirty="0"/>
              <a:t>Network</a:t>
            </a:r>
          </a:p>
          <a:p>
            <a:pPr lvl="1" eaLnBrk="1" hangingPunct="1"/>
            <a:r>
              <a:rPr lang="en-US" altLang="ko-KR" b="1" dirty="0"/>
              <a:t>Human Resource</a:t>
            </a:r>
          </a:p>
          <a:p>
            <a:pPr lvl="1" eaLnBrk="1" hangingPunct="1"/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8B11C83-B93A-E84F-93DD-97A83D2B8ECB}"/>
              </a:ext>
            </a:extLst>
          </p:cNvPr>
          <p:cNvSpPr/>
          <p:nvPr/>
        </p:nvSpPr>
        <p:spPr>
          <a:xfrm>
            <a:off x="4211960" y="1275606"/>
            <a:ext cx="4247828" cy="3145060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192985-CA00-E44F-B72D-72BFA446B023}"/>
              </a:ext>
            </a:extLst>
          </p:cNvPr>
          <p:cNvSpPr/>
          <p:nvPr/>
        </p:nvSpPr>
        <p:spPr>
          <a:xfrm>
            <a:off x="4211960" y="1017972"/>
            <a:ext cx="1381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H/W (System)</a:t>
            </a:r>
            <a:endParaRPr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6D646D-12AD-E043-8DAA-AD881CEB4456}"/>
              </a:ext>
            </a:extLst>
          </p:cNvPr>
          <p:cNvSpPr/>
          <p:nvPr/>
        </p:nvSpPr>
        <p:spPr>
          <a:xfrm>
            <a:off x="4396748" y="1494090"/>
            <a:ext cx="3703644" cy="2805852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44A4BB6-0AA5-8142-BFAE-B5F8F1394906}"/>
              </a:ext>
            </a:extLst>
          </p:cNvPr>
          <p:cNvSpPr/>
          <p:nvPr/>
        </p:nvSpPr>
        <p:spPr>
          <a:xfrm>
            <a:off x="4571678" y="1923678"/>
            <a:ext cx="3312690" cy="1722270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Disk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D7B6C2-32BD-5A4A-9945-1844C2326D2B}"/>
              </a:ext>
            </a:extLst>
          </p:cNvPr>
          <p:cNvSpPr/>
          <p:nvPr/>
        </p:nvSpPr>
        <p:spPr>
          <a:xfrm>
            <a:off x="5004048" y="3772279"/>
            <a:ext cx="2482229" cy="435942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Device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874D8A-849E-E546-8D15-4EE4181FB1DF}"/>
              </a:ext>
            </a:extLst>
          </p:cNvPr>
          <p:cNvSpPr/>
          <p:nvPr/>
        </p:nvSpPr>
        <p:spPr>
          <a:xfrm>
            <a:off x="4674394" y="2359672"/>
            <a:ext cx="2993950" cy="1173291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Software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681D61E-926A-B548-8E24-8F32CF2DA810}"/>
              </a:ext>
            </a:extLst>
          </p:cNvPr>
          <p:cNvSpPr/>
          <p:nvPr/>
        </p:nvSpPr>
        <p:spPr>
          <a:xfrm>
            <a:off x="5004048" y="2816988"/>
            <a:ext cx="702792" cy="465656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O/S 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078B4CA-9FF5-E349-8B4A-F0A9BC0E5D60}"/>
              </a:ext>
            </a:extLst>
          </p:cNvPr>
          <p:cNvSpPr/>
          <p:nvPr/>
        </p:nvSpPr>
        <p:spPr>
          <a:xfrm>
            <a:off x="5895905" y="2826174"/>
            <a:ext cx="702792" cy="465656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938FE53-71D6-A24E-97C5-1704032C5F75}"/>
              </a:ext>
            </a:extLst>
          </p:cNvPr>
          <p:cNvSpPr/>
          <p:nvPr/>
        </p:nvSpPr>
        <p:spPr>
          <a:xfrm>
            <a:off x="6783485" y="2826174"/>
            <a:ext cx="702792" cy="465656"/>
          </a:xfrm>
          <a:prstGeom prst="roundRect">
            <a:avLst>
              <a:gd name="adj" fmla="val 788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File </a:t>
            </a:r>
            <a:endParaRPr kumimoji="1"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구름 모양 설명선[C] 2">
            <a:extLst>
              <a:ext uri="{FF2B5EF4-FFF2-40B4-BE49-F238E27FC236}">
                <a16:creationId xmlns:a16="http://schemas.microsoft.com/office/drawing/2014/main" id="{ADCAE336-8999-F641-8089-838558CE20F9}"/>
              </a:ext>
            </a:extLst>
          </p:cNvPr>
          <p:cNvSpPr/>
          <p:nvPr/>
        </p:nvSpPr>
        <p:spPr>
          <a:xfrm>
            <a:off x="3087574" y="3003798"/>
            <a:ext cx="908362" cy="489635"/>
          </a:xfrm>
          <a:prstGeom prst="cloudCallou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49A8AB-F5B5-5447-A481-E075F6F3334A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2771800" y="2848136"/>
            <a:ext cx="1440160" cy="93701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1EBFF4-FE8F-674F-8288-B10DC4B2141E}"/>
              </a:ext>
            </a:extLst>
          </p:cNvPr>
          <p:cNvSpPr/>
          <p:nvPr/>
        </p:nvSpPr>
        <p:spPr>
          <a:xfrm>
            <a:off x="3032413" y="3065247"/>
            <a:ext cx="917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</a:t>
            </a:r>
            <a:endParaRPr lang="ko-Kore-KR" altLang="en-US" sz="1400" dirty="0"/>
          </a:p>
        </p:txBody>
      </p:sp>
      <p:pic>
        <p:nvPicPr>
          <p:cNvPr id="29" name="Picture 34" descr="person">
            <a:extLst>
              <a:ext uri="{FF2B5EF4-FFF2-40B4-BE49-F238E27FC236}">
                <a16:creationId xmlns:a16="http://schemas.microsoft.com/office/drawing/2014/main" id="{3C70CFEB-EBCF-C340-B984-475A73E84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031247"/>
            <a:ext cx="47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7999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C89CB04-3D1E-1345-8A1E-D7724BEFCB7C}"/>
              </a:ext>
            </a:extLst>
          </p:cNvPr>
          <p:cNvSpPr/>
          <p:nvPr/>
        </p:nvSpPr>
        <p:spPr>
          <a:xfrm>
            <a:off x="5364088" y="3131679"/>
            <a:ext cx="2520280" cy="1274677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날짜 등 변수 활용</a:t>
            </a:r>
            <a:br>
              <a:rPr kumimoji="1" lang="en-US" altLang="ko-KR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200" dirty="0" err="1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백업경로</a:t>
            </a:r>
            <a:r>
              <a:rPr kumimoji="1" lang="ko-KR" altLang="en-US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설정</a:t>
            </a:r>
            <a:br>
              <a:rPr kumimoji="1" lang="en-US" altLang="ko-KR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200" dirty="0" err="1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날</a:t>
            </a:r>
            <a:r>
              <a:rPr kumimoji="1" lang="ko-KR" altLang="en-US" sz="1200" dirty="0" err="1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짜별</a:t>
            </a:r>
            <a:r>
              <a:rPr kumimoji="1" lang="ko-KR" altLang="en-US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백업 수행</a:t>
            </a:r>
            <a:br>
              <a:rPr kumimoji="1" lang="en-US" altLang="ko-KR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특정일 기간 데이터 제거</a:t>
            </a:r>
            <a:br>
              <a:rPr kumimoji="1" lang="en-US" altLang="ko-KR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2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안전한 경로로 이동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Backup &amp; Recovery </a:t>
            </a:r>
            <a:r>
              <a:rPr lang="ko-KR" altLang="en-US" dirty="0"/>
              <a:t>방법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b="1" dirty="0"/>
              <a:t>Backup</a:t>
            </a:r>
            <a:r>
              <a:rPr lang="ko-KR" altLang="en-US" b="1" dirty="0"/>
              <a:t> 주요 대상</a:t>
            </a:r>
          </a:p>
          <a:p>
            <a:pPr lvl="1" eaLnBrk="1" hangingPunct="1"/>
            <a:r>
              <a:rPr lang="ko-KR" altLang="en-US" b="1" dirty="0"/>
              <a:t>데이터 </a:t>
            </a:r>
            <a:r>
              <a:rPr lang="en-US" altLang="ko-KR" b="1" dirty="0"/>
              <a:t>(</a:t>
            </a:r>
            <a:r>
              <a:rPr lang="ko-KR" altLang="en-US" b="1" dirty="0"/>
              <a:t>소프트웨어</a:t>
            </a:r>
            <a:r>
              <a:rPr lang="en-US" altLang="ko-KR" b="1" dirty="0"/>
              <a:t>)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방법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백업 시스템을 이용한 자동 실행</a:t>
            </a:r>
            <a:endParaRPr lang="en-US" altLang="ko-KR" b="1" dirty="0"/>
          </a:p>
          <a:p>
            <a:pPr lvl="2" eaLnBrk="1" hangingPunct="1"/>
            <a:r>
              <a:rPr lang="ko-KR" altLang="en-US" b="1" dirty="0"/>
              <a:t>상용화 툴 이용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시스템 명령어를 통한 방법</a:t>
            </a:r>
            <a:endParaRPr lang="en-US" altLang="ko-KR" b="1" dirty="0"/>
          </a:p>
          <a:p>
            <a:pPr lvl="2" eaLnBrk="1" hangingPunct="1"/>
            <a:r>
              <a:rPr lang="en-US" altLang="ko-KR" b="1" dirty="0"/>
              <a:t>cp</a:t>
            </a:r>
          </a:p>
          <a:p>
            <a:pPr lvl="2" eaLnBrk="1" hangingPunct="1"/>
            <a:r>
              <a:rPr lang="en-US" altLang="ko-KR" b="1" dirty="0"/>
              <a:t>tar</a:t>
            </a:r>
          </a:p>
          <a:p>
            <a:pPr lvl="2" eaLnBrk="1" hangingPunct="1"/>
            <a:r>
              <a:rPr lang="en-US" altLang="ko-KR" b="1" dirty="0" err="1"/>
              <a:t>scp</a:t>
            </a:r>
            <a:r>
              <a:rPr lang="en-US" altLang="ko-KR" b="1" dirty="0"/>
              <a:t> / </a:t>
            </a:r>
            <a:r>
              <a:rPr lang="en-US" altLang="ko-KR" b="1" dirty="0" err="1"/>
              <a:t>rcp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실시간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ko-KR" altLang="en-US" b="1" dirty="0" err="1"/>
              <a:t>배치처리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응용</a:t>
            </a:r>
            <a:endParaRPr lang="en-US" altLang="ko-KR" b="1" dirty="0"/>
          </a:p>
          <a:p>
            <a:pPr lvl="1" eaLnBrk="1" hangingPunct="1"/>
            <a:r>
              <a:rPr lang="ko-KR" altLang="en-US" b="1" dirty="0" err="1"/>
              <a:t>스케즐러</a:t>
            </a:r>
            <a:r>
              <a:rPr lang="ko-KR" altLang="en-US" b="1" dirty="0"/>
              <a:t> 활용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쉘 스크립트 활용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1EBFF4-FE8F-674F-8288-B10DC4B2141E}"/>
              </a:ext>
            </a:extLst>
          </p:cNvPr>
          <p:cNvSpPr/>
          <p:nvPr/>
        </p:nvSpPr>
        <p:spPr>
          <a:xfrm>
            <a:off x="5358514" y="2742953"/>
            <a:ext cx="2296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Backup Shell Scripts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48666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8880" y="4570289"/>
            <a:ext cx="2133600" cy="2393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 내용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b="1" dirty="0"/>
              <a:t>Backup</a:t>
            </a:r>
            <a:r>
              <a:rPr lang="ko-KR" altLang="en-US" b="1" dirty="0"/>
              <a:t> 기술</a:t>
            </a:r>
          </a:p>
          <a:p>
            <a:pPr lvl="1" eaLnBrk="1" hangingPunct="1"/>
            <a:r>
              <a:rPr lang="ko-KR" altLang="en-US" b="1" dirty="0"/>
              <a:t>스케줄러를 이용한 자동 백업</a:t>
            </a:r>
            <a:endParaRPr lang="en-US" altLang="ko-KR" b="1" dirty="0"/>
          </a:p>
          <a:p>
            <a:pPr lvl="2" eaLnBrk="1" hangingPunct="1"/>
            <a:r>
              <a:rPr lang="en-US" altLang="ko-KR" b="1" dirty="0"/>
              <a:t>Crontab (</a:t>
            </a:r>
            <a:r>
              <a:rPr lang="en-US" altLang="ko-KR" b="1" dirty="0" err="1"/>
              <a:t>cron</a:t>
            </a:r>
            <a:r>
              <a:rPr lang="en-US" altLang="ko-KR" b="1" dirty="0"/>
              <a:t>)</a:t>
            </a:r>
          </a:p>
          <a:p>
            <a:pPr lvl="2" eaLnBrk="1" hangingPunct="1"/>
            <a:r>
              <a:rPr lang="ko-KR" altLang="en-US" b="1" dirty="0"/>
              <a:t>주기 설정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백업 절차 자동 실행</a:t>
            </a:r>
            <a:endParaRPr lang="en-US" altLang="ko-KR" b="1" dirty="0"/>
          </a:p>
          <a:p>
            <a:pPr lvl="2" eaLnBrk="1" hangingPunct="1"/>
            <a:r>
              <a:rPr lang="ko-KR" altLang="en-US" b="1" dirty="0" err="1"/>
              <a:t>쉘프로그램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주요 명령어</a:t>
            </a:r>
            <a:endParaRPr lang="en-US" altLang="ko-KR" b="1" dirty="0"/>
          </a:p>
          <a:p>
            <a:pPr lvl="2" eaLnBrk="1" hangingPunct="1"/>
            <a:r>
              <a:rPr lang="en-US" altLang="ko-KR" b="1" dirty="0"/>
              <a:t>date : </a:t>
            </a:r>
            <a:r>
              <a:rPr lang="ko-KR" altLang="en-US" b="1" dirty="0" err="1"/>
              <a:t>날짜포함</a:t>
            </a:r>
            <a:r>
              <a:rPr lang="ko-KR" altLang="en-US" b="1" dirty="0"/>
              <a:t> 파일명 생성 활용</a:t>
            </a:r>
            <a:endParaRPr lang="en-US" altLang="ko-KR" b="1" dirty="0"/>
          </a:p>
          <a:p>
            <a:pPr lvl="2" eaLnBrk="1" hangingPunct="1"/>
            <a:r>
              <a:rPr lang="en-US" altLang="ko-KR" b="1" dirty="0"/>
              <a:t>find : </a:t>
            </a:r>
            <a:r>
              <a:rPr lang="ko-KR" altLang="en-US" b="1" dirty="0"/>
              <a:t>과거 데이터 검색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br>
              <a:rPr lang="en-US" altLang="ko-KR" b="1" dirty="0"/>
            </a:br>
            <a:r>
              <a:rPr lang="ko-KR" altLang="en-US" b="1" dirty="0"/>
              <a:t>      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백업 자료 공간에서만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 eaLnBrk="1" hangingPunct="1"/>
            <a:r>
              <a:rPr lang="en-US" altLang="ko-KR" b="1" dirty="0"/>
              <a:t>tar : </a:t>
            </a:r>
            <a:r>
              <a:rPr lang="ko-KR" altLang="en-US" b="1" dirty="0"/>
              <a:t>백업 대상 묶음</a:t>
            </a:r>
            <a:endParaRPr lang="en-US" altLang="ko-KR" b="1" dirty="0"/>
          </a:p>
          <a:p>
            <a:pPr lvl="2" eaLnBrk="1" hangingPunct="1"/>
            <a:r>
              <a:rPr lang="en-US" altLang="ko-KR" b="1" dirty="0"/>
              <a:t>crontab : </a:t>
            </a:r>
            <a:r>
              <a:rPr lang="ko-KR" altLang="en-US" b="1" dirty="0"/>
              <a:t>스케줄러 설정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요약</a:t>
            </a:r>
            <a:endParaRPr lang="en-US" altLang="ko-KR" b="1" dirty="0"/>
          </a:p>
          <a:p>
            <a:pPr lvl="2" eaLnBrk="1" hangingPunct="1"/>
            <a:r>
              <a:rPr lang="ko-KR" altLang="en-US" b="1" dirty="0"/>
              <a:t>백업 대상디렉토리 묶음</a:t>
            </a:r>
            <a:endParaRPr lang="en-US" altLang="ko-KR" b="1" dirty="0"/>
          </a:p>
          <a:p>
            <a:pPr lvl="2" eaLnBrk="1" hangingPunct="1"/>
            <a:r>
              <a:rPr lang="ko-KR" altLang="en-US" b="1" dirty="0"/>
              <a:t>백업 공간에 묶음 파일 이동 또는 직접 생성</a:t>
            </a:r>
            <a:endParaRPr lang="en-US" altLang="ko-KR" b="1" dirty="0"/>
          </a:p>
          <a:p>
            <a:pPr lvl="2" eaLnBrk="1" hangingPunct="1"/>
            <a:r>
              <a:rPr lang="ko-KR" altLang="en-US" b="1" dirty="0"/>
              <a:t>절차를 쉘스크립트로 작성하고</a:t>
            </a:r>
            <a:endParaRPr lang="en-US" altLang="ko-KR" b="1" dirty="0"/>
          </a:p>
          <a:p>
            <a:pPr lvl="2" eaLnBrk="1" hangingPunct="1"/>
            <a:r>
              <a:rPr lang="en-US" altLang="ko-KR" b="1" dirty="0" err="1"/>
              <a:t>cron</a:t>
            </a:r>
            <a:r>
              <a:rPr lang="en-US" altLang="ko-KR" b="1" dirty="0"/>
              <a:t> </a:t>
            </a:r>
            <a:r>
              <a:rPr lang="ko-KR" altLang="en-US" b="1" dirty="0" err="1"/>
              <a:t>스케쥴러를</a:t>
            </a:r>
            <a:r>
              <a:rPr lang="ko-KR" altLang="en-US" b="1" dirty="0"/>
              <a:t> 이용하여 작동</a:t>
            </a:r>
            <a:endParaRPr lang="en-US" altLang="ko-KR" b="1" dirty="0"/>
          </a:p>
          <a:p>
            <a:pPr lvl="2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8B11C83-B93A-E84F-93DD-97A83D2B8ECB}"/>
              </a:ext>
            </a:extLst>
          </p:cNvPr>
          <p:cNvSpPr/>
          <p:nvPr/>
        </p:nvSpPr>
        <p:spPr>
          <a:xfrm>
            <a:off x="4675722" y="1130581"/>
            <a:ext cx="3701714" cy="2757058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95F3F70-1878-1F44-B6AE-1C983688E328}"/>
              </a:ext>
            </a:extLst>
          </p:cNvPr>
          <p:cNvSpPr/>
          <p:nvPr/>
        </p:nvSpPr>
        <p:spPr>
          <a:xfrm>
            <a:off x="4806908" y="2807519"/>
            <a:ext cx="1335214" cy="383921"/>
          </a:xfrm>
          <a:prstGeom prst="roundRect">
            <a:avLst>
              <a:gd name="adj" fmla="val 750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/home/</a:t>
            </a:r>
            <a:r>
              <a:rPr kumimoji="1"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inhatc</a:t>
            </a:r>
            <a:endParaRPr kumimoji="1"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9FC6B3-5DC3-1C44-B342-F8129AD1D6C9}"/>
              </a:ext>
            </a:extLst>
          </p:cNvPr>
          <p:cNvSpPr/>
          <p:nvPr/>
        </p:nvSpPr>
        <p:spPr>
          <a:xfrm>
            <a:off x="4799161" y="1298795"/>
            <a:ext cx="1671687" cy="33240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(AWS) </a:t>
            </a:r>
            <a:endParaRPr kumimoji="1"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192985-CA00-E44F-B72D-72BFA446B023}"/>
              </a:ext>
            </a:extLst>
          </p:cNvPr>
          <p:cNvSpPr/>
          <p:nvPr/>
        </p:nvSpPr>
        <p:spPr>
          <a:xfrm>
            <a:off x="4879639" y="84355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백업 흐름</a:t>
            </a:r>
            <a:endParaRPr lang="ko-Kore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2E2AB79-C163-E64A-80C0-D947CF9B4655}"/>
              </a:ext>
            </a:extLst>
          </p:cNvPr>
          <p:cNvSpPr/>
          <p:nvPr/>
        </p:nvSpPr>
        <p:spPr>
          <a:xfrm>
            <a:off x="6142121" y="1755036"/>
            <a:ext cx="1671687" cy="33240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cron</a:t>
            </a:r>
            <a:endParaRPr kumimoji="1"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70889CFA-4C56-D049-ACD0-28103418C622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6470848" y="1464997"/>
            <a:ext cx="507117" cy="29003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E525E47-E8D8-B441-AFD9-9863E6CD6071}"/>
              </a:ext>
            </a:extLst>
          </p:cNvPr>
          <p:cNvSpPr/>
          <p:nvPr/>
        </p:nvSpPr>
        <p:spPr>
          <a:xfrm>
            <a:off x="6145832" y="2303463"/>
            <a:ext cx="1671687" cy="33240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mybackup.sh</a:t>
            </a:r>
            <a:endParaRPr kumimoji="1"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E5EBE0EE-6749-B945-85DE-B648E5F078F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6871808" y="2193595"/>
            <a:ext cx="216024" cy="371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2E5BC8B0-F305-4F4E-99F2-06885A9A3AD8}"/>
              </a:ext>
            </a:extLst>
          </p:cNvPr>
          <p:cNvCxnSpPr>
            <a:cxnSpLocks/>
            <a:stCxn id="7" idx="0"/>
            <a:endCxn id="19" idx="1"/>
          </p:cNvCxnSpPr>
          <p:nvPr/>
        </p:nvCxnSpPr>
        <p:spPr>
          <a:xfrm rot="5400000" flipH="1" flipV="1">
            <a:off x="5641246" y="2302934"/>
            <a:ext cx="337854" cy="67131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EF4B196C-74F2-F545-A6C5-76A2F2FE5F2A}"/>
              </a:ext>
            </a:extLst>
          </p:cNvPr>
          <p:cNvSpPr/>
          <p:nvPr/>
        </p:nvSpPr>
        <p:spPr>
          <a:xfrm>
            <a:off x="6352469" y="3311758"/>
            <a:ext cx="1814619" cy="383921"/>
          </a:xfrm>
          <a:prstGeom prst="roundRect">
            <a:avLst>
              <a:gd name="adj" fmla="val 750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/home/backup/*.*</a:t>
            </a:r>
            <a:endParaRPr kumimoji="1" lang="ko-KR" altLang="en-US" sz="1400" b="1" dirty="0">
              <a:solidFill>
                <a:srgbClr val="0000C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3116EC7-0D1B-3E48-AE4F-2AE314CBB9AD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16200000" flipH="1">
            <a:off x="6782781" y="2834760"/>
            <a:ext cx="675892" cy="27810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E31220F8-C007-1B4B-98F9-00E0F06AE76A}"/>
              </a:ext>
            </a:extLst>
          </p:cNvPr>
          <p:cNvCxnSpPr/>
          <p:nvPr/>
        </p:nvCxnSpPr>
        <p:spPr>
          <a:xfrm rot="5400000" flipH="1" flipV="1">
            <a:off x="7741427" y="2387717"/>
            <a:ext cx="1008295" cy="839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14F923D-68CF-F74F-9297-E103C6C93EAE}"/>
              </a:ext>
            </a:extLst>
          </p:cNvPr>
          <p:cNvSpPr/>
          <p:nvPr/>
        </p:nvSpPr>
        <p:spPr>
          <a:xfrm>
            <a:off x="8522096" y="2087438"/>
            <a:ext cx="370384" cy="26828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8158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데이터 백업 방법 및 절차 리포트 작성 </a:t>
            </a:r>
            <a:endParaRPr lang="en-US" altLang="ko-KR" dirty="0"/>
          </a:p>
          <a:p>
            <a:pPr lvl="1"/>
            <a:r>
              <a:rPr lang="ko-KR" altLang="en-US" dirty="0"/>
              <a:t>주요내용</a:t>
            </a:r>
            <a:r>
              <a:rPr lang="en-US" altLang="ko-KR" dirty="0"/>
              <a:t> </a:t>
            </a:r>
            <a:r>
              <a:rPr lang="ko-KR" altLang="en-US" dirty="0"/>
              <a:t>대한 사항을 실습하고  절차 등 설정 정리한 자료 </a:t>
            </a:r>
            <a:r>
              <a:rPr lang="ko-KR" altLang="en-US" dirty="0">
                <a:solidFill>
                  <a:srgbClr val="FF0000"/>
                </a:solidFill>
              </a:rPr>
              <a:t>리포트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백업 활용</a:t>
            </a:r>
            <a:r>
              <a:rPr lang="en-US" altLang="ko-KR" dirty="0"/>
              <a:t> </a:t>
            </a:r>
            <a:r>
              <a:rPr lang="ko-KR" altLang="en-US" dirty="0"/>
              <a:t>애 대한 안내 </a:t>
            </a:r>
            <a:r>
              <a:rPr lang="en-US" altLang="ko-KR" dirty="0"/>
              <a:t>(</a:t>
            </a:r>
            <a:r>
              <a:rPr lang="ko-KR" altLang="en-US" dirty="0"/>
              <a:t>설정 및 파일 위치</a:t>
            </a:r>
            <a:r>
              <a:rPr lang="en-US" altLang="ko-KR" dirty="0"/>
              <a:t>,</a:t>
            </a:r>
            <a:r>
              <a:rPr lang="ko-KR" altLang="en-US" dirty="0"/>
              <a:t> 주기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백업 대상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개인서버</a:t>
            </a:r>
            <a:endParaRPr lang="en-US" altLang="ko-KR" dirty="0"/>
          </a:p>
          <a:p>
            <a:pPr lvl="1"/>
            <a:r>
              <a:rPr lang="ko-KR" altLang="en-US" dirty="0" err="1"/>
              <a:t>쉘스크립트</a:t>
            </a:r>
            <a:r>
              <a:rPr lang="ko-KR" altLang="en-US" dirty="0"/>
              <a:t> 위치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inhatc</a:t>
            </a:r>
            <a:r>
              <a:rPr lang="en-US" altLang="ko-KR" dirty="0"/>
              <a:t>/scripts</a:t>
            </a:r>
          </a:p>
          <a:p>
            <a:pPr lvl="1"/>
            <a:r>
              <a:rPr lang="ko-KR" altLang="en-US" dirty="0"/>
              <a:t>대상 자료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inhatc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백업 </a:t>
            </a:r>
            <a:r>
              <a:rPr lang="ko-KR" altLang="en-US" dirty="0" err="1"/>
              <a:t>저장위치</a:t>
            </a:r>
            <a:r>
              <a:rPr lang="ko-KR" altLang="en-US" dirty="0"/>
              <a:t> </a:t>
            </a:r>
            <a:r>
              <a:rPr lang="en-US" altLang="ko-KR" dirty="0"/>
              <a:t>/home/backup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ko-KR" altLang="en-US" dirty="0" err="1"/>
              <a:t>스켸줄러를</a:t>
            </a:r>
            <a:r>
              <a:rPr lang="ko-KR" altLang="en-US" dirty="0"/>
              <a:t> 이용한 주기적인 백업 </a:t>
            </a:r>
            <a:r>
              <a:rPr lang="en-US" altLang="ko-KR" dirty="0"/>
              <a:t>(</a:t>
            </a:r>
            <a:r>
              <a:rPr lang="ko-KR" altLang="en-US" dirty="0"/>
              <a:t>일일 백업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셀스크립트를 이용 </a:t>
            </a:r>
            <a:r>
              <a:rPr lang="en-US" altLang="ko-KR" dirty="0"/>
              <a:t>(</a:t>
            </a:r>
            <a:r>
              <a:rPr lang="ko-KR" altLang="en-US" dirty="0" err="1"/>
              <a:t>쉘스크립트</a:t>
            </a:r>
            <a:r>
              <a:rPr lang="ko-KR" altLang="en-US" dirty="0"/>
              <a:t> 작성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일 자료만 </a:t>
            </a:r>
            <a:r>
              <a:rPr lang="ko-KR" altLang="en-US" dirty="0" err="1"/>
              <a:t>백업자료</a:t>
            </a:r>
            <a:r>
              <a:rPr lang="ko-KR" altLang="en-US" dirty="0"/>
              <a:t> 보관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방법 및 안내</a:t>
            </a:r>
            <a:endParaRPr lang="en-US" altLang="ko-KR" dirty="0"/>
          </a:p>
          <a:p>
            <a:pPr lvl="1"/>
            <a:r>
              <a:rPr lang="ko-KR" altLang="en-US" dirty="0"/>
              <a:t>리프트 작성 하여 파일로 작성 </a:t>
            </a:r>
            <a:r>
              <a:rPr lang="en-US" altLang="ko-KR" dirty="0"/>
              <a:t>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제출시간</a:t>
            </a:r>
            <a:r>
              <a:rPr lang="ko-KR" altLang="en-US" dirty="0"/>
              <a:t>  준수 </a:t>
            </a:r>
            <a:r>
              <a:rPr lang="en-US" altLang="ko-KR" dirty="0"/>
              <a:t>(</a:t>
            </a:r>
            <a:r>
              <a:rPr lang="ko-KR" altLang="en-US" dirty="0" err="1"/>
              <a:t>이런닝</a:t>
            </a:r>
            <a:r>
              <a:rPr lang="ko-KR" altLang="en-US" dirty="0"/>
              <a:t> 확인 필수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ore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904A62A-8D89-514B-B2C7-03E3BE722747}"/>
              </a:ext>
            </a:extLst>
          </p:cNvPr>
          <p:cNvSpPr/>
          <p:nvPr/>
        </p:nvSpPr>
        <p:spPr>
          <a:xfrm>
            <a:off x="4891844" y="2568587"/>
            <a:ext cx="3322712" cy="1114526"/>
          </a:xfrm>
          <a:prstGeom prst="roundRect">
            <a:avLst>
              <a:gd name="adj" fmla="val 799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 여러분 서버에서 작동 </a:t>
            </a:r>
            <a:r>
              <a:rPr lang="ko-KR" altLang="en-US" sz="1600" dirty="0" err="1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하는것을</a:t>
            </a:r>
            <a:r>
              <a:rPr lang="ko-KR" altLang="en-US" sz="16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기준으로 리포트 작성 바람</a:t>
            </a:r>
            <a:endParaRPr kumimoji="1" lang="ko-KR" altLang="en-US" sz="1600" dirty="0">
              <a:solidFill>
                <a:srgbClr val="0000C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END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479</Words>
  <Application>Microsoft Macintosh PowerPoint</Application>
  <PresentationFormat>화면 슬라이드 쇼(16:9)</PresentationFormat>
  <Paragraphs>188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Malgun Gothic</vt:lpstr>
      <vt:lpstr>NanumGothic</vt:lpstr>
      <vt:lpstr>Wingdings</vt:lpstr>
      <vt:lpstr>벽지</vt:lpstr>
      <vt:lpstr>PowerPoint 프레젠테이션</vt:lpstr>
      <vt:lpstr>강의계획 </vt:lpstr>
      <vt:lpstr>Backup &amp; Recovery</vt:lpstr>
      <vt:lpstr>Backup</vt:lpstr>
      <vt:lpstr>Backup &amp; Recovery 방법</vt:lpstr>
      <vt:lpstr>실습 내용</vt:lpstr>
      <vt:lpstr>실습 과제 #1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141</cp:revision>
  <dcterms:created xsi:type="dcterms:W3CDTF">2020-04-26T14:21:22Z</dcterms:created>
  <dcterms:modified xsi:type="dcterms:W3CDTF">2023-05-21T03:15:11Z</dcterms:modified>
</cp:coreProperties>
</file>