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sldIdLst>
    <p:sldId id="256" r:id="rId2"/>
    <p:sldId id="422" r:id="rId3"/>
    <p:sldId id="424" r:id="rId4"/>
    <p:sldId id="445" r:id="rId5"/>
    <p:sldId id="446" r:id="rId6"/>
    <p:sldId id="449" r:id="rId7"/>
    <p:sldId id="442" r:id="rId8"/>
    <p:sldId id="448" r:id="rId9"/>
    <p:sldId id="447" r:id="rId10"/>
    <p:sldId id="437" r:id="rId11"/>
    <p:sldId id="428" r:id="rId12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FF00"/>
    <a:srgbClr val="B2B2B2"/>
    <a:srgbClr val="C0C0C0"/>
    <a:srgbClr val="DDDDDD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30" autoAdjust="0"/>
    <p:restoredTop sz="78170" autoAdjust="0"/>
  </p:normalViewPr>
  <p:slideViewPr>
    <p:cSldViewPr>
      <p:cViewPr varScale="1">
        <p:scale>
          <a:sx n="123" d="100"/>
          <a:sy n="123" d="100"/>
        </p:scale>
        <p:origin x="33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4EABFB-E08F-49DF-8265-E217B76A8C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서비스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구성세번째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데이터베이스 서비스</a:t>
            </a:r>
            <a:r>
              <a:rPr kumimoji="1" lang="en-US" altLang="ko-KR" dirty="0"/>
              <a:t>FTP </a:t>
            </a:r>
            <a:r>
              <a:rPr kumimoji="1" lang="ko-KR" altLang="en-US" dirty="0"/>
              <a:t>서비스 에 대하여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80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05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575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0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61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778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35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EF9A7D5-8745-4F2A-9B8F-9189281F6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D6E08986-56FB-4A0D-8390-7BCFB33A5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4416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4416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9AAB7-1A3B-4D39-A2EC-D246E0F237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261939"/>
            <a:ext cx="7570788" cy="3655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897731"/>
            <a:ext cx="8229600" cy="378023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C9758A7-819C-44EC-84E2-C74919202C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303498"/>
            <a:ext cx="7570788" cy="365522"/>
          </a:xfrm>
        </p:spPr>
        <p:txBody>
          <a:bodyPr/>
          <a:lstStyle>
            <a:lvl1pPr>
              <a:defRPr sz="1800"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F028958-D598-44DC-9240-76C70ABBA4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A6E2F0A-AC60-41B1-9822-349A5E31D9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01D8DBC-E29C-4985-8775-A3357A361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6FBB4F5-11B4-4514-8965-B6C3230C1E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892B08D-993E-47CD-AFC8-049DA18837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47313AA-A263-4620-92D8-05F6B9290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7DDA88A-0BC6-442E-9ED6-4506261820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7731"/>
            <a:ext cx="8229600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313"/>
            <a:ext cx="2133600" cy="23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ECCF47-D882-4045-83C3-5F071B1CD2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09" name="Rectangle 9"/>
          <p:cNvSpPr>
            <a:spLocks noChangeArrowheads="1"/>
          </p:cNvSpPr>
          <p:nvPr userDrawn="1"/>
        </p:nvSpPr>
        <p:spPr bwMode="auto">
          <a:xfrm>
            <a:off x="395291" y="303610"/>
            <a:ext cx="504825" cy="3238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0" name="Rectangle 10"/>
          <p:cNvSpPr>
            <a:spLocks noChangeArrowheads="1"/>
          </p:cNvSpPr>
          <p:nvPr userDrawn="1"/>
        </p:nvSpPr>
        <p:spPr bwMode="auto">
          <a:xfrm>
            <a:off x="900116" y="303610"/>
            <a:ext cx="792003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1" name="Line 11"/>
          <p:cNvSpPr>
            <a:spLocks noChangeShapeType="1"/>
          </p:cNvSpPr>
          <p:nvPr userDrawn="1"/>
        </p:nvSpPr>
        <p:spPr bwMode="auto">
          <a:xfrm>
            <a:off x="395288" y="4731544"/>
            <a:ext cx="8424862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61939"/>
            <a:ext cx="7570788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 userDrawn="1"/>
        </p:nvSpPr>
        <p:spPr bwMode="auto">
          <a:xfrm>
            <a:off x="395290" y="4764883"/>
            <a:ext cx="1928733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50"/>
              <a:t>INHA Technical College - SangJun, Im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5pPr>
      <a:lvl6pPr marL="342892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6pPr>
      <a:lvl7pPr marL="685783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7pPr>
      <a:lvl8pPr marL="1028675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8pPr>
      <a:lvl9pPr marL="1371566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257168" indent="-25716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02432" indent="-24407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1500">
          <a:solidFill>
            <a:schemeClr val="tx1"/>
          </a:solidFill>
          <a:latin typeface="+mn-lt"/>
          <a:ea typeface="+mn-ea"/>
        </a:defRPr>
      </a:lvl2pPr>
      <a:lvl3pPr marL="766744" indent="-26312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3pPr>
      <a:lvl4pPr marL="1004863" indent="-236929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200">
          <a:solidFill>
            <a:schemeClr val="tx1"/>
          </a:solidFill>
          <a:latin typeface="+mn-lt"/>
          <a:ea typeface="+mn-ea"/>
        </a:defRPr>
      </a:lvl4pPr>
      <a:lvl5pPr marL="1260841" indent="-2547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5pPr>
      <a:lvl6pPr marL="1603732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6pPr>
      <a:lvl7pPr marL="1946624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7pPr>
      <a:lvl8pPr marL="2289515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8pPr>
      <a:lvl9pPr marL="2632406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104537" y="379227"/>
            <a:ext cx="110479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INHA Technical College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175624" y="1076576"/>
            <a:ext cx="2792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NanumGothic" charset="-127"/>
                <a:ea typeface="NanumGothic" charset="-127"/>
                <a:cs typeface="NanumGothic" charset="-127"/>
              </a:rPr>
              <a:t>엔터프라이즈 서버관리</a:t>
            </a: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auto">
          <a:xfrm>
            <a:off x="755576" y="969367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755576" y="1995686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3236367" y="3075806"/>
            <a:ext cx="256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SangJun</a:t>
            </a:r>
            <a:r>
              <a:rPr lang="en-US" altLang="ko-KR" sz="1500" b="1" dirty="0">
                <a:latin typeface="NanumGothic" charset="-127"/>
                <a:ea typeface="NanumGothic" charset="-127"/>
                <a:cs typeface="NanumGothic" charset="-127"/>
              </a:rPr>
              <a:t>, </a:t>
            </a:r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Im</a:t>
            </a:r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NanumGothic" charset="-127"/>
                <a:ea typeface="NanumGothic" charset="-127"/>
                <a:cs typeface="NanumGothic" charset="-127"/>
              </a:rPr>
              <a:t>Department of Computer Science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e_mail</a:t>
            </a:r>
            <a:r>
              <a:rPr lang="en-US" altLang="ko-KR" sz="1200" dirty="0">
                <a:latin typeface="NanumGothic" charset="-127"/>
                <a:ea typeface="NanumGothic" charset="-127"/>
                <a:cs typeface="NanumGothic" charset="-127"/>
              </a:rPr>
              <a:t> : </a:t>
            </a:r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imsangjun@gmail.com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643377" y="4697017"/>
            <a:ext cx="85953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2023</a:t>
            </a:r>
            <a:r>
              <a:rPr lang="ko-KR" altLang="en-US" sz="750" b="1" dirty="0">
                <a:latin typeface="NanumGothic" charset="-127"/>
                <a:ea typeface="NanumGothic" charset="-127"/>
                <a:cs typeface="NanumGothic" charset="-127"/>
              </a:rPr>
              <a:t>년도 </a:t>
            </a:r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1</a:t>
            </a:r>
            <a:r>
              <a:rPr lang="ko-KR" altLang="en-US" sz="750" b="1" dirty="0">
                <a:latin typeface="NanumGothic" charset="-127"/>
                <a:ea typeface="NanumGothic" charset="-127"/>
                <a:cs typeface="NanumGothic" charset="-127"/>
              </a:rPr>
              <a:t>학기</a:t>
            </a:r>
          </a:p>
        </p:txBody>
      </p:sp>
      <p:pic>
        <p:nvPicPr>
          <p:cNvPr id="2056" name="Picture 14" descr="ci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341" y="238734"/>
            <a:ext cx="432197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3851920" y="1659234"/>
            <a:ext cx="133402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(</a:t>
            </a:r>
            <a:r>
              <a:rPr lang="ko-KR" altLang="en-US" sz="1050" b="1" dirty="0">
                <a:latin typeface="NanumGothic" charset="-127"/>
                <a:ea typeface="NanumGothic" charset="-127"/>
                <a:cs typeface="NanumGothic" charset="-127"/>
              </a:rPr>
              <a:t> </a:t>
            </a:r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7</a:t>
            </a:r>
            <a:r>
              <a:rPr lang="en-US" altLang="ko-KR" sz="1050" b="1">
                <a:latin typeface="NanumGothic" charset="-127"/>
                <a:ea typeface="NanumGothic" charset="-127"/>
                <a:cs typeface="NanumGothic" charset="-127"/>
              </a:rPr>
              <a:t>.</a:t>
            </a:r>
            <a:r>
              <a:rPr lang="ko-KR" altLang="en-US" sz="1050" b="1" dirty="0">
                <a:latin typeface="NanumGothic" charset="-127"/>
                <a:ea typeface="NanumGothic" charset="-127"/>
                <a:cs typeface="NanumGothic" charset="-127"/>
              </a:rPr>
              <a:t> 서비스 구성 </a:t>
            </a:r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#3</a:t>
            </a:r>
            <a:r>
              <a:rPr lang="ko-KR" altLang="en-US" sz="1050" b="1" dirty="0">
                <a:latin typeface="NanumGothic" charset="-127"/>
                <a:ea typeface="NanumGothic" charset="-127"/>
                <a:cs typeface="NanumGothic" charset="-127"/>
              </a:rPr>
              <a:t> </a:t>
            </a:r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)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8181062" y="4664870"/>
            <a:ext cx="35137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#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#1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D0FF9-C939-A849-A8E6-0A7EDB2E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97731"/>
            <a:ext cx="807524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FTP 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r>
              <a:rPr lang="ko-KR" altLang="en-US" dirty="0" err="1"/>
              <a:t>공용서버에</a:t>
            </a:r>
            <a:r>
              <a:rPr lang="ko-KR" altLang="en-US" dirty="0"/>
              <a:t> 파일 업로드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업로드 안내</a:t>
            </a:r>
            <a:endParaRPr lang="en-US" altLang="ko-KR" dirty="0"/>
          </a:p>
          <a:p>
            <a:pPr lvl="1"/>
            <a:r>
              <a:rPr lang="ko-KR" altLang="en-US" dirty="0"/>
              <a:t>업로드 방법</a:t>
            </a:r>
            <a:r>
              <a:rPr lang="en-US" altLang="ko-KR" dirty="0"/>
              <a:t> : pc  </a:t>
            </a:r>
            <a:r>
              <a:rPr lang="ko-KR" altLang="en-US" dirty="0"/>
              <a:t>에서 </a:t>
            </a:r>
            <a:r>
              <a:rPr lang="en-US" altLang="ko-KR" dirty="0"/>
              <a:t>ftp</a:t>
            </a:r>
            <a:r>
              <a:rPr lang="ko-KR" altLang="en-US" dirty="0"/>
              <a:t> 프로그램을 이용 </a:t>
            </a:r>
            <a:endParaRPr lang="en-US" altLang="ko-KR" dirty="0"/>
          </a:p>
          <a:p>
            <a:pPr lvl="1"/>
            <a:r>
              <a:rPr lang="ko-KR" altLang="en-US" dirty="0"/>
              <a:t>저장 위치 </a:t>
            </a:r>
            <a:r>
              <a:rPr lang="en-US" altLang="ko-KR" dirty="0"/>
              <a:t>:</a:t>
            </a:r>
            <a:r>
              <a:rPr lang="ko-KR" altLang="en-US" dirty="0"/>
              <a:t> 개인 </a:t>
            </a:r>
            <a:r>
              <a:rPr lang="ko-KR" altLang="en-US" dirty="0" err="1"/>
              <a:t>홈디렉토리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work0508</a:t>
            </a:r>
          </a:p>
          <a:p>
            <a:pPr lvl="1"/>
            <a:r>
              <a:rPr lang="ko-KR" altLang="en-US" dirty="0" err="1"/>
              <a:t>파일종류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용량이 </a:t>
            </a:r>
            <a:r>
              <a:rPr lang="en-US" altLang="ko-KR" dirty="0"/>
              <a:t>1</a:t>
            </a:r>
            <a:r>
              <a:rPr lang="ko-KR" altLang="en-US" dirty="0"/>
              <a:t>메가 넘지 않는 이미지 파일 </a:t>
            </a:r>
            <a:r>
              <a:rPr lang="en-US" altLang="ko-KR" dirty="0"/>
              <a:t>(</a:t>
            </a:r>
            <a:r>
              <a:rPr lang="ko-KR" altLang="en-US" dirty="0"/>
              <a:t>프로필 사진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업로드 파일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공용서버</a:t>
            </a:r>
            <a:r>
              <a:rPr lang="ko-KR" altLang="en-US" dirty="0"/>
              <a:t> 주소 별도 공지</a:t>
            </a:r>
            <a:endParaRPr lang="en-US" altLang="ko-KR" dirty="0"/>
          </a:p>
          <a:p>
            <a:r>
              <a:rPr lang="en-US" altLang="x-none" dirty="0"/>
              <a:t>VI </a:t>
            </a:r>
            <a:r>
              <a:rPr lang="ko-KR" altLang="en-US" dirty="0"/>
              <a:t>활용법 개인 학습 </a:t>
            </a:r>
            <a:r>
              <a:rPr lang="en-US" altLang="ko-KR" dirty="0"/>
              <a:t>(</a:t>
            </a:r>
            <a:r>
              <a:rPr lang="ko-KR" altLang="en-US" dirty="0"/>
              <a:t>차주 셀 프로그램에 활용</a:t>
            </a:r>
            <a:r>
              <a:rPr lang="en-US" altLang="ko-KR" dirty="0"/>
              <a:t>)</a:t>
            </a:r>
            <a:endParaRPr lang="en-US" altLang="x-none" dirty="0"/>
          </a:p>
          <a:p>
            <a:pPr marL="0" indent="0">
              <a:buNone/>
            </a:pPr>
            <a:endParaRPr lang="en-US" altLang="x-non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07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02840-DA4C-054C-8498-C93E1D291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D2379-A4A3-C640-A7A8-0566E4853470}"/>
              </a:ext>
            </a:extLst>
          </p:cNvPr>
          <p:cNvSpPr txBox="1"/>
          <p:nvPr/>
        </p:nvSpPr>
        <p:spPr>
          <a:xfrm>
            <a:off x="3851920" y="227936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3200" b="1" dirty="0"/>
              <a:t>END</a:t>
            </a:r>
            <a:endParaRPr kumimoji="1" lang="x-none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05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93BE-6DFB-4445-988A-DCD24E51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x-none" altLang="en-US" dirty="0"/>
              <a:t>강의계획</a:t>
            </a:r>
            <a:r>
              <a:rPr kumimoji="1" lang="ko-KR" altLang="en-US" dirty="0"/>
              <a:t> 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269B3-91B8-FD48-B12D-B0F36DC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2" y="897731"/>
            <a:ext cx="3826768" cy="378023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서버 구성</a:t>
            </a:r>
            <a:endParaRPr lang="en-US" altLang="ko-KR" dirty="0"/>
          </a:p>
          <a:p>
            <a:pPr lvl="1"/>
            <a:r>
              <a:rPr lang="en-US" altLang="ko-KR" dirty="0"/>
              <a:t>AWS </a:t>
            </a:r>
            <a:r>
              <a:rPr lang="ko-KR" altLang="en-US" dirty="0"/>
              <a:t>회원 가입 및 준비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서버 설치 </a:t>
            </a:r>
          </a:p>
          <a:p>
            <a:pPr lvl="1"/>
            <a:r>
              <a:rPr lang="ko-KR" altLang="en-US" dirty="0" err="1"/>
              <a:t>래드햇</a:t>
            </a:r>
            <a:r>
              <a:rPr lang="ko-KR" altLang="en-US" dirty="0"/>
              <a:t> 리눅스 서버 설치</a:t>
            </a:r>
            <a:endParaRPr lang="en-US" altLang="ko-KR" dirty="0"/>
          </a:p>
          <a:p>
            <a:pPr lvl="1"/>
            <a:r>
              <a:rPr lang="ko-KR" altLang="en-US" dirty="0" err="1"/>
              <a:t>운영환경</a:t>
            </a:r>
            <a:r>
              <a:rPr lang="ko-KR" altLang="en-US" dirty="0"/>
              <a:t> 기본 구성</a:t>
            </a:r>
            <a:endParaRPr lang="en-US" altLang="ko-KR" dirty="0"/>
          </a:p>
          <a:p>
            <a:pPr lvl="1"/>
            <a:r>
              <a:rPr lang="ko-KR" altLang="en-US" dirty="0"/>
              <a:t>사용자 생성 </a:t>
            </a:r>
            <a:r>
              <a:rPr lang="en-US" altLang="ko-KR" dirty="0"/>
              <a:t>(</a:t>
            </a:r>
            <a:r>
              <a:rPr lang="en-US" altLang="ko-KR" dirty="0" err="1"/>
              <a:t>inhatc</a:t>
            </a:r>
            <a:r>
              <a:rPr lang="en-US" altLang="ko-KR" dirty="0"/>
              <a:t>)</a:t>
            </a:r>
          </a:p>
          <a:p>
            <a:pPr marL="258359" lvl="1" indent="0">
              <a:buNone/>
            </a:pPr>
            <a:endParaRPr lang="en-US" altLang="x-none" dirty="0"/>
          </a:p>
          <a:p>
            <a:r>
              <a:rPr kumimoji="1" lang="ko-KR" altLang="en-US" dirty="0"/>
              <a:t>서버 모듈 설치 및 기본 명령 실습</a:t>
            </a:r>
            <a:endParaRPr kumimoji="1" lang="en-US" altLang="ko-KR" dirty="0"/>
          </a:p>
          <a:p>
            <a:pPr lvl="1"/>
            <a:r>
              <a:rPr lang="ko-KR" altLang="en-US" dirty="0"/>
              <a:t>필수 모듈 설치</a:t>
            </a:r>
            <a:endParaRPr lang="en-US" altLang="ko-KR" dirty="0"/>
          </a:p>
          <a:p>
            <a:pPr lvl="1"/>
            <a:r>
              <a:rPr lang="ko-KR" altLang="en-US" dirty="0" err="1"/>
              <a:t>공용서버</a:t>
            </a:r>
            <a:r>
              <a:rPr lang="ko-KR" altLang="en-US" dirty="0"/>
              <a:t> 접근 확인</a:t>
            </a:r>
            <a:endParaRPr lang="en-US" altLang="ko-KR" dirty="0"/>
          </a:p>
          <a:p>
            <a:pPr lvl="1"/>
            <a:r>
              <a:rPr lang="ko-KR" altLang="en-US" dirty="0" err="1"/>
              <a:t>기본명령어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/>
              <a:t>고급 명령어 실습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>
                <a:solidFill>
                  <a:srgbClr val="0070C0"/>
                </a:solidFill>
              </a:rPr>
              <a:t>서비스 구성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0070C0"/>
                </a:solidFill>
              </a:rPr>
              <a:t>웹서비스</a:t>
            </a:r>
            <a:r>
              <a:rPr lang="ko-KR" altLang="en-US" b="1" dirty="0">
                <a:solidFill>
                  <a:srgbClr val="0070C0"/>
                </a:solidFill>
              </a:rPr>
              <a:t> 구성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이메일 서비스 구성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보안 서비스 구성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DNS </a:t>
            </a:r>
            <a:r>
              <a:rPr lang="ko-KR" altLang="en-US" b="1" dirty="0">
                <a:solidFill>
                  <a:srgbClr val="0070C0"/>
                </a:solidFill>
              </a:rPr>
              <a:t>서비스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Database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sftp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0D90E-FFE0-AF45-AB85-A960E7E20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269B4C-64A8-D548-8782-969972D53988}"/>
              </a:ext>
            </a:extLst>
          </p:cNvPr>
          <p:cNvSpPr txBox="1">
            <a:spLocks/>
          </p:cNvSpPr>
          <p:nvPr/>
        </p:nvSpPr>
        <p:spPr bwMode="auto">
          <a:xfrm>
            <a:off x="4674394" y="837549"/>
            <a:ext cx="3826768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7168" indent="-25716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502432" indent="-24407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15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 marL="766744" indent="-26312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 marL="1004863" indent="-23692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12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4pPr>
            <a:lvl5pPr marL="1260841" indent="-2547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5pPr>
            <a:lvl6pPr marL="1603732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1946624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289515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632406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프로그래밍</a:t>
            </a:r>
            <a:endParaRPr lang="en-US" altLang="ko-KR" kern="0" dirty="0"/>
          </a:p>
          <a:p>
            <a:pPr lvl="1"/>
            <a:r>
              <a:rPr lang="ko-KR" altLang="en-US" kern="0" dirty="0"/>
              <a:t>쉘 프로그래밍</a:t>
            </a:r>
            <a:endParaRPr lang="en-US" altLang="ko-KR" kern="0" dirty="0"/>
          </a:p>
          <a:p>
            <a:pPr lvl="1"/>
            <a:r>
              <a:rPr lang="ko-KR" altLang="en-US" kern="0" dirty="0"/>
              <a:t>백업 </a:t>
            </a:r>
            <a:r>
              <a:rPr lang="ko-KR" altLang="en-US" kern="0" dirty="0" err="1"/>
              <a:t>리커버리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모니터링 프로그램</a:t>
            </a:r>
            <a:endParaRPr lang="en-US" altLang="ko-KR" kern="0" dirty="0"/>
          </a:p>
          <a:p>
            <a:pPr lvl="1"/>
            <a:r>
              <a:rPr lang="ko-KR" altLang="en-US" kern="0" dirty="0"/>
              <a:t>개발 환경 구축 </a:t>
            </a:r>
            <a:r>
              <a:rPr lang="en-US" altLang="ko-KR" kern="0" dirty="0"/>
              <a:t>(C/C++ , JAVA, php)</a:t>
            </a:r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서비스 분석</a:t>
            </a:r>
            <a:endParaRPr lang="en-US" altLang="ko-KR" kern="0" dirty="0"/>
          </a:p>
          <a:p>
            <a:pPr lvl="1"/>
            <a:r>
              <a:rPr lang="ko-KR" altLang="en-US" kern="0" dirty="0"/>
              <a:t>서비스 관리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서비스 모니터링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보안 및 튜닝</a:t>
            </a:r>
            <a:endParaRPr lang="en-US" altLang="ko-KR" kern="0" dirty="0"/>
          </a:p>
          <a:p>
            <a:pPr lvl="1"/>
            <a:r>
              <a:rPr lang="ko-KR" altLang="en-US" kern="0" dirty="0"/>
              <a:t>네트워크 보안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보안</a:t>
            </a:r>
            <a:endParaRPr lang="en-US" altLang="ko-KR" kern="0" dirty="0"/>
          </a:p>
          <a:p>
            <a:pPr lvl="1"/>
            <a:r>
              <a:rPr lang="ko-KR" altLang="en-US" kern="0" dirty="0"/>
              <a:t>어플리케이션 보안</a:t>
            </a:r>
            <a:endParaRPr lang="en-US" altLang="ko-KR" kern="0" dirty="0"/>
          </a:p>
          <a:p>
            <a:pPr lvl="1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0808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데이터베이스 서비스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</a:p>
          <a:p>
            <a:pPr lvl="1"/>
            <a:r>
              <a:rPr lang="en-US" altLang="ko-KR" dirty="0"/>
              <a:t>MS SQL SERVER</a:t>
            </a:r>
          </a:p>
          <a:p>
            <a:pPr lvl="1"/>
            <a:r>
              <a:rPr lang="en-US" altLang="ko-KR" dirty="0"/>
              <a:t>MYSQL / MARIADB</a:t>
            </a:r>
          </a:p>
          <a:p>
            <a:pPr lvl="1"/>
            <a:r>
              <a:rPr lang="en-US" altLang="ko-KR" dirty="0"/>
              <a:t>DB2</a:t>
            </a:r>
          </a:p>
          <a:p>
            <a:pPr lvl="1"/>
            <a:r>
              <a:rPr lang="en-US" altLang="ko-KR" dirty="0"/>
              <a:t>ACCESS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데이터베이스 활용</a:t>
            </a:r>
            <a:endParaRPr lang="en-US" altLang="ko-KR" dirty="0"/>
          </a:p>
          <a:p>
            <a:pPr lvl="1"/>
            <a:r>
              <a:rPr lang="ko-KR" altLang="en-US" dirty="0"/>
              <a:t>응용 프로그램을 통한 활용</a:t>
            </a:r>
            <a:endParaRPr lang="en-US" altLang="ko-KR" dirty="0"/>
          </a:p>
          <a:p>
            <a:pPr lvl="1"/>
            <a:r>
              <a:rPr lang="ko-KR" altLang="en-US" dirty="0"/>
              <a:t>직접 접속을 통한 활용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SQL </a:t>
            </a:r>
          </a:p>
          <a:p>
            <a:pPr lvl="1"/>
            <a:r>
              <a:rPr lang="en-US" altLang="ko-KR" dirty="0"/>
              <a:t>Structured Query Language</a:t>
            </a:r>
          </a:p>
          <a:p>
            <a:pPr lvl="1"/>
            <a:r>
              <a:rPr lang="ko-KR" altLang="en-US" dirty="0"/>
              <a:t>데이터베이스 관리를 위한 특수 목적 언어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74600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데이터베이스 서비스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SQL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2E76277-EB2D-2940-BBB9-C3AFA490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SQL</a:t>
            </a:r>
          </a:p>
          <a:p>
            <a:pPr lvl="1"/>
            <a:r>
              <a:rPr lang="en-US" altLang="ko-KR" dirty="0"/>
              <a:t>Structured Query Language</a:t>
            </a:r>
          </a:p>
          <a:p>
            <a:pPr lvl="1"/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endParaRPr lang="ko-KR" altLang="en-US" dirty="0"/>
          </a:p>
          <a:p>
            <a:pPr lvl="1"/>
            <a:r>
              <a:rPr lang="ko-KR" altLang="en-US" dirty="0"/>
              <a:t>관계형 데이터베이스 관리 시스템</a:t>
            </a:r>
            <a:r>
              <a:rPr lang="en-US" altLang="ko-KR" dirty="0"/>
              <a:t>(RDBMS)</a:t>
            </a:r>
            <a:r>
              <a:rPr lang="ko-KR" altLang="en-US" dirty="0"/>
              <a:t>의 데이터를 관리하기 위해 설계된 특수 목적의 프로그래밍 언어이다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관계형 데이터베이스 관리 시스템에서 자료의 검색과 관리</a:t>
            </a:r>
            <a:r>
              <a:rPr lang="en-US" altLang="ko-KR" dirty="0"/>
              <a:t>, </a:t>
            </a:r>
            <a:r>
              <a:rPr lang="ko-KR" altLang="en-US" dirty="0"/>
              <a:t>데이터베이스 스키마 생성과 수정</a:t>
            </a:r>
            <a:r>
              <a:rPr lang="en-US" altLang="ko-KR" dirty="0"/>
              <a:t>, </a:t>
            </a:r>
            <a:r>
              <a:rPr lang="ko-KR" altLang="en-US" dirty="0"/>
              <a:t>데이터베이스 객체 접근 조정 관리를 위해 고안</a:t>
            </a:r>
          </a:p>
          <a:p>
            <a:pPr lvl="1"/>
            <a:r>
              <a:rPr lang="ko-KR" altLang="en-US" dirty="0"/>
              <a:t>많은 수의 데이터베이스 관련 프로그램들이 </a:t>
            </a:r>
            <a:r>
              <a:rPr lang="en-US" altLang="ko-KR" dirty="0"/>
              <a:t>SQL</a:t>
            </a:r>
            <a:r>
              <a:rPr lang="ko-KR" altLang="en-US" dirty="0"/>
              <a:t>을 표준으로 채택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데이터베이스 언어 </a:t>
            </a:r>
            <a:r>
              <a:rPr lang="en-US" altLang="ko-KR" dirty="0"/>
              <a:t>SQL </a:t>
            </a:r>
            <a:r>
              <a:rPr lang="ko-KR" altLang="en-US" dirty="0"/>
              <a:t>문법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데이터 정의 언어 </a:t>
            </a:r>
            <a:r>
              <a:rPr lang="en-US" altLang="ko-KR" dirty="0"/>
              <a:t>(DDL : Data Definition Language)</a:t>
            </a:r>
          </a:p>
          <a:p>
            <a:pPr lvl="1"/>
            <a:r>
              <a:rPr lang="ko-KR" altLang="en-US" dirty="0"/>
              <a:t>데이터 조작 언어 </a:t>
            </a:r>
            <a:r>
              <a:rPr lang="en-US" altLang="ko-KR" dirty="0"/>
              <a:t>(DML : Data Manipulation Language)</a:t>
            </a:r>
          </a:p>
          <a:p>
            <a:pPr lvl="1"/>
            <a:r>
              <a:rPr lang="ko-KR" altLang="en-US" dirty="0">
                <a:solidFill>
                  <a:srgbClr val="00B0F0"/>
                </a:solidFill>
              </a:rPr>
              <a:t>데이터 제어 언어 </a:t>
            </a:r>
            <a:r>
              <a:rPr lang="en-US" altLang="ko-KR" dirty="0">
                <a:solidFill>
                  <a:srgbClr val="00B0F0"/>
                </a:solidFill>
              </a:rPr>
              <a:t>(DCL : Data Control Language)</a:t>
            </a:r>
            <a:endParaRPr lang="ko-KR" altLang="en-US" dirty="0">
              <a:solidFill>
                <a:srgbClr val="00B0F0"/>
              </a:solidFill>
            </a:endParaRP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90263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데이터베이스 </a:t>
            </a:r>
            <a:r>
              <a:rPr lang="ko-KR" altLang="en-US" dirty="0"/>
              <a:t>접근 개요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FE49E26-8E3B-9646-9EDC-2C143FAAD5C9}"/>
              </a:ext>
            </a:extLst>
          </p:cNvPr>
          <p:cNvSpPr/>
          <p:nvPr/>
        </p:nvSpPr>
        <p:spPr>
          <a:xfrm>
            <a:off x="5508104" y="1131590"/>
            <a:ext cx="2376264" cy="3456384"/>
          </a:xfrm>
          <a:prstGeom prst="roundRect">
            <a:avLst>
              <a:gd name="adj" fmla="val 79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FE2EFCC-7BBD-5148-AE8F-BF73468B471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657979" y="1582584"/>
            <a:ext cx="2138157" cy="253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E68F772-9B2F-DE42-872C-CE2EB912D8A9}"/>
              </a:ext>
            </a:extLst>
          </p:cNvPr>
          <p:cNvSpPr/>
          <p:nvPr/>
        </p:nvSpPr>
        <p:spPr>
          <a:xfrm>
            <a:off x="2083861" y="1250578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Putty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A37D49-09FA-2347-87B2-554143A77134}"/>
              </a:ext>
            </a:extLst>
          </p:cNvPr>
          <p:cNvSpPr/>
          <p:nvPr/>
        </p:nvSpPr>
        <p:spPr>
          <a:xfrm>
            <a:off x="5796136" y="2067694"/>
            <a:ext cx="1800200" cy="964119"/>
          </a:xfrm>
          <a:prstGeom prst="roundRect">
            <a:avLst>
              <a:gd name="adj" fmla="val 75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13DC7-FCB0-4C4B-9A2F-FDDADC42D40F}"/>
              </a:ext>
            </a:extLst>
          </p:cNvPr>
          <p:cNvSpPr txBox="1"/>
          <p:nvPr/>
        </p:nvSpPr>
        <p:spPr>
          <a:xfrm>
            <a:off x="3800250" y="1357505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TCP IP</a:t>
            </a:r>
            <a:endParaRPr lang="ko-KR" altLang="en-US" sz="11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1E7922-2422-E44B-B01F-87A4DCA77E56}"/>
              </a:ext>
            </a:extLst>
          </p:cNvPr>
          <p:cNvSpPr/>
          <p:nvPr/>
        </p:nvSpPr>
        <p:spPr>
          <a:xfrm>
            <a:off x="2424414" y="843558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6D24A37-2F5F-5E44-A9E4-F23A0CF588B7}"/>
              </a:ext>
            </a:extLst>
          </p:cNvPr>
          <p:cNvSpPr/>
          <p:nvPr/>
        </p:nvSpPr>
        <p:spPr>
          <a:xfrm>
            <a:off x="5796136" y="1347614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Shell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281B8C6-085D-0244-854B-5BFD26EF9C75}"/>
              </a:ext>
            </a:extLst>
          </p:cNvPr>
          <p:cNvSpPr/>
          <p:nvPr/>
        </p:nvSpPr>
        <p:spPr>
          <a:xfrm>
            <a:off x="5796136" y="3253939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1DE56-7027-654F-A0B6-CCEA60B92AD5}"/>
              </a:ext>
            </a:extLst>
          </p:cNvPr>
          <p:cNvSpPr txBox="1"/>
          <p:nvPr/>
        </p:nvSpPr>
        <p:spPr>
          <a:xfrm>
            <a:off x="5052598" y="169565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22</a:t>
            </a:r>
            <a:endParaRPr lang="ko-KR" altLang="en-US" sz="1050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BE5460-8E98-9147-BE56-2C9F23154A67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6696236" y="1817553"/>
            <a:ext cx="0" cy="250141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9C3701-3079-3345-99EF-002ED24C29D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6696236" y="3031813"/>
            <a:ext cx="0" cy="222126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233E5777-EAFF-6A43-B889-4A4F146D0CDE}"/>
              </a:ext>
            </a:extLst>
          </p:cNvPr>
          <p:cNvSpPr/>
          <p:nvPr/>
        </p:nvSpPr>
        <p:spPr>
          <a:xfrm>
            <a:off x="2083861" y="2138693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DBA 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툴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9C9854B2-6EDD-7143-850F-AF23864133CF}"/>
              </a:ext>
            </a:extLst>
          </p:cNvPr>
          <p:cNvSpPr/>
          <p:nvPr/>
        </p:nvSpPr>
        <p:spPr>
          <a:xfrm>
            <a:off x="2083861" y="3026808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71672593-FC45-4241-8046-350D3D27FE8E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3657979" y="2496071"/>
            <a:ext cx="2138157" cy="5368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BBF8FD-F4BB-694F-A058-EBB6BFE7671B}"/>
              </a:ext>
            </a:extLst>
          </p:cNvPr>
          <p:cNvSpPr txBox="1"/>
          <p:nvPr/>
        </p:nvSpPr>
        <p:spPr>
          <a:xfrm>
            <a:off x="4980263" y="2701469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3306</a:t>
            </a:r>
            <a:endParaRPr lang="ko-KR" altLang="en-US" sz="1050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7E6FDA99-FA21-EF4B-AC35-2EAC0842B5A5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657979" y="2549754"/>
            <a:ext cx="2138157" cy="83443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54C6D9-81DE-F34D-A701-C14339BBC25C}"/>
              </a:ext>
            </a:extLst>
          </p:cNvPr>
          <p:cNvSpPr/>
          <p:nvPr/>
        </p:nvSpPr>
        <p:spPr>
          <a:xfrm>
            <a:off x="6211605" y="762258"/>
            <a:ext cx="840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Server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C330D229-8BE7-6A48-A8B8-53C9CCC1394C}"/>
              </a:ext>
            </a:extLst>
          </p:cNvPr>
          <p:cNvSpPr/>
          <p:nvPr/>
        </p:nvSpPr>
        <p:spPr>
          <a:xfrm>
            <a:off x="2083861" y="3873219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Browser</a:t>
            </a:r>
          </a:p>
          <a:p>
            <a:pPr algn="ctr"/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(WEB)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DBACC61-2537-424F-AF12-642622EAED69}"/>
              </a:ext>
            </a:extLst>
          </p:cNvPr>
          <p:cNvSpPr/>
          <p:nvPr/>
        </p:nvSpPr>
        <p:spPr>
          <a:xfrm>
            <a:off x="5796136" y="3902011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Httpd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9136249-0E60-2649-B7CE-75B2FA57D91A}"/>
              </a:ext>
            </a:extLst>
          </p:cNvPr>
          <p:cNvCxnSpPr>
            <a:cxnSpLocks/>
          </p:cNvCxnSpPr>
          <p:nvPr/>
        </p:nvCxnSpPr>
        <p:spPr>
          <a:xfrm>
            <a:off x="6898339" y="3067579"/>
            <a:ext cx="0" cy="834432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9E51180C-9972-6547-9CCB-0CAE7D3BA3EE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3657979" y="4136981"/>
            <a:ext cx="2138157" cy="936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1DD26A-6AA4-394D-B8D3-73796CE2E850}"/>
              </a:ext>
            </a:extLst>
          </p:cNvPr>
          <p:cNvSpPr txBox="1"/>
          <p:nvPr/>
        </p:nvSpPr>
        <p:spPr>
          <a:xfrm>
            <a:off x="824248" y="1429555"/>
            <a:ext cx="1178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100" dirty="0"/>
              <a:t>#</a:t>
            </a:r>
            <a:r>
              <a:rPr lang="en-US" altLang="x-none" sz="1100" dirty="0" err="1"/>
              <a:t>mysql</a:t>
            </a:r>
            <a:r>
              <a:rPr lang="en-US" altLang="x-none" sz="1100" dirty="0"/>
              <a:t> –u root</a:t>
            </a:r>
          </a:p>
          <a:p>
            <a:r>
              <a:rPr lang="en-US" altLang="x-none" sz="1100" dirty="0" err="1"/>
              <a:t>Mariadb</a:t>
            </a:r>
            <a:r>
              <a:rPr lang="en-US" altLang="x-none" sz="1100" dirty="0"/>
              <a:t>&gt;</a:t>
            </a:r>
            <a:endParaRPr kumimoji="1" lang="x-none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1804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21D6F-C88C-AD46-8A64-96756C90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2CC82-EC51-9244-A402-B552DCC2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97" y="843558"/>
            <a:ext cx="8229600" cy="3528392"/>
          </a:xfrm>
        </p:spPr>
        <p:txBody>
          <a:bodyPr>
            <a:normAutofit fontScale="47500" lnSpcReduction="20000"/>
          </a:bodyPr>
          <a:lstStyle/>
          <a:p>
            <a:r>
              <a:rPr lang="en-US" altLang="x-none" dirty="0"/>
              <a:t>MySQL</a:t>
            </a:r>
            <a:r>
              <a:rPr lang="ko-KR" altLang="en-US" dirty="0"/>
              <a:t>에서 새로운 사용자 추가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x-none" dirty="0" err="1"/>
              <a:t>mysqladmin</a:t>
            </a:r>
            <a:r>
              <a:rPr lang="en-US" altLang="x-none" dirty="0"/>
              <a:t> -u root password '</a:t>
            </a:r>
            <a:r>
              <a:rPr lang="en-US" altLang="x-none" dirty="0" err="1"/>
              <a:t>sluk</a:t>
            </a:r>
            <a:r>
              <a:rPr lang="en-US" altLang="x-none" dirty="0"/>
              <a:t>!@34’</a:t>
            </a:r>
          </a:p>
          <a:p>
            <a:pPr marL="0" indent="0">
              <a:buNone/>
            </a:pP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create database </a:t>
            </a:r>
            <a:r>
              <a:rPr lang="en-US" altLang="x-none" dirty="0" err="1"/>
              <a:t>sluk_db</a:t>
            </a:r>
            <a:r>
              <a:rPr lang="en-US" altLang="x-none" dirty="0"/>
              <a:t>;</a:t>
            </a:r>
          </a:p>
          <a:p>
            <a:pPr marL="0" indent="0">
              <a:buNone/>
            </a:pP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※ root </a:t>
            </a:r>
            <a:r>
              <a:rPr lang="ko-KR" altLang="en-US" dirty="0"/>
              <a:t>사용자를 외부에서 모든 </a:t>
            </a:r>
            <a:r>
              <a:rPr lang="en-US" altLang="x-none" dirty="0"/>
              <a:t>DB </a:t>
            </a:r>
            <a:r>
              <a:rPr lang="ko-KR" altLang="en-US" dirty="0"/>
              <a:t>에 접근가능하게 하기 위해서는 다음 </a:t>
            </a:r>
            <a:r>
              <a:rPr lang="ko-KR" altLang="en-US" dirty="0" err="1"/>
              <a:t>쿼리문을</a:t>
            </a:r>
            <a:r>
              <a:rPr lang="ko-KR" altLang="en-US" dirty="0"/>
              <a:t> 실행</a:t>
            </a:r>
          </a:p>
          <a:p>
            <a:r>
              <a:rPr lang="en-US" altLang="x-none" dirty="0"/>
              <a:t>CREATE USER 'root'@'%' IDENTIFIED BY ‘</a:t>
            </a:r>
            <a:r>
              <a:rPr lang="en-US" altLang="x-none" dirty="0" err="1"/>
              <a:t>bada</a:t>
            </a:r>
            <a:r>
              <a:rPr lang="en-US" altLang="x-none" dirty="0"/>
              <a:t>!@34’;</a:t>
            </a:r>
          </a:p>
          <a:p>
            <a:r>
              <a:rPr lang="en-US" altLang="x-none" dirty="0"/>
              <a:t>grant all privileges on *.* to root@'%' identified by ‘</a:t>
            </a:r>
            <a:r>
              <a:rPr lang="en-US" altLang="x-none" dirty="0" err="1"/>
              <a:t>bada</a:t>
            </a:r>
            <a:r>
              <a:rPr lang="en-US" altLang="x-none" dirty="0"/>
              <a:t>!@34’;</a:t>
            </a:r>
          </a:p>
          <a:p>
            <a:pPr marL="0" indent="0">
              <a:buNone/>
            </a:pPr>
            <a:endParaRPr lang="en-US" altLang="x-none" dirty="0"/>
          </a:p>
          <a:p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CREATE USER '</a:t>
            </a:r>
            <a:r>
              <a:rPr lang="en-US" altLang="x-none" dirty="0" err="1"/>
              <a:t>sluk</a:t>
            </a:r>
            <a:r>
              <a:rPr lang="en-US" altLang="x-none" dirty="0"/>
              <a:t>'@'localhost' IDENTIFIED BY 'studio!@34';</a:t>
            </a:r>
          </a:p>
          <a:p>
            <a:r>
              <a:rPr lang="en-US" altLang="x-none" dirty="0"/>
              <a:t>CREATE USER '</a:t>
            </a:r>
            <a:r>
              <a:rPr lang="en-US" altLang="x-none" dirty="0" err="1"/>
              <a:t>sluk</a:t>
            </a:r>
            <a:r>
              <a:rPr lang="en-US" altLang="x-none" dirty="0"/>
              <a:t>'@'%' IDENTIFIED BY 'studio!@34';</a:t>
            </a:r>
          </a:p>
          <a:p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 grant all privileges on </a:t>
            </a:r>
            <a:r>
              <a:rPr lang="en-US" altLang="x-none" dirty="0" err="1"/>
              <a:t>sluk_db</a:t>
            </a:r>
            <a:r>
              <a:rPr lang="en-US" altLang="x-none" dirty="0"/>
              <a:t>.* to '</a:t>
            </a:r>
            <a:r>
              <a:rPr lang="en-US" altLang="x-none" dirty="0" err="1"/>
              <a:t>sluk</a:t>
            </a:r>
            <a:r>
              <a:rPr lang="en-US" altLang="x-none" dirty="0"/>
              <a:t>'@'localhost';</a:t>
            </a:r>
          </a:p>
          <a:p>
            <a:r>
              <a:rPr lang="en-US" altLang="x-none" dirty="0"/>
              <a:t> grant all privileges on </a:t>
            </a:r>
            <a:r>
              <a:rPr lang="en-US" altLang="x-none" dirty="0" err="1"/>
              <a:t>sluk_db</a:t>
            </a:r>
            <a:r>
              <a:rPr lang="en-US" altLang="x-none" dirty="0"/>
              <a:t>.* to '</a:t>
            </a:r>
            <a:r>
              <a:rPr lang="en-US" altLang="x-none" dirty="0" err="1"/>
              <a:t>sluk</a:t>
            </a:r>
            <a:r>
              <a:rPr lang="en-US" altLang="x-none" dirty="0"/>
              <a:t>'@'%';</a:t>
            </a:r>
          </a:p>
          <a:p>
            <a:br>
              <a:rPr lang="en-US" altLang="x-none" dirty="0"/>
            </a:b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flush privileges;</a:t>
            </a:r>
          </a:p>
          <a:p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EA538-9E1C-AD49-8B20-3ED8E73E3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4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7BFE0C4-3F82-924E-BF4A-624DDD29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780235"/>
          </a:xfrm>
        </p:spPr>
        <p:txBody>
          <a:bodyPr>
            <a:normAutofit/>
          </a:bodyPr>
          <a:lstStyle/>
          <a:p>
            <a:r>
              <a:rPr lang="en-US" altLang="ko-KR" dirty="0"/>
              <a:t>FTP</a:t>
            </a:r>
          </a:p>
          <a:p>
            <a:pPr lvl="1"/>
            <a:r>
              <a:rPr lang="en-US" altLang="ko-KR" dirty="0"/>
              <a:t>File Transfer Protocol</a:t>
            </a:r>
          </a:p>
          <a:p>
            <a:pPr lvl="1"/>
            <a:r>
              <a:rPr lang="en-US" altLang="ko-KR" dirty="0"/>
              <a:t>TCP/IP </a:t>
            </a:r>
            <a:r>
              <a:rPr lang="ko-KR" altLang="en-US" dirty="0"/>
              <a:t>프로토콜을 가지고 서버와 클라이언트 사이의 파일 전송</a:t>
            </a:r>
            <a:endParaRPr lang="en-US" altLang="ko-KR" dirty="0"/>
          </a:p>
          <a:p>
            <a:pPr lvl="1"/>
            <a:r>
              <a:rPr lang="ko-KR" altLang="en-US" dirty="0"/>
              <a:t>파일 전송 프로토콜은 </a:t>
            </a:r>
            <a:r>
              <a:rPr lang="en-US" altLang="ko-KR" dirty="0"/>
              <a:t>TCP/IP </a:t>
            </a:r>
            <a:r>
              <a:rPr lang="ko-KR" altLang="en-US" dirty="0"/>
              <a:t>프로토콜 테이블의 응용 계층</a:t>
            </a:r>
            <a:endParaRPr lang="en-US" altLang="ko-KR" dirty="0"/>
          </a:p>
          <a:p>
            <a:pPr lvl="1"/>
            <a:r>
              <a:rPr lang="ko-KR" altLang="en-US" dirty="0"/>
              <a:t>포트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기본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frp</a:t>
            </a:r>
            <a:r>
              <a:rPr lang="en-US" altLang="ko-KR" dirty="0">
                <a:solidFill>
                  <a:srgbClr val="FF0000"/>
                </a:solidFill>
              </a:rPr>
              <a:t> 21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비보안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ko-KR" altLang="en-US" dirty="0">
                <a:solidFill>
                  <a:srgbClr val="FF0000"/>
                </a:solidFill>
              </a:rPr>
              <a:t> 권장하지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주 활용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sftp 22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보안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endParaRPr kumimoji="1" lang="en-US" altLang="x-none" dirty="0"/>
          </a:p>
          <a:p>
            <a:pPr lvl="1"/>
            <a:endParaRPr kumimoji="1" lang="en-US" altLang="x-none" dirty="0"/>
          </a:p>
          <a:p>
            <a:r>
              <a:rPr kumimoji="1" lang="ko-KR" altLang="en-US" dirty="0"/>
              <a:t>종류</a:t>
            </a:r>
            <a:endParaRPr kumimoji="1" lang="en-US" altLang="ko-KR" dirty="0"/>
          </a:p>
          <a:p>
            <a:pPr lvl="1"/>
            <a:r>
              <a:rPr lang="ko-KR" altLang="en-US" dirty="0" err="1"/>
              <a:t>파일질라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filezilla</a:t>
            </a:r>
            <a:r>
              <a:rPr lang="en-US" altLang="ko-KR" dirty="0"/>
              <a:t>)</a:t>
            </a:r>
          </a:p>
          <a:p>
            <a:pPr lvl="1"/>
            <a:r>
              <a:rPr kumimoji="1" lang="ko-KR" altLang="en-US" dirty="0"/>
              <a:t>알 </a:t>
            </a:r>
            <a:r>
              <a:rPr kumimoji="1" lang="en-US" altLang="ko-KR" dirty="0"/>
              <a:t>ftp</a:t>
            </a:r>
            <a:endParaRPr kumimoji="1" lang="x-none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FTP </a:t>
            </a:r>
            <a:r>
              <a:rPr lang="ko-KR" altLang="en-US" dirty="0"/>
              <a:t>서비스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pSp>
        <p:nvGrpSpPr>
          <p:cNvPr id="10" name="그룹 49">
            <a:extLst>
              <a:ext uri="{FF2B5EF4-FFF2-40B4-BE49-F238E27FC236}">
                <a16:creationId xmlns:a16="http://schemas.microsoft.com/office/drawing/2014/main" id="{5C3EE105-FBF8-9845-92B3-7343AC462B06}"/>
              </a:ext>
            </a:extLst>
          </p:cNvPr>
          <p:cNvGrpSpPr>
            <a:grpSpLocks/>
          </p:cNvGrpSpPr>
          <p:nvPr/>
        </p:nvGrpSpPr>
        <p:grpSpPr bwMode="auto">
          <a:xfrm>
            <a:off x="6804248" y="3188559"/>
            <a:ext cx="1570687" cy="1183391"/>
            <a:chOff x="3357947" y="1499"/>
            <a:chExt cx="1859899" cy="2375280"/>
          </a:xfrm>
        </p:grpSpPr>
        <p:sp>
          <p:nvSpPr>
            <p:cNvPr id="11" name="모서리가 둥근 직사각형 11">
              <a:extLst>
                <a:ext uri="{FF2B5EF4-FFF2-40B4-BE49-F238E27FC236}">
                  <a16:creationId xmlns:a16="http://schemas.microsoft.com/office/drawing/2014/main" id="{BB132747-067B-2143-8C30-DFE80B67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947" y="1499"/>
              <a:ext cx="1859899" cy="2375280"/>
            </a:xfrm>
            <a:prstGeom prst="roundRect">
              <a:avLst>
                <a:gd name="adj" fmla="val 10000"/>
              </a:avLst>
            </a:prstGeom>
            <a:solidFill>
              <a:srgbClr val="668BC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1" sz="20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1" sz="16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FTP Server</a:t>
              </a:r>
              <a:endPara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" name="모서리가 둥근 직사각형 4">
              <a:extLst>
                <a:ext uri="{FF2B5EF4-FFF2-40B4-BE49-F238E27FC236}">
                  <a16:creationId xmlns:a16="http://schemas.microsoft.com/office/drawing/2014/main" id="{CD39D328-F737-8947-91E8-E5B763D08718}"/>
                </a:ext>
              </a:extLst>
            </p:cNvPr>
            <p:cNvSpPr/>
            <p:nvPr/>
          </p:nvSpPr>
          <p:spPr>
            <a:xfrm>
              <a:off x="3361121" y="28477"/>
              <a:ext cx="1804356" cy="8759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096" tIns="8096" rIns="8096" bIns="8096" spcCol="1270" anchor="ctr"/>
            <a:lstStyle/>
            <a:p>
              <a:pPr algn="ctr" defTabSz="566724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C8A6FC1C-1E60-2946-8B76-DBC732A8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77" y="2499742"/>
            <a:ext cx="630281" cy="630281"/>
          </a:xfrm>
          <a:prstGeom prst="rect">
            <a:avLst/>
          </a:prstGeom>
        </p:spPr>
      </p:pic>
      <p:grpSp>
        <p:nvGrpSpPr>
          <p:cNvPr id="26" name="그룹 49">
            <a:extLst>
              <a:ext uri="{FF2B5EF4-FFF2-40B4-BE49-F238E27FC236}">
                <a16:creationId xmlns:a16="http://schemas.microsoft.com/office/drawing/2014/main" id="{3ADB6305-C90D-2340-A50C-EA6B34049E0C}"/>
              </a:ext>
            </a:extLst>
          </p:cNvPr>
          <p:cNvGrpSpPr>
            <a:grpSpLocks/>
          </p:cNvGrpSpPr>
          <p:nvPr/>
        </p:nvGrpSpPr>
        <p:grpSpPr bwMode="auto">
          <a:xfrm>
            <a:off x="6804247" y="1635646"/>
            <a:ext cx="1570687" cy="842525"/>
            <a:chOff x="3357947" y="-759652"/>
            <a:chExt cx="1859899" cy="1691100"/>
          </a:xfrm>
        </p:grpSpPr>
        <p:sp>
          <p:nvSpPr>
            <p:cNvPr id="27" name="모서리가 둥근 직사각형 11">
              <a:extLst>
                <a:ext uri="{FF2B5EF4-FFF2-40B4-BE49-F238E27FC236}">
                  <a16:creationId xmlns:a16="http://schemas.microsoft.com/office/drawing/2014/main" id="{60068A38-7F27-784E-B40B-549BBCF6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947" y="-759652"/>
              <a:ext cx="1859899" cy="1691100"/>
            </a:xfrm>
            <a:prstGeom prst="roundRect">
              <a:avLst>
                <a:gd name="adj" fmla="val 10000"/>
              </a:avLst>
            </a:prstGeom>
            <a:solidFill>
              <a:srgbClr val="668BC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1" sz="20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1" sz="16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FTP Tools</a:t>
              </a:r>
              <a:b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lang="en-US" altLang="ko-KR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Client</a:t>
              </a:r>
              <a:endPara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4">
              <a:extLst>
                <a:ext uri="{FF2B5EF4-FFF2-40B4-BE49-F238E27FC236}">
                  <a16:creationId xmlns:a16="http://schemas.microsoft.com/office/drawing/2014/main" id="{66BC1D1E-75FD-1842-8660-D458E90FE8E4}"/>
                </a:ext>
              </a:extLst>
            </p:cNvPr>
            <p:cNvSpPr/>
            <p:nvPr/>
          </p:nvSpPr>
          <p:spPr>
            <a:xfrm>
              <a:off x="3361121" y="28477"/>
              <a:ext cx="1804356" cy="8759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096" tIns="8096" rIns="8096" bIns="8096" spcCol="1270" anchor="ctr"/>
            <a:lstStyle/>
            <a:p>
              <a:pPr algn="ctr" defTabSz="566724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모서리가 둥근 직사각형 4">
            <a:extLst>
              <a:ext uri="{FF2B5EF4-FFF2-40B4-BE49-F238E27FC236}">
                <a16:creationId xmlns:a16="http://schemas.microsoft.com/office/drawing/2014/main" id="{311B47BD-3C00-0D4E-8591-0499F6A6DE18}"/>
              </a:ext>
            </a:extLst>
          </p:cNvPr>
          <p:cNvSpPr/>
          <p:nvPr/>
        </p:nvSpPr>
        <p:spPr bwMode="auto">
          <a:xfrm>
            <a:off x="6806927" y="3665311"/>
            <a:ext cx="1523781" cy="436430"/>
          </a:xfrm>
          <a:prstGeom prst="rect">
            <a:avLst/>
          </a:prstGeom>
          <a:noFill/>
          <a:ln>
            <a:noFill/>
          </a:ln>
          <a:effectLst/>
        </p:spPr>
        <p:txBody>
          <a:bodyPr lIns="8096" tIns="8096" rIns="8096" bIns="8096" spcCol="1270" anchor="ctr"/>
          <a:lstStyle/>
          <a:p>
            <a:pPr algn="ctr" defTabSz="566724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ko-KR" altLang="en-US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82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AA0B6-F8DF-3045-9C5F-8A7E40CC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dirty="0"/>
              <a:t>FTP </a:t>
            </a:r>
            <a:r>
              <a:rPr lang="en-US" altLang="x-none" dirty="0"/>
              <a:t>APP </a:t>
            </a:r>
            <a:r>
              <a:rPr kumimoji="1" lang="ko-KR" altLang="en-US" dirty="0"/>
              <a:t>구조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EE05F-06D9-2F42-BE0B-2EBC5C3A5A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A3D80C-14DD-EF49-895A-6A741448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83" y="1045774"/>
            <a:ext cx="673637" cy="748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DCD376-382E-8A4A-8176-436DD056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90" y="900740"/>
            <a:ext cx="5067014" cy="3665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3F5F08-6F8A-AD4A-B375-A3030A77E885}"/>
              </a:ext>
            </a:extLst>
          </p:cNvPr>
          <p:cNvSpPr txBox="1"/>
          <p:nvPr/>
        </p:nvSpPr>
        <p:spPr>
          <a:xfrm>
            <a:off x="2832554" y="128151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b="1" dirty="0">
                <a:solidFill>
                  <a:srgbClr val="FF0000"/>
                </a:solidFill>
              </a:rPr>
              <a:t>1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E9F7B-539E-CD4F-A448-DF864772A773}"/>
              </a:ext>
            </a:extLst>
          </p:cNvPr>
          <p:cNvSpPr txBox="1"/>
          <p:nvPr/>
        </p:nvSpPr>
        <p:spPr>
          <a:xfrm>
            <a:off x="3912674" y="128151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2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364EA-45FB-7641-A86F-DD3F9E2D0A0F}"/>
              </a:ext>
            </a:extLst>
          </p:cNvPr>
          <p:cNvSpPr txBox="1"/>
          <p:nvPr/>
        </p:nvSpPr>
        <p:spPr>
          <a:xfrm>
            <a:off x="4894364" y="1281516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3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649A6-D61B-0B48-A521-2F41AC5DE329}"/>
              </a:ext>
            </a:extLst>
          </p:cNvPr>
          <p:cNvSpPr txBox="1"/>
          <p:nvPr/>
        </p:nvSpPr>
        <p:spPr>
          <a:xfrm>
            <a:off x="5671268" y="128151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4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8F5BA8-9991-C84A-9811-614DCE1E61F7}"/>
              </a:ext>
            </a:extLst>
          </p:cNvPr>
          <p:cNvSpPr txBox="1"/>
          <p:nvPr/>
        </p:nvSpPr>
        <p:spPr>
          <a:xfrm>
            <a:off x="1983658" y="2067694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5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D17AF-ECAA-034F-BE09-98D9BBB920C3}"/>
              </a:ext>
            </a:extLst>
          </p:cNvPr>
          <p:cNvSpPr txBox="1"/>
          <p:nvPr/>
        </p:nvSpPr>
        <p:spPr>
          <a:xfrm>
            <a:off x="7323504" y="2002443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6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3B5BE-11F7-C743-9EA4-77A950926CA0}"/>
              </a:ext>
            </a:extLst>
          </p:cNvPr>
          <p:cNvSpPr txBox="1"/>
          <p:nvPr/>
        </p:nvSpPr>
        <p:spPr>
          <a:xfrm>
            <a:off x="7323504" y="400518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200" b="1" dirty="0">
                <a:solidFill>
                  <a:srgbClr val="FF0000"/>
                </a:solidFill>
              </a:rPr>
              <a:t>7</a:t>
            </a:r>
            <a:endParaRPr kumimoji="1" lang="x-none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5256B1-5C8A-9546-A8F4-380378513536}"/>
              </a:ext>
            </a:extLst>
          </p:cNvPr>
          <p:cNvSpPr/>
          <p:nvPr/>
        </p:nvSpPr>
        <p:spPr>
          <a:xfrm>
            <a:off x="2256490" y="1800985"/>
            <a:ext cx="2027478" cy="2189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2A8052-C4AD-CF47-B663-01D58FAEE71B}"/>
              </a:ext>
            </a:extLst>
          </p:cNvPr>
          <p:cNvSpPr/>
          <p:nvPr/>
        </p:nvSpPr>
        <p:spPr>
          <a:xfrm>
            <a:off x="4283968" y="1800986"/>
            <a:ext cx="2977906" cy="2189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462D09-4995-974B-B6E5-6AD6AEE9F876}"/>
              </a:ext>
            </a:extLst>
          </p:cNvPr>
          <p:cNvSpPr/>
          <p:nvPr/>
        </p:nvSpPr>
        <p:spPr>
          <a:xfrm>
            <a:off x="2256490" y="4065384"/>
            <a:ext cx="5005384" cy="429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7031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 관리 </a:t>
            </a:r>
            <a:r>
              <a:rPr lang="ko-KR" altLang="en-US" dirty="0"/>
              <a:t>접근 </a:t>
            </a:r>
            <a:r>
              <a:rPr lang="ko-KR" altLang="en-US" dirty="0" err="1"/>
              <a:t>플로우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FE49E26-8E3B-9646-9EDC-2C143FAAD5C9}"/>
              </a:ext>
            </a:extLst>
          </p:cNvPr>
          <p:cNvSpPr/>
          <p:nvPr/>
        </p:nvSpPr>
        <p:spPr>
          <a:xfrm>
            <a:off x="3561383" y="1547252"/>
            <a:ext cx="2376264" cy="2520280"/>
          </a:xfrm>
          <a:prstGeom prst="roundRect">
            <a:avLst>
              <a:gd name="adj" fmla="val 79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FE2EFCC-7BBD-5148-AE8F-BF73468B471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401702" y="1926341"/>
            <a:ext cx="1447713" cy="25991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E68F772-9B2F-DE42-872C-CE2EB912D8A9}"/>
              </a:ext>
            </a:extLst>
          </p:cNvPr>
          <p:cNvSpPr/>
          <p:nvPr/>
        </p:nvSpPr>
        <p:spPr>
          <a:xfrm>
            <a:off x="827584" y="1568963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Putty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A37D49-09FA-2347-87B2-554143A77134}"/>
              </a:ext>
            </a:extLst>
          </p:cNvPr>
          <p:cNvSpPr/>
          <p:nvPr/>
        </p:nvSpPr>
        <p:spPr>
          <a:xfrm>
            <a:off x="3849415" y="2671365"/>
            <a:ext cx="1800200" cy="964119"/>
          </a:xfrm>
          <a:prstGeom prst="roundRect">
            <a:avLst>
              <a:gd name="adj" fmla="val 75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13DC7-FCB0-4C4B-9A2F-FDDADC42D40F}"/>
              </a:ext>
            </a:extLst>
          </p:cNvPr>
          <p:cNvSpPr txBox="1"/>
          <p:nvPr/>
        </p:nvSpPr>
        <p:spPr>
          <a:xfrm>
            <a:off x="2543973" y="145986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TCP IP</a:t>
            </a:r>
            <a:endParaRPr lang="ko-KR" altLang="en-US" sz="11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1E7922-2422-E44B-B01F-87A4DCA77E56}"/>
              </a:ext>
            </a:extLst>
          </p:cNvPr>
          <p:cNvSpPr/>
          <p:nvPr/>
        </p:nvSpPr>
        <p:spPr>
          <a:xfrm>
            <a:off x="1168137" y="1161943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6D24A37-2F5F-5E44-A9E4-F23A0CF588B7}"/>
              </a:ext>
            </a:extLst>
          </p:cNvPr>
          <p:cNvSpPr/>
          <p:nvPr/>
        </p:nvSpPr>
        <p:spPr>
          <a:xfrm>
            <a:off x="3849415" y="1951285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sshd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(Shell)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1DE56-7027-654F-A0B6-CCEA60B92AD5}"/>
              </a:ext>
            </a:extLst>
          </p:cNvPr>
          <p:cNvSpPr txBox="1"/>
          <p:nvPr/>
        </p:nvSpPr>
        <p:spPr>
          <a:xfrm>
            <a:off x="3159738" y="224582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" charset="-127"/>
              </a:rPr>
              <a:t>22</a:t>
            </a:r>
            <a:endParaRPr lang="ko-KR" altLang="en-US" sz="1050" dirty="0">
              <a:latin typeface="Malgun Gothic" panose="020B0503020000020004" pitchFamily="34" charset="-127"/>
              <a:ea typeface="Malgun Gothic" panose="020B0503020000020004" pitchFamily="34" charset="-127"/>
              <a:cs typeface="Malgun Gothic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BE5460-8E98-9147-BE56-2C9F23154A67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4749515" y="2421224"/>
            <a:ext cx="0" cy="250141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54C6D9-81DE-F34D-A701-C14339BBC25C}"/>
              </a:ext>
            </a:extLst>
          </p:cNvPr>
          <p:cNvSpPr/>
          <p:nvPr/>
        </p:nvSpPr>
        <p:spPr>
          <a:xfrm>
            <a:off x="4139952" y="1102843"/>
            <a:ext cx="11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Server #1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9D09DB9-E594-8041-829E-08A6EC61B9DE}"/>
              </a:ext>
            </a:extLst>
          </p:cNvPr>
          <p:cNvSpPr/>
          <p:nvPr/>
        </p:nvSpPr>
        <p:spPr>
          <a:xfrm>
            <a:off x="6171822" y="1503991"/>
            <a:ext cx="2376264" cy="2520280"/>
          </a:xfrm>
          <a:prstGeom prst="roundRect">
            <a:avLst>
              <a:gd name="adj" fmla="val 79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CDDA0F2-2CD2-864A-B41B-C2FC9937F9B2}"/>
              </a:ext>
            </a:extLst>
          </p:cNvPr>
          <p:cNvSpPr/>
          <p:nvPr/>
        </p:nvSpPr>
        <p:spPr>
          <a:xfrm>
            <a:off x="6459854" y="2628104"/>
            <a:ext cx="1800200" cy="964119"/>
          </a:xfrm>
          <a:prstGeom prst="roundRect">
            <a:avLst>
              <a:gd name="adj" fmla="val 75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Database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1323225-27EA-B841-B56E-D25BCAB06226}"/>
              </a:ext>
            </a:extLst>
          </p:cNvPr>
          <p:cNvSpPr/>
          <p:nvPr/>
        </p:nvSpPr>
        <p:spPr>
          <a:xfrm>
            <a:off x="6459854" y="1908024"/>
            <a:ext cx="1800200" cy="469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sshd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(Shell)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C50C12-1A43-1F41-809B-CCCC5D232FA0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7359954" y="2377963"/>
            <a:ext cx="0" cy="250141"/>
          </a:xfrm>
          <a:prstGeom prst="straightConnector1">
            <a:avLst/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BB5FB-8C31-054E-A641-4FD1BF63000B}"/>
              </a:ext>
            </a:extLst>
          </p:cNvPr>
          <p:cNvSpPr/>
          <p:nvPr/>
        </p:nvSpPr>
        <p:spPr>
          <a:xfrm>
            <a:off x="6750391" y="1059582"/>
            <a:ext cx="11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Server #2</a:t>
            </a:r>
            <a:endParaRPr lang="x-none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04CD066C-4634-C744-90F1-6404F26C0D19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5649615" y="2142994"/>
            <a:ext cx="810239" cy="4326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470CAE6-37D3-364C-8887-89F5C0ED64C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5649615" y="2186255"/>
            <a:ext cx="810239" cy="92390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316BF2A4-677B-F14E-A9D2-40D789EB370E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 flipV="1">
            <a:off x="2401702" y="1908024"/>
            <a:ext cx="4958252" cy="18317"/>
          </a:xfrm>
          <a:prstGeom prst="curvedConnector4">
            <a:avLst>
              <a:gd name="adj1" fmla="val 40923"/>
              <a:gd name="adj2" fmla="val 31990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3F1FE6D8-3DD0-E449-B12D-8C74455EBF81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5649615" y="2142994"/>
            <a:ext cx="810239" cy="101043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5C249B0-3518-564D-B5D5-B7C5908ABA26}"/>
              </a:ext>
            </a:extLst>
          </p:cNvPr>
          <p:cNvSpPr/>
          <p:nvPr/>
        </p:nvSpPr>
        <p:spPr>
          <a:xfrm>
            <a:off x="1046850" y="2152152"/>
            <a:ext cx="1574118" cy="714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FTP app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850668"/>
      </p:ext>
    </p:extLst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벽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590</Words>
  <Application>Microsoft Macintosh PowerPoint</Application>
  <PresentationFormat>화면 슬라이드 쇼(16:9)</PresentationFormat>
  <Paragraphs>208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Malgun Gothic</vt:lpstr>
      <vt:lpstr>NanumGothic</vt:lpstr>
      <vt:lpstr>Wingdings</vt:lpstr>
      <vt:lpstr>벽지</vt:lpstr>
      <vt:lpstr>PowerPoint 프레젠테이션</vt:lpstr>
      <vt:lpstr>강의계획 </vt:lpstr>
      <vt:lpstr>데이터베이스 서비스</vt:lpstr>
      <vt:lpstr>데이터베이스 서비스 - SQL</vt:lpstr>
      <vt:lpstr>데이터베이스 접근 개요</vt:lpstr>
      <vt:lpstr>샘플</vt:lpstr>
      <vt:lpstr>FTP 서비스</vt:lpstr>
      <vt:lpstr>FTP APP 구조</vt:lpstr>
      <vt:lpstr>서비스 관리 접근 플로우</vt:lpstr>
      <vt:lpstr>실습 과제 #1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SangJun</dc:creator>
  <cp:lastModifiedBy>임상준[컴퓨터정보과]</cp:lastModifiedBy>
  <cp:revision>47</cp:revision>
  <dcterms:created xsi:type="dcterms:W3CDTF">2020-04-26T14:21:22Z</dcterms:created>
  <dcterms:modified xsi:type="dcterms:W3CDTF">2023-05-21T03:14:38Z</dcterms:modified>
</cp:coreProperties>
</file>