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6" r:id="rId2"/>
    <p:sldId id="459" r:id="rId3"/>
    <p:sldId id="422" r:id="rId4"/>
    <p:sldId id="295" r:id="rId5"/>
    <p:sldId id="458" r:id="rId6"/>
    <p:sldId id="296" r:id="rId7"/>
    <p:sldId id="303" r:id="rId8"/>
    <p:sldId id="305" r:id="rId9"/>
    <p:sldId id="460" r:id="rId10"/>
    <p:sldId id="291" r:id="rId11"/>
    <p:sldId id="304" r:id="rId12"/>
    <p:sldId id="306" r:id="rId13"/>
    <p:sldId id="461" r:id="rId14"/>
    <p:sldId id="307" r:id="rId15"/>
    <p:sldId id="437" r:id="rId16"/>
    <p:sldId id="428" r:id="rId17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C0000"/>
    <a:srgbClr val="FFFF00"/>
    <a:srgbClr val="B2B2B2"/>
    <a:srgbClr val="C0C0C0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3" autoAdjust="0"/>
    <p:restoredTop sz="78242" autoAdjust="0"/>
  </p:normalViewPr>
  <p:slideViewPr>
    <p:cSldViewPr>
      <p:cViewPr varScale="1">
        <p:scale>
          <a:sx n="124" d="100"/>
          <a:sy n="124" d="100"/>
        </p:scale>
        <p:origin x="9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79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4EABFB-E08F-49DF-8265-E217B76A8C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80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8C2A45B-43C3-BA41-B0D4-6E616824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1A09F107-1C7C-444A-909F-B95E36C84236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84A4D31-C2E9-C44C-971F-214AE9DE2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A804C33-3528-2B49-AFA9-D790BC495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26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D124596-BF0F-2841-95C1-92F39B3CB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C5EDEB7C-63D1-A94B-AB2B-993EA7065730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998CB49-039F-6D4C-B135-84A4719CB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6517AAE-2BD3-BA4B-9FFC-C69B4ECBD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21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35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구성세번째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데이터베이스 서비스</a:t>
            </a:r>
            <a:r>
              <a:rPr kumimoji="1" lang="en-US" altLang="ko-KR" dirty="0"/>
              <a:t>FTP </a:t>
            </a:r>
            <a:r>
              <a:rPr kumimoji="1" lang="ko-KR" altLang="en-US" dirty="0"/>
              <a:t>서비스 에 대하여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4EABFB-E08F-49DF-8265-E217B76A8C33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9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3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27A1129-D8EE-6744-A5D9-C4071395D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DA39F14-2F09-8C43-8562-229E98B9F8A1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7301AF-F7F6-7046-9F9A-43F5D74F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DDAE04F-805C-DA44-A199-43BCFC03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26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816EEEF-B1D3-194E-B210-7821DBE97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92596DF5-0830-D84E-9CC1-E9C458ECD2B2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102371A-E9D8-5942-BA51-A155E3C57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173EBBB-994B-FF43-8086-A195A817D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08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83A33F5-22C4-C841-908A-9D098539F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994D573-62CB-854E-A779-F7A80EDD7409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7AE2A0A-350A-2D41-B1F6-3553F74E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6465201-5295-5044-AED4-064773600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6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459AEA-9EC4-F442-B497-71AF5DABC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EB3F739F-CF7B-9742-B7E5-59F9C840F8DA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58A47B9-4B29-8F44-8CBE-E5BC00B7F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840A3D5-35C7-4F41-A5C4-F46B26D0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27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4EABFB-E08F-49DF-8265-E217B76A8C3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51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0F270E1-392D-AE40-B252-E080B7DEC8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498274CB-36A4-2F45-84EA-93B1475B1F04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8045BB7-BE13-DF4E-9F18-9CEAF28B0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46FFCF3-ADD2-EF42-871D-1AE2FA735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3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EF9A7D5-8745-4F2A-9B8F-9189281F6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D6E08986-56FB-4A0D-8390-7BCFB33A5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61938"/>
            <a:ext cx="2057400" cy="4416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6019800" cy="4416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9AAB7-1A3B-4D39-A2EC-D246E0F237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61939"/>
            <a:ext cx="7570788" cy="3655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897731"/>
            <a:ext cx="8229600" cy="378023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C9758A7-819C-44EC-84E2-C74919202C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>
            <a:lvl1pPr>
              <a:defRPr sz="1800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F028958-D598-44DC-9240-76C70ABBA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897731"/>
            <a:ext cx="4038600" cy="378023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A6E2F0A-AC60-41B1-9822-349A5E31D9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401D8DBC-E29C-4985-8775-A3357A361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6FBB4F5-11B4-4514-8965-B6C3230C1E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892B08D-993E-47CD-AFC8-049DA18837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47313AA-A263-4620-92D8-05F6B9290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7DDA88A-0BC6-442E-9ED6-4506261820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7731"/>
            <a:ext cx="8229600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6313"/>
            <a:ext cx="213360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ECCF47-D882-4045-83C3-5F071B1CD2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09" name="Rectangle 9"/>
          <p:cNvSpPr>
            <a:spLocks noChangeArrowheads="1"/>
          </p:cNvSpPr>
          <p:nvPr userDrawn="1"/>
        </p:nvSpPr>
        <p:spPr bwMode="auto">
          <a:xfrm>
            <a:off x="395291" y="303610"/>
            <a:ext cx="504825" cy="3238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0" name="Rectangle 10"/>
          <p:cNvSpPr>
            <a:spLocks noChangeArrowheads="1"/>
          </p:cNvSpPr>
          <p:nvPr userDrawn="1"/>
        </p:nvSpPr>
        <p:spPr bwMode="auto">
          <a:xfrm>
            <a:off x="900116" y="303610"/>
            <a:ext cx="792003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1211" name="Line 11"/>
          <p:cNvSpPr>
            <a:spLocks noChangeShapeType="1"/>
          </p:cNvSpPr>
          <p:nvPr userDrawn="1"/>
        </p:nvSpPr>
        <p:spPr bwMode="auto">
          <a:xfrm>
            <a:off x="395288" y="4731544"/>
            <a:ext cx="8424862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61939"/>
            <a:ext cx="7570788" cy="3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 userDrawn="1"/>
        </p:nvSpPr>
        <p:spPr bwMode="auto">
          <a:xfrm>
            <a:off x="395290" y="4764883"/>
            <a:ext cx="192873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50"/>
              <a:t>INHA Technical College - SangJun, Im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5pPr>
      <a:lvl6pPr marL="342892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6pPr>
      <a:lvl7pPr marL="685783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7pPr>
      <a:lvl8pPr marL="1028675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8pPr>
      <a:lvl9pPr marL="1371566" algn="l" rtl="0" fontAlgn="base" latinLnBrk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257168" indent="-25716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1500">
          <a:solidFill>
            <a:schemeClr val="tx1"/>
          </a:solidFill>
          <a:latin typeface="+mn-lt"/>
          <a:ea typeface="+mn-ea"/>
        </a:defRPr>
      </a:lvl2pPr>
      <a:lvl3pPr marL="766744" indent="-26312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3pPr>
      <a:lvl4pPr marL="1004863" indent="-236929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200">
          <a:solidFill>
            <a:schemeClr val="tx1"/>
          </a:solidFill>
          <a:latin typeface="+mn-lt"/>
          <a:ea typeface="+mn-ea"/>
        </a:defRPr>
      </a:lvl4pPr>
      <a:lvl5pPr marL="1260841" indent="-2547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5pPr>
      <a:lvl6pPr marL="1603732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6pPr>
      <a:lvl7pPr marL="1946624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7pPr>
      <a:lvl8pPr marL="2289515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8pPr>
      <a:lvl9pPr marL="2632406" indent="-254788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lang="en-US" altLang="ko-KR" sz="1500" b="1" dirty="0"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lang="en-US" altLang="ko-KR" sz="1500" b="1" dirty="0" err="1"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endParaRPr lang="en-US" altLang="ko-KR" sz="1500" b="1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  <a:p>
            <a:pPr algn="ctr"/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lang="en-US" altLang="ko-KR" sz="1200" dirty="0"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lang="en-US" altLang="ko-KR" sz="1200" dirty="0" err="1"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lang="en-US" altLang="ko-KR" sz="1200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5953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750" b="1">
                <a:latin typeface="NanumGothic" charset="-127"/>
                <a:ea typeface="NanumGothic" charset="-127"/>
                <a:cs typeface="NanumGothic" charset="-127"/>
              </a:rPr>
              <a:t>2023</a:t>
            </a:r>
            <a:r>
              <a:rPr lang="ko-KR" altLang="en-US" sz="750" b="1"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lang="en-US" altLang="ko-KR" sz="750" b="1" dirty="0"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lang="ko-KR" altLang="en-US" sz="750" b="1" dirty="0"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419872" y="1553501"/>
            <a:ext cx="22634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lang="en-US" altLang="ko-KR" sz="1100" b="1" dirty="0">
                <a:latin typeface="NanumGothic" charset="-127"/>
                <a:ea typeface="NanumGothic" charset="-127"/>
                <a:cs typeface="NanumGothic" charset="-127"/>
              </a:rPr>
              <a:t>9.</a:t>
            </a:r>
            <a:r>
              <a:rPr lang="ko-KR" altLang="en-US" sz="1100" b="1" dirty="0">
                <a:latin typeface="NanumGothic" charset="-127"/>
                <a:ea typeface="NanumGothic" charset="-127"/>
                <a:cs typeface="NanumGothic" charset="-127"/>
              </a:rPr>
              <a:t> 쉘 프로그램</a:t>
            </a:r>
            <a:endParaRPr lang="en-US" altLang="ko-KR" sz="1100" b="1" dirty="0"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50" b="1" dirty="0"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9E9BA9A2-AE15-1F4F-AD13-BD3BA4752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4A1E3284-B288-094D-AAF2-BD3974E40EC8}" type="slidenum">
              <a:rPr kumimoji="0" lang="en-US" altLang="ko-KR"/>
              <a:pPr eaLnBrk="1" hangingPunct="1"/>
              <a:t>10</a:t>
            </a:fld>
            <a:endParaRPr kumimoji="0"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B18CEC-57CF-B240-8071-32A9902D3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771550"/>
            <a:ext cx="7704212" cy="3910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350" dirty="0" err="1"/>
              <a:t>주요명령어</a:t>
            </a:r>
            <a:endParaRPr lang="ko-KR" altLang="en-US" sz="135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echo "some text"</a:t>
            </a:r>
            <a:r>
              <a:rPr lang="en-US" altLang="ko-KR" sz="1200" dirty="0"/>
              <a:t>   some text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화면에 출력한다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wc</a:t>
            </a:r>
            <a:r>
              <a:rPr lang="en-US" altLang="ko-KR" sz="1200" dirty="0">
                <a:solidFill>
                  <a:srgbClr val="FF0000"/>
                </a:solidFill>
              </a:rPr>
              <a:t> -l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파일의 </a:t>
            </a:r>
            <a:r>
              <a:rPr lang="ko-KR" altLang="en-US" sz="1200" dirty="0" err="1"/>
              <a:t>라인수</a:t>
            </a:r>
            <a:r>
              <a:rPr lang="ko-KR" altLang="en-US" sz="12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cp </a:t>
            </a:r>
            <a:r>
              <a:rPr lang="en-US" altLang="ko-KR" sz="1200" dirty="0" err="1">
                <a:solidFill>
                  <a:srgbClr val="FF0000"/>
                </a:solidFill>
              </a:rPr>
              <a:t>sourcefile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destfile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sourcefile</a:t>
            </a:r>
            <a:r>
              <a:rPr lang="en-US" altLang="ko-KR" sz="1200" dirty="0"/>
              <a:t> 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destfile</a:t>
            </a:r>
            <a:r>
              <a:rPr lang="en-US" altLang="ko-KR" sz="1200" dirty="0"/>
              <a:t> </a:t>
            </a:r>
            <a:r>
              <a:rPr lang="ko-KR" altLang="en-US" sz="1200" dirty="0"/>
              <a:t>로 복사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mv </a:t>
            </a:r>
            <a:r>
              <a:rPr lang="en-US" altLang="ko-KR" sz="1200" dirty="0" err="1">
                <a:solidFill>
                  <a:srgbClr val="FF0000"/>
                </a:solidFill>
              </a:rPr>
              <a:t>oldname</a:t>
            </a:r>
            <a:r>
              <a:rPr lang="en-US" altLang="ko-KR" sz="1200" dirty="0">
                <a:solidFill>
                  <a:srgbClr val="FF0000"/>
                </a:solidFill>
              </a:rPr>
              <a:t> newname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파일이름을 바꾸거나 파일의 이동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rm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 지우기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grep 'pattern'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파일에서 </a:t>
            </a:r>
            <a:r>
              <a:rPr lang="en-US" altLang="ko-KR" sz="1200" dirty="0"/>
              <a:t>pattern</a:t>
            </a:r>
            <a:r>
              <a:rPr lang="ko-KR" altLang="en-US" sz="1200" dirty="0"/>
              <a:t>의 문자열을 찾기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cub -b </a:t>
            </a:r>
            <a:r>
              <a:rPr lang="en-US" altLang="ko-KR" sz="1200" dirty="0" err="1">
                <a:solidFill>
                  <a:srgbClr val="FF0000"/>
                </a:solidFill>
              </a:rPr>
              <a:t>colnum</a:t>
            </a:r>
            <a:r>
              <a:rPr lang="en-US" altLang="ko-KR" sz="1200" dirty="0">
                <a:solidFill>
                  <a:srgbClr val="FF0000"/>
                </a:solidFill>
              </a:rPr>
              <a:t>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파일에서 문자열을 </a:t>
            </a:r>
            <a:r>
              <a:rPr lang="ko-KR" altLang="en-US" sz="1200" dirty="0" err="1"/>
              <a:t>컬럼단위로</a:t>
            </a:r>
            <a:r>
              <a:rPr lang="ko-KR" altLang="en-US" sz="1200" dirty="0"/>
              <a:t> 잘라서 보여줌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cat </a:t>
            </a:r>
            <a:r>
              <a:rPr lang="en-US" altLang="ko-KR" sz="1200" dirty="0" err="1">
                <a:solidFill>
                  <a:srgbClr val="FF0000"/>
                </a:solidFill>
              </a:rPr>
              <a:t>file.txt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file.txt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표준출력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) </a:t>
            </a:r>
            <a:r>
              <a:rPr lang="ko-KR" altLang="en-US" sz="1200" dirty="0"/>
              <a:t>시킴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file </a:t>
            </a:r>
            <a:r>
              <a:rPr lang="en-US" altLang="ko-KR" sz="1200" dirty="0" err="1">
                <a:solidFill>
                  <a:srgbClr val="FF0000"/>
                </a:solidFill>
              </a:rPr>
              <a:t>somefile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somefile</a:t>
            </a:r>
            <a:r>
              <a:rPr lang="en-US" altLang="ko-KR" sz="1200" dirty="0"/>
              <a:t> 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파일타입</a:t>
            </a:r>
            <a:r>
              <a:rPr lang="ko-KR" altLang="en-US" sz="1200" dirty="0"/>
              <a:t> 알아내기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read var</a:t>
            </a:r>
            <a:r>
              <a:rPr lang="en-US" altLang="ko-KR" sz="1200" dirty="0"/>
              <a:t>   </a:t>
            </a:r>
            <a:r>
              <a:rPr lang="ko-KR" altLang="en-US" sz="1200" dirty="0" err="1"/>
              <a:t>입력값을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var </a:t>
            </a:r>
            <a:r>
              <a:rPr lang="ko-KR" altLang="en-US" sz="1200" dirty="0"/>
              <a:t>에 대입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sort </a:t>
            </a:r>
            <a:r>
              <a:rPr lang="en-US" altLang="ko-KR" sz="1200" dirty="0" err="1">
                <a:solidFill>
                  <a:srgbClr val="FF0000"/>
                </a:solidFill>
              </a:rPr>
              <a:t>file.txt</a:t>
            </a:r>
            <a:r>
              <a:rPr lang="en-US" altLang="ko-KR" sz="1200" dirty="0"/>
              <a:t>   </a:t>
            </a:r>
            <a:r>
              <a:rPr lang="en-US" altLang="ko-KR" sz="1200" dirty="0" err="1"/>
              <a:t>file.txt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라인단위로</a:t>
            </a:r>
            <a:r>
              <a:rPr lang="ko-KR" altLang="en-US" sz="1200" dirty="0"/>
              <a:t> 정렬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uniq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파일에서 중복되는 문자열을 제거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tee</a:t>
            </a:r>
            <a:r>
              <a:rPr lang="en-US" altLang="ko-KR" sz="1200" dirty="0"/>
              <a:t>   </a:t>
            </a:r>
            <a:r>
              <a:rPr lang="ko-KR" altLang="en-US" sz="1200" dirty="0"/>
              <a:t>표준출력되는 정보를 파일로 쓰기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basename</a:t>
            </a:r>
            <a:r>
              <a:rPr lang="en-US" altLang="ko-KR" sz="1200" dirty="0">
                <a:solidFill>
                  <a:srgbClr val="FF0000"/>
                </a:solidFill>
              </a:rPr>
              <a:t> file</a:t>
            </a:r>
            <a:r>
              <a:rPr lang="en-US" altLang="ko-KR" sz="1200" dirty="0"/>
              <a:t>   </a:t>
            </a:r>
            <a:r>
              <a:rPr lang="ko-KR" altLang="en-US" sz="1200" dirty="0"/>
              <a:t>디렉토리명을 제외한 파일의 </a:t>
            </a:r>
            <a:r>
              <a:rPr lang="ko-KR" altLang="en-US" sz="1200" dirty="0" err="1"/>
              <a:t>실제이름을</a:t>
            </a:r>
            <a:r>
              <a:rPr lang="ko-KR" altLang="en-US" sz="1200" dirty="0"/>
              <a:t> 돌려줌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 err="1">
                <a:solidFill>
                  <a:srgbClr val="FF0000"/>
                </a:solidFill>
              </a:rPr>
              <a:t>dirname</a:t>
            </a:r>
            <a:r>
              <a:rPr lang="en-US" altLang="ko-KR" sz="1200" dirty="0">
                <a:solidFill>
                  <a:srgbClr val="FF0000"/>
                </a:solidFill>
              </a:rPr>
              <a:t>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파일이름을 제외한 디렉토리의 이름을 돌려줌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head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파일의 처음 </a:t>
            </a:r>
            <a:r>
              <a:rPr lang="ko-KR" altLang="en-US" sz="1200" dirty="0" err="1"/>
              <a:t>몇라인을</a:t>
            </a:r>
            <a:r>
              <a:rPr lang="ko-KR" altLang="en-US" sz="1200" dirty="0"/>
              <a:t> 출력함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tail file</a:t>
            </a:r>
            <a:r>
              <a:rPr lang="en-US" altLang="ko-KR" sz="1200" dirty="0"/>
              <a:t>   </a:t>
            </a:r>
            <a:r>
              <a:rPr lang="ko-KR" altLang="en-US" sz="1200" dirty="0"/>
              <a:t>파일의 마지막 </a:t>
            </a:r>
            <a:r>
              <a:rPr lang="ko-KR" altLang="en-US" sz="1200" dirty="0" err="1"/>
              <a:t>몇라인을</a:t>
            </a:r>
            <a:r>
              <a:rPr lang="ko-KR" altLang="en-US" sz="1200" dirty="0"/>
              <a:t> 출력함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200" dirty="0">
                <a:solidFill>
                  <a:srgbClr val="FF0000"/>
                </a:solidFill>
              </a:rPr>
              <a:t>sed</a:t>
            </a:r>
            <a:r>
              <a:rPr lang="en-US" altLang="ko-KR" sz="1200" dirty="0"/>
              <a:t>   </a:t>
            </a:r>
            <a:r>
              <a:rPr lang="ko-KR" altLang="en-US" sz="1200" dirty="0" err="1"/>
              <a:t>정규표현에</a:t>
            </a:r>
            <a:r>
              <a:rPr lang="ko-KR" altLang="en-US" sz="1200" dirty="0"/>
              <a:t> 의한 문자열의 </a:t>
            </a:r>
            <a:r>
              <a:rPr lang="ko-KR" altLang="en-US" sz="1200" dirty="0" err="1"/>
              <a:t>검색및</a:t>
            </a:r>
            <a:r>
              <a:rPr lang="ko-KR" altLang="en-US" sz="1200" dirty="0"/>
              <a:t> 치환에 사용됨 </a:t>
            </a:r>
          </a:p>
          <a:p>
            <a:pPr eaLnBrk="1" hangingPunct="1">
              <a:lnSpc>
                <a:spcPct val="90000"/>
              </a:lnSpc>
            </a:pPr>
            <a:endParaRPr lang="en-US" altLang="ko-KR" sz="1350" dirty="0"/>
          </a:p>
        </p:txBody>
      </p:sp>
      <p:sp>
        <p:nvSpPr>
          <p:cNvPr id="7172" name="Rectangle 11">
            <a:extLst>
              <a:ext uri="{FF2B5EF4-FFF2-40B4-BE49-F238E27FC236}">
                <a16:creationId xmlns:a16="http://schemas.microsoft.com/office/drawing/2014/main" id="{47406083-48E8-F24B-BCA7-25C84E0A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쉘 프로그램 기초</a:t>
            </a:r>
          </a:p>
        </p:txBody>
      </p:sp>
    </p:spTree>
    <p:extLst>
      <p:ext uri="{BB962C8B-B14F-4D97-AF65-F5344CB8AC3E}">
        <p14:creationId xmlns:p14="http://schemas.microsoft.com/office/powerpoint/2010/main" val="3350830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068E960B-4636-7A46-8FC2-992F367BF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6524B86F-435C-A34C-BE61-084D87FB6A58}" type="slidenum">
              <a:rPr kumimoji="0" lang="en-US" altLang="ko-KR"/>
              <a:pPr eaLnBrk="1" hangingPunct="1"/>
              <a:t>11</a:t>
            </a:fld>
            <a:endParaRPr kumimoji="0" lang="en-US" altLang="ko-K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209B3DB-53F2-8C46-A599-354AD2067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쉘프로그램 기초 </a:t>
            </a:r>
            <a:r>
              <a:rPr lang="en-US" altLang="ko-KR"/>
              <a:t>(</a:t>
            </a:r>
            <a:r>
              <a:rPr lang="ko-KR" altLang="en-US"/>
              <a:t>연산</a:t>
            </a:r>
            <a:r>
              <a:rPr lang="en-US" altLang="ko-KR"/>
              <a:t>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A3441E9-7859-6C42-96B2-E6C01828E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771550"/>
            <a:ext cx="7704212" cy="3910013"/>
          </a:xfrm>
        </p:spPr>
        <p:txBody>
          <a:bodyPr/>
          <a:lstStyle/>
          <a:p>
            <a:pPr eaLnBrk="1" hangingPunct="1"/>
            <a:r>
              <a:rPr lang="en-US" altLang="ko-KR" b="1" dirty="0"/>
              <a:t>IF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en-US" altLang="ko-KR" b="1" dirty="0"/>
              <a:t>while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1157DFD-B501-C444-B3DF-E5200611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131590"/>
            <a:ext cx="6121053" cy="13501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en-US" sz="1200">
                <a:sym typeface="Wingdings" pitchFamily="2" charset="2"/>
              </a:rPr>
              <a:t>#!/bin/bash </a:t>
            </a:r>
            <a:endParaRPr lang="en-US" altLang="ko-KR" sz="1200">
              <a:sym typeface="Wingdings" pitchFamily="2" charset="2"/>
            </a:endParaRP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buffer = </a:t>
            </a:r>
            <a:r>
              <a:rPr lang="en-US" altLang="ko-KR" sz="1200">
                <a:latin typeface="Arial" panose="020B0604020202020204" pitchFamily="34" charset="0"/>
                <a:sym typeface="Wingdings" pitchFamily="2" charset="2"/>
              </a:rPr>
              <a:t>“</a:t>
            </a:r>
            <a:r>
              <a:rPr lang="en-US" altLang="ko-KR" sz="1200">
                <a:sym typeface="Wingdings" pitchFamily="2" charset="2"/>
              </a:rPr>
              <a:t>hello</a:t>
            </a:r>
            <a:r>
              <a:rPr lang="en-US" altLang="ko-KR" sz="1200">
                <a:latin typeface="Arial" panose="020B0604020202020204" pitchFamily="34" charset="0"/>
                <a:sym typeface="Wingdings" pitchFamily="2" charset="2"/>
              </a:rPr>
              <a:t>”</a:t>
            </a:r>
            <a:endParaRPr lang="en-US" altLang="en-US" sz="1200">
              <a:sym typeface="Wingdings" pitchFamily="2" charset="2"/>
            </a:endParaRPr>
          </a:p>
          <a:p>
            <a:pPr algn="l" eaLnBrk="1" hangingPunct="1"/>
            <a:r>
              <a:rPr lang="en-US" altLang="en-US" sz="1200">
                <a:sym typeface="Wingdings" pitchFamily="2" charset="2"/>
              </a:rPr>
              <a:t>if [ </a:t>
            </a:r>
            <a:r>
              <a:rPr lang="en-US" altLang="en-US" sz="1200">
                <a:latin typeface="Arial" panose="020B0604020202020204" pitchFamily="34" charset="0"/>
                <a:sym typeface="Wingdings" pitchFamily="2" charset="2"/>
              </a:rPr>
              <a:t>“</a:t>
            </a:r>
            <a:r>
              <a:rPr lang="en-US" altLang="ko-KR" sz="1200">
                <a:sym typeface="Wingdings" pitchFamily="2" charset="2"/>
              </a:rPr>
              <a:t>$buffer</a:t>
            </a:r>
            <a:r>
              <a:rPr lang="en-US" altLang="en-US" sz="1200">
                <a:sym typeface="Wingdings" pitchFamily="2" charset="2"/>
              </a:rPr>
              <a:t>" = </a:t>
            </a:r>
            <a:r>
              <a:rPr lang="en-US" altLang="ko-KR" sz="1200">
                <a:latin typeface="Arial" panose="020B0604020202020204" pitchFamily="34" charset="0"/>
                <a:sym typeface="Wingdings" pitchFamily="2" charset="2"/>
              </a:rPr>
              <a:t>“</a:t>
            </a:r>
            <a:r>
              <a:rPr lang="en-US" altLang="ko-KR" sz="1200">
                <a:sym typeface="Wingdings" pitchFamily="2" charset="2"/>
              </a:rPr>
              <a:t>hello</a:t>
            </a:r>
            <a:r>
              <a:rPr lang="en-US" altLang="en-US" sz="1200">
                <a:sym typeface="Wingdings" pitchFamily="2" charset="2"/>
              </a:rPr>
              <a:t>" ]; then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	</a:t>
            </a:r>
            <a:r>
              <a:rPr lang="en-US" altLang="en-US" sz="1200">
                <a:sym typeface="Wingdings" pitchFamily="2" charset="2"/>
              </a:rPr>
              <a:t>echo expression evaluated as true </a:t>
            </a:r>
            <a:endParaRPr lang="en-US" altLang="ko-KR" sz="1200">
              <a:sym typeface="Wingdings" pitchFamily="2" charset="2"/>
            </a:endParaRP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else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	</a:t>
            </a:r>
            <a:r>
              <a:rPr lang="en-US" altLang="en-US" sz="1200">
                <a:sym typeface="Wingdings" pitchFamily="2" charset="2"/>
              </a:rPr>
              <a:t>echo expression evaluated as </a:t>
            </a:r>
            <a:r>
              <a:rPr lang="en-US" altLang="ko-KR" sz="1200">
                <a:sym typeface="Wingdings" pitchFamily="2" charset="2"/>
              </a:rPr>
              <a:t>false</a:t>
            </a:r>
            <a:endParaRPr lang="en-US" altLang="en-US" sz="1200">
              <a:sym typeface="Wingdings" pitchFamily="2" charset="2"/>
            </a:endParaRPr>
          </a:p>
          <a:p>
            <a:pPr algn="l" eaLnBrk="1" hangingPunct="1"/>
            <a:r>
              <a:rPr lang="en-US" altLang="en-US" sz="1200">
                <a:sym typeface="Wingdings" pitchFamily="2" charset="2"/>
              </a:rPr>
              <a:t>fi </a:t>
            </a:r>
            <a:endParaRPr lang="en-US" altLang="ko-KR" sz="1200">
              <a:sym typeface="Wingdings" pitchFamily="2" charset="2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E5C902F-B372-B04D-9A99-7A816E57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18" y="3075881"/>
            <a:ext cx="6121052" cy="13501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200">
                <a:sym typeface="Wingdings" pitchFamily="2" charset="2"/>
              </a:rPr>
              <a:t>#!/bin/bash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COUNTER=0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while [ $COUNTER -lt 10 ]; do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echo The counter is $COUNTER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let COUNTER=COUNTER+1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096396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17A9B056-925F-904C-A16F-57C7ED2A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8FFAE4EC-AED8-F347-9E93-364D84BC5DB3}" type="slidenum">
              <a:rPr kumimoji="0" lang="en-US" altLang="ko-KR"/>
              <a:pPr eaLnBrk="1" hangingPunct="1"/>
              <a:t>12</a:t>
            </a:fld>
            <a:endParaRPr kumimoji="0" lang="en-US" altLang="ko-KR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9FE1178-9C6F-164E-9597-EDBA2210A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쉘프로그램 기초 </a:t>
            </a:r>
            <a:r>
              <a:rPr lang="en-US" altLang="ko-KR"/>
              <a:t>(</a:t>
            </a:r>
            <a:r>
              <a:rPr lang="ko-KR" altLang="en-US"/>
              <a:t>연산</a:t>
            </a:r>
            <a:r>
              <a:rPr lang="en-US" altLang="ko-KR"/>
              <a:t>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48C32BF-6A38-F84D-8CFC-71CC094B3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857250"/>
            <a:ext cx="7776220" cy="3910013"/>
          </a:xfrm>
        </p:spPr>
        <p:txBody>
          <a:bodyPr/>
          <a:lstStyle/>
          <a:p>
            <a:pPr eaLnBrk="1" hangingPunct="1"/>
            <a:r>
              <a:rPr lang="en-US" altLang="ko-KR" b="1" dirty="0"/>
              <a:t>For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 err="1"/>
              <a:t>산술관계자</a:t>
            </a:r>
            <a:endParaRPr lang="ko-KR" altLang="en-US" b="1" dirty="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68392905-2F7F-0E42-B150-CDD3A30F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221581"/>
            <a:ext cx="6121053" cy="971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200">
                <a:sym typeface="Wingdings" pitchFamily="2" charset="2"/>
              </a:rPr>
              <a:t>#!/bin/bash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for i in $( ls ); do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echo item: $i </a:t>
            </a:r>
          </a:p>
          <a:p>
            <a:pPr algn="l" eaLnBrk="1" hangingPunct="1"/>
            <a:r>
              <a:rPr lang="en-US" altLang="ko-KR" sz="1200">
                <a:sym typeface="Wingdings" pitchFamily="2" charset="2"/>
              </a:rPr>
              <a:t>done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58C2CEF9-D5FB-4240-B34B-006C267C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18" y="3165873"/>
            <a:ext cx="6121052" cy="13501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fr-FR" altLang="ko-KR" sz="1200">
                <a:sym typeface="Wingdings" pitchFamily="2" charset="2"/>
              </a:rPr>
              <a:t>-lt (&lt;) </a:t>
            </a:r>
          </a:p>
          <a:p>
            <a:pPr algn="l" eaLnBrk="1" hangingPunct="1"/>
            <a:r>
              <a:rPr lang="fr-FR" altLang="ko-KR" sz="1200">
                <a:sym typeface="Wingdings" pitchFamily="2" charset="2"/>
              </a:rPr>
              <a:t>-gt (&gt;)</a:t>
            </a:r>
          </a:p>
          <a:p>
            <a:pPr algn="l" eaLnBrk="1" hangingPunct="1"/>
            <a:r>
              <a:rPr lang="fr-FR" altLang="ko-KR" sz="1200">
                <a:sym typeface="Wingdings" pitchFamily="2" charset="2"/>
              </a:rPr>
              <a:t>-le (&lt;=)</a:t>
            </a:r>
          </a:p>
          <a:p>
            <a:pPr algn="l" eaLnBrk="1" hangingPunct="1"/>
            <a:r>
              <a:rPr lang="fr-FR" altLang="ko-KR" sz="1200">
                <a:sym typeface="Wingdings" pitchFamily="2" charset="2"/>
              </a:rPr>
              <a:t>-ge (&gt;=)</a:t>
            </a:r>
          </a:p>
          <a:p>
            <a:pPr algn="l" eaLnBrk="1" hangingPunct="1"/>
            <a:r>
              <a:rPr lang="fr-FR" altLang="ko-KR" sz="1200">
                <a:sym typeface="Wingdings" pitchFamily="2" charset="2"/>
              </a:rPr>
              <a:t>-eq (==)</a:t>
            </a:r>
          </a:p>
          <a:p>
            <a:pPr algn="l" eaLnBrk="1" hangingPunct="1"/>
            <a:r>
              <a:rPr lang="fr-FR" altLang="ko-KR" sz="1200">
                <a:sym typeface="Wingdings" pitchFamily="2" charset="2"/>
              </a:rPr>
              <a:t>-ne (!=) </a:t>
            </a:r>
          </a:p>
          <a:p>
            <a:pPr algn="l" eaLnBrk="1" hangingPunct="1"/>
            <a:endParaRPr lang="en-US" altLang="ko-KR" sz="12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19251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04CB-18DB-7BB0-ACC8-B5A32A5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ED5CC-BC55-914B-A95D-963FC5655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799D2-879F-0758-E403-3ADE9F8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69020"/>
            <a:ext cx="4548810" cy="17597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BAA3F-611E-2952-EACD-C5BAF81C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68" y="699542"/>
            <a:ext cx="3902659" cy="2664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613527-8C3D-7B11-6107-C36EAF13B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75" y="2384340"/>
            <a:ext cx="2506771" cy="22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D52C5666-4D6B-6C46-88AC-263712019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19C9B6F3-A3CC-8545-B619-ECC1E4E5130A}" type="slidenum">
              <a:rPr kumimoji="0" lang="en-US" altLang="ko-KR"/>
              <a:pPr eaLnBrk="1" hangingPunct="1"/>
              <a:t>14</a:t>
            </a:fld>
            <a:endParaRPr kumimoji="0" lang="en-US" altLang="ko-K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592B248-E743-2146-8FC0-0B845B625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쉘프로그램 예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3C7C0CF-0698-2F45-A749-8AFBB28A99E1}"/>
              </a:ext>
            </a:extLst>
          </p:cNvPr>
          <p:cNvSpPr/>
          <p:nvPr/>
        </p:nvSpPr>
        <p:spPr>
          <a:xfrm>
            <a:off x="606388" y="843558"/>
            <a:ext cx="3821596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 </a:t>
            </a:r>
            <a:r>
              <a:rPr lang="en-US" altLang="ko-Kore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argtest.sh</a:t>
            </a:r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#!/bin/bash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"Total arguments : $#"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"1st Argument = $1"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"2nd argument = $2”</a:t>
            </a: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./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argtest.sh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ACB9003-6CC0-E548-8231-8394CD4A9B3B}"/>
              </a:ext>
            </a:extLst>
          </p:cNvPr>
          <p:cNvSpPr/>
          <p:nvPr/>
        </p:nvSpPr>
        <p:spPr>
          <a:xfrm>
            <a:off x="4716016" y="843558"/>
            <a:ext cx="3821596" cy="3702657"/>
          </a:xfrm>
          <a:prstGeom prst="roundRect">
            <a:avLst>
              <a:gd name="adj" fmla="val 58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 </a:t>
            </a:r>
            <a:r>
              <a:rPr lang="en-US" altLang="ko-Kore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functest.sh</a:t>
            </a:r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>
                <a:solidFill>
                  <a:srgbClr val="0000CC"/>
                </a:solidFill>
              </a:rPr>
              <a:t>#!/bin/bash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function greeting() {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str="Hello, $name"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echo $str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}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echo "Enter your name"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read name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 err="1">
                <a:solidFill>
                  <a:srgbClr val="0000CC"/>
                </a:solidFill>
              </a:rPr>
              <a:t>val</a:t>
            </a:r>
            <a:r>
              <a:rPr lang="en-US" altLang="ko-Kore-KR" sz="1100" dirty="0">
                <a:solidFill>
                  <a:srgbClr val="0000CC"/>
                </a:solidFill>
              </a:rPr>
              <a:t>=$(greeting)</a:t>
            </a:r>
            <a:br>
              <a:rPr lang="en-US" altLang="ko-Kore-KR" sz="1100" dirty="0">
                <a:solidFill>
                  <a:srgbClr val="0000CC"/>
                </a:solidFill>
              </a:rPr>
            </a:br>
            <a:r>
              <a:rPr lang="en-US" altLang="ko-Kore-KR" sz="1100" dirty="0">
                <a:solidFill>
                  <a:srgbClr val="0000CC"/>
                </a:solidFill>
              </a:rPr>
              <a:t>echo "Return value of the function is $</a:t>
            </a:r>
            <a:r>
              <a:rPr lang="en-US" altLang="ko-Kore-KR" sz="1100" dirty="0" err="1">
                <a:solidFill>
                  <a:srgbClr val="0000CC"/>
                </a:solidFill>
              </a:rPr>
              <a:t>val</a:t>
            </a:r>
            <a:r>
              <a:rPr lang="en-US" altLang="ko-Kore-KR" sz="1100" dirty="0"/>
              <a:t>"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./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functest.sh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3DDD783-351D-A447-9511-29C671BC8001}"/>
              </a:ext>
            </a:extLst>
          </p:cNvPr>
          <p:cNvSpPr/>
          <p:nvPr/>
        </p:nvSpPr>
        <p:spPr>
          <a:xfrm>
            <a:off x="606388" y="2386248"/>
            <a:ext cx="3821596" cy="21523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 </a:t>
            </a:r>
            <a:r>
              <a:rPr lang="en-US" altLang="ko-Kore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datetest.sh</a:t>
            </a:r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Year=`date +%Y`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Month=`date +%m`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Day=`date +%d`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Hour=`date +%H`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Minute=`date +%M`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Second=`date +%S`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`date`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"Current Date is: $Day-$Month-$Year"</a:t>
            </a:r>
            <a:b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ore-KR" sz="1100" dirty="0">
                <a:solidFill>
                  <a:srgbClr val="0000CC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echo "Current Time is: $Hour:$Minute:$Second"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./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datetest.sh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07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0ED0-ADA8-A14E-AF08-7934E7E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D0FF9-C939-A849-A8E6-0A7EDB2E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97731"/>
            <a:ext cx="8075240" cy="378023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Shell script programming </a:t>
            </a:r>
          </a:p>
          <a:p>
            <a:endParaRPr lang="en-US" altLang="ko-KR" dirty="0"/>
          </a:p>
          <a:p>
            <a:r>
              <a:rPr lang="ko-KR" altLang="en-US" dirty="0"/>
              <a:t>강의에 제시된</a:t>
            </a:r>
            <a:r>
              <a:rPr lang="en-US" altLang="ko-KR" dirty="0"/>
              <a:t>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lvl="1"/>
            <a:r>
              <a:rPr lang="en-US" altLang="ko-KR" dirty="0" err="1"/>
              <a:t>argtest.sh</a:t>
            </a:r>
            <a:endParaRPr lang="en-US" altLang="ko-KR" dirty="0"/>
          </a:p>
          <a:p>
            <a:pPr lvl="1"/>
            <a:r>
              <a:rPr lang="en-US" altLang="ko-KR" dirty="0" err="1"/>
              <a:t>functest.sh</a:t>
            </a:r>
            <a:endParaRPr lang="en-US" altLang="ko-KR" dirty="0"/>
          </a:p>
          <a:p>
            <a:pPr lvl="1"/>
            <a:r>
              <a:rPr lang="en-US" altLang="ko-KR" dirty="0" err="1"/>
              <a:t>timetest.sh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알파   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샘플 프로그램 작성 </a:t>
            </a:r>
            <a:r>
              <a:rPr lang="en-US" altLang="ko-KR" dirty="0"/>
              <a:t>  (</a:t>
            </a:r>
            <a:r>
              <a:rPr lang="ko-KR" altLang="en-US" dirty="0" err="1"/>
              <a:t>개인서버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공영서버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작성위치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개인 </a:t>
            </a:r>
            <a:r>
              <a:rPr lang="ko-KR" altLang="en-US" dirty="0" err="1"/>
              <a:t>홈디렉토리</a:t>
            </a:r>
            <a:r>
              <a:rPr lang="en-US" altLang="ko-KR" dirty="0"/>
              <a:t>]/work0522</a:t>
            </a:r>
          </a:p>
          <a:p>
            <a:pPr lvl="1"/>
            <a:r>
              <a:rPr lang="ko-KR" altLang="en-US" dirty="0"/>
              <a:t>프로그램 코드 작성 </a:t>
            </a:r>
            <a:endParaRPr lang="en-US" altLang="ko-KR" dirty="0"/>
          </a:p>
          <a:p>
            <a:pPr lvl="1"/>
            <a:r>
              <a:rPr lang="ko-KR" altLang="en-US" dirty="0"/>
              <a:t>프로그램 명은 강의 내용 확인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</a:t>
            </a:r>
            <a:endParaRPr lang="en-US" altLang="ko-KR" dirty="0"/>
          </a:p>
          <a:p>
            <a:pPr lvl="1"/>
            <a:r>
              <a:rPr lang="ko-KR" altLang="en-US" dirty="0"/>
              <a:t>서버에 작성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공용서버</a:t>
            </a:r>
            <a:r>
              <a:rPr lang="ko-KR" altLang="en-US" dirty="0"/>
              <a:t> 주소 변경 없음</a:t>
            </a:r>
            <a:endParaRPr lang="en-US" altLang="ko-KR" dirty="0"/>
          </a:p>
          <a:p>
            <a:pPr marL="0" indent="0">
              <a:buNone/>
            </a:pPr>
            <a:endParaRPr lang="en-US" altLang="ko-Kore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B014E-EFE9-5048-AD36-C9A1D7D1B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07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02840-DA4C-054C-8498-C93E1D291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D2379-A4A3-C640-A7A8-0566E4853470}"/>
              </a:ext>
            </a:extLst>
          </p:cNvPr>
          <p:cNvSpPr txBox="1"/>
          <p:nvPr/>
        </p:nvSpPr>
        <p:spPr>
          <a:xfrm>
            <a:off x="3851920" y="227936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END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705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104537" y="379227"/>
            <a:ext cx="110479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INHA Technical College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175624" y="1076576"/>
            <a:ext cx="2792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엔터프라이즈 서버관리</a:t>
            </a: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auto">
          <a:xfrm>
            <a:off x="755576" y="969367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755576" y="1995686"/>
            <a:ext cx="7632848" cy="0"/>
          </a:xfrm>
          <a:prstGeom prst="lin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3236367" y="3075806"/>
            <a:ext cx="256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SangJun</a:t>
            </a:r>
            <a:r>
              <a:rPr kumimoji="1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, </a:t>
            </a:r>
            <a:r>
              <a:rPr kumimoji="1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Im</a:t>
            </a:r>
            <a:endParaRPr kumimoji="1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Department of Computer Science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e_mail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 : </a:t>
            </a:r>
            <a:r>
              <a:rPr kumimoji="1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imsangjun@gmail.com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43377" y="4697017"/>
            <a:ext cx="832279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2020</a:t>
            </a:r>
            <a:r>
              <a:rPr kumimoji="1" lang="ko-KR" alt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년도 </a:t>
            </a:r>
            <a:r>
              <a:rPr kumimoji="1" lang="en-US" altLang="ko-KR" sz="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1</a:t>
            </a:r>
            <a:r>
              <a:rPr kumimoji="1" lang="ko-KR" alt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학기</a:t>
            </a:r>
          </a:p>
        </p:txBody>
      </p:sp>
      <p:pic>
        <p:nvPicPr>
          <p:cNvPr id="2056" name="Picture 14" descr="ci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341" y="238734"/>
            <a:ext cx="4321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3419872" y="1553501"/>
            <a:ext cx="226345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9.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 쉘 프로그램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numGothic" charset="-127"/>
              <a:ea typeface="NanumGothic" charset="-127"/>
              <a:cs typeface="NanumGothic" charset="-127"/>
            </a:endParaRP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8181062" y="4664870"/>
            <a:ext cx="35137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anumGothic" charset="-127"/>
                <a:ea typeface="NanumGothic" charset="-127"/>
                <a:cs typeface="NanumGothic" charset="-127"/>
              </a:rPr>
              <a:t># 1</a:t>
            </a:r>
          </a:p>
        </p:txBody>
      </p:sp>
    </p:spTree>
    <p:extLst>
      <p:ext uri="{BB962C8B-B14F-4D97-AF65-F5344CB8AC3E}">
        <p14:creationId xmlns:p14="http://schemas.microsoft.com/office/powerpoint/2010/main" val="17425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93BE-6DFB-4445-988A-DCD24E51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강의계획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69B3-91B8-FD48-B12D-B0F36DC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32" y="897731"/>
            <a:ext cx="3826768" cy="3780235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서버 구성</a:t>
            </a:r>
            <a:endParaRPr lang="en-US" altLang="ko-KR" dirty="0"/>
          </a:p>
          <a:p>
            <a:pPr lvl="1"/>
            <a:r>
              <a:rPr lang="en-US" altLang="ko-KR" dirty="0"/>
              <a:t>AWS </a:t>
            </a:r>
            <a:r>
              <a:rPr lang="ko-KR" altLang="en-US" dirty="0"/>
              <a:t>회원 가입 및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서버 설치 </a:t>
            </a:r>
          </a:p>
          <a:p>
            <a:pPr lvl="1"/>
            <a:r>
              <a:rPr lang="ko-KR" altLang="en-US" dirty="0" err="1"/>
              <a:t>래드햇</a:t>
            </a:r>
            <a:r>
              <a:rPr lang="ko-KR" altLang="en-US" dirty="0"/>
              <a:t> 리눅스 서버 설치</a:t>
            </a:r>
            <a:endParaRPr lang="en-US" altLang="ko-KR" dirty="0"/>
          </a:p>
          <a:p>
            <a:pPr lvl="1"/>
            <a:r>
              <a:rPr lang="ko-KR" altLang="en-US" dirty="0" err="1"/>
              <a:t>운영환경</a:t>
            </a:r>
            <a:r>
              <a:rPr lang="ko-KR" altLang="en-US" dirty="0"/>
              <a:t> 기본 구성</a:t>
            </a:r>
            <a:endParaRPr lang="en-US" altLang="ko-KR" dirty="0"/>
          </a:p>
          <a:p>
            <a:pPr lvl="1"/>
            <a:r>
              <a:rPr lang="ko-KR" altLang="en-US" dirty="0"/>
              <a:t>사용자 생성 </a:t>
            </a:r>
            <a:r>
              <a:rPr lang="en-US" altLang="ko-KR" dirty="0"/>
              <a:t>(</a:t>
            </a:r>
            <a:r>
              <a:rPr lang="en-US" altLang="ko-KR" dirty="0" err="1"/>
              <a:t>inhatc</a:t>
            </a:r>
            <a:r>
              <a:rPr lang="en-US" altLang="ko-KR" dirty="0"/>
              <a:t>)</a:t>
            </a:r>
          </a:p>
          <a:p>
            <a:pPr marL="258359" lvl="1" indent="0">
              <a:buNone/>
            </a:pPr>
            <a:endParaRPr lang="en-US" altLang="ko-Kore-KR" dirty="0"/>
          </a:p>
          <a:p>
            <a:r>
              <a:rPr kumimoji="1" lang="ko-KR" altLang="en-US" dirty="0"/>
              <a:t>서버 모듈 설치 및 기본 명령 실습</a:t>
            </a:r>
            <a:endParaRPr kumimoji="1" lang="en-US" altLang="ko-KR" dirty="0"/>
          </a:p>
          <a:p>
            <a:pPr lvl="1"/>
            <a:r>
              <a:rPr lang="ko-KR" altLang="en-US" dirty="0"/>
              <a:t>필수 모듈 설치</a:t>
            </a:r>
            <a:endParaRPr lang="en-US" altLang="ko-KR" dirty="0"/>
          </a:p>
          <a:p>
            <a:pPr lvl="1"/>
            <a:r>
              <a:rPr lang="ko-KR" altLang="en-US" dirty="0" err="1"/>
              <a:t>공용서버</a:t>
            </a:r>
            <a:r>
              <a:rPr lang="ko-KR" altLang="en-US" dirty="0"/>
              <a:t> 접근 확인</a:t>
            </a:r>
            <a:endParaRPr lang="en-US" altLang="ko-KR" dirty="0"/>
          </a:p>
          <a:p>
            <a:pPr lvl="1"/>
            <a:r>
              <a:rPr lang="ko-KR" altLang="en-US" dirty="0" err="1"/>
              <a:t>기본명령어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1"/>
            <a:r>
              <a:rPr lang="ko-KR" altLang="en-US" dirty="0"/>
              <a:t>고급 명령어 실습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서비스 구성</a:t>
            </a:r>
            <a:endParaRPr lang="en-US" altLang="ko-KR" dirty="0"/>
          </a:p>
          <a:p>
            <a:pPr lvl="1"/>
            <a:r>
              <a:rPr lang="ko-KR" altLang="en-US" dirty="0" err="1"/>
              <a:t>웹서비스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ko-KR" altLang="en-US" dirty="0"/>
              <a:t>이메일 서비스 구성</a:t>
            </a:r>
            <a:endParaRPr lang="en-US" altLang="ko-KR" dirty="0"/>
          </a:p>
          <a:p>
            <a:pPr lvl="1"/>
            <a:r>
              <a:rPr lang="ko-KR" altLang="en-US" dirty="0"/>
              <a:t>보안 서비스 구성</a:t>
            </a:r>
            <a:endParaRPr lang="en-US" altLang="ko-KR" dirty="0"/>
          </a:p>
          <a:p>
            <a:pPr lvl="1"/>
            <a:r>
              <a:rPr lang="en-US" altLang="ko-KR" dirty="0"/>
              <a:t>DNS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en-US" altLang="ko-KR" dirty="0"/>
              <a:t>Database</a:t>
            </a:r>
          </a:p>
          <a:p>
            <a:pPr lvl="1"/>
            <a:r>
              <a:rPr lang="en-US" altLang="ko-KR" dirty="0"/>
              <a:t>sftp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0D90E-FFE0-AF45-AB85-A960E7E20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0269B4C-64A8-D548-8782-969972D53988}"/>
              </a:ext>
            </a:extLst>
          </p:cNvPr>
          <p:cNvSpPr txBox="1">
            <a:spLocks/>
          </p:cNvSpPr>
          <p:nvPr/>
        </p:nvSpPr>
        <p:spPr bwMode="auto">
          <a:xfrm>
            <a:off x="4674394" y="837549"/>
            <a:ext cx="3826768" cy="37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57168" indent="-25716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502432" indent="-24407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15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766744" indent="-26312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18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 marL="1004863" indent="-23692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12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 marL="1260841" indent="-2547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  <a:lvl6pPr marL="1603732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6pPr>
            <a:lvl7pPr marL="1946624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7pPr>
            <a:lvl8pPr marL="2289515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8pPr>
            <a:lvl9pPr marL="2632406" indent="-2547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10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>
                <a:solidFill>
                  <a:srgbClr val="0070C0"/>
                </a:solidFill>
              </a:rPr>
              <a:t>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쉘 프로그래밍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백업 </a:t>
            </a:r>
            <a:r>
              <a:rPr lang="ko-KR" altLang="en-US" kern="0" dirty="0" err="1">
                <a:solidFill>
                  <a:srgbClr val="0070C0"/>
                </a:solidFill>
              </a:rPr>
              <a:t>리커버리</a:t>
            </a:r>
            <a:r>
              <a:rPr lang="ko-KR" altLang="en-US" kern="0" dirty="0">
                <a:solidFill>
                  <a:srgbClr val="0070C0"/>
                </a:solidFill>
              </a:rPr>
              <a:t> 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시스템 모니터링 프로그램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1"/>
            <a:r>
              <a:rPr lang="ko-KR" altLang="en-US" kern="0" dirty="0">
                <a:solidFill>
                  <a:srgbClr val="0070C0"/>
                </a:solidFill>
              </a:rPr>
              <a:t>개발 환경 구축 </a:t>
            </a:r>
            <a:r>
              <a:rPr lang="en-US" altLang="ko-KR" kern="0" dirty="0">
                <a:solidFill>
                  <a:srgbClr val="0070C0"/>
                </a:solidFill>
              </a:rPr>
              <a:t>(C/C++ , JAVA, php)</a:t>
            </a:r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서비스 분석</a:t>
            </a:r>
            <a:endParaRPr lang="en-US" altLang="ko-KR" kern="0" dirty="0"/>
          </a:p>
          <a:p>
            <a:pPr lvl="1"/>
            <a:r>
              <a:rPr lang="ko-KR" altLang="en-US" kern="0" dirty="0"/>
              <a:t>서비스 관리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서비스 모니터링 </a:t>
            </a:r>
            <a:endParaRPr lang="en-US" altLang="ko-KR" kern="0" dirty="0"/>
          </a:p>
          <a:p>
            <a:pPr lvl="1"/>
            <a:endParaRPr lang="en-US" altLang="ko-KR" kern="0" dirty="0"/>
          </a:p>
          <a:p>
            <a:r>
              <a:rPr lang="ko-KR" altLang="en-US" kern="0" dirty="0"/>
              <a:t>보안 및 튜닝</a:t>
            </a:r>
            <a:endParaRPr lang="en-US" altLang="ko-KR" kern="0" dirty="0"/>
          </a:p>
          <a:p>
            <a:pPr lvl="1"/>
            <a:r>
              <a:rPr lang="ko-KR" altLang="en-US" kern="0" dirty="0"/>
              <a:t>네트워크 보안 </a:t>
            </a:r>
            <a:endParaRPr lang="en-US" altLang="ko-KR" kern="0" dirty="0"/>
          </a:p>
          <a:p>
            <a:pPr lvl="1"/>
            <a:r>
              <a:rPr lang="ko-KR" altLang="en-US" kern="0" dirty="0"/>
              <a:t>시스템 보안</a:t>
            </a:r>
            <a:endParaRPr lang="en-US" altLang="ko-KR" kern="0" dirty="0"/>
          </a:p>
          <a:p>
            <a:pPr lvl="1"/>
            <a:r>
              <a:rPr lang="ko-KR" altLang="en-US" kern="0" dirty="0"/>
              <a:t>어플리케이션 보안</a:t>
            </a:r>
            <a:endParaRPr lang="en-US" altLang="ko-KR" kern="0" dirty="0"/>
          </a:p>
          <a:p>
            <a:pPr lvl="1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0808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3">
            <a:extLst>
              <a:ext uri="{FF2B5EF4-FFF2-40B4-BE49-F238E27FC236}">
                <a16:creationId xmlns:a16="http://schemas.microsoft.com/office/drawing/2014/main" id="{524FFB48-63D7-6D41-9D27-631F45FBB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54F115A8-6489-2B47-B857-1D1198B34F86}" type="slidenum">
              <a:rPr kumimoji="0" lang="en-US" altLang="ko-KR"/>
              <a:pPr eaLnBrk="1" hangingPunct="1"/>
              <a:t>4</a:t>
            </a:fld>
            <a:endParaRPr kumimoji="0" lang="en-US" altLang="ko-KR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17745A4-E477-DE45-ACF0-9049D2D3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 프로그램 개요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10D9DA5-CAC1-B641-A2A0-B433F6D32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749969"/>
            <a:ext cx="7776220" cy="3910013"/>
          </a:xfrm>
        </p:spPr>
        <p:txBody>
          <a:bodyPr/>
          <a:lstStyle/>
          <a:p>
            <a:pPr eaLnBrk="1" hangingPunct="1"/>
            <a:r>
              <a:rPr lang="ko-KR" altLang="en-US" b="1" dirty="0"/>
              <a:t>필요사항</a:t>
            </a:r>
          </a:p>
          <a:p>
            <a:pPr lvl="1" eaLnBrk="1" hangingPunct="1"/>
            <a:r>
              <a:rPr lang="ko-KR" altLang="en-US" b="1" dirty="0" err="1"/>
              <a:t>접근가능한</a:t>
            </a:r>
            <a:r>
              <a:rPr lang="ko-KR" altLang="en-US" b="1" dirty="0"/>
              <a:t> </a:t>
            </a:r>
            <a:r>
              <a:rPr lang="ko-KR" altLang="en-US" b="1" dirty="0" err="1"/>
              <a:t>리눅스서버</a:t>
            </a:r>
            <a:r>
              <a:rPr lang="ko-KR" altLang="en-US" b="1" dirty="0"/>
              <a:t> </a:t>
            </a:r>
          </a:p>
          <a:p>
            <a:pPr lvl="1" eaLnBrk="1" hangingPunct="1"/>
            <a:r>
              <a:rPr lang="ko-KR" altLang="en-US" b="1" dirty="0"/>
              <a:t>쉘 </a:t>
            </a:r>
            <a:r>
              <a:rPr lang="en-US" altLang="ko-KR" b="1" dirty="0"/>
              <a:t>(</a:t>
            </a:r>
            <a:r>
              <a:rPr lang="ko-KR" altLang="en-US" b="1" dirty="0"/>
              <a:t>기본 제공</a:t>
            </a:r>
            <a:r>
              <a:rPr lang="en-US" altLang="ko-KR" b="1" dirty="0"/>
              <a:t>)</a:t>
            </a:r>
          </a:p>
          <a:p>
            <a:pPr lvl="1" eaLnBrk="1" hangingPunct="1"/>
            <a:r>
              <a:rPr lang="ko-KR" altLang="en-US" b="1" dirty="0"/>
              <a:t>편집기 </a:t>
            </a:r>
            <a:r>
              <a:rPr lang="en-US" altLang="ko-KR" b="1" dirty="0"/>
              <a:t>(VI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쉘이란</a:t>
            </a:r>
            <a:r>
              <a:rPr lang="en-US" altLang="ko-KR" b="1" dirty="0"/>
              <a:t>?</a:t>
            </a:r>
          </a:p>
          <a:p>
            <a:pPr lvl="1" eaLnBrk="1" hangingPunct="1"/>
            <a:r>
              <a:rPr lang="ko-KR" altLang="en-US" b="1" dirty="0"/>
              <a:t>해석기</a:t>
            </a:r>
          </a:p>
          <a:p>
            <a:pPr lvl="1" eaLnBrk="1" hangingPunct="1"/>
            <a:r>
              <a:rPr lang="ko-KR" altLang="en-US" b="1" dirty="0"/>
              <a:t>커널에 명령어를 전달하는 기능</a:t>
            </a:r>
          </a:p>
          <a:p>
            <a:pPr lvl="1" eaLnBrk="1" hangingPunct="1"/>
            <a:r>
              <a:rPr lang="en-US" altLang="ko-KR" b="1" dirty="0" err="1"/>
              <a:t>csh</a:t>
            </a:r>
            <a:r>
              <a:rPr lang="en-US" altLang="ko-KR" b="1" dirty="0"/>
              <a:t>, </a:t>
            </a:r>
            <a:r>
              <a:rPr lang="en-US" altLang="ko-KR" b="1" dirty="0" err="1"/>
              <a:t>tcsh</a:t>
            </a:r>
            <a:r>
              <a:rPr lang="en-US" altLang="ko-KR" b="1" dirty="0"/>
              <a:t>, </a:t>
            </a:r>
            <a:r>
              <a:rPr lang="en-US" altLang="ko-KR" b="1" dirty="0" err="1"/>
              <a:t>ksh</a:t>
            </a:r>
            <a:r>
              <a:rPr lang="en-US" altLang="ko-KR" b="1" dirty="0"/>
              <a:t>, bash</a:t>
            </a:r>
          </a:p>
          <a:p>
            <a:pPr lvl="1" eaLnBrk="1" hangingPunct="1"/>
            <a:endParaRPr lang="en-US" altLang="ko-KR" b="1" dirty="0"/>
          </a:p>
          <a:p>
            <a:pPr eaLnBrk="1" hangingPunct="1"/>
            <a:r>
              <a:rPr lang="ko-KR" altLang="en-US" b="1" dirty="0" err="1"/>
              <a:t>쉘프로그램</a:t>
            </a:r>
            <a:endParaRPr lang="ko-KR" altLang="en-US" b="1" dirty="0"/>
          </a:p>
          <a:p>
            <a:pPr lvl="1" eaLnBrk="1" hangingPunct="1"/>
            <a:r>
              <a:rPr lang="ko-KR" altLang="en-US" b="1" dirty="0"/>
              <a:t>쉘 스크립트</a:t>
            </a:r>
            <a:r>
              <a:rPr lang="en-US" altLang="ko-KR" b="1" dirty="0"/>
              <a:t>(</a:t>
            </a:r>
            <a:r>
              <a:rPr lang="ko-KR" altLang="en-US" b="1" dirty="0"/>
              <a:t>명령</a:t>
            </a:r>
            <a:r>
              <a:rPr lang="en-US" altLang="ko-KR" b="1" dirty="0"/>
              <a:t>)</a:t>
            </a:r>
            <a:r>
              <a:rPr lang="ko-KR" altLang="en-US" b="1" dirty="0"/>
              <a:t>을 이용한 작성</a:t>
            </a:r>
          </a:p>
          <a:p>
            <a:pPr eaLnBrk="1" hangingPunct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138002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10772-7131-FB43-8F02-9FAF676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13A52-D735-804A-A844-B4DE0E8F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Shell Programming </a:t>
            </a:r>
            <a:r>
              <a:rPr lang="ko-Kore-KR" altLang="en-US" dirty="0"/>
              <a:t>환경</a:t>
            </a:r>
            <a:endParaRPr lang="en-US" altLang="ko-Kore-KR" dirty="0"/>
          </a:p>
          <a:p>
            <a:pPr lvl="1"/>
            <a:r>
              <a:rPr kumimoji="1" lang="ko-Kore-KR" altLang="en-US" dirty="0"/>
              <a:t>리눅스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유닉스 쉘 환경</a:t>
            </a:r>
            <a:endParaRPr kumimoji="1" lang="en-US" altLang="ko-KR" dirty="0"/>
          </a:p>
          <a:p>
            <a:pPr lvl="1"/>
            <a:r>
              <a:rPr lang="ko-KR" altLang="en-US" dirty="0"/>
              <a:t>윈도우  </a:t>
            </a:r>
            <a:r>
              <a:rPr lang="en-US" altLang="ko-KR" dirty="0"/>
              <a:t>:</a:t>
            </a:r>
            <a:r>
              <a:rPr lang="ko-KR" altLang="en-US" dirty="0"/>
              <a:t> 커맨드 프롬프트  환경 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.bat)</a:t>
            </a:r>
          </a:p>
          <a:p>
            <a:pPr lvl="1"/>
            <a:endParaRPr kumimoji="1" lang="en-US" altLang="ko-Kore-KR" dirty="0"/>
          </a:p>
          <a:p>
            <a:r>
              <a:rPr kumimoji="1" lang="ko-KR" altLang="en-US" dirty="0"/>
              <a:t>파일 생성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vi  </a:t>
            </a:r>
            <a:r>
              <a:rPr kumimoji="1" lang="ko-KR" altLang="en-US" dirty="0" err="1"/>
              <a:t>프로그램명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sh</a:t>
            </a:r>
            <a:r>
              <a:rPr kumimoji="1" lang="en-US" altLang="ko-KR" dirty="0"/>
              <a:t> </a:t>
            </a:r>
          </a:p>
          <a:p>
            <a:pPr lvl="1"/>
            <a:endParaRPr lang="en-US" altLang="ko-Kore-KR" dirty="0"/>
          </a:p>
          <a:p>
            <a:r>
              <a:rPr lang="ko-KR" altLang="en-US" dirty="0"/>
              <a:t>권한 설정</a:t>
            </a:r>
            <a:endParaRPr lang="en-US" altLang="ko-KR" dirty="0"/>
          </a:p>
          <a:p>
            <a:pPr lvl="1"/>
            <a:r>
              <a:rPr kumimoji="1" lang="en-US" altLang="ko-Kore-KR" dirty="0" err="1"/>
              <a:t>chmod</a:t>
            </a:r>
            <a:r>
              <a:rPr kumimoji="1" lang="en-US" altLang="ko-Kore-KR" dirty="0"/>
              <a:t>  </a:t>
            </a:r>
            <a:r>
              <a:rPr kumimoji="1" lang="ko-KR" altLang="en-US" dirty="0"/>
              <a:t>이용하여 실행 권한 부여</a:t>
            </a:r>
            <a:endParaRPr kumimoji="1" lang="en-US" altLang="ko-KR" dirty="0"/>
          </a:p>
          <a:p>
            <a:pPr lvl="1"/>
            <a:endParaRPr lang="en-US" altLang="ko-Kore-KR" dirty="0"/>
          </a:p>
          <a:p>
            <a:r>
              <a:rPr kumimoji="1" lang="ko-KR" altLang="en-US" dirty="0"/>
              <a:t>실행방법</a:t>
            </a:r>
            <a:endParaRPr kumimoji="1" lang="en-US" altLang="ko-KR" dirty="0"/>
          </a:p>
          <a:p>
            <a:pPr lvl="1"/>
            <a:r>
              <a:rPr lang="en-US" altLang="ko-KR" dirty="0"/>
              <a:t>./</a:t>
            </a:r>
            <a:r>
              <a:rPr lang="ko-KR" altLang="en-US" dirty="0" err="1"/>
              <a:t>프로그램명</a:t>
            </a:r>
            <a:r>
              <a:rPr lang="en-US" altLang="ko-KR" dirty="0"/>
              <a:t>.</a:t>
            </a:r>
            <a:r>
              <a:rPr lang="en-US" altLang="ko-KR" dirty="0" err="1"/>
              <a:t>sh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40D75-B648-2F41-80D1-6D1EE6BAA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5" name="그룹 49">
            <a:extLst>
              <a:ext uri="{FF2B5EF4-FFF2-40B4-BE49-F238E27FC236}">
                <a16:creationId xmlns:a16="http://schemas.microsoft.com/office/drawing/2014/main" id="{572D03E6-3A62-624A-BE63-DCBEC1ECBB51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2150487"/>
            <a:ext cx="2491712" cy="842525"/>
            <a:chOff x="3357947" y="-759652"/>
            <a:chExt cx="1859899" cy="1691100"/>
          </a:xfrm>
        </p:grpSpPr>
        <p:sp>
          <p:nvSpPr>
            <p:cNvPr id="6" name="모서리가 둥근 직사각형 11">
              <a:extLst>
                <a:ext uri="{FF2B5EF4-FFF2-40B4-BE49-F238E27FC236}">
                  <a16:creationId xmlns:a16="http://schemas.microsoft.com/office/drawing/2014/main" id="{A82D4F35-20CB-C747-BD37-87FCE3D04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947" y="-759652"/>
              <a:ext cx="1859899" cy="1691100"/>
            </a:xfrm>
            <a:prstGeom prst="roundRect">
              <a:avLst>
                <a:gd name="adj" fmla="val 10000"/>
              </a:avLst>
            </a:prstGeom>
            <a:solidFill>
              <a:srgbClr val="668BC2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kumimoji="1" sz="20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kumimoji="1" sz="16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kumimoji="1" sz="1400">
                  <a:solidFill>
                    <a:schemeClr val="tx1"/>
                  </a:solidFill>
                  <a:latin typeface="나눔고딕" panose="020D0604000000000000" pitchFamily="34" charset="-127"/>
                  <a:ea typeface="나눔고딕" panose="020D0604000000000000" pitchFamily="34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6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컴파일 필요 없음</a:t>
              </a: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CE316079-BB89-0148-B858-4E95A8359B8C}"/>
                </a:ext>
              </a:extLst>
            </p:cNvPr>
            <p:cNvSpPr/>
            <p:nvPr/>
          </p:nvSpPr>
          <p:spPr>
            <a:xfrm>
              <a:off x="3361121" y="28477"/>
              <a:ext cx="1804356" cy="8759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8096" tIns="8096" rIns="8096" bIns="8096" spcCol="1270" anchor="ctr"/>
            <a:lstStyle/>
            <a:p>
              <a:pPr algn="ctr" defTabSz="566724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ko-KR" altLang="en-US" sz="1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1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>
            <a:extLst>
              <a:ext uri="{FF2B5EF4-FFF2-40B4-BE49-F238E27FC236}">
                <a16:creationId xmlns:a16="http://schemas.microsoft.com/office/drawing/2014/main" id="{B0A93217-43E1-F743-B89A-FDCA5D4D0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3F460DF8-6F92-E943-8910-79B5468E9AEE}" type="slidenum">
              <a:rPr kumimoji="0" lang="en-US" altLang="ko-KR"/>
              <a:pPr eaLnBrk="1" hangingPunct="1"/>
              <a:t>6</a:t>
            </a:fld>
            <a:endParaRPr kumimoji="0" lang="en-US" altLang="ko-KR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28834E4-46C3-B14B-9A12-19271A13C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 프로그램 기초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1E85145-5951-6F47-8843-B28A2C983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857250"/>
            <a:ext cx="7704212" cy="3910013"/>
          </a:xfrm>
        </p:spPr>
        <p:txBody>
          <a:bodyPr/>
          <a:lstStyle/>
          <a:p>
            <a:pPr eaLnBrk="1" hangingPunct="1"/>
            <a:r>
              <a:rPr lang="ko-KR" altLang="en-US" b="1" dirty="0"/>
              <a:t>쉘스크립트의 시작</a:t>
            </a:r>
          </a:p>
          <a:p>
            <a:pPr lvl="1" eaLnBrk="1" hangingPunct="1"/>
            <a:r>
              <a:rPr lang="en-US" altLang="ko-KR" b="1" dirty="0">
                <a:solidFill>
                  <a:srgbClr val="FF0000"/>
                </a:solidFill>
              </a:rPr>
              <a:t>#!</a:t>
            </a:r>
            <a:r>
              <a:rPr lang="en-US" altLang="ko-KR" b="1" dirty="0"/>
              <a:t>/bin/bash</a:t>
            </a:r>
          </a:p>
          <a:p>
            <a:pPr lvl="1" eaLnBrk="1" hangingPunct="1"/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lvl="1" eaLnBrk="1" hangingPunct="1"/>
            <a:endParaRPr lang="en-US" altLang="ko-KR" b="1" dirty="0"/>
          </a:p>
          <a:p>
            <a:pPr lvl="1" eaLnBrk="1" hangingPunct="1"/>
            <a:r>
              <a:rPr lang="ko-KR" altLang="en-US" b="1" dirty="0"/>
              <a:t>예</a:t>
            </a:r>
          </a:p>
          <a:p>
            <a:pPr eaLnBrk="1" hangingPunct="1"/>
            <a:endParaRPr lang="en-US" altLang="ko-KR" b="1" dirty="0"/>
          </a:p>
        </p:txBody>
      </p:sp>
      <p:sp>
        <p:nvSpPr>
          <p:cNvPr id="4101" name="AutoShape 16">
            <a:extLst>
              <a:ext uri="{FF2B5EF4-FFF2-40B4-BE49-F238E27FC236}">
                <a16:creationId xmlns:a16="http://schemas.microsoft.com/office/drawing/2014/main" id="{BF1E0FF0-BFF9-2E44-8235-BC99E261B25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9531" y="1059656"/>
            <a:ext cx="2700338" cy="485775"/>
          </a:xfrm>
          <a:prstGeom prst="homePlate">
            <a:avLst>
              <a:gd name="adj" fmla="val 5700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첫번째 라인에 포함되어야 함</a:t>
            </a:r>
          </a:p>
        </p:txBody>
      </p:sp>
      <p:sp>
        <p:nvSpPr>
          <p:cNvPr id="4102" name="Line 18">
            <a:extLst>
              <a:ext uri="{FF2B5EF4-FFF2-40B4-BE49-F238E27FC236}">
                <a16:creationId xmlns:a16="http://schemas.microsoft.com/office/drawing/2014/main" id="{5DEB7694-22BE-144F-93AF-348862464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844" y="1437085"/>
            <a:ext cx="0" cy="3250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ore-KR" altLang="en-US"/>
          </a:p>
        </p:txBody>
      </p:sp>
      <p:sp>
        <p:nvSpPr>
          <p:cNvPr id="4103" name="Rectangle 19">
            <a:extLst>
              <a:ext uri="{FF2B5EF4-FFF2-40B4-BE49-F238E27FC236}">
                <a16:creationId xmlns:a16="http://schemas.microsoft.com/office/drawing/2014/main" id="{C829A138-7B98-F342-8194-F5A03F31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762125"/>
            <a:ext cx="531267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050" dirty="0"/>
              <a:t>#! </a:t>
            </a:r>
            <a:r>
              <a:rPr lang="ko-KR" altLang="en-US" sz="1050" dirty="0"/>
              <a:t>다음에 오는 </a:t>
            </a:r>
            <a:r>
              <a:rPr lang="ko-KR" altLang="en-US" sz="1050" dirty="0" err="1"/>
              <a:t>아규먼트를</a:t>
            </a:r>
            <a:r>
              <a:rPr lang="ko-KR" altLang="en-US" sz="1050" dirty="0"/>
              <a:t> 실행프로그램으로 사용한다는 것을 알려주기 위해서 사용</a:t>
            </a:r>
          </a:p>
        </p:txBody>
      </p:sp>
      <p:sp>
        <p:nvSpPr>
          <p:cNvPr id="4104" name="Rectangle 20">
            <a:extLst>
              <a:ext uri="{FF2B5EF4-FFF2-40B4-BE49-F238E27FC236}">
                <a16:creationId xmlns:a16="http://schemas.microsoft.com/office/drawing/2014/main" id="{59E74795-28D0-2C4E-9757-C628B423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571750"/>
            <a:ext cx="6192688" cy="19978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1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#!/bin/bash</a:t>
            </a:r>
          </a:p>
          <a:p>
            <a:pPr algn="l" eaLnBrk="1" hangingPunct="1"/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ftype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=`file "$1"`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case "$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ftype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 in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"$1: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gzip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compressed"*)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echo "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gzip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압축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";;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"$1: Zip archive"*)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echo "Zip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압축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";;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*)</a:t>
            </a:r>
          </a:p>
          <a:p>
            <a:pPr algn="l" eaLnBrk="1" hangingPunct="1"/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echo "FLE $1 can not be uncompressed with </a:t>
            </a:r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smartzip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";;</a:t>
            </a:r>
          </a:p>
          <a:p>
            <a:pPr algn="l" eaLnBrk="1" hangingPunct="1"/>
            <a:r>
              <a:rPr lang="en-US" altLang="ko-KR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esac</a:t>
            </a:r>
            <a:endPara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5354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>
            <a:extLst>
              <a:ext uri="{FF2B5EF4-FFF2-40B4-BE49-F238E27FC236}">
                <a16:creationId xmlns:a16="http://schemas.microsoft.com/office/drawing/2014/main" id="{D28C9D50-B0A6-2041-85FE-A9ACA3C0D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204A7CC2-FF86-2D40-87A6-02A0FC0F0583}" type="slidenum">
              <a:rPr kumimoji="0" lang="en-US" altLang="ko-KR"/>
              <a:pPr eaLnBrk="1" hangingPunct="1"/>
              <a:t>7</a:t>
            </a:fld>
            <a:endParaRPr kumimoji="0" lang="en-US" altLang="ko-K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816DBE5-A258-B94E-B728-748BB213C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 프로그램 기초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93AB0B6-62E5-AC44-A8F3-356595D78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857250"/>
            <a:ext cx="7704212" cy="3910013"/>
          </a:xfrm>
        </p:spPr>
        <p:txBody>
          <a:bodyPr/>
          <a:lstStyle/>
          <a:p>
            <a:pPr eaLnBrk="1" hangingPunct="1"/>
            <a:r>
              <a:rPr lang="ko-KR" altLang="en-US" b="1" dirty="0"/>
              <a:t>주석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b="1" dirty="0"/>
              <a:t>    </a:t>
            </a:r>
          </a:p>
          <a:p>
            <a:pPr lvl="1" eaLnBrk="1" hangingPunct="1"/>
            <a:endParaRPr lang="ko-KR" altLang="en-US" b="1" dirty="0"/>
          </a:p>
          <a:p>
            <a:pPr lvl="1" eaLnBrk="1" hangingPunct="1"/>
            <a:endParaRPr lang="ko-KR" altLang="en-US" b="1" dirty="0"/>
          </a:p>
          <a:p>
            <a:pPr lvl="1" eaLnBrk="1" hangingPunct="1"/>
            <a:endParaRPr lang="ko-KR" altLang="en-US" b="1" dirty="0"/>
          </a:p>
          <a:p>
            <a:pPr eaLnBrk="1" hangingPunct="1"/>
            <a:r>
              <a:rPr lang="ko-KR" altLang="en-US" b="1" dirty="0"/>
              <a:t>변수</a:t>
            </a:r>
          </a:p>
          <a:p>
            <a:pPr lvl="1" eaLnBrk="1" hangingPunct="1"/>
            <a:r>
              <a:rPr lang="ko-KR" altLang="en-US" b="1" dirty="0"/>
              <a:t>데이터 타입은 문자열</a:t>
            </a:r>
            <a:r>
              <a:rPr lang="en-US" altLang="ko-KR" b="1" dirty="0"/>
              <a:t>(string)</a:t>
            </a:r>
            <a:r>
              <a:rPr lang="ko-KR" altLang="en-US" b="1" dirty="0"/>
              <a:t>만을 가짐</a:t>
            </a:r>
          </a:p>
          <a:p>
            <a:pPr lvl="1" eaLnBrk="1" hangingPunct="1"/>
            <a:r>
              <a:rPr lang="ko-KR" altLang="en-US" b="1" dirty="0" err="1"/>
              <a:t>변수선언의</a:t>
            </a:r>
            <a:r>
              <a:rPr lang="ko-KR" altLang="en-US" b="1" dirty="0"/>
              <a:t> 필요가 없음</a:t>
            </a:r>
          </a:p>
          <a:p>
            <a:pPr lvl="1" eaLnBrk="1" hangingPunct="1"/>
            <a:r>
              <a:rPr lang="ko-KR" altLang="en-US" b="1" dirty="0"/>
              <a:t>사용을 위해 </a:t>
            </a:r>
            <a:r>
              <a:rPr lang="ko-KR" altLang="en-US" b="1" dirty="0" err="1"/>
              <a:t>변수앞에</a:t>
            </a:r>
            <a:r>
              <a:rPr lang="ko-KR" altLang="en-US" b="1" dirty="0"/>
              <a:t> </a:t>
            </a:r>
            <a:r>
              <a:rPr lang="en-US" altLang="ko-KR" b="1" dirty="0"/>
              <a:t>$ </a:t>
            </a:r>
            <a:r>
              <a:rPr lang="ko-KR" altLang="en-US" b="1" dirty="0"/>
              <a:t>붙임</a:t>
            </a:r>
          </a:p>
          <a:p>
            <a:pPr eaLnBrk="1" hangingPunct="1"/>
            <a:endParaRPr lang="en-US" altLang="ko-KR" b="1" dirty="0"/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E895718B-E128-204B-BB80-CB65FD91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10" y="2072879"/>
            <a:ext cx="2799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1050"/>
              <a:t># </a:t>
            </a:r>
            <a:r>
              <a:rPr lang="ko-KR" altLang="en-US" sz="1050"/>
              <a:t>에서부터 라인 마지막까지 주석으로 인식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B5351EBD-4E92-E14D-B48C-640043B7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221581"/>
            <a:ext cx="6121053" cy="809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05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ko-KR" altLang="en-US" sz="105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 제목</a:t>
            </a:r>
          </a:p>
          <a:p>
            <a:pPr algn="l" eaLnBrk="1" hangingPunct="1"/>
            <a:endParaRPr lang="ko-KR" altLang="en-US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Echo “ hello world”  </a:t>
            </a:r>
            <a:r>
              <a:rPr lang="en-US" altLang="ko-KR" sz="105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ko-KR" altLang="en-US" sz="105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문자열 출력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522E2909-8083-0B49-B752-0907CE53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3" y="3490913"/>
            <a:ext cx="6121052" cy="11334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#!/bin/</a:t>
            </a:r>
            <a:r>
              <a:rPr lang="en-US" altLang="ko-K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bsh</a:t>
            </a:r>
            <a:endParaRPr lang="en-US" altLang="ko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변수 할당</a:t>
            </a:r>
          </a:p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 = “ hello!!”</a:t>
            </a:r>
          </a:p>
          <a:p>
            <a:pPr algn="l" eaLnBrk="1" hangingPunct="1"/>
            <a:endParaRPr lang="en-US" altLang="ko-K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변수 사용</a:t>
            </a:r>
          </a:p>
          <a:p>
            <a:pPr algn="l" eaLnBrk="1" hangingPunct="1"/>
            <a:r>
              <a:rPr lang="en-US" altLang="ko-K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echo “ A value :  $a “</a:t>
            </a:r>
          </a:p>
          <a:p>
            <a:pPr algn="l" eaLnBrk="1" hangingPunct="1"/>
            <a:endParaRPr lang="en-US" altLang="ko-KR" sz="105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6862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3EFA2B25-BDE8-BC44-B692-271678E33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557213" indent="-214313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8572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2001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1543050" indent="-1714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18859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2288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25717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2914650" indent="-17145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kumimoji="0" lang="en-US" altLang="ko-KR"/>
              <a:t>Page </a:t>
            </a:r>
            <a:fld id="{453381C8-C88F-404F-B86F-7B8ACD569A92}" type="slidenum">
              <a:rPr kumimoji="0" lang="en-US" altLang="ko-KR"/>
              <a:pPr eaLnBrk="1" hangingPunct="1"/>
              <a:t>8</a:t>
            </a:fld>
            <a:endParaRPr kumimoji="0"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CC67D8-E2A2-9A4C-AE8E-EAD025370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쉘 프로그램 기초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40809BD-B22C-AB41-83AE-5BB56FF9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857250"/>
            <a:ext cx="7704212" cy="3910013"/>
          </a:xfrm>
        </p:spPr>
        <p:txBody>
          <a:bodyPr/>
          <a:lstStyle/>
          <a:p>
            <a:pPr eaLnBrk="1" hangingPunct="1"/>
            <a:r>
              <a:rPr lang="ko-KR" altLang="en-US" b="1"/>
              <a:t>기본 환경변수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b="1"/>
              <a:t>    </a:t>
            </a:r>
          </a:p>
          <a:p>
            <a:pPr lvl="1" eaLnBrk="1" hangingPunct="1"/>
            <a:endParaRPr lang="ko-KR" altLang="en-US" b="1"/>
          </a:p>
          <a:p>
            <a:pPr lvl="1" eaLnBrk="1" hangingPunct="1"/>
            <a:endParaRPr lang="ko-KR" altLang="en-US" b="1"/>
          </a:p>
          <a:p>
            <a:pPr eaLnBrk="1" hangingPunct="1"/>
            <a:r>
              <a:rPr lang="ko-KR" altLang="en-US" b="1"/>
              <a:t>인자변수</a:t>
            </a:r>
          </a:p>
          <a:p>
            <a:pPr eaLnBrk="1" hangingPunct="1"/>
            <a:endParaRPr lang="ko-KR" altLang="en-US" b="1"/>
          </a:p>
          <a:p>
            <a:pPr eaLnBrk="1" hangingPunct="1"/>
            <a:endParaRPr lang="ko-KR" altLang="en-US" b="1"/>
          </a:p>
          <a:p>
            <a:pPr eaLnBrk="1" hangingPunct="1"/>
            <a:endParaRPr lang="ko-KR" altLang="en-US" b="1"/>
          </a:p>
          <a:p>
            <a:pPr eaLnBrk="1" hangingPunct="1"/>
            <a:r>
              <a:rPr lang="ko-KR" altLang="en-US" b="1"/>
              <a:t>일반변수</a:t>
            </a:r>
          </a:p>
          <a:p>
            <a:pPr eaLnBrk="1" hangingPunct="1"/>
            <a:endParaRPr lang="en-US" altLang="ko-KR" b="1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CE63B18-C4E2-7541-A29C-4A4D650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221581"/>
            <a:ext cx="5977037" cy="809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 $0   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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실행된 쉘스크립트 이름</a:t>
            </a:r>
          </a:p>
          <a:p>
            <a:pPr algn="l" eaLnBrk="1" hangingPunct="1"/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$#    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스크립트에 넘겨진 인자의 개수</a:t>
            </a:r>
          </a:p>
          <a:p>
            <a:pPr algn="l" eaLnBrk="1" hangingPunct="1"/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$$    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쉘스크립트의 프로세스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ID</a:t>
            </a:r>
            <a:endParaRPr lang="en-US" altLang="ko-KR" sz="105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91C757F2-EECE-2F4A-9C1D-8CFD27A1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09825"/>
            <a:ext cx="5977037" cy="809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$1~ $nnn   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넘겨진 인자들</a:t>
            </a:r>
          </a:p>
          <a:p>
            <a:pPr algn="l" eaLnBrk="1" hangingPunct="1"/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$*             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스크립트에 전달된 인자들을 모아놓은 문자열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.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하나의 변수에 저장되며</a:t>
            </a:r>
          </a:p>
          <a:p>
            <a:pPr algn="l" eaLnBrk="1" hangingPunct="1"/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                   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IFS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환경변수의 첫번째 문자로 구분된다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.</a:t>
            </a:r>
          </a:p>
          <a:p>
            <a:pPr algn="l" eaLnBrk="1" hangingPunct="1"/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 $@            $*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과 같다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.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다만 구분자가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IFS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변수의 영향을 받지 않는다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  <a:sym typeface="Wingdings" pitchFamily="2" charset="2"/>
              </a:rPr>
              <a:t>.</a:t>
            </a: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72602822-28CD-F143-A8A0-1A152E920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706416"/>
            <a:ext cx="5977037" cy="8096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l" eaLnBrk="1" hangingPunct="1"/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문자열변수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= “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문자열”</a:t>
            </a:r>
          </a:p>
          <a:p>
            <a:pPr algn="l" eaLnBrk="1" hangingPunct="1"/>
            <a:endParaRPr lang="ko-KR" altLang="en-US" sz="105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eaLnBrk="1" hangingPunct="1"/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$</a:t>
            </a:r>
            <a:r>
              <a:rPr lang="ko-KR" altLang="en-US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문자열변수</a:t>
            </a:r>
          </a:p>
        </p:txBody>
      </p:sp>
    </p:spTree>
    <p:extLst>
      <p:ext uri="{BB962C8B-B14F-4D97-AF65-F5344CB8AC3E}">
        <p14:creationId xmlns:p14="http://schemas.microsoft.com/office/powerpoint/2010/main" val="28198264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7A315C4-A3DB-DBC2-8E6A-68DCC5AE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303498"/>
            <a:ext cx="7570788" cy="365522"/>
          </a:xfrm>
        </p:spPr>
        <p:txBody>
          <a:bodyPr/>
          <a:lstStyle/>
          <a:p>
            <a:r>
              <a:rPr lang="ko-KR" altLang="en-US" dirty="0"/>
              <a:t>주요 환경변수</a:t>
            </a:r>
            <a:endParaRPr 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187C874-33D5-39B9-4D47-BDA287D5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83" y="897731"/>
            <a:ext cx="6811233" cy="3780235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34DB8-42B0-E6F0-139B-836B4384F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86313"/>
            <a:ext cx="2133600" cy="239316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9333CBA7-A767-4920-928D-9839BBF82136}" type="slidenum">
              <a:rPr lang="en-US" altLang="ko-KR" smtClean="0"/>
              <a:pPr>
                <a:spcAft>
                  <a:spcPts val="600"/>
                </a:spcAft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618430"/>
      </p:ext>
    </p:extLst>
  </p:cSld>
  <p:clrMapOvr>
    <a:masterClrMapping/>
  </p:clrMapOvr>
</p:sld>
</file>

<file path=ppt/theme/theme1.xml><?xml version="1.0" encoding="utf-8"?>
<a:theme xmlns:a="http://schemas.openxmlformats.org/drawingml/2006/main" name="벽지">
  <a:themeElements>
    <a:clrScheme name="벽지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벽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1009</Words>
  <Application>Microsoft Macintosh PowerPoint</Application>
  <PresentationFormat>화면 슬라이드 쇼(16:9)</PresentationFormat>
  <Paragraphs>273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Malgun Gothic</vt:lpstr>
      <vt:lpstr>Nanum Gothic</vt:lpstr>
      <vt:lpstr>NanumGothic</vt:lpstr>
      <vt:lpstr>Arial</vt:lpstr>
      <vt:lpstr>Wingdings</vt:lpstr>
      <vt:lpstr>벽지</vt:lpstr>
      <vt:lpstr>PowerPoint 프레젠테이션</vt:lpstr>
      <vt:lpstr>PowerPoint 프레젠테이션</vt:lpstr>
      <vt:lpstr>강의계획 </vt:lpstr>
      <vt:lpstr>쉘 프로그램 개요</vt:lpstr>
      <vt:lpstr>절차</vt:lpstr>
      <vt:lpstr>쉘 프로그램 기초</vt:lpstr>
      <vt:lpstr>쉘 프로그램 기초</vt:lpstr>
      <vt:lpstr>쉘 프로그램 기초</vt:lpstr>
      <vt:lpstr>주요 환경변수</vt:lpstr>
      <vt:lpstr>쉘 프로그램 기초</vt:lpstr>
      <vt:lpstr>쉘프로그램 기초 (연산)</vt:lpstr>
      <vt:lpstr>쉘프로그램 기초 (연산)</vt:lpstr>
      <vt:lpstr>비교 연산자</vt:lpstr>
      <vt:lpstr>쉘프로그램 예</vt:lpstr>
      <vt:lpstr>실습 과제 #1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SangJun</dc:creator>
  <cp:lastModifiedBy>임상준[컴퓨터정보과]</cp:lastModifiedBy>
  <cp:revision>98</cp:revision>
  <dcterms:created xsi:type="dcterms:W3CDTF">2020-04-26T14:21:22Z</dcterms:created>
  <dcterms:modified xsi:type="dcterms:W3CDTF">2023-05-21T03:14:58Z</dcterms:modified>
</cp:coreProperties>
</file>