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1" r:id="rId7"/>
    <p:sldId id="270" r:id="rId8"/>
    <p:sldId id="262" r:id="rId9"/>
    <p:sldId id="263" r:id="rId10"/>
    <p:sldId id="264" r:id="rId11"/>
    <p:sldId id="266" r:id="rId12"/>
    <p:sldId id="269" r:id="rId13"/>
    <p:sldId id="271" r:id="rId14"/>
    <p:sldId id="265" r:id="rId15"/>
    <p:sldId id="273" r:id="rId16"/>
    <p:sldId id="274" r:id="rId17"/>
    <p:sldId id="275" r:id="rId18"/>
    <p:sldId id="276" r:id="rId19"/>
    <p:sldId id="277" r:id="rId20"/>
    <p:sldId id="278" r:id="rId21"/>
    <p:sldId id="279" r:id="rId22"/>
    <p:sldId id="280" r:id="rId23"/>
    <p:sldId id="285" r:id="rId24"/>
    <p:sldId id="281" r:id="rId25"/>
    <p:sldId id="286" r:id="rId26"/>
    <p:sldId id="282" r:id="rId27"/>
    <p:sldId id="284" r:id="rId28"/>
    <p:sldId id="283" r:id="rId29"/>
    <p:sldId id="267" r:id="rId30"/>
    <p:sldId id="287" r:id="rId31"/>
    <p:sldId id="268" r:id="rId32"/>
    <p:sldId id="288" r:id="rId33"/>
    <p:sldId id="272"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0" r:id="rId55"/>
    <p:sldId id="30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80" autoAdjust="0"/>
  </p:normalViewPr>
  <p:slideViewPr>
    <p:cSldViewPr>
      <p:cViewPr>
        <p:scale>
          <a:sx n="100" d="100"/>
          <a:sy n="100" d="100"/>
        </p:scale>
        <p:origin x="-89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F93CAEB-F719-4F14-8D9E-ADB78D776EE1}" type="datetimeFigureOut">
              <a:rPr lang="en-IN" smtClean="0"/>
              <a:pPr/>
              <a:t>29-11-2019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9B0EAAB-248B-4360-9BB3-3FFD4E30FD7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3CAEB-F719-4F14-8D9E-ADB78D776EE1}" type="datetimeFigureOut">
              <a:rPr lang="en-IN" smtClean="0"/>
              <a:pPr/>
              <a:t>29-11-2019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9B0EAAB-248B-4360-9BB3-3FFD4E30FD7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3CAEB-F719-4F14-8D9E-ADB78D776EE1}" type="datetimeFigureOut">
              <a:rPr lang="en-IN" smtClean="0"/>
              <a:pPr/>
              <a:t>29-11-2019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9B0EAAB-248B-4360-9BB3-3FFD4E30FD7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3CAEB-F719-4F14-8D9E-ADB78D776EE1}" type="datetimeFigureOut">
              <a:rPr lang="en-IN" smtClean="0"/>
              <a:pPr/>
              <a:t>29-11-2019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9B0EAAB-248B-4360-9BB3-3FFD4E30FD70}"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F93CAEB-F719-4F14-8D9E-ADB78D776EE1}" type="datetimeFigureOut">
              <a:rPr lang="en-IN" smtClean="0"/>
              <a:pPr/>
              <a:t>29-11-2019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9B0EAAB-248B-4360-9BB3-3FFD4E30FD70}"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F93CAEB-F719-4F14-8D9E-ADB78D776EE1}" type="datetimeFigureOut">
              <a:rPr lang="en-IN" smtClean="0"/>
              <a:pPr/>
              <a:t>29-11-2019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9B0EAAB-248B-4360-9BB3-3FFD4E30FD70}"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F93CAEB-F719-4F14-8D9E-ADB78D776EE1}" type="datetimeFigureOut">
              <a:rPr lang="en-IN" smtClean="0"/>
              <a:pPr/>
              <a:t>29-11-2019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9B0EAAB-248B-4360-9BB3-3FFD4E30FD7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F93CAEB-F719-4F14-8D9E-ADB78D776EE1}" type="datetimeFigureOut">
              <a:rPr lang="en-IN" smtClean="0"/>
              <a:pPr/>
              <a:t>29-11-2019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9B0EAAB-248B-4360-9BB3-3FFD4E30FD70}"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F93CAEB-F719-4F14-8D9E-ADB78D776EE1}" type="datetimeFigureOut">
              <a:rPr lang="en-IN" smtClean="0"/>
              <a:pPr/>
              <a:t>29-11-2019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9B0EAAB-248B-4360-9BB3-3FFD4E30FD7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F93CAEB-F719-4F14-8D9E-ADB78D776EE1}" type="datetimeFigureOut">
              <a:rPr lang="en-IN" smtClean="0"/>
              <a:pPr/>
              <a:t>29-11-2019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9B0EAAB-248B-4360-9BB3-3FFD4E30FD7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F93CAEB-F719-4F14-8D9E-ADB78D776EE1}" type="datetimeFigureOut">
              <a:rPr lang="en-IN" smtClean="0"/>
              <a:pPr/>
              <a:t>29-11-2019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9B0EAAB-248B-4360-9BB3-3FFD4E30FD70}"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F93CAEB-F719-4F14-8D9E-ADB78D776EE1}" type="datetimeFigureOut">
              <a:rPr lang="en-IN" smtClean="0"/>
              <a:pPr/>
              <a:t>29-11-2019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9B0EAAB-248B-4360-9BB3-3FFD4E30FD7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caffe.berkeleyvision.org/" TargetMode="External"/><Relationship Id="rId3" Type="http://schemas.openxmlformats.org/officeDocument/2006/relationships/hyperlink" Target="http://cs229.stanford.edu/" TargetMode="External"/><Relationship Id="rId7" Type="http://schemas.openxmlformats.org/officeDocument/2006/relationships/hyperlink" Target="https://pytorch.org/" TargetMode="External"/><Relationship Id="rId2" Type="http://schemas.openxmlformats.org/officeDocument/2006/relationships/hyperlink" Target="http://cs231n.stanford.edu/" TargetMode="External"/><Relationship Id="rId1" Type="http://schemas.openxmlformats.org/officeDocument/2006/relationships/slideLayout" Target="../slideLayouts/slideLayout2.xml"/><Relationship Id="rId6" Type="http://schemas.openxmlformats.org/officeDocument/2006/relationships/hyperlink" Target="https://www.tensorflow.org/" TargetMode="External"/><Relationship Id="rId5" Type="http://schemas.openxmlformats.org/officeDocument/2006/relationships/hyperlink" Target="https://pan.baidu.com/s/1NlwCz3P7sqb3d26p_CefbQ" TargetMode="External"/><Relationship Id="rId4" Type="http://schemas.openxmlformats.org/officeDocument/2006/relationships/hyperlink" Target="http://www.eecs189.org/"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franklinzhao.to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ink.springer.com/article/10.1007/s12205-019-0437-z"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tructuraldamagedetection.com/benchmark/qug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tructuraldamagedetection.com/benchmark/qug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675456"/>
            <a:ext cx="7560840" cy="6120680"/>
          </a:xfrm>
        </p:spPr>
        <p:txBody>
          <a:bodyPr>
            <a:normAutofit/>
          </a:bodyPr>
          <a:lstStyle/>
          <a:p>
            <a:r>
              <a:rPr lang="en-IN" sz="5500" dirty="0" smtClean="0"/>
              <a:t>EARTHQUAKE DAMAGE</a:t>
            </a:r>
            <a:br>
              <a:rPr lang="en-IN" sz="5500" dirty="0" smtClean="0"/>
            </a:br>
            <a:r>
              <a:rPr lang="en-IN" sz="5500" dirty="0" smtClean="0"/>
              <a:t>   IDENTIFICATION IN BUILDINGS   USING MACHINE LEARNING ALGORITHM</a:t>
            </a:r>
            <a:endParaRPr lang="en-IN" sz="5500" dirty="0"/>
          </a:p>
        </p:txBody>
      </p:sp>
      <p:sp>
        <p:nvSpPr>
          <p:cNvPr id="3" name="Subtitle 2"/>
          <p:cNvSpPr>
            <a:spLocks noGrp="1"/>
          </p:cNvSpPr>
          <p:nvPr>
            <p:ph type="subTitle" idx="1"/>
          </p:nvPr>
        </p:nvSpPr>
        <p:spPr>
          <a:xfrm>
            <a:off x="1371600" y="4869160"/>
            <a:ext cx="6400800" cy="769640"/>
          </a:xfrm>
        </p:spPr>
        <p:txBody>
          <a:bodyPr/>
          <a:lstStyle/>
          <a:p>
            <a:endParaRPr lang="en-IN" dirty="0" smtClean="0"/>
          </a:p>
          <a:p>
            <a:endParaRPr lang="en-IN" dirty="0"/>
          </a:p>
        </p:txBody>
      </p:sp>
    </p:spTree>
    <p:extLst>
      <p:ext uri="{BB962C8B-B14F-4D97-AF65-F5344CB8AC3E}">
        <p14:creationId xmlns:p14="http://schemas.microsoft.com/office/powerpoint/2010/main" val="1875518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sz="2800" dirty="0" smtClean="0"/>
              <a:t>Assign random weights to all linkages to start the algorithm.</a:t>
            </a:r>
          </a:p>
          <a:p>
            <a:r>
              <a:rPr lang="en-IN" sz="2800" dirty="0" smtClean="0"/>
              <a:t>Find activation rates of hidden nodes using input linkages.</a:t>
            </a:r>
          </a:p>
          <a:p>
            <a:r>
              <a:rPr lang="en-IN" sz="2800" dirty="0" smtClean="0"/>
              <a:t>Between input nodes and hidden layers rectifier activation function is used and on output side sigmoid function is used.</a:t>
            </a:r>
          </a:p>
          <a:p>
            <a:r>
              <a:rPr lang="en-IN" sz="2800" dirty="0" smtClean="0"/>
              <a:t>Find error rate at output node and accordingly recalibrate the linkages needed between input and output nodes through back </a:t>
            </a:r>
            <a:r>
              <a:rPr lang="en-IN" sz="2800" dirty="0" err="1" smtClean="0"/>
              <a:t>propogation</a:t>
            </a:r>
            <a:r>
              <a:rPr lang="en-IN" sz="2800" dirty="0" smtClean="0"/>
              <a:t>.</a:t>
            </a:r>
          </a:p>
          <a:p>
            <a:r>
              <a:rPr lang="en-IN" sz="2800" dirty="0" smtClean="0"/>
              <a:t>Stochastic gradient is used </a:t>
            </a:r>
            <a:r>
              <a:rPr lang="en-IN" sz="2800" dirty="0" err="1" smtClean="0"/>
              <a:t>i.e</a:t>
            </a:r>
            <a:r>
              <a:rPr lang="en-IN" sz="2800" dirty="0" smtClean="0"/>
              <a:t> cost function is minimized after each observation.</a:t>
            </a:r>
          </a:p>
          <a:p>
            <a:r>
              <a:rPr lang="en-IN" sz="2800" dirty="0" smtClean="0"/>
              <a:t>Repeat the process until convergence is met.</a:t>
            </a:r>
          </a:p>
          <a:p>
            <a:endParaRPr lang="en-IN" sz="2800" dirty="0"/>
          </a:p>
          <a:p>
            <a:endParaRPr lang="en-IN" sz="2800" dirty="0" smtClean="0"/>
          </a:p>
          <a:p>
            <a:endParaRPr lang="en-IN" sz="2800" dirty="0"/>
          </a:p>
          <a:p>
            <a:endParaRPr lang="en-IN" sz="2800" dirty="0" smtClean="0"/>
          </a:p>
          <a:p>
            <a:endParaRPr lang="en-IN" sz="2800" dirty="0" smtClean="0"/>
          </a:p>
          <a:p>
            <a:pPr marL="0" indent="0">
              <a:buNone/>
            </a:pPr>
            <a:endParaRPr lang="en-IN" sz="2800" dirty="0" smtClean="0"/>
          </a:p>
          <a:p>
            <a:endParaRPr lang="en-IN" dirty="0"/>
          </a:p>
          <a:p>
            <a:endParaRPr lang="en-IN" dirty="0"/>
          </a:p>
        </p:txBody>
      </p:sp>
      <p:sp>
        <p:nvSpPr>
          <p:cNvPr id="2" name="Title 1"/>
          <p:cNvSpPr>
            <a:spLocks noGrp="1"/>
          </p:cNvSpPr>
          <p:nvPr>
            <p:ph type="title"/>
          </p:nvPr>
        </p:nvSpPr>
        <p:spPr/>
        <p:txBody>
          <a:bodyPr/>
          <a:lstStyle/>
          <a:p>
            <a:r>
              <a:rPr lang="en-IN" dirty="0" smtClean="0"/>
              <a:t>Working of ANN</a:t>
            </a:r>
            <a:endParaRPr lang="en-IN" dirty="0"/>
          </a:p>
        </p:txBody>
      </p:sp>
    </p:spTree>
    <p:extLst>
      <p:ext uri="{BB962C8B-B14F-4D97-AF65-F5344CB8AC3E}">
        <p14:creationId xmlns:p14="http://schemas.microsoft.com/office/powerpoint/2010/main" val="3250322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Dell\Desktop\artificial_neural_network_1-791x388.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58290" y="2265839"/>
            <a:ext cx="6027420" cy="29565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IN" dirty="0" smtClean="0"/>
              <a:t>Diagram</a:t>
            </a:r>
            <a:br>
              <a:rPr lang="en-IN" dirty="0" smtClean="0"/>
            </a:br>
            <a:endParaRPr lang="en-IN" dirty="0"/>
          </a:p>
        </p:txBody>
      </p:sp>
    </p:spTree>
    <p:extLst>
      <p:ext uri="{BB962C8B-B14F-4D97-AF65-F5344CB8AC3E}">
        <p14:creationId xmlns:p14="http://schemas.microsoft.com/office/powerpoint/2010/main" val="3535356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7620000" cy="4800600"/>
          </a:xfrm>
        </p:spPr>
        <p:txBody>
          <a:bodyPr>
            <a:normAutofit fontScale="25000" lnSpcReduction="20000"/>
          </a:bodyPr>
          <a:lstStyle/>
          <a:p>
            <a:pPr marL="0" indent="0">
              <a:buNone/>
            </a:pPr>
            <a:endParaRPr lang="en-IN" sz="4000" dirty="0"/>
          </a:p>
          <a:p>
            <a:pPr marL="0" indent="0">
              <a:buNone/>
            </a:pPr>
            <a:r>
              <a:rPr lang="en-IN" sz="4000" dirty="0" smtClean="0"/>
              <a:t># </a:t>
            </a:r>
            <a:r>
              <a:rPr lang="en-IN" sz="4000" dirty="0"/>
              <a:t>Importing the libraries</a:t>
            </a:r>
          </a:p>
          <a:p>
            <a:pPr marL="0" indent="0">
              <a:buNone/>
            </a:pPr>
            <a:r>
              <a:rPr lang="en-IN" sz="4000" dirty="0"/>
              <a:t>import </a:t>
            </a:r>
            <a:r>
              <a:rPr lang="en-IN" sz="4000" dirty="0" err="1"/>
              <a:t>numpy</a:t>
            </a:r>
            <a:r>
              <a:rPr lang="en-IN" sz="4000" dirty="0"/>
              <a:t> as </a:t>
            </a:r>
            <a:r>
              <a:rPr lang="en-IN" sz="4000" dirty="0" err="1"/>
              <a:t>np</a:t>
            </a:r>
            <a:endParaRPr lang="en-IN" sz="4000" dirty="0"/>
          </a:p>
          <a:p>
            <a:pPr marL="0" indent="0">
              <a:buNone/>
            </a:pPr>
            <a:r>
              <a:rPr lang="en-IN" sz="4000" dirty="0"/>
              <a:t>import </a:t>
            </a:r>
            <a:r>
              <a:rPr lang="en-IN" sz="4000" dirty="0" err="1"/>
              <a:t>matplotlib.pyplot</a:t>
            </a:r>
            <a:r>
              <a:rPr lang="en-IN" sz="4000" dirty="0"/>
              <a:t> as </a:t>
            </a:r>
            <a:r>
              <a:rPr lang="en-IN" sz="4000" dirty="0" err="1"/>
              <a:t>plt</a:t>
            </a:r>
            <a:endParaRPr lang="en-IN" sz="4000" dirty="0"/>
          </a:p>
          <a:p>
            <a:pPr marL="0" indent="0">
              <a:buNone/>
            </a:pPr>
            <a:r>
              <a:rPr lang="en-IN" sz="4000" dirty="0"/>
              <a:t>import pandas as </a:t>
            </a:r>
            <a:r>
              <a:rPr lang="en-IN" sz="4000" dirty="0" err="1"/>
              <a:t>pd</a:t>
            </a:r>
            <a:endParaRPr lang="en-IN" sz="4000" dirty="0"/>
          </a:p>
          <a:p>
            <a:pPr marL="0" indent="0">
              <a:buNone/>
            </a:pPr>
            <a:endParaRPr lang="en-IN" sz="4000" dirty="0"/>
          </a:p>
          <a:p>
            <a:pPr marL="0" indent="0">
              <a:buNone/>
            </a:pPr>
            <a:r>
              <a:rPr lang="en-IN" sz="4000" dirty="0"/>
              <a:t># Importing the dataset</a:t>
            </a:r>
          </a:p>
          <a:p>
            <a:pPr marL="0" indent="0">
              <a:buNone/>
            </a:pPr>
            <a:endParaRPr lang="en-IN" sz="4000" dirty="0"/>
          </a:p>
          <a:p>
            <a:pPr marL="0" indent="0">
              <a:buNone/>
            </a:pPr>
            <a:r>
              <a:rPr lang="en-IN" sz="4000" dirty="0"/>
              <a:t>dataset = </a:t>
            </a:r>
            <a:r>
              <a:rPr lang="en-IN" sz="4000" dirty="0" err="1"/>
              <a:t>pd.read_csv</a:t>
            </a:r>
            <a:r>
              <a:rPr lang="en-IN" sz="4000" dirty="0"/>
              <a:t>("merged1.csv")</a:t>
            </a:r>
          </a:p>
          <a:p>
            <a:pPr marL="0" indent="0">
              <a:buNone/>
            </a:pPr>
            <a:endParaRPr lang="en-IN" sz="4000" dirty="0"/>
          </a:p>
          <a:p>
            <a:pPr marL="0" indent="0">
              <a:buNone/>
            </a:pPr>
            <a:r>
              <a:rPr lang="en-IN" sz="4000" dirty="0"/>
              <a:t>X = </a:t>
            </a:r>
            <a:r>
              <a:rPr lang="en-IN" sz="4000" dirty="0" err="1"/>
              <a:t>dataset.iloc</a:t>
            </a:r>
            <a:r>
              <a:rPr lang="en-IN" sz="4000" dirty="0"/>
              <a:t>[:,0:31].values</a:t>
            </a:r>
          </a:p>
          <a:p>
            <a:pPr marL="0" indent="0">
              <a:buNone/>
            </a:pPr>
            <a:r>
              <a:rPr lang="en-IN" sz="4000" dirty="0"/>
              <a:t>y = </a:t>
            </a:r>
            <a:r>
              <a:rPr lang="en-IN" sz="4000" dirty="0" err="1"/>
              <a:t>dataset.iloc</a:t>
            </a:r>
            <a:r>
              <a:rPr lang="en-IN" sz="4000" dirty="0"/>
              <a:t>[:,31:32].values</a:t>
            </a:r>
          </a:p>
          <a:p>
            <a:pPr marL="0" indent="0">
              <a:buNone/>
            </a:pPr>
            <a:endParaRPr lang="en-IN" sz="4000" dirty="0"/>
          </a:p>
          <a:p>
            <a:pPr marL="0" indent="0">
              <a:buNone/>
            </a:pPr>
            <a:r>
              <a:rPr lang="en-IN" sz="4000" dirty="0"/>
              <a:t># Splitting the dataset into the Training set and Test set</a:t>
            </a:r>
          </a:p>
          <a:p>
            <a:pPr marL="0" indent="0">
              <a:buNone/>
            </a:pPr>
            <a:r>
              <a:rPr lang="en-IN" sz="4000" dirty="0"/>
              <a:t>from </a:t>
            </a:r>
            <a:r>
              <a:rPr lang="en-IN" sz="4000" dirty="0" err="1"/>
              <a:t>sklearn.cross_validation</a:t>
            </a:r>
            <a:r>
              <a:rPr lang="en-IN" sz="4000" dirty="0"/>
              <a:t> import </a:t>
            </a:r>
            <a:r>
              <a:rPr lang="en-IN" sz="4000" dirty="0" err="1"/>
              <a:t>train_test_split</a:t>
            </a:r>
            <a:endParaRPr lang="en-IN" sz="4000" dirty="0"/>
          </a:p>
          <a:p>
            <a:pPr marL="0" indent="0">
              <a:buNone/>
            </a:pPr>
            <a:r>
              <a:rPr lang="en-IN" sz="4000" dirty="0" err="1"/>
              <a:t>X_train</a:t>
            </a:r>
            <a:r>
              <a:rPr lang="en-IN" sz="4000" dirty="0"/>
              <a:t>, </a:t>
            </a:r>
            <a:r>
              <a:rPr lang="en-IN" sz="4000" dirty="0" err="1"/>
              <a:t>X_test</a:t>
            </a:r>
            <a:r>
              <a:rPr lang="en-IN" sz="4000" dirty="0"/>
              <a:t>, </a:t>
            </a:r>
            <a:r>
              <a:rPr lang="en-IN" sz="4000" dirty="0" err="1"/>
              <a:t>y_train</a:t>
            </a:r>
            <a:r>
              <a:rPr lang="en-IN" sz="4000" dirty="0"/>
              <a:t>, </a:t>
            </a:r>
            <a:r>
              <a:rPr lang="en-IN" sz="4000" dirty="0" err="1"/>
              <a:t>y_test</a:t>
            </a:r>
            <a:r>
              <a:rPr lang="en-IN" sz="4000" dirty="0"/>
              <a:t> = </a:t>
            </a:r>
            <a:r>
              <a:rPr lang="en-IN" sz="4000" dirty="0" err="1"/>
              <a:t>train_test_split</a:t>
            </a:r>
            <a:r>
              <a:rPr lang="en-IN" sz="4000" dirty="0"/>
              <a:t>(X, y, </a:t>
            </a:r>
            <a:r>
              <a:rPr lang="en-IN" sz="4000" dirty="0" err="1"/>
              <a:t>test_size</a:t>
            </a:r>
            <a:r>
              <a:rPr lang="en-IN" sz="4000" dirty="0"/>
              <a:t> = 0.25, </a:t>
            </a:r>
            <a:r>
              <a:rPr lang="en-IN" sz="4000" dirty="0" err="1"/>
              <a:t>random_state</a:t>
            </a:r>
            <a:r>
              <a:rPr lang="en-IN" sz="4000" dirty="0"/>
              <a:t> = 0)</a:t>
            </a:r>
          </a:p>
          <a:p>
            <a:pPr marL="0" indent="0">
              <a:buNone/>
            </a:pPr>
            <a:endParaRPr lang="en-IN" sz="4000" dirty="0"/>
          </a:p>
          <a:p>
            <a:pPr marL="0" indent="0">
              <a:buNone/>
            </a:pPr>
            <a:r>
              <a:rPr lang="en-IN" sz="4000" dirty="0"/>
              <a:t># Feature Scaling</a:t>
            </a:r>
          </a:p>
          <a:p>
            <a:pPr marL="0" indent="0">
              <a:buNone/>
            </a:pPr>
            <a:r>
              <a:rPr lang="en-IN" sz="4000" dirty="0"/>
              <a:t>from </a:t>
            </a:r>
            <a:r>
              <a:rPr lang="en-IN" sz="4000" dirty="0" err="1"/>
              <a:t>sklearn.preprocessing</a:t>
            </a:r>
            <a:r>
              <a:rPr lang="en-IN" sz="4000" dirty="0"/>
              <a:t> import </a:t>
            </a:r>
            <a:r>
              <a:rPr lang="en-IN" sz="4000" dirty="0" err="1"/>
              <a:t>StandardScaler</a:t>
            </a:r>
            <a:endParaRPr lang="en-IN" sz="4000" dirty="0"/>
          </a:p>
          <a:p>
            <a:pPr marL="0" indent="0">
              <a:buNone/>
            </a:pPr>
            <a:r>
              <a:rPr lang="en-IN" sz="4000" dirty="0" err="1"/>
              <a:t>sc</a:t>
            </a:r>
            <a:r>
              <a:rPr lang="en-IN" sz="4000" dirty="0"/>
              <a:t> = </a:t>
            </a:r>
            <a:r>
              <a:rPr lang="en-IN" sz="4000" dirty="0" err="1"/>
              <a:t>StandardScaler</a:t>
            </a:r>
            <a:r>
              <a:rPr lang="en-IN" sz="4000" dirty="0"/>
              <a:t>()</a:t>
            </a:r>
          </a:p>
          <a:p>
            <a:pPr marL="0" indent="0">
              <a:buNone/>
            </a:pPr>
            <a:r>
              <a:rPr lang="en-IN" sz="4000" dirty="0" err="1"/>
              <a:t>X_train</a:t>
            </a:r>
            <a:r>
              <a:rPr lang="en-IN" sz="4000" dirty="0"/>
              <a:t> = </a:t>
            </a:r>
            <a:r>
              <a:rPr lang="en-IN" sz="4000" dirty="0" err="1"/>
              <a:t>sc.fit_transform</a:t>
            </a:r>
            <a:r>
              <a:rPr lang="en-IN" sz="4000" dirty="0"/>
              <a:t>(</a:t>
            </a:r>
            <a:r>
              <a:rPr lang="en-IN" sz="4000" dirty="0" err="1"/>
              <a:t>X_train</a:t>
            </a:r>
            <a:r>
              <a:rPr lang="en-IN" sz="4000" dirty="0"/>
              <a:t>)</a:t>
            </a:r>
          </a:p>
          <a:p>
            <a:pPr marL="0" indent="0">
              <a:buNone/>
            </a:pPr>
            <a:r>
              <a:rPr lang="en-IN" sz="4000" dirty="0" err="1"/>
              <a:t>X_test</a:t>
            </a:r>
            <a:r>
              <a:rPr lang="en-IN" sz="4000" dirty="0"/>
              <a:t> = </a:t>
            </a:r>
            <a:r>
              <a:rPr lang="en-IN" sz="4000" dirty="0" err="1"/>
              <a:t>sc.transform</a:t>
            </a:r>
            <a:r>
              <a:rPr lang="en-IN" sz="4000" dirty="0"/>
              <a:t>(</a:t>
            </a:r>
            <a:r>
              <a:rPr lang="en-IN" sz="4000" dirty="0" err="1"/>
              <a:t>X_test</a:t>
            </a:r>
            <a:r>
              <a:rPr lang="en-IN" sz="4000" dirty="0"/>
              <a:t>)</a:t>
            </a:r>
          </a:p>
          <a:p>
            <a:pPr marL="0" indent="0">
              <a:buNone/>
            </a:pPr>
            <a:endParaRPr lang="en-IN" sz="4000" dirty="0"/>
          </a:p>
          <a:p>
            <a:pPr marL="0" indent="0">
              <a:buNone/>
            </a:pPr>
            <a:r>
              <a:rPr lang="en-IN" sz="4000" dirty="0"/>
              <a:t>#importing the </a:t>
            </a:r>
            <a:r>
              <a:rPr lang="en-IN" sz="4000" dirty="0" err="1"/>
              <a:t>keras</a:t>
            </a:r>
            <a:r>
              <a:rPr lang="en-IN" sz="4000" dirty="0"/>
              <a:t> libraries and packages</a:t>
            </a:r>
          </a:p>
          <a:p>
            <a:pPr marL="0" indent="0">
              <a:buNone/>
            </a:pPr>
            <a:r>
              <a:rPr lang="en-IN" sz="4000" dirty="0"/>
              <a:t>import </a:t>
            </a:r>
            <a:r>
              <a:rPr lang="en-IN" sz="4000" dirty="0" err="1"/>
              <a:t>keras</a:t>
            </a:r>
            <a:endParaRPr lang="en-IN" sz="4000" dirty="0"/>
          </a:p>
          <a:p>
            <a:pPr marL="0" indent="0">
              <a:buNone/>
            </a:pPr>
            <a:r>
              <a:rPr lang="en-IN" sz="4000" dirty="0"/>
              <a:t>from </a:t>
            </a:r>
            <a:r>
              <a:rPr lang="en-IN" sz="4000" dirty="0" err="1"/>
              <a:t>keras.models</a:t>
            </a:r>
            <a:r>
              <a:rPr lang="en-IN" sz="4000" dirty="0"/>
              <a:t> import Sequential</a:t>
            </a:r>
          </a:p>
          <a:p>
            <a:pPr marL="0" indent="0">
              <a:buNone/>
            </a:pPr>
            <a:r>
              <a:rPr lang="en-IN" sz="4000" dirty="0"/>
              <a:t>from </a:t>
            </a:r>
            <a:r>
              <a:rPr lang="en-IN" sz="4000" dirty="0" err="1"/>
              <a:t>keras.layers</a:t>
            </a:r>
            <a:r>
              <a:rPr lang="en-IN" sz="4000" dirty="0"/>
              <a:t> import Dense</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
        <p:nvSpPr>
          <p:cNvPr id="2" name="Title 1"/>
          <p:cNvSpPr>
            <a:spLocks noGrp="1"/>
          </p:cNvSpPr>
          <p:nvPr>
            <p:ph type="title"/>
          </p:nvPr>
        </p:nvSpPr>
        <p:spPr>
          <a:xfrm>
            <a:off x="323528" y="260648"/>
            <a:ext cx="8229600" cy="922114"/>
          </a:xfrm>
        </p:spPr>
        <p:txBody>
          <a:bodyPr>
            <a:normAutofit fontScale="90000"/>
          </a:bodyPr>
          <a:lstStyle/>
          <a:p>
            <a:r>
              <a:rPr lang="en-IN" dirty="0" smtClean="0"/>
              <a:t>Code</a:t>
            </a:r>
            <a:br>
              <a:rPr lang="en-IN" dirty="0" smtClean="0"/>
            </a:br>
            <a:endParaRPr lang="en-IN" dirty="0"/>
          </a:p>
        </p:txBody>
      </p:sp>
    </p:spTree>
    <p:extLst>
      <p:ext uri="{BB962C8B-B14F-4D97-AF65-F5344CB8AC3E}">
        <p14:creationId xmlns:p14="http://schemas.microsoft.com/office/powerpoint/2010/main" val="814757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6"/>
            <a:ext cx="8208912" cy="5472608"/>
          </a:xfrm>
        </p:spPr>
        <p:txBody>
          <a:bodyPr>
            <a:normAutofit fontScale="85000" lnSpcReduction="20000"/>
          </a:bodyPr>
          <a:lstStyle/>
          <a:p>
            <a:pPr marL="0" indent="0">
              <a:buNone/>
            </a:pPr>
            <a:endParaRPr lang="en-IN" sz="1200" dirty="0"/>
          </a:p>
          <a:p>
            <a:pPr marL="0" indent="0">
              <a:buNone/>
            </a:pPr>
            <a:r>
              <a:rPr lang="en-IN" sz="1200" dirty="0"/>
              <a:t>#Initialising the ANN</a:t>
            </a:r>
          </a:p>
          <a:p>
            <a:pPr marL="0" indent="0">
              <a:buNone/>
            </a:pPr>
            <a:r>
              <a:rPr lang="en-IN" sz="1200" dirty="0"/>
              <a:t>classifier = Sequential()</a:t>
            </a:r>
          </a:p>
          <a:p>
            <a:pPr marL="0" indent="0">
              <a:buNone/>
            </a:pPr>
            <a:endParaRPr lang="en-IN" sz="1200" dirty="0"/>
          </a:p>
          <a:p>
            <a:pPr marL="0" indent="0">
              <a:buNone/>
            </a:pPr>
            <a:r>
              <a:rPr lang="en-IN" sz="1200" dirty="0"/>
              <a:t>#Adding the input layer and the first hidden layer</a:t>
            </a:r>
          </a:p>
          <a:p>
            <a:pPr marL="0" indent="0">
              <a:buNone/>
            </a:pPr>
            <a:r>
              <a:rPr lang="en-IN" sz="1200" dirty="0" err="1"/>
              <a:t>classifier.add</a:t>
            </a:r>
            <a:r>
              <a:rPr lang="en-IN" sz="1200" dirty="0"/>
              <a:t>(Dense(</a:t>
            </a:r>
            <a:r>
              <a:rPr lang="en-IN" sz="1200" dirty="0" err="1"/>
              <a:t>output_dim</a:t>
            </a:r>
            <a:r>
              <a:rPr lang="en-IN" sz="1200" dirty="0"/>
              <a:t> = 16, </a:t>
            </a:r>
            <a:r>
              <a:rPr lang="en-IN" sz="1200" dirty="0" err="1"/>
              <a:t>init</a:t>
            </a:r>
            <a:r>
              <a:rPr lang="en-IN" sz="1200" dirty="0"/>
              <a:t> = 'uniform' , activation = '</a:t>
            </a:r>
            <a:r>
              <a:rPr lang="en-IN" sz="1200" dirty="0" err="1"/>
              <a:t>relu</a:t>
            </a:r>
            <a:r>
              <a:rPr lang="en-IN" sz="1200" dirty="0"/>
              <a:t>', </a:t>
            </a:r>
            <a:r>
              <a:rPr lang="en-IN" sz="1200" dirty="0" err="1"/>
              <a:t>input_dim</a:t>
            </a:r>
            <a:r>
              <a:rPr lang="en-IN" sz="1200" dirty="0"/>
              <a:t> = 31 ))</a:t>
            </a:r>
          </a:p>
          <a:p>
            <a:pPr marL="0" indent="0">
              <a:buNone/>
            </a:pPr>
            <a:endParaRPr lang="en-IN" sz="1200" dirty="0"/>
          </a:p>
          <a:p>
            <a:pPr marL="0" indent="0">
              <a:buNone/>
            </a:pPr>
            <a:r>
              <a:rPr lang="en-IN" sz="1200" dirty="0"/>
              <a:t>#Adding the second hidden layer</a:t>
            </a:r>
          </a:p>
          <a:p>
            <a:pPr marL="0" indent="0">
              <a:buNone/>
            </a:pPr>
            <a:r>
              <a:rPr lang="en-IN" sz="1200" dirty="0" err="1"/>
              <a:t>classifier.add</a:t>
            </a:r>
            <a:r>
              <a:rPr lang="en-IN" sz="1200" dirty="0"/>
              <a:t>(Dense(</a:t>
            </a:r>
            <a:r>
              <a:rPr lang="en-IN" sz="1200" dirty="0" err="1"/>
              <a:t>output_dim</a:t>
            </a:r>
            <a:r>
              <a:rPr lang="en-IN" sz="1200" dirty="0"/>
              <a:t> = 16, </a:t>
            </a:r>
            <a:r>
              <a:rPr lang="en-IN" sz="1200" dirty="0" err="1"/>
              <a:t>init</a:t>
            </a:r>
            <a:r>
              <a:rPr lang="en-IN" sz="1200" dirty="0"/>
              <a:t> = 'uniform' , activation = '</a:t>
            </a:r>
            <a:r>
              <a:rPr lang="en-IN" sz="1200" dirty="0" err="1"/>
              <a:t>relu</a:t>
            </a:r>
            <a:r>
              <a:rPr lang="en-IN" sz="1200" dirty="0"/>
              <a:t>' ))</a:t>
            </a:r>
          </a:p>
          <a:p>
            <a:pPr marL="0" indent="0">
              <a:buNone/>
            </a:pPr>
            <a:endParaRPr lang="en-IN" sz="1200" dirty="0"/>
          </a:p>
          <a:p>
            <a:pPr marL="0" indent="0">
              <a:buNone/>
            </a:pPr>
            <a:r>
              <a:rPr lang="en-IN" sz="1200" dirty="0"/>
              <a:t>#Adding the third hidden layer</a:t>
            </a:r>
          </a:p>
          <a:p>
            <a:pPr marL="0" indent="0">
              <a:buNone/>
            </a:pPr>
            <a:r>
              <a:rPr lang="en-IN" sz="1200" dirty="0" err="1"/>
              <a:t>classifier.add</a:t>
            </a:r>
            <a:r>
              <a:rPr lang="en-IN" sz="1200" dirty="0"/>
              <a:t>(Dense(</a:t>
            </a:r>
            <a:r>
              <a:rPr lang="en-IN" sz="1200" dirty="0" err="1"/>
              <a:t>output_dim</a:t>
            </a:r>
            <a:r>
              <a:rPr lang="en-IN" sz="1200" dirty="0"/>
              <a:t> = 16, </a:t>
            </a:r>
            <a:r>
              <a:rPr lang="en-IN" sz="1200" dirty="0" err="1"/>
              <a:t>init</a:t>
            </a:r>
            <a:r>
              <a:rPr lang="en-IN" sz="1200" dirty="0"/>
              <a:t> = 'uniform' , activation = '</a:t>
            </a:r>
            <a:r>
              <a:rPr lang="en-IN" sz="1200" dirty="0" err="1"/>
              <a:t>relu</a:t>
            </a:r>
            <a:r>
              <a:rPr lang="en-IN" sz="1200" dirty="0"/>
              <a:t>' ))</a:t>
            </a:r>
          </a:p>
          <a:p>
            <a:pPr marL="0" indent="0">
              <a:buNone/>
            </a:pPr>
            <a:endParaRPr lang="en-IN" sz="1200" dirty="0"/>
          </a:p>
          <a:p>
            <a:pPr marL="0" indent="0">
              <a:buNone/>
            </a:pPr>
            <a:r>
              <a:rPr lang="en-IN" sz="1200" dirty="0"/>
              <a:t>#Adding the output layer</a:t>
            </a:r>
          </a:p>
          <a:p>
            <a:pPr marL="0" indent="0">
              <a:buNone/>
            </a:pPr>
            <a:r>
              <a:rPr lang="en-IN" sz="1200" dirty="0" err="1"/>
              <a:t>classifier.add</a:t>
            </a:r>
            <a:r>
              <a:rPr lang="en-IN" sz="1200" dirty="0"/>
              <a:t>(Dense(</a:t>
            </a:r>
            <a:r>
              <a:rPr lang="en-IN" sz="1200" dirty="0" err="1"/>
              <a:t>output_dim</a:t>
            </a:r>
            <a:r>
              <a:rPr lang="en-IN" sz="1200" dirty="0"/>
              <a:t> = 1, </a:t>
            </a:r>
            <a:r>
              <a:rPr lang="en-IN" sz="1200" dirty="0" err="1"/>
              <a:t>init</a:t>
            </a:r>
            <a:r>
              <a:rPr lang="en-IN" sz="1200" dirty="0"/>
              <a:t> = 'uniform' , activation = 'sigmoid' ))</a:t>
            </a:r>
          </a:p>
          <a:p>
            <a:pPr marL="0" indent="0">
              <a:buNone/>
            </a:pPr>
            <a:endParaRPr lang="en-IN" sz="1200" dirty="0"/>
          </a:p>
          <a:p>
            <a:pPr marL="0" indent="0">
              <a:buNone/>
            </a:pPr>
            <a:endParaRPr lang="en-IN" sz="1200" dirty="0"/>
          </a:p>
          <a:p>
            <a:pPr marL="0" indent="0">
              <a:buNone/>
            </a:pPr>
            <a:r>
              <a:rPr lang="en-IN" sz="1200" dirty="0"/>
              <a:t>#Compiling the ANN</a:t>
            </a:r>
          </a:p>
          <a:p>
            <a:pPr marL="0" indent="0">
              <a:buNone/>
            </a:pPr>
            <a:r>
              <a:rPr lang="en-IN" sz="1200" dirty="0" err="1"/>
              <a:t>classifier.compile</a:t>
            </a:r>
            <a:r>
              <a:rPr lang="en-IN" sz="1200" dirty="0"/>
              <a:t>(optimizer = '</a:t>
            </a:r>
            <a:r>
              <a:rPr lang="en-IN" sz="1200" dirty="0" err="1"/>
              <a:t>adam</a:t>
            </a:r>
            <a:r>
              <a:rPr lang="en-IN" sz="1200" dirty="0"/>
              <a:t>', loss = '</a:t>
            </a:r>
            <a:r>
              <a:rPr lang="en-IN" sz="1200" dirty="0" err="1"/>
              <a:t>binary_crossentropy</a:t>
            </a:r>
            <a:r>
              <a:rPr lang="en-IN" sz="1200" dirty="0"/>
              <a:t>', metrics = ['accuracy'])</a:t>
            </a:r>
          </a:p>
          <a:p>
            <a:pPr marL="0" indent="0">
              <a:buNone/>
            </a:pPr>
            <a:endParaRPr lang="en-IN" sz="1200" dirty="0"/>
          </a:p>
          <a:p>
            <a:pPr marL="0" indent="0">
              <a:buNone/>
            </a:pPr>
            <a:r>
              <a:rPr lang="en-IN" sz="1200" dirty="0"/>
              <a:t>#Fitting the ANN to the training set</a:t>
            </a:r>
          </a:p>
          <a:p>
            <a:pPr marL="0" indent="0">
              <a:buNone/>
            </a:pPr>
            <a:r>
              <a:rPr lang="en-IN" sz="1200" dirty="0" err="1"/>
              <a:t>classifier.fit</a:t>
            </a:r>
            <a:r>
              <a:rPr lang="en-IN" sz="1200" dirty="0"/>
              <a:t>(</a:t>
            </a:r>
            <a:r>
              <a:rPr lang="en-IN" sz="1200" dirty="0" err="1"/>
              <a:t>X_train</a:t>
            </a:r>
            <a:r>
              <a:rPr lang="en-IN" sz="1200" dirty="0"/>
              <a:t>, </a:t>
            </a:r>
            <a:r>
              <a:rPr lang="en-IN" sz="1200" dirty="0" err="1"/>
              <a:t>y_train</a:t>
            </a:r>
            <a:r>
              <a:rPr lang="en-IN" sz="1200" dirty="0"/>
              <a:t>, </a:t>
            </a:r>
            <a:r>
              <a:rPr lang="en-IN" sz="1200" dirty="0" err="1"/>
              <a:t>batch_size</a:t>
            </a:r>
            <a:r>
              <a:rPr lang="en-IN" sz="1200" dirty="0"/>
              <a:t> = 10, </a:t>
            </a:r>
            <a:r>
              <a:rPr lang="en-IN" sz="1200" dirty="0" err="1"/>
              <a:t>nb_epoch</a:t>
            </a:r>
            <a:r>
              <a:rPr lang="en-IN" sz="1200" dirty="0"/>
              <a:t> = 100 )</a:t>
            </a:r>
          </a:p>
          <a:p>
            <a:pPr marL="0" indent="0">
              <a:buNone/>
            </a:pPr>
            <a:endParaRPr lang="en-IN" sz="1200" dirty="0"/>
          </a:p>
          <a:p>
            <a:pPr marL="0" indent="0">
              <a:buNone/>
            </a:pPr>
            <a:r>
              <a:rPr lang="en-IN" sz="1200" dirty="0"/>
              <a:t># Predicting the Test set results</a:t>
            </a:r>
          </a:p>
          <a:p>
            <a:pPr marL="0" indent="0">
              <a:buNone/>
            </a:pPr>
            <a:r>
              <a:rPr lang="en-IN" sz="1200" dirty="0" err="1"/>
              <a:t>y_pred</a:t>
            </a:r>
            <a:r>
              <a:rPr lang="en-IN" sz="1200" dirty="0"/>
              <a:t> = </a:t>
            </a:r>
            <a:r>
              <a:rPr lang="en-IN" sz="1200" dirty="0" err="1"/>
              <a:t>classifier.predict</a:t>
            </a:r>
            <a:r>
              <a:rPr lang="en-IN" sz="1200" dirty="0"/>
              <a:t>(</a:t>
            </a:r>
            <a:r>
              <a:rPr lang="en-IN" sz="1200" dirty="0" err="1"/>
              <a:t>X_test</a:t>
            </a:r>
            <a:r>
              <a:rPr lang="en-IN" sz="1200" dirty="0"/>
              <a:t>)</a:t>
            </a:r>
          </a:p>
          <a:p>
            <a:pPr marL="0" indent="0">
              <a:buNone/>
            </a:pPr>
            <a:r>
              <a:rPr lang="en-IN" sz="1200" dirty="0" err="1"/>
              <a:t>y_pred</a:t>
            </a:r>
            <a:r>
              <a:rPr lang="en-IN" sz="1200" dirty="0"/>
              <a:t> = (</a:t>
            </a:r>
            <a:r>
              <a:rPr lang="en-IN" sz="1200" dirty="0" err="1"/>
              <a:t>y_pred</a:t>
            </a:r>
            <a:r>
              <a:rPr lang="en-IN" sz="1200" dirty="0"/>
              <a:t> &gt; 0.5)</a:t>
            </a:r>
          </a:p>
          <a:p>
            <a:pPr marL="0" indent="0">
              <a:buNone/>
            </a:pPr>
            <a:endParaRPr lang="en-IN" sz="1200" dirty="0"/>
          </a:p>
          <a:p>
            <a:pPr marL="0" indent="0">
              <a:buNone/>
            </a:pPr>
            <a:r>
              <a:rPr lang="en-IN" sz="1200" dirty="0"/>
              <a:t># Making the Confusion Matrix</a:t>
            </a:r>
          </a:p>
          <a:p>
            <a:pPr marL="0" indent="0">
              <a:buNone/>
            </a:pPr>
            <a:r>
              <a:rPr lang="en-IN" sz="1200" dirty="0"/>
              <a:t>from </a:t>
            </a:r>
            <a:r>
              <a:rPr lang="en-IN" sz="1200" dirty="0" err="1"/>
              <a:t>sklearn.metrics</a:t>
            </a:r>
            <a:r>
              <a:rPr lang="en-IN" sz="1200" dirty="0"/>
              <a:t> import </a:t>
            </a:r>
            <a:r>
              <a:rPr lang="en-IN" sz="1200" dirty="0" err="1"/>
              <a:t>confusion_matrix</a:t>
            </a:r>
            <a:endParaRPr lang="en-IN" sz="1200" dirty="0"/>
          </a:p>
          <a:p>
            <a:pPr marL="0" indent="0">
              <a:buNone/>
            </a:pPr>
            <a:r>
              <a:rPr lang="en-IN" sz="1200" dirty="0"/>
              <a:t>cm = </a:t>
            </a:r>
            <a:r>
              <a:rPr lang="en-IN" sz="1200" dirty="0" err="1"/>
              <a:t>confusion_matrix</a:t>
            </a:r>
            <a:r>
              <a:rPr lang="en-IN" sz="1200" dirty="0"/>
              <a:t>(</a:t>
            </a:r>
            <a:r>
              <a:rPr lang="en-IN" sz="1200" dirty="0" err="1"/>
              <a:t>y_test</a:t>
            </a:r>
            <a:r>
              <a:rPr lang="en-IN" sz="1200" dirty="0"/>
              <a:t>, </a:t>
            </a:r>
            <a:r>
              <a:rPr lang="en-IN" sz="1200" dirty="0" err="1"/>
              <a:t>y_pred</a:t>
            </a:r>
            <a:r>
              <a:rPr lang="en-IN" sz="1200" dirty="0"/>
              <a:t>)</a:t>
            </a:r>
          </a:p>
          <a:p>
            <a:endParaRPr lang="en-IN" sz="500" dirty="0"/>
          </a:p>
        </p:txBody>
      </p:sp>
      <p:sp>
        <p:nvSpPr>
          <p:cNvPr id="2" name="Title 1"/>
          <p:cNvSpPr>
            <a:spLocks noGrp="1"/>
          </p:cNvSpPr>
          <p:nvPr>
            <p:ph type="title"/>
          </p:nvPr>
        </p:nvSpPr>
        <p:spPr>
          <a:xfrm>
            <a:off x="395536" y="332656"/>
            <a:ext cx="8229600" cy="720080"/>
          </a:xfrm>
        </p:spPr>
        <p:txBody>
          <a:bodyPr>
            <a:normAutofit fontScale="90000"/>
          </a:bodyPr>
          <a:lstStyle/>
          <a:p>
            <a:r>
              <a:rPr lang="en-IN" dirty="0" err="1" smtClean="0"/>
              <a:t>Contd</a:t>
            </a:r>
            <a:r>
              <a:rPr lang="en-IN" dirty="0" smtClean="0"/>
              <a:t>…</a:t>
            </a:r>
            <a:br>
              <a:rPr lang="en-IN" dirty="0" smtClean="0"/>
            </a:br>
            <a:endParaRPr lang="en-IN" dirty="0"/>
          </a:p>
        </p:txBody>
      </p:sp>
    </p:spTree>
    <p:extLst>
      <p:ext uri="{BB962C8B-B14F-4D97-AF65-F5344CB8AC3E}">
        <p14:creationId xmlns:p14="http://schemas.microsoft.com/office/powerpoint/2010/main" val="4207253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lstStyle/>
          <a:p>
            <a:r>
              <a:rPr lang="en-US" dirty="0" smtClean="0"/>
              <a:t>Corruption </a:t>
            </a:r>
            <a:r>
              <a:rPr lang="en-US" dirty="0"/>
              <a:t>of one or more cells of ANN does not prevent it from generating output. This </a:t>
            </a:r>
            <a:r>
              <a:rPr lang="en-US" dirty="0" smtClean="0"/>
              <a:t>feature </a:t>
            </a:r>
            <a:r>
              <a:rPr lang="en-US" dirty="0"/>
              <a:t>makes the networks fault tolerant</a:t>
            </a:r>
            <a:r>
              <a:rPr lang="en-US" dirty="0" smtClean="0"/>
              <a:t>.</a:t>
            </a:r>
          </a:p>
          <a:p>
            <a:r>
              <a:rPr lang="en-US" dirty="0" smtClean="0"/>
              <a:t>It gave an accuracy of 90.5% on the test set of same dataset which we used for random forest classifier.</a:t>
            </a:r>
            <a:endParaRPr lang="en-IN" dirty="0"/>
          </a:p>
        </p:txBody>
      </p:sp>
      <p:sp>
        <p:nvSpPr>
          <p:cNvPr id="2" name="Title 1"/>
          <p:cNvSpPr>
            <a:spLocks noGrp="1"/>
          </p:cNvSpPr>
          <p:nvPr>
            <p:ph type="title"/>
          </p:nvPr>
        </p:nvSpPr>
        <p:spPr/>
        <p:txBody>
          <a:bodyPr>
            <a:normAutofit fontScale="90000"/>
          </a:bodyPr>
          <a:lstStyle/>
          <a:p>
            <a:r>
              <a:rPr lang="en-IN" dirty="0" smtClean="0"/>
              <a:t>Advantages</a:t>
            </a:r>
            <a:br>
              <a:rPr lang="en-IN" dirty="0" smtClean="0"/>
            </a:br>
            <a:endParaRPr lang="en-IN" dirty="0"/>
          </a:p>
        </p:txBody>
      </p:sp>
    </p:spTree>
    <p:extLst>
      <p:ext uri="{BB962C8B-B14F-4D97-AF65-F5344CB8AC3E}">
        <p14:creationId xmlns:p14="http://schemas.microsoft.com/office/powerpoint/2010/main" val="2410633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Earlier our model was designed with accuracy of 90.5 % but we didn’t test it’s prediction ability on a random dataset.</a:t>
            </a:r>
          </a:p>
          <a:p>
            <a:endParaRPr lang="en-IN" dirty="0"/>
          </a:p>
          <a:p>
            <a:r>
              <a:rPr lang="en-IN" dirty="0" smtClean="0"/>
              <a:t> So, we have covered next objective of our  project which is to predict damaged or  undamaged condition of our structure.</a:t>
            </a:r>
            <a:endParaRPr lang="en-IN" dirty="0"/>
          </a:p>
        </p:txBody>
      </p:sp>
      <p:sp>
        <p:nvSpPr>
          <p:cNvPr id="3" name="Title 2"/>
          <p:cNvSpPr>
            <a:spLocks noGrp="1"/>
          </p:cNvSpPr>
          <p:nvPr>
            <p:ph type="title"/>
          </p:nvPr>
        </p:nvSpPr>
        <p:spPr/>
        <p:txBody>
          <a:bodyPr/>
          <a:lstStyle/>
          <a:p>
            <a:r>
              <a:rPr lang="en-IN" dirty="0" smtClean="0"/>
              <a:t>		      OVERVIEW</a:t>
            </a:r>
            <a:endParaRPr lang="en-IN" dirty="0"/>
          </a:p>
        </p:txBody>
      </p:sp>
    </p:spTree>
    <p:extLst>
      <p:ext uri="{BB962C8B-B14F-4D97-AF65-F5344CB8AC3E}">
        <p14:creationId xmlns:p14="http://schemas.microsoft.com/office/powerpoint/2010/main" val="308587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lvl="0"/>
            <a:r>
              <a:rPr lang="en-IN" sz="6000" dirty="0" smtClean="0"/>
              <a:t>Developed </a:t>
            </a:r>
            <a:r>
              <a:rPr lang="en-IN" sz="6000" dirty="0"/>
              <a:t>a damage identification and localization technique for civil structures using convolutional neural networks (based on LeNet-5, AlexNet-8, ZFNet-8, and </a:t>
            </a:r>
            <a:r>
              <a:rPr lang="en-IN" sz="6000" dirty="0" smtClean="0"/>
              <a:t>Google-Net(inception </a:t>
            </a:r>
            <a:r>
              <a:rPr lang="en-IN" sz="6000" dirty="0"/>
              <a:t>v1)-22</a:t>
            </a:r>
            <a:r>
              <a:rPr lang="en-IN" sz="6000" dirty="0" smtClean="0"/>
              <a:t>).</a:t>
            </a:r>
          </a:p>
          <a:p>
            <a:pPr lvl="0"/>
            <a:endParaRPr lang="en-IN" sz="6000" dirty="0"/>
          </a:p>
          <a:p>
            <a:pPr lvl="0"/>
            <a:r>
              <a:rPr lang="en-IN" sz="6000" dirty="0"/>
              <a:t>Applied region-based convolutional neural networks (Faster-RCNN) to damage detection in real-time</a:t>
            </a:r>
            <a:r>
              <a:rPr lang="en-IN" sz="6000" dirty="0" smtClean="0"/>
              <a:t>.</a:t>
            </a:r>
          </a:p>
          <a:p>
            <a:pPr lvl="0"/>
            <a:endParaRPr lang="en-IN" sz="6000" dirty="0"/>
          </a:p>
          <a:p>
            <a:r>
              <a:rPr lang="en-IN" sz="6000" b="1" dirty="0"/>
              <a:t>Note: This project is mostly an application for masonry historic structures using fine-tuned deep learning algorithms. If you are more interested in the CNN architecture or implementation, there might not be much details. This project is aim to provide insights on artificial intelligence for infrastructural engineering.</a:t>
            </a:r>
            <a:endParaRPr lang="en-IN" sz="6000" dirty="0"/>
          </a:p>
          <a:p>
            <a:endParaRPr lang="en-IN" sz="6000" dirty="0"/>
          </a:p>
          <a:p>
            <a:r>
              <a:rPr lang="en-IN" sz="6000" dirty="0"/>
              <a:t>Manual inspection (i.e., visual inspection and/or with professional equipment) is the most predominant approach for identifying and assessing superficial damage of masonry historic structures at present. However, this method is costly and at times difficult to apply to remote structures or components. Existing convolutional neural network (CNN)‐based damage detection methods have not been specifically designed for the multiple damage identification of masonry historic structures. To overcome these limits, a deep architecture of CNN damage classification techniques for masonry historic structures is proposed in this article using </a:t>
            </a:r>
            <a:r>
              <a:rPr lang="en-IN" sz="6000" dirty="0" smtClean="0"/>
              <a:t>a</a:t>
            </a:r>
            <a:endParaRPr lang="en-IN" dirty="0"/>
          </a:p>
        </p:txBody>
      </p:sp>
      <p:sp>
        <p:nvSpPr>
          <p:cNvPr id="3" name="Title 2"/>
          <p:cNvSpPr>
            <a:spLocks noGrp="1"/>
          </p:cNvSpPr>
          <p:nvPr>
            <p:ph type="title"/>
          </p:nvPr>
        </p:nvSpPr>
        <p:spPr/>
        <p:txBody>
          <a:bodyPr>
            <a:normAutofit fontScale="90000"/>
          </a:bodyPr>
          <a:lstStyle/>
          <a:p>
            <a:r>
              <a:rPr lang="en-IN" dirty="0" smtClean="0"/>
              <a:t>        LITERATURE SURVEY:</a:t>
            </a:r>
            <a:br>
              <a:rPr lang="en-IN" dirty="0" smtClean="0"/>
            </a:br>
            <a:r>
              <a:rPr lang="en-IN" dirty="0" smtClean="0"/>
              <a:t>                   II PAPER</a:t>
            </a:r>
            <a:endParaRPr lang="en-IN" dirty="0"/>
          </a:p>
        </p:txBody>
      </p:sp>
    </p:spTree>
    <p:extLst>
      <p:ext uri="{BB962C8B-B14F-4D97-AF65-F5344CB8AC3E}">
        <p14:creationId xmlns:p14="http://schemas.microsoft.com/office/powerpoint/2010/main" val="407968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IN" sz="2800" dirty="0"/>
              <a:t>sliding window‐based CNN method to identify and locate four categories of damage (intact, crack, efflorescence, and spall) with an accuracy of 94.3%. This is the first attempt to identify the </a:t>
            </a:r>
            <a:r>
              <a:rPr lang="en-IN" sz="2800" dirty="0" smtClean="0"/>
              <a:t>multi-damage </a:t>
            </a:r>
            <a:r>
              <a:rPr lang="en-IN" sz="2800" dirty="0"/>
              <a:t>of historic masonry structures based on CNN techniques and achieve excellent classification results. The data are only trained and tested from images of the Forbidden City Wall in China, and the pixel resolutions of stretcher brick images and header brick images are 480 × 105 and 210 × 105, respectively. Two CNNs (</a:t>
            </a:r>
            <a:r>
              <a:rPr lang="en-IN" sz="2800" dirty="0" smtClean="0"/>
              <a:t>Alex-Net </a:t>
            </a:r>
            <a:r>
              <a:rPr lang="en-IN" sz="2800" dirty="0"/>
              <a:t>and </a:t>
            </a:r>
            <a:r>
              <a:rPr lang="en-IN" sz="2800" dirty="0" smtClean="0"/>
              <a:t>Google-Net</a:t>
            </a:r>
            <a:r>
              <a:rPr lang="en-IN" sz="2800" dirty="0"/>
              <a:t>) are both trained on a small dataset (2,000 images for training, 400 images for validation and testing) and a large dataset (20,000 images for training, 4,000 images for validation and testing). The performance of the trained model (94.3% accuracy) is examined on five new images with 1,860 × 1,260 pixel resolutions.</a:t>
            </a:r>
          </a:p>
          <a:p>
            <a:r>
              <a:rPr lang="en-IN" sz="2800" b="1" dirty="0"/>
              <a:t>Implementation</a:t>
            </a:r>
            <a:endParaRPr lang="en-IN" sz="2800" dirty="0"/>
          </a:p>
          <a:p>
            <a:r>
              <a:rPr lang="en-IN" sz="2800" b="1" dirty="0"/>
              <a:t>A Few Takeaways:</a:t>
            </a:r>
            <a:r>
              <a:rPr lang="en-IN" sz="2800" dirty="0"/>
              <a:t> If you are really into the algorithm, I would suggest you take Stanford </a:t>
            </a:r>
            <a:r>
              <a:rPr lang="en-IN" sz="2800" u="sng" dirty="0">
                <a:hlinkClick r:id="rId2"/>
              </a:rPr>
              <a:t>CS231N</a:t>
            </a:r>
            <a:r>
              <a:rPr lang="en-IN" sz="2800" dirty="0"/>
              <a:t> first which is a really popular open course. If you are not very confident in Machine Learning, both Stanford </a:t>
            </a:r>
            <a:r>
              <a:rPr lang="en-IN" sz="2800" u="sng" dirty="0">
                <a:hlinkClick r:id="rId3"/>
              </a:rPr>
              <a:t>CS229</a:t>
            </a:r>
            <a:r>
              <a:rPr lang="en-IN" sz="2800" dirty="0"/>
              <a:t> and Berkeley </a:t>
            </a:r>
            <a:r>
              <a:rPr lang="en-IN" sz="2800" u="sng" dirty="0">
                <a:hlinkClick r:id="rId4"/>
              </a:rPr>
              <a:t>CS189</a:t>
            </a:r>
            <a:r>
              <a:rPr lang="en-IN" sz="2800" dirty="0"/>
              <a:t> are good resources. I would also suggest reading those papers presenting deep learning architectures that are among the top ranks in recent CV classification/object detection competitions.</a:t>
            </a:r>
          </a:p>
          <a:p>
            <a:r>
              <a:rPr lang="en-IN" sz="2800" b="1" dirty="0"/>
              <a:t>Dataset:</a:t>
            </a:r>
            <a:r>
              <a:rPr lang="en-IN" sz="2800" dirty="0"/>
              <a:t> You can either use our </a:t>
            </a:r>
            <a:r>
              <a:rPr lang="en-IN" sz="2800" u="sng" dirty="0">
                <a:hlinkClick r:id="rId5"/>
              </a:rPr>
              <a:t>dataset</a:t>
            </a:r>
            <a:r>
              <a:rPr lang="en-IN" sz="2800" dirty="0"/>
              <a:t> or create your own dataset! Just take as many pictures of what your are interested in researching as possible. You might also want to use the crowdsourcing technology to let so many other people collect data for you!</a:t>
            </a:r>
          </a:p>
          <a:p>
            <a:r>
              <a:rPr lang="en-IN" sz="2800" b="1" dirty="0"/>
              <a:t>Training:</a:t>
            </a:r>
            <a:r>
              <a:rPr lang="en-IN" sz="2800" dirty="0"/>
              <a:t> The training environment depends on your dataset and CNNs. For example, if your dataset is large (GB/TB/PB), you might consider using distributed workstations instead of PCs, which also applies to deeper CNNs (</a:t>
            </a:r>
            <a:r>
              <a:rPr lang="en-IN" sz="2800" dirty="0" err="1"/>
              <a:t>ResNet</a:t>
            </a:r>
            <a:r>
              <a:rPr lang="en-IN" sz="2800" dirty="0"/>
              <a:t>, Inception v-4, etc.). You might also need GPU(s) for computing since it is much more faster that CPU-only.</a:t>
            </a:r>
          </a:p>
          <a:p>
            <a:r>
              <a:rPr lang="en-IN" sz="2800" dirty="0"/>
              <a:t>For tools training the dataset, I would suggest using </a:t>
            </a:r>
            <a:r>
              <a:rPr lang="en-IN" sz="2800" u="sng" dirty="0" err="1">
                <a:hlinkClick r:id="rId6"/>
              </a:rPr>
              <a:t>TensorFlow</a:t>
            </a:r>
            <a:r>
              <a:rPr lang="en-IN" sz="2800" dirty="0"/>
              <a:t> or </a:t>
            </a:r>
            <a:r>
              <a:rPr lang="en-IN" sz="2800" u="sng" dirty="0" err="1">
                <a:hlinkClick r:id="rId7"/>
              </a:rPr>
              <a:t>PyTorch</a:t>
            </a:r>
            <a:r>
              <a:rPr lang="en-IN" sz="2800" dirty="0"/>
              <a:t>. But if you are only into the application, </a:t>
            </a:r>
            <a:r>
              <a:rPr lang="en-IN" sz="2800" u="sng" dirty="0" err="1">
                <a:hlinkClick r:id="rId8"/>
              </a:rPr>
              <a:t>Caffe</a:t>
            </a:r>
            <a:r>
              <a:rPr lang="en-IN" sz="2800" dirty="0"/>
              <a:t> is fine. If you choose </a:t>
            </a:r>
            <a:r>
              <a:rPr lang="en-IN" sz="2800" dirty="0" err="1"/>
              <a:t>Caffe</a:t>
            </a:r>
            <a:r>
              <a:rPr lang="en-IN" sz="2800" dirty="0"/>
              <a:t>, the only thing you need to do is to change the </a:t>
            </a:r>
            <a:r>
              <a:rPr lang="en-IN" sz="2800" dirty="0" err="1"/>
              <a:t>hyperparameters</a:t>
            </a:r>
            <a:r>
              <a:rPr lang="en-IN" sz="2800" dirty="0"/>
              <a:t> in the .</a:t>
            </a:r>
            <a:r>
              <a:rPr lang="en-IN" sz="2800" dirty="0" err="1"/>
              <a:t>prototxt</a:t>
            </a:r>
            <a:r>
              <a:rPr lang="en-IN" sz="2800" dirty="0"/>
              <a:t> files.</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79484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b="1" dirty="0" smtClean="0">
                <a:hlinkClick r:id="rId2"/>
              </a:rPr>
              <a:t>Franklin </a:t>
            </a:r>
            <a:r>
              <a:rPr lang="en-IN" sz="2000" b="1" dirty="0">
                <a:hlinkClick r:id="rId2"/>
              </a:rPr>
              <a:t>Zhao</a:t>
            </a:r>
            <a:r>
              <a:rPr lang="en-IN" sz="2000" dirty="0"/>
              <a:t> (me:))</a:t>
            </a:r>
          </a:p>
          <a:p>
            <a:r>
              <a:rPr lang="en-IN" sz="2000" b="1" dirty="0" err="1"/>
              <a:t>Xuefeng</a:t>
            </a:r>
            <a:r>
              <a:rPr lang="en-IN" sz="2000" b="1" dirty="0"/>
              <a:t> Zhao</a:t>
            </a:r>
            <a:r>
              <a:rPr lang="en-IN" sz="2000" dirty="0"/>
              <a:t> (my undergraduate advisor who supported this project)</a:t>
            </a:r>
          </a:p>
          <a:p>
            <a:r>
              <a:rPr lang="en-IN" sz="2000" b="1" dirty="0" err="1"/>
              <a:t>Peng</a:t>
            </a:r>
            <a:r>
              <a:rPr lang="en-IN" sz="2000" b="1" dirty="0"/>
              <a:t> Zhao</a:t>
            </a:r>
            <a:r>
              <a:rPr lang="en-IN" sz="2000" dirty="0"/>
              <a:t> (provided the data-set for this project)</a:t>
            </a:r>
          </a:p>
          <a:p>
            <a:r>
              <a:rPr lang="en-IN" sz="2000" dirty="0"/>
              <a:t>June 2017</a:t>
            </a:r>
          </a:p>
          <a:p>
            <a:endParaRPr lang="en-IN" sz="2000" dirty="0"/>
          </a:p>
        </p:txBody>
      </p:sp>
      <p:sp>
        <p:nvSpPr>
          <p:cNvPr id="3" name="Title 2"/>
          <p:cNvSpPr>
            <a:spLocks noGrp="1"/>
          </p:cNvSpPr>
          <p:nvPr>
            <p:ph type="title"/>
          </p:nvPr>
        </p:nvSpPr>
        <p:spPr/>
        <p:txBody>
          <a:bodyPr/>
          <a:lstStyle/>
          <a:p>
            <a:r>
              <a:rPr lang="en-IN" dirty="0" smtClean="0"/>
              <a:t>REFERENCES</a:t>
            </a:r>
            <a:endParaRPr lang="en-IN" dirty="0"/>
          </a:p>
        </p:txBody>
      </p:sp>
    </p:spTree>
    <p:extLst>
      <p:ext uri="{BB962C8B-B14F-4D97-AF65-F5344CB8AC3E}">
        <p14:creationId xmlns:p14="http://schemas.microsoft.com/office/powerpoint/2010/main" val="109147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lvl="0" fontAlgn="t"/>
            <a:r>
              <a:rPr lang="en-IN" sz="2800" dirty="0" smtClean="0"/>
              <a:t>During </a:t>
            </a:r>
            <a:r>
              <a:rPr lang="en-IN" sz="2800" dirty="0"/>
              <a:t>the long-term operation of hydro-junction infrastructure, water flow erosion causes concrete surfaces to crack, resulting in seepage, </a:t>
            </a:r>
            <a:r>
              <a:rPr lang="en-IN" sz="2800" dirty="0" err="1"/>
              <a:t>spalling</a:t>
            </a:r>
            <a:r>
              <a:rPr lang="en-IN" sz="2800" dirty="0"/>
              <a:t>, and rebar exposure. To ensure infrastructure safety, detecting such damage is critical. We propose a highly accurate damage detection method using a deep convolutional neural network with transfer learning. First, we collected images from hydro-junction infrastructure using a high-definition camera. Second, we </a:t>
            </a:r>
            <a:r>
              <a:rPr lang="en-IN" sz="2800" dirty="0" err="1"/>
              <a:t>preprocessed</a:t>
            </a:r>
            <a:r>
              <a:rPr lang="en-IN" sz="2800" dirty="0"/>
              <a:t> the images using an image expansion method. Finally, we modified the structure of Inception-v3 and trained the network using transfer learning to detect damage. The experiments show that the accuracy of the proposed damage detection method is 96.8%, considerably higher than the accuracy of a support vector machine. The results demonstrate that our damage detection method achieves better damage detection performance.</a:t>
            </a:r>
          </a:p>
          <a:p>
            <a:pPr lvl="0" fontAlgn="t"/>
            <a:r>
              <a:rPr lang="en-IN" sz="2800" dirty="0"/>
              <a:t> </a:t>
            </a:r>
          </a:p>
          <a:p>
            <a:endParaRPr lang="en-IN" dirty="0"/>
          </a:p>
        </p:txBody>
      </p:sp>
      <p:sp>
        <p:nvSpPr>
          <p:cNvPr id="3" name="Title 2"/>
          <p:cNvSpPr>
            <a:spLocks noGrp="1"/>
          </p:cNvSpPr>
          <p:nvPr>
            <p:ph type="title"/>
          </p:nvPr>
        </p:nvSpPr>
        <p:spPr/>
        <p:txBody>
          <a:bodyPr/>
          <a:lstStyle/>
          <a:p>
            <a:r>
              <a:rPr lang="en-IN" dirty="0" smtClean="0"/>
              <a:t>III PAPER</a:t>
            </a:r>
            <a:endParaRPr lang="en-IN" dirty="0"/>
          </a:p>
        </p:txBody>
      </p:sp>
    </p:spTree>
    <p:extLst>
      <p:ext uri="{BB962C8B-B14F-4D97-AF65-F5344CB8AC3E}">
        <p14:creationId xmlns:p14="http://schemas.microsoft.com/office/powerpoint/2010/main" val="426564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This project intends to identify the faults in building structures which occur due to earthquake using machine learning algorithm.</a:t>
            </a:r>
          </a:p>
          <a:p>
            <a:r>
              <a:rPr lang="en-IN" dirty="0" smtClean="0"/>
              <a:t>This model helps to build smart buildings, which can be made earthquake prone up to some extent.</a:t>
            </a:r>
          </a:p>
          <a:p>
            <a:r>
              <a:rPr lang="en-IN" dirty="0" smtClean="0"/>
              <a:t>It can be beneficial for structural health monitoring for engineers.</a:t>
            </a:r>
          </a:p>
          <a:p>
            <a:endParaRPr lang="en-IN" dirty="0"/>
          </a:p>
        </p:txBody>
      </p:sp>
      <p:sp>
        <p:nvSpPr>
          <p:cNvPr id="2" name="Title 1"/>
          <p:cNvSpPr>
            <a:spLocks noGrp="1"/>
          </p:cNvSpPr>
          <p:nvPr>
            <p:ph type="title"/>
          </p:nvPr>
        </p:nvSpPr>
        <p:spPr/>
        <p:txBody>
          <a:bodyPr/>
          <a:lstStyle/>
          <a:p>
            <a:r>
              <a:rPr lang="en-IN" dirty="0" smtClean="0"/>
              <a:t>INTRODUCTION</a:t>
            </a:r>
            <a:endParaRPr lang="en-IN" dirty="0"/>
          </a:p>
        </p:txBody>
      </p:sp>
    </p:spTree>
    <p:extLst>
      <p:ext uri="{BB962C8B-B14F-4D97-AF65-F5344CB8AC3E}">
        <p14:creationId xmlns:p14="http://schemas.microsoft.com/office/powerpoint/2010/main" val="1166480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ctr"/>
            <a:r>
              <a:rPr lang="en-IN" sz="2400" dirty="0" smtClean="0">
                <a:hlinkClick r:id="rId2"/>
              </a:rPr>
              <a:t>Authors</a:t>
            </a:r>
            <a:endParaRPr lang="en-IN" sz="2400" dirty="0"/>
          </a:p>
          <a:p>
            <a:pPr lvl="0" fontAlgn="ctr"/>
            <a:r>
              <a:rPr lang="en-IN" sz="2400" dirty="0">
                <a:hlinkClick r:id="rId2"/>
              </a:rPr>
              <a:t>Authors and affiliations</a:t>
            </a:r>
            <a:endParaRPr lang="en-IN" sz="2400" dirty="0"/>
          </a:p>
          <a:p>
            <a:pPr lvl="0" fontAlgn="ctr"/>
            <a:r>
              <a:rPr lang="en-IN" sz="2400" dirty="0" err="1"/>
              <a:t>Chuncheng</a:t>
            </a:r>
            <a:r>
              <a:rPr lang="en-IN" sz="2400" dirty="0"/>
              <a:t> </a:t>
            </a:r>
            <a:r>
              <a:rPr lang="en-IN" sz="2400" dirty="0" err="1"/>
              <a:t>Feng</a:t>
            </a:r>
            <a:r>
              <a:rPr lang="en-IN" sz="2400" dirty="0"/>
              <a:t> </a:t>
            </a:r>
            <a:r>
              <a:rPr lang="en-IN" sz="2400" dirty="0" err="1"/>
              <a:t>Hua</a:t>
            </a:r>
            <a:r>
              <a:rPr lang="en-IN" sz="2400" dirty="0"/>
              <a:t> Zhang</a:t>
            </a:r>
          </a:p>
          <a:p>
            <a:pPr lvl="0" fontAlgn="ctr"/>
            <a:r>
              <a:rPr lang="en-IN" sz="2400" dirty="0" err="1"/>
              <a:t>Shuang</a:t>
            </a:r>
            <a:r>
              <a:rPr lang="en-IN" sz="2400" dirty="0"/>
              <a:t> Wang</a:t>
            </a:r>
          </a:p>
          <a:p>
            <a:pPr lvl="0" fontAlgn="ctr"/>
            <a:r>
              <a:rPr lang="en-IN" sz="2400" dirty="0" err="1"/>
              <a:t>Yonglong</a:t>
            </a:r>
            <a:r>
              <a:rPr lang="en-IN" sz="2400" dirty="0"/>
              <a:t> Li</a:t>
            </a:r>
          </a:p>
          <a:p>
            <a:pPr lvl="0" fontAlgn="ctr"/>
            <a:r>
              <a:rPr lang="en-IN" sz="2400" dirty="0" err="1"/>
              <a:t>Haoran</a:t>
            </a:r>
            <a:r>
              <a:rPr lang="en-IN" sz="2400" dirty="0"/>
              <a:t> Wang</a:t>
            </a:r>
          </a:p>
          <a:p>
            <a:pPr lvl="0" fontAlgn="ctr"/>
            <a:r>
              <a:rPr lang="en-IN" sz="2400" dirty="0" err="1"/>
              <a:t>Fei</a:t>
            </a:r>
            <a:r>
              <a:rPr lang="en-IN" sz="2400" dirty="0"/>
              <a:t> Yan</a:t>
            </a:r>
          </a:p>
          <a:p>
            <a:pPr fontAlgn="t"/>
            <a:r>
              <a:rPr lang="en-IN" sz="2400" dirty="0" smtClean="0"/>
              <a:t>1</a:t>
            </a:r>
            <a:r>
              <a:rPr lang="en-IN" sz="2400" dirty="0"/>
              <a:t>. 2. 3. Structural Engineering</a:t>
            </a:r>
          </a:p>
          <a:p>
            <a:pPr lvl="0" fontAlgn="t"/>
            <a:r>
              <a:rPr lang="en-IN" sz="2400" b="1" dirty="0"/>
              <a:t>First Online: </a:t>
            </a:r>
            <a:r>
              <a:rPr lang="en-IN" sz="2400" dirty="0"/>
              <a:t>03 September 2019</a:t>
            </a:r>
          </a:p>
          <a:p>
            <a:pPr lvl="0" fontAlgn="ctr"/>
            <a:r>
              <a:rPr lang="en-IN" sz="2400" dirty="0" smtClean="0"/>
              <a:t>73Downloads</a:t>
            </a:r>
            <a:endParaRPr lang="en-IN" sz="2400" b="1" dirty="0"/>
          </a:p>
          <a:p>
            <a:endParaRPr lang="en-IN" dirty="0"/>
          </a:p>
        </p:txBody>
      </p:sp>
      <p:sp>
        <p:nvSpPr>
          <p:cNvPr id="3" name="Title 2"/>
          <p:cNvSpPr>
            <a:spLocks noGrp="1"/>
          </p:cNvSpPr>
          <p:nvPr>
            <p:ph type="title"/>
          </p:nvPr>
        </p:nvSpPr>
        <p:spPr/>
        <p:txBody>
          <a:bodyPr/>
          <a:lstStyle/>
          <a:p>
            <a:r>
              <a:rPr lang="en-IN" dirty="0" smtClean="0"/>
              <a:t>REFERENCES</a:t>
            </a:r>
            <a:endParaRPr lang="en-IN" dirty="0"/>
          </a:p>
        </p:txBody>
      </p:sp>
    </p:spTree>
    <p:extLst>
      <p:ext uri="{BB962C8B-B14F-4D97-AF65-F5344CB8AC3E}">
        <p14:creationId xmlns:p14="http://schemas.microsoft.com/office/powerpoint/2010/main" val="766184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have taken two datasets one is damaged and other one is undamaged from Qatar University’s website.</a:t>
            </a:r>
          </a:p>
          <a:p>
            <a:r>
              <a:rPr lang="en-IN" dirty="0" smtClean="0"/>
              <a:t>Random values has been taken from damaged dataset and undamaged dataset which is passed in the form of array and based on classifier’s output we predict whether that structure is damaged or not.</a:t>
            </a:r>
          </a:p>
        </p:txBody>
      </p:sp>
      <p:sp>
        <p:nvSpPr>
          <p:cNvPr id="3" name="Title 2"/>
          <p:cNvSpPr>
            <a:spLocks noGrp="1"/>
          </p:cNvSpPr>
          <p:nvPr>
            <p:ph type="title"/>
          </p:nvPr>
        </p:nvSpPr>
        <p:spPr/>
        <p:txBody>
          <a:bodyPr/>
          <a:lstStyle/>
          <a:p>
            <a:r>
              <a:rPr lang="en-IN" dirty="0" smtClean="0"/>
              <a:t>                PROCEDURE</a:t>
            </a:r>
            <a:endParaRPr lang="en-IN" dirty="0"/>
          </a:p>
        </p:txBody>
      </p:sp>
    </p:spTree>
    <p:extLst>
      <p:ext uri="{BB962C8B-B14F-4D97-AF65-F5344CB8AC3E}">
        <p14:creationId xmlns:p14="http://schemas.microsoft.com/office/powerpoint/2010/main" val="327267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IN" dirty="0"/>
              <a:t># Importing the libraries</a:t>
            </a:r>
          </a:p>
          <a:p>
            <a:r>
              <a:rPr lang="en-IN" dirty="0"/>
              <a:t>import </a:t>
            </a:r>
            <a:r>
              <a:rPr lang="en-IN" dirty="0" err="1"/>
              <a:t>numpy</a:t>
            </a:r>
            <a:r>
              <a:rPr lang="en-IN" dirty="0"/>
              <a:t> as </a:t>
            </a:r>
            <a:r>
              <a:rPr lang="en-IN" dirty="0" err="1"/>
              <a:t>np</a:t>
            </a:r>
            <a:endParaRPr lang="en-IN" dirty="0"/>
          </a:p>
          <a:p>
            <a:r>
              <a:rPr lang="en-IN" dirty="0"/>
              <a:t>import </a:t>
            </a:r>
            <a:r>
              <a:rPr lang="en-IN" dirty="0" err="1"/>
              <a:t>matplotlib.pyplot</a:t>
            </a:r>
            <a:r>
              <a:rPr lang="en-IN" dirty="0"/>
              <a:t> as </a:t>
            </a:r>
            <a:r>
              <a:rPr lang="en-IN" dirty="0" err="1"/>
              <a:t>plt</a:t>
            </a:r>
            <a:endParaRPr lang="en-IN" dirty="0"/>
          </a:p>
          <a:p>
            <a:r>
              <a:rPr lang="en-IN" dirty="0"/>
              <a:t>import pandas as </a:t>
            </a:r>
            <a:r>
              <a:rPr lang="en-IN" dirty="0" err="1"/>
              <a:t>pd</a:t>
            </a:r>
            <a:endParaRPr lang="en-IN" dirty="0"/>
          </a:p>
          <a:p>
            <a:endParaRPr lang="en-IN" dirty="0"/>
          </a:p>
          <a:p>
            <a:r>
              <a:rPr lang="en-IN" dirty="0"/>
              <a:t># Importing the dataset</a:t>
            </a:r>
          </a:p>
          <a:p>
            <a:endParaRPr lang="en-IN" dirty="0"/>
          </a:p>
          <a:p>
            <a:r>
              <a:rPr lang="en-IN" dirty="0"/>
              <a:t>dataset = </a:t>
            </a:r>
            <a:r>
              <a:rPr lang="en-IN" dirty="0" err="1"/>
              <a:t>pd.read_csv</a:t>
            </a:r>
            <a:r>
              <a:rPr lang="en-IN" dirty="0"/>
              <a:t>("merged1.csv")</a:t>
            </a:r>
          </a:p>
          <a:p>
            <a:endParaRPr lang="en-IN" dirty="0"/>
          </a:p>
          <a:p>
            <a:r>
              <a:rPr lang="en-IN" dirty="0"/>
              <a:t>X = </a:t>
            </a:r>
            <a:r>
              <a:rPr lang="en-IN" dirty="0" err="1"/>
              <a:t>dataset.iloc</a:t>
            </a:r>
            <a:r>
              <a:rPr lang="en-IN" dirty="0"/>
              <a:t>[:,0:31].values</a:t>
            </a:r>
          </a:p>
          <a:p>
            <a:r>
              <a:rPr lang="en-IN" dirty="0"/>
              <a:t>y = </a:t>
            </a:r>
            <a:r>
              <a:rPr lang="en-IN" dirty="0" err="1"/>
              <a:t>dataset.iloc</a:t>
            </a:r>
            <a:r>
              <a:rPr lang="en-IN" dirty="0"/>
              <a:t>[:,31:32].values</a:t>
            </a:r>
          </a:p>
          <a:p>
            <a:endParaRPr lang="en-IN" dirty="0"/>
          </a:p>
          <a:p>
            <a:r>
              <a:rPr lang="en-IN" dirty="0"/>
              <a:t># Splitting the dataset into the Training set and Test set</a:t>
            </a:r>
          </a:p>
          <a:p>
            <a:r>
              <a:rPr lang="en-IN" dirty="0"/>
              <a:t>from </a:t>
            </a:r>
            <a:r>
              <a:rPr lang="en-IN" dirty="0" err="1"/>
              <a:t>sklearn.cross_validation</a:t>
            </a:r>
            <a:r>
              <a:rPr lang="en-IN" dirty="0"/>
              <a:t> import </a:t>
            </a:r>
            <a:r>
              <a:rPr lang="en-IN" dirty="0" err="1"/>
              <a:t>train_test_split</a:t>
            </a:r>
            <a:endParaRPr lang="en-IN" dirty="0"/>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 = 0.25, </a:t>
            </a:r>
            <a:r>
              <a:rPr lang="en-IN" dirty="0" err="1"/>
              <a:t>random_state</a:t>
            </a:r>
            <a:r>
              <a:rPr lang="en-IN" dirty="0"/>
              <a:t> = 0)</a:t>
            </a:r>
          </a:p>
          <a:p>
            <a:endParaRPr lang="en-IN" dirty="0"/>
          </a:p>
          <a:p>
            <a:r>
              <a:rPr lang="en-IN" dirty="0"/>
              <a:t># Feature Scaling</a:t>
            </a:r>
          </a:p>
          <a:p>
            <a:r>
              <a:rPr lang="en-IN" dirty="0"/>
              <a:t>from </a:t>
            </a:r>
            <a:r>
              <a:rPr lang="en-IN" dirty="0" err="1"/>
              <a:t>sklearn.preprocessing</a:t>
            </a:r>
            <a:r>
              <a:rPr lang="en-IN" dirty="0"/>
              <a:t> import </a:t>
            </a:r>
            <a:r>
              <a:rPr lang="en-IN" dirty="0" err="1"/>
              <a:t>StandardScaler</a:t>
            </a:r>
            <a:endParaRPr lang="en-IN" dirty="0"/>
          </a:p>
          <a:p>
            <a:r>
              <a:rPr lang="en-IN" dirty="0" err="1"/>
              <a:t>sc</a:t>
            </a:r>
            <a:r>
              <a:rPr lang="en-IN" dirty="0"/>
              <a:t> = </a:t>
            </a:r>
            <a:r>
              <a:rPr lang="en-IN" dirty="0" err="1"/>
              <a:t>StandardScaler</a:t>
            </a:r>
            <a:r>
              <a:rPr lang="en-IN" dirty="0"/>
              <a:t>()</a:t>
            </a:r>
          </a:p>
          <a:p>
            <a:r>
              <a:rPr lang="en-IN" dirty="0" err="1"/>
              <a:t>X_train</a:t>
            </a:r>
            <a:r>
              <a:rPr lang="en-IN" dirty="0"/>
              <a:t> = </a:t>
            </a:r>
            <a:r>
              <a:rPr lang="en-IN" dirty="0" err="1"/>
              <a:t>sc.fit_transform</a:t>
            </a:r>
            <a:r>
              <a:rPr lang="en-IN" dirty="0"/>
              <a:t>(</a:t>
            </a:r>
            <a:r>
              <a:rPr lang="en-IN" dirty="0" err="1"/>
              <a:t>X_train</a:t>
            </a:r>
            <a:r>
              <a:rPr lang="en-IN" dirty="0"/>
              <a:t>)</a:t>
            </a:r>
          </a:p>
          <a:p>
            <a:r>
              <a:rPr lang="en-IN" dirty="0" err="1"/>
              <a:t>X_test</a:t>
            </a:r>
            <a:r>
              <a:rPr lang="en-IN" dirty="0"/>
              <a:t> = </a:t>
            </a:r>
            <a:r>
              <a:rPr lang="en-IN" dirty="0" err="1"/>
              <a:t>sc.transform</a:t>
            </a:r>
            <a:r>
              <a:rPr lang="en-IN" dirty="0"/>
              <a:t>(</a:t>
            </a:r>
            <a:r>
              <a:rPr lang="en-IN" dirty="0" err="1"/>
              <a:t>X_test</a:t>
            </a:r>
            <a:r>
              <a:rPr lang="en-IN" dirty="0"/>
              <a:t>)</a:t>
            </a:r>
          </a:p>
          <a:p>
            <a:endParaRPr lang="en-IN" dirty="0"/>
          </a:p>
          <a:p>
            <a:endParaRPr lang="en-IN" dirty="0"/>
          </a:p>
          <a:p>
            <a:endParaRPr lang="en-IN" dirty="0" smtClean="0"/>
          </a:p>
          <a:p>
            <a:endParaRPr lang="en-IN" dirty="0"/>
          </a:p>
        </p:txBody>
      </p:sp>
      <p:sp>
        <p:nvSpPr>
          <p:cNvPr id="3" name="Title 2"/>
          <p:cNvSpPr>
            <a:spLocks noGrp="1"/>
          </p:cNvSpPr>
          <p:nvPr>
            <p:ph type="title"/>
          </p:nvPr>
        </p:nvSpPr>
        <p:spPr/>
        <p:txBody>
          <a:bodyPr/>
          <a:lstStyle/>
          <a:p>
            <a:r>
              <a:rPr lang="en-IN" dirty="0" smtClean="0"/>
              <a:t>               ALGORITHM</a:t>
            </a:r>
            <a:endParaRPr lang="en-IN" dirty="0"/>
          </a:p>
        </p:txBody>
      </p:sp>
    </p:spTree>
    <p:extLst>
      <p:ext uri="{BB962C8B-B14F-4D97-AF65-F5344CB8AC3E}">
        <p14:creationId xmlns:p14="http://schemas.microsoft.com/office/powerpoint/2010/main" val="4023222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IN" dirty="0"/>
              <a:t>#importing the </a:t>
            </a:r>
            <a:r>
              <a:rPr lang="en-IN" dirty="0" err="1"/>
              <a:t>keras</a:t>
            </a:r>
            <a:r>
              <a:rPr lang="en-IN" dirty="0"/>
              <a:t> libraries and packages</a:t>
            </a:r>
          </a:p>
          <a:p>
            <a:r>
              <a:rPr lang="en-IN" dirty="0"/>
              <a:t>import </a:t>
            </a:r>
            <a:r>
              <a:rPr lang="en-IN" dirty="0" err="1"/>
              <a:t>keras</a:t>
            </a:r>
            <a:endParaRPr lang="en-IN" dirty="0"/>
          </a:p>
          <a:p>
            <a:r>
              <a:rPr lang="en-IN" dirty="0"/>
              <a:t>from </a:t>
            </a:r>
            <a:r>
              <a:rPr lang="en-IN" dirty="0" err="1"/>
              <a:t>keras.models</a:t>
            </a:r>
            <a:r>
              <a:rPr lang="en-IN" dirty="0"/>
              <a:t> import Sequential</a:t>
            </a:r>
          </a:p>
          <a:p>
            <a:r>
              <a:rPr lang="en-IN" dirty="0"/>
              <a:t>from </a:t>
            </a:r>
            <a:r>
              <a:rPr lang="en-IN" dirty="0" err="1"/>
              <a:t>keras.layers</a:t>
            </a:r>
            <a:r>
              <a:rPr lang="en-IN" dirty="0"/>
              <a:t> import Dense</a:t>
            </a:r>
          </a:p>
          <a:p>
            <a:endParaRPr lang="en-IN" dirty="0"/>
          </a:p>
          <a:p>
            <a:r>
              <a:rPr lang="en-IN" dirty="0"/>
              <a:t>#Initialising the ANN</a:t>
            </a:r>
          </a:p>
          <a:p>
            <a:r>
              <a:rPr lang="en-IN" dirty="0"/>
              <a:t>classifier = Sequential()</a:t>
            </a:r>
          </a:p>
          <a:p>
            <a:endParaRPr lang="en-IN" dirty="0"/>
          </a:p>
          <a:p>
            <a:r>
              <a:rPr lang="en-IN" dirty="0"/>
              <a:t>#Adding the input layer and the first hidden layer</a:t>
            </a:r>
          </a:p>
          <a:p>
            <a:r>
              <a:rPr lang="en-IN" dirty="0" err="1"/>
              <a:t>classifier.add</a:t>
            </a:r>
            <a:r>
              <a:rPr lang="en-IN" dirty="0"/>
              <a:t>(Dense(</a:t>
            </a:r>
            <a:r>
              <a:rPr lang="en-IN" dirty="0" err="1"/>
              <a:t>output_dim</a:t>
            </a:r>
            <a:r>
              <a:rPr lang="en-IN" dirty="0"/>
              <a:t> = 16, </a:t>
            </a:r>
            <a:r>
              <a:rPr lang="en-IN" dirty="0" err="1"/>
              <a:t>init</a:t>
            </a:r>
            <a:r>
              <a:rPr lang="en-IN" dirty="0"/>
              <a:t> = 'uniform' , activation = '</a:t>
            </a:r>
            <a:r>
              <a:rPr lang="en-IN" dirty="0" err="1"/>
              <a:t>relu</a:t>
            </a:r>
            <a:r>
              <a:rPr lang="en-IN" dirty="0"/>
              <a:t>', </a:t>
            </a:r>
            <a:r>
              <a:rPr lang="en-IN" dirty="0" err="1"/>
              <a:t>input_dim</a:t>
            </a:r>
            <a:r>
              <a:rPr lang="en-IN" dirty="0"/>
              <a:t> = 31 ))</a:t>
            </a:r>
          </a:p>
          <a:p>
            <a:endParaRPr lang="en-IN" dirty="0"/>
          </a:p>
          <a:p>
            <a:r>
              <a:rPr lang="en-IN" dirty="0"/>
              <a:t>#Adding the second hidden layer</a:t>
            </a:r>
          </a:p>
          <a:p>
            <a:r>
              <a:rPr lang="en-IN" dirty="0" err="1"/>
              <a:t>classifier.add</a:t>
            </a:r>
            <a:r>
              <a:rPr lang="en-IN" dirty="0"/>
              <a:t>(Dense(</a:t>
            </a:r>
            <a:r>
              <a:rPr lang="en-IN" dirty="0" err="1"/>
              <a:t>output_dim</a:t>
            </a:r>
            <a:r>
              <a:rPr lang="en-IN" dirty="0"/>
              <a:t> = 16, </a:t>
            </a:r>
            <a:r>
              <a:rPr lang="en-IN" dirty="0" err="1"/>
              <a:t>init</a:t>
            </a:r>
            <a:r>
              <a:rPr lang="en-IN" dirty="0"/>
              <a:t> = 'uniform' , activation = '</a:t>
            </a:r>
            <a:r>
              <a:rPr lang="en-IN" dirty="0" err="1"/>
              <a:t>relu</a:t>
            </a:r>
            <a:r>
              <a:rPr lang="en-IN" dirty="0"/>
              <a:t>' ))</a:t>
            </a:r>
          </a:p>
          <a:p>
            <a:endParaRPr lang="en-IN" dirty="0"/>
          </a:p>
          <a:p>
            <a:r>
              <a:rPr lang="en-IN" dirty="0"/>
              <a:t>#Adding the third hidden layer</a:t>
            </a:r>
          </a:p>
          <a:p>
            <a:r>
              <a:rPr lang="en-IN" dirty="0" err="1"/>
              <a:t>classifier.add</a:t>
            </a:r>
            <a:r>
              <a:rPr lang="en-IN" dirty="0"/>
              <a:t>(Dense(</a:t>
            </a:r>
            <a:r>
              <a:rPr lang="en-IN" dirty="0" err="1"/>
              <a:t>output_dim</a:t>
            </a:r>
            <a:r>
              <a:rPr lang="en-IN" dirty="0"/>
              <a:t> = 16, </a:t>
            </a:r>
            <a:r>
              <a:rPr lang="en-IN" dirty="0" err="1"/>
              <a:t>init</a:t>
            </a:r>
            <a:r>
              <a:rPr lang="en-IN" dirty="0"/>
              <a:t> = 'uniform' , activation = '</a:t>
            </a:r>
            <a:r>
              <a:rPr lang="en-IN" dirty="0" err="1"/>
              <a:t>relu</a:t>
            </a:r>
            <a:r>
              <a:rPr lang="en-IN" dirty="0"/>
              <a:t>' ))</a:t>
            </a:r>
          </a:p>
          <a:p>
            <a:endParaRPr lang="en-IN" dirty="0"/>
          </a:p>
          <a:p>
            <a:r>
              <a:rPr lang="en-IN" dirty="0"/>
              <a:t>#Adding the output layer</a:t>
            </a:r>
          </a:p>
          <a:p>
            <a:r>
              <a:rPr lang="en-IN" dirty="0" err="1"/>
              <a:t>classifier.add</a:t>
            </a:r>
            <a:r>
              <a:rPr lang="en-IN" dirty="0"/>
              <a:t>(Dense(</a:t>
            </a:r>
            <a:r>
              <a:rPr lang="en-IN" dirty="0" err="1"/>
              <a:t>output_dim</a:t>
            </a:r>
            <a:r>
              <a:rPr lang="en-IN" dirty="0"/>
              <a:t> = 1, </a:t>
            </a:r>
            <a:r>
              <a:rPr lang="en-IN" dirty="0" err="1"/>
              <a:t>init</a:t>
            </a:r>
            <a:r>
              <a:rPr lang="en-IN" dirty="0"/>
              <a:t> = 'uniform' , activation = 'sigmoid' ))</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785606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endParaRPr lang="en-IN" sz="2800" dirty="0"/>
          </a:p>
          <a:p>
            <a:endParaRPr lang="en-IN" sz="2800" dirty="0"/>
          </a:p>
          <a:p>
            <a:r>
              <a:rPr lang="en-IN" sz="2800" dirty="0"/>
              <a:t>#Compiling the ANN</a:t>
            </a:r>
          </a:p>
          <a:p>
            <a:r>
              <a:rPr lang="en-IN" sz="2800" dirty="0" err="1"/>
              <a:t>classifier.compile</a:t>
            </a:r>
            <a:r>
              <a:rPr lang="en-IN" sz="2800" dirty="0"/>
              <a:t>(optimizer = '</a:t>
            </a:r>
            <a:r>
              <a:rPr lang="en-IN" sz="2800" dirty="0" err="1"/>
              <a:t>adam</a:t>
            </a:r>
            <a:r>
              <a:rPr lang="en-IN" sz="2800" dirty="0"/>
              <a:t>', loss = '</a:t>
            </a:r>
            <a:r>
              <a:rPr lang="en-IN" sz="2800" dirty="0" err="1"/>
              <a:t>binary_crossentropy</a:t>
            </a:r>
            <a:r>
              <a:rPr lang="en-IN" sz="2800" dirty="0"/>
              <a:t>', metrics = ['accuracy'])</a:t>
            </a:r>
          </a:p>
          <a:p>
            <a:r>
              <a:rPr lang="en-IN" sz="2800" dirty="0"/>
              <a:t> </a:t>
            </a:r>
          </a:p>
          <a:p>
            <a:r>
              <a:rPr lang="en-IN" sz="2800" dirty="0"/>
              <a:t>#fitting ANN to the Training set</a:t>
            </a:r>
          </a:p>
          <a:p>
            <a:r>
              <a:rPr lang="en-IN" sz="2800" dirty="0" err="1"/>
              <a:t>classifier.fit</a:t>
            </a:r>
            <a:r>
              <a:rPr lang="en-IN" sz="2800" dirty="0"/>
              <a:t>(</a:t>
            </a:r>
            <a:r>
              <a:rPr lang="en-IN" sz="2800" dirty="0" err="1"/>
              <a:t>X_train</a:t>
            </a:r>
            <a:r>
              <a:rPr lang="en-IN" sz="2800" dirty="0"/>
              <a:t>, </a:t>
            </a:r>
            <a:r>
              <a:rPr lang="en-IN" sz="2800" dirty="0" err="1"/>
              <a:t>y_train</a:t>
            </a:r>
            <a:r>
              <a:rPr lang="en-IN" sz="2800" dirty="0"/>
              <a:t>, </a:t>
            </a:r>
            <a:r>
              <a:rPr lang="en-IN" sz="2800" dirty="0" err="1"/>
              <a:t>batch_size</a:t>
            </a:r>
            <a:r>
              <a:rPr lang="en-IN" sz="2800" dirty="0"/>
              <a:t> =10 , </a:t>
            </a:r>
            <a:r>
              <a:rPr lang="en-IN" sz="2800" dirty="0" err="1"/>
              <a:t>nb_epoch</a:t>
            </a:r>
            <a:r>
              <a:rPr lang="en-IN" sz="2800" dirty="0"/>
              <a:t> = 100)</a:t>
            </a:r>
          </a:p>
          <a:p>
            <a:endParaRPr lang="en-IN" sz="2800" dirty="0"/>
          </a:p>
          <a:p>
            <a:r>
              <a:rPr lang="en-IN" sz="2800" dirty="0"/>
              <a:t># Predicting the Test set results</a:t>
            </a:r>
          </a:p>
          <a:p>
            <a:r>
              <a:rPr lang="en-IN" sz="2800" dirty="0" err="1"/>
              <a:t>y_pred</a:t>
            </a:r>
            <a:r>
              <a:rPr lang="en-IN" sz="2800" dirty="0"/>
              <a:t> = </a:t>
            </a:r>
            <a:r>
              <a:rPr lang="en-IN" sz="2800" dirty="0" err="1"/>
              <a:t>classifier.predict</a:t>
            </a:r>
            <a:r>
              <a:rPr lang="en-IN" sz="2800" dirty="0"/>
              <a:t>(</a:t>
            </a:r>
            <a:r>
              <a:rPr lang="en-IN" sz="2800" dirty="0" err="1"/>
              <a:t>X_test</a:t>
            </a:r>
            <a:r>
              <a:rPr lang="en-IN" sz="2800" dirty="0"/>
              <a:t>)</a:t>
            </a:r>
          </a:p>
          <a:p>
            <a:r>
              <a:rPr lang="en-IN" sz="2800" dirty="0" err="1"/>
              <a:t>y_pred</a:t>
            </a:r>
            <a:r>
              <a:rPr lang="en-IN" sz="2800" dirty="0"/>
              <a:t> = </a:t>
            </a:r>
            <a:r>
              <a:rPr lang="en-IN" sz="2800" dirty="0" err="1"/>
              <a:t>classifier.predict</a:t>
            </a:r>
            <a:r>
              <a:rPr lang="en-IN" sz="2800" dirty="0"/>
              <a:t>(</a:t>
            </a:r>
            <a:r>
              <a:rPr lang="en-IN" sz="2800" dirty="0" err="1"/>
              <a:t>sc.transform</a:t>
            </a:r>
            <a:r>
              <a:rPr lang="en-IN" sz="2800" dirty="0"/>
              <a:t>(</a:t>
            </a:r>
            <a:r>
              <a:rPr lang="en-IN" sz="2800" dirty="0" err="1"/>
              <a:t>np.array</a:t>
            </a:r>
            <a:r>
              <a:rPr lang="en-IN" sz="2800" dirty="0"/>
              <a:t>([[0.00E+00,0.004954129,-0.00135893,0.004767455,-0.008526795,-0.00118725,0.004382603,-0.000651758,-0.03157736,-0.007815173,0.00280153,0.00610745,0.005736843,0.005886622,0.00395724,-0.001407764,	0.001572102,	-0.001740023,	-0.001308009,	0.003346061,	-0.000695411	,0.000771683,	-0.001459152	,0.002673313,	-0.001022762	,0.000871385,	-0.003662355	,0.005480237,	-0.004953712,	0.003154866,	-0.002783455]</a:t>
            </a:r>
          </a:p>
          <a:p>
            <a:r>
              <a:rPr lang="en-IN" sz="2800" dirty="0"/>
              <a:t>])))</a:t>
            </a:r>
          </a:p>
          <a:p>
            <a:r>
              <a:rPr lang="en-IN" sz="2800" dirty="0"/>
              <a:t>if (</a:t>
            </a:r>
            <a:r>
              <a:rPr lang="en-IN" sz="2800" dirty="0" err="1"/>
              <a:t>y_pred</a:t>
            </a:r>
            <a:r>
              <a:rPr lang="en-IN" sz="2800" dirty="0"/>
              <a:t>&gt;0.5):</a:t>
            </a:r>
          </a:p>
          <a:p>
            <a:r>
              <a:rPr lang="en-IN" sz="2800" dirty="0"/>
              <a:t>    </a:t>
            </a:r>
            <a:r>
              <a:rPr lang="en-IN" sz="2800" dirty="0" err="1"/>
              <a:t>y_pred</a:t>
            </a:r>
            <a:r>
              <a:rPr lang="en-IN" sz="2800" dirty="0"/>
              <a:t> = True</a:t>
            </a:r>
          </a:p>
          <a:p>
            <a:r>
              <a:rPr lang="en-IN" sz="2800" dirty="0"/>
              <a:t>else:</a:t>
            </a:r>
          </a:p>
          <a:p>
            <a:r>
              <a:rPr lang="en-IN" sz="2800" dirty="0"/>
              <a:t>    </a:t>
            </a:r>
            <a:r>
              <a:rPr lang="en-IN" sz="2800" dirty="0" err="1"/>
              <a:t>y_pred</a:t>
            </a:r>
            <a:r>
              <a:rPr lang="en-IN" sz="2800" dirty="0"/>
              <a:t> = False</a:t>
            </a:r>
          </a:p>
          <a:p>
            <a:r>
              <a:rPr lang="en-IN" sz="2800" dirty="0" smtClean="0"/>
              <a:t>    </a:t>
            </a:r>
            <a:endParaRPr lang="en-IN" sz="2800" dirty="0"/>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245298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IN" sz="2400" dirty="0"/>
              <a:t>y_pred2 = </a:t>
            </a:r>
            <a:r>
              <a:rPr lang="en-IN" sz="2400" dirty="0" err="1"/>
              <a:t>classifier.predict</a:t>
            </a:r>
            <a:r>
              <a:rPr lang="en-IN" sz="2400" dirty="0"/>
              <a:t>(</a:t>
            </a:r>
            <a:r>
              <a:rPr lang="en-IN" sz="2400" dirty="0" err="1"/>
              <a:t>sc.transform</a:t>
            </a:r>
            <a:r>
              <a:rPr lang="en-IN" sz="2400" dirty="0"/>
              <a:t>(</a:t>
            </a:r>
            <a:r>
              <a:rPr lang="en-IN" sz="2400" dirty="0" err="1"/>
              <a:t>np.array</a:t>
            </a:r>
            <a:r>
              <a:rPr lang="en-IN" sz="2400" dirty="0"/>
              <a:t>([[2.93E-03,	-0.01978657,	0.005272564,	-0.003470697,	0.004499115,	-0.02361103,	0.004458822,	0.0128046,	0.02860562,	0.009632573,	0.0045349	,-0.004647456,	0.0162496	,-0.01543104,	0.01038449,	-0.0140401,	0.005387217,	-0.004955489,	0.009316035,	-0.003598712,	0.006795108,	-0.001712944,	0.007826921,	0.000537507,	0.009287003,	0.000920057,	-0.001097824	,-0.00259589	,0.01336877	,-0.00136384	,0.003096842]])))</a:t>
            </a:r>
          </a:p>
          <a:p>
            <a:r>
              <a:rPr lang="en-IN" sz="2400" dirty="0"/>
              <a:t>if (y_pred2&gt;0.5):</a:t>
            </a:r>
          </a:p>
          <a:p>
            <a:r>
              <a:rPr lang="en-IN" sz="2400" dirty="0"/>
              <a:t>    y_pred2 = True</a:t>
            </a:r>
          </a:p>
          <a:p>
            <a:r>
              <a:rPr lang="en-IN" sz="2400" dirty="0"/>
              <a:t>else:</a:t>
            </a:r>
          </a:p>
          <a:p>
            <a:r>
              <a:rPr lang="en-IN" sz="2400" dirty="0"/>
              <a:t>    y_pred2 = False</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40313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sz="1600" dirty="0"/>
              <a:t>    y_pred3 = </a:t>
            </a:r>
            <a:r>
              <a:rPr lang="en-IN" sz="1600" dirty="0" err="1"/>
              <a:t>classifier.predict</a:t>
            </a:r>
            <a:r>
              <a:rPr lang="en-IN" sz="1600" dirty="0"/>
              <a:t>(</a:t>
            </a:r>
            <a:r>
              <a:rPr lang="en-IN" sz="1600" dirty="0" err="1"/>
              <a:t>sc.transform</a:t>
            </a:r>
            <a:r>
              <a:rPr lang="en-IN" sz="1600" dirty="0"/>
              <a:t>(</a:t>
            </a:r>
            <a:r>
              <a:rPr lang="en-IN" sz="1600" dirty="0" err="1"/>
              <a:t>np.array</a:t>
            </a:r>
            <a:r>
              <a:rPr lang="en-IN" sz="1600" dirty="0"/>
              <a:t>([[1.56E-02,	-0.05745137	,-0.01929993,	-0.01470184	,0.01333202	,-0.04396094,	-0.04732147	,-0.04605642	,-0.006040871	,-0.04604396	,-0.03166394	,-0.0208198	,0.02659251	,-0.05626581	,0.0307616	,-0.03393319,	0.03228329	,0.009362843,	0.01875691	,-0.001492471	,0.03549647	,-0.0688064	,0.01738056	,-0.04961761,	0.01526522	,-0.06686546,	0.02153684	,-0.02995655,	0.0701599,	-0.03773249	,0.02832786]])))      </a:t>
            </a:r>
          </a:p>
          <a:p>
            <a:r>
              <a:rPr lang="en-IN" sz="1600" dirty="0"/>
              <a:t>if (y_pred3&gt;0.5):</a:t>
            </a:r>
          </a:p>
          <a:p>
            <a:r>
              <a:rPr lang="en-IN" sz="1600" dirty="0"/>
              <a:t>    y_pred3 = True</a:t>
            </a:r>
          </a:p>
          <a:p>
            <a:r>
              <a:rPr lang="en-IN" sz="1600" dirty="0"/>
              <a:t>else:</a:t>
            </a:r>
          </a:p>
          <a:p>
            <a:r>
              <a:rPr lang="en-IN" sz="1600" dirty="0"/>
              <a:t>    y_pred3 = False</a:t>
            </a:r>
          </a:p>
          <a:p>
            <a:endParaRPr lang="en-IN" sz="1600" dirty="0"/>
          </a:p>
          <a:p>
            <a:r>
              <a:rPr lang="en-IN" sz="1600" dirty="0"/>
              <a:t>y_pred4 = </a:t>
            </a:r>
            <a:r>
              <a:rPr lang="en-IN" sz="1600" dirty="0" err="1"/>
              <a:t>classifier.predict</a:t>
            </a:r>
            <a:r>
              <a:rPr lang="en-IN" sz="1600" dirty="0"/>
              <a:t>(</a:t>
            </a:r>
            <a:r>
              <a:rPr lang="en-IN" sz="1600" dirty="0" err="1"/>
              <a:t>sc.transform</a:t>
            </a:r>
            <a:r>
              <a:rPr lang="en-IN" sz="1600" dirty="0"/>
              <a:t>(</a:t>
            </a:r>
            <a:r>
              <a:rPr lang="en-IN" sz="1600" dirty="0" err="1"/>
              <a:t>np.array</a:t>
            </a:r>
            <a:r>
              <a:rPr lang="en-IN" sz="1600" dirty="0"/>
              <a:t>([[1.07E-02	,0.02266581	,-0.05025517	,0.04628153	,-0.05691658,	0.008091589	,0.02481791,	0.020448	,-0.04353936	,0.002702039	,0.02185528	,-0.03014893	,-0.01361173	,0.003174966	,-0.01348101	,-0.03064758	,0.01970412	,-0.02633141	,-0.001082268	,-0.02214634	,0.01889488	,0.007505111	,0.0216178	,0.007586624,	0.02598811	,0.01304164	,-0.01933327	,-0.003960259	,-0.003659457	,-0.006797105	,-0.0148313]])))</a:t>
            </a:r>
          </a:p>
          <a:p>
            <a:r>
              <a:rPr lang="en-IN" sz="1600" dirty="0"/>
              <a:t>if (y_pred4&gt;0.5):</a:t>
            </a:r>
          </a:p>
          <a:p>
            <a:r>
              <a:rPr lang="en-IN" sz="1600" dirty="0"/>
              <a:t>    y_pred4 = True</a:t>
            </a:r>
          </a:p>
          <a:p>
            <a:r>
              <a:rPr lang="en-IN" sz="1600" dirty="0"/>
              <a:t>else:</a:t>
            </a:r>
          </a:p>
          <a:p>
            <a:r>
              <a:rPr lang="en-IN" sz="1600" dirty="0"/>
              <a:t>    y_pred4 = False</a:t>
            </a:r>
          </a:p>
          <a:p>
            <a:endParaRPr lang="en-IN" sz="1600" dirty="0"/>
          </a:p>
          <a:p>
            <a:endParaRPr lang="en-IN" sz="16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257092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IN" sz="2400" dirty="0"/>
              <a:t>y_pred5 = </a:t>
            </a:r>
            <a:r>
              <a:rPr lang="en-IN" sz="2400" dirty="0" err="1"/>
              <a:t>classifier.predict</a:t>
            </a:r>
            <a:r>
              <a:rPr lang="en-IN" sz="2400" dirty="0"/>
              <a:t>(</a:t>
            </a:r>
            <a:r>
              <a:rPr lang="en-IN" sz="2400" dirty="0" err="1"/>
              <a:t>sc.transform</a:t>
            </a:r>
            <a:r>
              <a:rPr lang="en-IN" sz="2400" dirty="0"/>
              <a:t>(</a:t>
            </a:r>
            <a:r>
              <a:rPr lang="en-IN" sz="2400" dirty="0" err="1"/>
              <a:t>np.array</a:t>
            </a:r>
            <a:r>
              <a:rPr lang="en-IN" sz="2400" dirty="0"/>
              <a:t>([[2.64E-02	,0.05141491,	0.1371299,	0.01410442,	0.05277888,	0.08098627,	0.0765454,	-0.03402597,	-0.03920335,	0.009691,	0.03192964,	0.03976386,	0.01606074,	0.01855531,	-0.01870973,	0.08450627,	-0.0469705,	0.00365792,	-0.02952722,	0.02933582,	-0.0469683,	0.07505307,	-0.04142286,	0.024223,	-0.07352217,	0.06647334,	-0.06438492,	0.07537909,	-0.1402242,	0.08180247,	-0.06571731]])))</a:t>
            </a:r>
          </a:p>
          <a:p>
            <a:r>
              <a:rPr lang="en-IN" sz="2400" dirty="0"/>
              <a:t>if (y_pred5&gt;0.5):</a:t>
            </a:r>
          </a:p>
          <a:p>
            <a:r>
              <a:rPr lang="en-IN" sz="2400" dirty="0"/>
              <a:t>    y_pred5 = True</a:t>
            </a:r>
          </a:p>
          <a:p>
            <a:r>
              <a:rPr lang="en-IN" sz="2400" dirty="0"/>
              <a:t>else:</a:t>
            </a:r>
          </a:p>
          <a:p>
            <a:r>
              <a:rPr lang="en-IN" sz="2400" dirty="0"/>
              <a:t>    y_pred5 = False</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681123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sz="2400" dirty="0"/>
              <a:t> </a:t>
            </a:r>
          </a:p>
          <a:p>
            <a:r>
              <a:rPr lang="en-IN" sz="2400" dirty="0"/>
              <a:t>y_pred6 = </a:t>
            </a:r>
            <a:r>
              <a:rPr lang="en-IN" sz="2400" dirty="0" err="1"/>
              <a:t>classifier.predict</a:t>
            </a:r>
            <a:r>
              <a:rPr lang="en-IN" sz="2400" dirty="0"/>
              <a:t>(</a:t>
            </a:r>
            <a:r>
              <a:rPr lang="en-IN" sz="2400" dirty="0" err="1"/>
              <a:t>sc.transform</a:t>
            </a:r>
            <a:r>
              <a:rPr lang="en-IN" sz="2400" dirty="0"/>
              <a:t>(</a:t>
            </a:r>
            <a:r>
              <a:rPr lang="en-IN" sz="2400" dirty="0" err="1"/>
              <a:t>np.array</a:t>
            </a:r>
            <a:r>
              <a:rPr lang="en-IN" sz="2400" dirty="0"/>
              <a:t>([[1.86E-02	,-0.02970519	,-0.146157	,-0.01000619	,-0.06614485	,-0.1572252	,-0.04276229	,0.1335134	,-0.3211988	,0.07301298	,-0.01995921	,-0.1028809	,0.001871698	,-0.03145802	,0.006327968	,-0.118453	,0.07570876	,-0.0677254	,0.04361693	,-0.08076902	,0.07341506	,-0.05298574	,0.05783384	,-0.04011805	,0.05608254	,-0.06115766	,0.0548408	,-0.1656903	,0.09615924	,-0.1994943	,0.03413431]])))</a:t>
            </a:r>
          </a:p>
          <a:p>
            <a:r>
              <a:rPr lang="en-IN" sz="2400" dirty="0"/>
              <a:t>if (y_pred6&gt;0.5):</a:t>
            </a:r>
          </a:p>
          <a:p>
            <a:r>
              <a:rPr lang="en-IN" sz="2400" dirty="0"/>
              <a:t>    y_pred6 = True</a:t>
            </a:r>
          </a:p>
          <a:p>
            <a:r>
              <a:rPr lang="en-IN" sz="2400" dirty="0"/>
              <a:t>else:</a:t>
            </a:r>
          </a:p>
          <a:p>
            <a:r>
              <a:rPr lang="en-IN" sz="2400" dirty="0"/>
              <a:t>    y_pred6 = False  </a:t>
            </a:r>
          </a:p>
          <a:p>
            <a:endParaRPr lang="en-IN" sz="2400" dirty="0"/>
          </a:p>
          <a:p>
            <a:endParaRPr lang="en-IN" sz="2400" dirty="0"/>
          </a:p>
          <a:p>
            <a:r>
              <a:rPr lang="en-IN" sz="2400" dirty="0"/>
              <a:t># Making the Confusion Matrix</a:t>
            </a:r>
          </a:p>
          <a:p>
            <a:r>
              <a:rPr lang="en-IN" sz="2400" dirty="0"/>
              <a:t>from </a:t>
            </a:r>
            <a:r>
              <a:rPr lang="en-IN" sz="2400" dirty="0" err="1"/>
              <a:t>sklearn.metrics</a:t>
            </a:r>
            <a:r>
              <a:rPr lang="en-IN" sz="2400" dirty="0"/>
              <a:t> import </a:t>
            </a:r>
            <a:r>
              <a:rPr lang="en-IN" sz="2400" dirty="0" err="1" smtClean="0"/>
              <a:t>confusion_matrix</a:t>
            </a:r>
            <a:endParaRPr lang="en-IN" sz="2400" dirty="0" smtClean="0"/>
          </a:p>
          <a:p>
            <a:r>
              <a:rPr lang="en-IN" sz="2800" dirty="0" smtClean="0"/>
              <a:t>cm </a:t>
            </a:r>
            <a:r>
              <a:rPr lang="en-IN" sz="2800" dirty="0"/>
              <a:t>= </a:t>
            </a:r>
            <a:r>
              <a:rPr lang="en-IN" sz="2800" dirty="0" err="1"/>
              <a:t>confusion_matrix</a:t>
            </a:r>
            <a:r>
              <a:rPr lang="en-IN" sz="2800" dirty="0"/>
              <a:t>(</a:t>
            </a:r>
            <a:r>
              <a:rPr lang="en-IN" sz="2800" dirty="0" err="1"/>
              <a:t>y_test</a:t>
            </a:r>
            <a:r>
              <a:rPr lang="en-IN" sz="2800" dirty="0"/>
              <a:t>, </a:t>
            </a:r>
            <a:r>
              <a:rPr lang="en-IN" sz="2800" dirty="0" err="1"/>
              <a:t>y_pred</a:t>
            </a:r>
            <a:r>
              <a:rPr lang="en-IN" sz="2800" dirty="0"/>
              <a:t>)</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89727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Obtained an accuracy of 90.5% on the test set of merged dataset containing both damaged and undamaged data.</a:t>
            </a:r>
          </a:p>
          <a:p>
            <a:r>
              <a:rPr lang="en-IN" dirty="0" smtClean="0"/>
              <a:t>Need accelerometer readings to test our initial model made.</a:t>
            </a:r>
            <a:endParaRPr lang="en-IN" dirty="0"/>
          </a:p>
        </p:txBody>
      </p:sp>
      <p:sp>
        <p:nvSpPr>
          <p:cNvPr id="2" name="Title 1"/>
          <p:cNvSpPr>
            <a:spLocks noGrp="1"/>
          </p:cNvSpPr>
          <p:nvPr>
            <p:ph type="title"/>
          </p:nvPr>
        </p:nvSpPr>
        <p:spPr/>
        <p:txBody>
          <a:bodyPr>
            <a:normAutofit fontScale="90000"/>
          </a:bodyPr>
          <a:lstStyle/>
          <a:p>
            <a:r>
              <a:rPr lang="en-IN" dirty="0" smtClean="0"/>
              <a:t>Result</a:t>
            </a:r>
            <a:br>
              <a:rPr lang="en-IN" dirty="0" smtClean="0"/>
            </a:br>
            <a:endParaRPr lang="en-IN" dirty="0"/>
          </a:p>
        </p:txBody>
      </p:sp>
    </p:spTree>
    <p:extLst>
      <p:ext uri="{BB962C8B-B14F-4D97-AF65-F5344CB8AC3E}">
        <p14:creationId xmlns:p14="http://schemas.microsoft.com/office/powerpoint/2010/main" val="3306001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US" dirty="0" smtClean="0"/>
              <a:t>“Extensive </a:t>
            </a:r>
            <a:r>
              <a:rPr lang="en-US" dirty="0"/>
              <a:t>analytical and experimental studies on structural health monitoring and vibration serviceability of stadia are being carried out at Qatar University. One of the main objectives is to develop efficient structural damage detection techniques that are suitable for monitoring of modern stadia. Before the application of the newly-developed techniques to real-life structures, it is important to verify them experimentally in a controlled laboratory environment. For this purpose, a large grandstand simulator has been constructed at Qatar University (QU) which serves as a test bed for the project.</a:t>
            </a:r>
          </a:p>
          <a:p>
            <a:r>
              <a:rPr lang="en-US" dirty="0"/>
              <a:t>The QU grandstand simulator (QUGS) is still currently under construction. So far, the main hot-rolled steel frame of the test structure has been designed and constructed as in the picture above. The frame was designed to carry a total of 30 spectators with footprint dimensions of 4.2m×4.2m. Several aspects were considered in the structural design of this test structure to guarantee its safety and compatibility with the specifications of modern grandstands. The steel frame consists of 8 girders and 25 filler beams supported on 4 columns. The 8 girders are 4.6 m long, while the length of the 5 filler beams in the cantilevered portion is about 1 m and the length of the remaining 20 beams is 77 cm, each. The length of the two long columns is around 1.65m.</a:t>
            </a:r>
          </a:p>
          <a:p>
            <a:r>
              <a:rPr lang="en-US" dirty="0"/>
              <a:t>Nonstructural elements of the grandstand simulator including risers, treads, seats, and handrails will be installed during the next phases of construction. In this work, the structure is utilized in its current form (steel frame only) to generate vibration data under several structural damage </a:t>
            </a:r>
            <a:r>
              <a:rPr lang="en-US" dirty="0" smtClean="0"/>
              <a:t>cases”.</a:t>
            </a:r>
            <a:endParaRPr lang="en-US" dirty="0"/>
          </a:p>
          <a:p>
            <a:pPr marL="0" indent="0">
              <a:buNone/>
            </a:pPr>
            <a:r>
              <a:rPr lang="en-IN" dirty="0" smtClean="0"/>
              <a:t>                                               </a:t>
            </a:r>
          </a:p>
          <a:p>
            <a:pPr marL="0" indent="0">
              <a:buNone/>
            </a:pPr>
            <a:r>
              <a:rPr lang="en-IN" dirty="0" smtClean="0"/>
              <a:t> Cited from – Qatar University Grandstand Simulator                                                                                                            </a:t>
            </a:r>
            <a:r>
              <a:rPr lang="en-IN" dirty="0" smtClean="0">
                <a:hlinkClick r:id="rId2"/>
              </a:rPr>
              <a:t>http://www.structuraldamagedetection.com/benchmark/qugs/</a:t>
            </a:r>
            <a:endParaRPr lang="en-IN" dirty="0"/>
          </a:p>
        </p:txBody>
      </p:sp>
      <p:sp>
        <p:nvSpPr>
          <p:cNvPr id="2" name="Title 1"/>
          <p:cNvSpPr>
            <a:spLocks noGrp="1"/>
          </p:cNvSpPr>
          <p:nvPr>
            <p:ph type="title"/>
          </p:nvPr>
        </p:nvSpPr>
        <p:spPr/>
        <p:txBody>
          <a:bodyPr>
            <a:normAutofit fontScale="90000"/>
          </a:bodyPr>
          <a:lstStyle/>
          <a:p>
            <a:r>
              <a:rPr lang="en-IN" dirty="0" smtClean="0"/>
              <a:t>LITERATURE SURVEY:</a:t>
            </a:r>
            <a:br>
              <a:rPr lang="en-IN" dirty="0" smtClean="0"/>
            </a:br>
            <a:r>
              <a:rPr lang="en-IN" dirty="0" smtClean="0"/>
              <a:t>I PAPER </a:t>
            </a:r>
            <a:endParaRPr lang="en-IN" dirty="0"/>
          </a:p>
        </p:txBody>
      </p:sp>
    </p:spTree>
    <p:extLst>
      <p:ext uri="{BB962C8B-B14F-4D97-AF65-F5344CB8AC3E}">
        <p14:creationId xmlns:p14="http://schemas.microsoft.com/office/powerpoint/2010/main" val="1795714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3600" dirty="0" smtClean="0"/>
              <a:t>Our model now can be used to predict whether the structure is damaged or undamaged even by passing arbitrary data.</a:t>
            </a:r>
          </a:p>
          <a:p>
            <a:endParaRPr lang="en-IN" dirty="0"/>
          </a:p>
        </p:txBody>
      </p:sp>
      <p:sp>
        <p:nvSpPr>
          <p:cNvPr id="3" name="Title 2"/>
          <p:cNvSpPr>
            <a:spLocks noGrp="1"/>
          </p:cNvSpPr>
          <p:nvPr>
            <p:ph type="title"/>
          </p:nvPr>
        </p:nvSpPr>
        <p:spPr/>
        <p:txBody>
          <a:bodyPr>
            <a:normAutofit/>
          </a:bodyPr>
          <a:lstStyle/>
          <a:p>
            <a:r>
              <a:rPr lang="en-IN" dirty="0" smtClean="0"/>
              <a:t>RESULT 2</a:t>
            </a:r>
            <a:endParaRPr lang="en-IN" dirty="0"/>
          </a:p>
        </p:txBody>
      </p:sp>
    </p:spTree>
    <p:extLst>
      <p:ext uri="{BB962C8B-B14F-4D97-AF65-F5344CB8AC3E}">
        <p14:creationId xmlns:p14="http://schemas.microsoft.com/office/powerpoint/2010/main" val="2882905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Until now we have made classification on basis of damaged and undamaged so we will progress our work to classify on basis of which joint was damaged of a specific floor.</a:t>
            </a:r>
          </a:p>
          <a:p>
            <a:r>
              <a:rPr lang="en-IN" dirty="0" smtClean="0"/>
              <a:t>Use of </a:t>
            </a:r>
            <a:r>
              <a:rPr lang="en-IN" dirty="0" err="1" smtClean="0"/>
              <a:t>Tensorflow</a:t>
            </a:r>
            <a:r>
              <a:rPr lang="en-IN" dirty="0" smtClean="0"/>
              <a:t> library to implement Android App to improve usability of our model.</a:t>
            </a:r>
            <a:endParaRPr lang="en-IN" dirty="0"/>
          </a:p>
        </p:txBody>
      </p:sp>
      <p:sp>
        <p:nvSpPr>
          <p:cNvPr id="2" name="Title 1"/>
          <p:cNvSpPr>
            <a:spLocks noGrp="1"/>
          </p:cNvSpPr>
          <p:nvPr>
            <p:ph type="title"/>
          </p:nvPr>
        </p:nvSpPr>
        <p:spPr/>
        <p:txBody>
          <a:bodyPr/>
          <a:lstStyle/>
          <a:p>
            <a:r>
              <a:rPr lang="en-IN" dirty="0" smtClean="0"/>
              <a:t>FUTURE SCOPE</a:t>
            </a:r>
            <a:endParaRPr lang="en-IN" dirty="0"/>
          </a:p>
        </p:txBody>
      </p:sp>
    </p:spTree>
    <p:extLst>
      <p:ext uri="{BB962C8B-B14F-4D97-AF65-F5344CB8AC3E}">
        <p14:creationId xmlns:p14="http://schemas.microsoft.com/office/powerpoint/2010/main" val="3413986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Need to </a:t>
            </a:r>
            <a:r>
              <a:rPr lang="en-IN" dirty="0"/>
              <a:t>classify on basis of which joint was damaged of a specific floor.</a:t>
            </a:r>
          </a:p>
          <a:p>
            <a:r>
              <a:rPr lang="en-IN" dirty="0"/>
              <a:t>Use of </a:t>
            </a:r>
            <a:r>
              <a:rPr lang="en-IN" dirty="0" err="1"/>
              <a:t>Tensorflow</a:t>
            </a:r>
            <a:r>
              <a:rPr lang="en-IN" dirty="0"/>
              <a:t> library to implement Android App to improve usability of our model.</a:t>
            </a:r>
          </a:p>
          <a:p>
            <a:endParaRPr lang="en-IN" dirty="0"/>
          </a:p>
        </p:txBody>
      </p:sp>
      <p:sp>
        <p:nvSpPr>
          <p:cNvPr id="3" name="Title 2"/>
          <p:cNvSpPr>
            <a:spLocks noGrp="1"/>
          </p:cNvSpPr>
          <p:nvPr>
            <p:ph type="title"/>
          </p:nvPr>
        </p:nvSpPr>
        <p:spPr/>
        <p:txBody>
          <a:bodyPr/>
          <a:lstStyle/>
          <a:p>
            <a:r>
              <a:rPr lang="en-IN" dirty="0" smtClean="0"/>
              <a:t>FUTURE SCOPE 2</a:t>
            </a:r>
            <a:endParaRPr lang="en-IN" dirty="0"/>
          </a:p>
        </p:txBody>
      </p:sp>
    </p:spTree>
    <p:extLst>
      <p:ext uri="{BB962C8B-B14F-4D97-AF65-F5344CB8AC3E}">
        <p14:creationId xmlns:p14="http://schemas.microsoft.com/office/powerpoint/2010/main" val="1759022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7620000" cy="5420072"/>
          </a:xfrm>
        </p:spPr>
        <p:txBody>
          <a:bodyPr>
            <a:normAutofit/>
          </a:bodyPr>
          <a:lstStyle/>
          <a:p>
            <a:pPr marL="114300" indent="0" algn="just">
              <a:buNone/>
            </a:pPr>
            <a:r>
              <a:rPr lang="en-IN" sz="5500" dirty="0"/>
              <a:t> </a:t>
            </a:r>
            <a:r>
              <a:rPr lang="en-IN" sz="5500" dirty="0" smtClean="0"/>
              <a:t>        </a:t>
            </a:r>
            <a:r>
              <a:rPr lang="en-IN" sz="4800" dirty="0" smtClean="0"/>
              <a:t>OVERVIEW</a:t>
            </a:r>
          </a:p>
          <a:p>
            <a:pPr marL="114300" indent="0" algn="just">
              <a:buNone/>
            </a:pPr>
            <a:r>
              <a:rPr lang="en-IN" sz="2400" dirty="0" smtClean="0"/>
              <a:t>Earlier we predicted whether joint was damaged or undamaged.</a:t>
            </a:r>
          </a:p>
          <a:p>
            <a:pPr marL="114300" indent="0" algn="just">
              <a:buNone/>
            </a:pPr>
            <a:endParaRPr lang="en-IN" sz="2400" dirty="0" smtClean="0"/>
          </a:p>
          <a:p>
            <a:pPr marL="114300" indent="0" algn="just">
              <a:buNone/>
            </a:pPr>
            <a:r>
              <a:rPr lang="en-IN" sz="2400" dirty="0" smtClean="0"/>
              <a:t>Now our next objective was to be predict which joint was damaged or undamaged.</a:t>
            </a:r>
          </a:p>
          <a:p>
            <a:pPr marL="114300" indent="0" algn="just">
              <a:buNone/>
            </a:pPr>
            <a:endParaRPr lang="en-IN" sz="2400" dirty="0"/>
          </a:p>
          <a:p>
            <a:pPr marL="114300" indent="0" algn="just">
              <a:buNone/>
            </a:pPr>
            <a:endParaRPr lang="en-IN" sz="5500" dirty="0"/>
          </a:p>
        </p:txBody>
      </p:sp>
      <p:sp>
        <p:nvSpPr>
          <p:cNvPr id="2" name="Title 1"/>
          <p:cNvSpPr>
            <a:spLocks noGrp="1"/>
          </p:cNvSpPr>
          <p:nvPr>
            <p:ph type="title"/>
          </p:nvPr>
        </p:nvSpPr>
        <p:spPr>
          <a:xfrm>
            <a:off x="457200" y="274638"/>
            <a:ext cx="7620000" cy="418058"/>
          </a:xfrm>
        </p:spPr>
        <p:txBody>
          <a:bodyPr>
            <a:normAutofit fontScale="90000"/>
          </a:bodyPr>
          <a:lstStyle/>
          <a:p>
            <a:r>
              <a:rPr lang="en-IN" dirty="0" smtClean="0"/>
              <a:t/>
            </a:r>
            <a:br>
              <a:rPr lang="en-IN" dirty="0" smtClean="0"/>
            </a:br>
            <a:endParaRPr lang="en-IN" dirty="0"/>
          </a:p>
        </p:txBody>
      </p:sp>
    </p:spTree>
    <p:extLst>
      <p:ext uri="{BB962C8B-B14F-4D97-AF65-F5344CB8AC3E}">
        <p14:creationId xmlns:p14="http://schemas.microsoft.com/office/powerpoint/2010/main" val="2030152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GB" sz="1200" dirty="0" smtClean="0"/>
              <a:t>Abstract—In today’s world, structural development with reliability and integrity is an ever demanding process. Fault detection is the identification of normal healthy </a:t>
            </a:r>
            <a:r>
              <a:rPr lang="en-GB" sz="1200" dirty="0" err="1" smtClean="0"/>
              <a:t>behavior</a:t>
            </a:r>
            <a:r>
              <a:rPr lang="en-GB" sz="1200" dirty="0" smtClean="0"/>
              <a:t> of a system or process and recognition of any deviation from such normal </a:t>
            </a:r>
            <a:r>
              <a:rPr lang="en-GB" sz="1200" dirty="0" err="1" smtClean="0"/>
              <a:t>behavior</a:t>
            </a:r>
            <a:r>
              <a:rPr lang="en-GB" sz="1200" dirty="0" smtClean="0"/>
              <a:t>. Fault detection in structural systems provides important liability and financial advantages since it gives the decision-makers lead-time and flexibility to manage the health of the system. Structural systems are critical systems that require continuous monitoring of damage accumulation caused by earthquake loads that may cause catastrophic failures. We present in this research a data-driven methodology for fault detection of structural systems using multivariate statistical process control (MVSPC). The proposed method based on </a:t>
            </a:r>
            <a:r>
              <a:rPr lang="en-GB" sz="1200" dirty="0" err="1" smtClean="0"/>
              <a:t>modeling</a:t>
            </a:r>
            <a:r>
              <a:rPr lang="en-GB" sz="1200" dirty="0" smtClean="0"/>
              <a:t> overall structural damage using artificial neural networks (ANN) as a function of the earthquake load intensity. </a:t>
            </a:r>
            <a:r>
              <a:rPr lang="en-GB" sz="1200" dirty="0" err="1" smtClean="0"/>
              <a:t>Hotelling</a:t>
            </a:r>
            <a:r>
              <a:rPr lang="en-GB" sz="1200" dirty="0" smtClean="0"/>
              <a:t> ࢀ ૛technique is then used to identify any shifts of the ANN model weights from their healthy states. The proposed method is tested and validated using simulation data </a:t>
            </a:r>
            <a:r>
              <a:rPr lang="en-GB" sz="1200" dirty="0" err="1" smtClean="0"/>
              <a:t>fora</a:t>
            </a:r>
            <a:r>
              <a:rPr lang="en-GB" sz="1200" dirty="0" smtClean="0"/>
              <a:t> four-story RC building with varying concrete strengths. The methodology presented in this paper is scalable and can be applied to a wide range of systems to assess their health via an inspection check to anticipate and potentially avoid failures. Keywords— Structural damage, profile monitoring, multivariate statistical process control. I. INTRODUCTION With the advent of new technologies, structural systems are becoming much more complicated and the need for high reliability is of surmounting importance. Moreover, technology development increased significantly the amount of data measured and collected of structural integrity over time. Fault detection is the extraction of underlying structural information from collected data, identification of normal structures and recognition of departures from such normal structural conditions. This can be done by </a:t>
            </a:r>
            <a:r>
              <a:rPr lang="en-GB" sz="1200" dirty="0" err="1" smtClean="0"/>
              <a:t>modeling</a:t>
            </a:r>
            <a:r>
              <a:rPr lang="en-GB" sz="1200" dirty="0" smtClean="0"/>
              <a:t> the response of a healthy structure under different loading conditions, and identifying faults by monitoring model parameters and detecting any departure of these parameters from the normal</a:t>
            </a:r>
            <a:endParaRPr lang="en-IN" sz="1200" dirty="0"/>
          </a:p>
        </p:txBody>
      </p:sp>
      <p:sp>
        <p:nvSpPr>
          <p:cNvPr id="3" name="Title 2"/>
          <p:cNvSpPr>
            <a:spLocks noGrp="1"/>
          </p:cNvSpPr>
          <p:nvPr>
            <p:ph type="title"/>
          </p:nvPr>
        </p:nvSpPr>
        <p:spPr/>
        <p:txBody>
          <a:bodyPr/>
          <a:lstStyle/>
          <a:p>
            <a:r>
              <a:rPr lang="en-IN" dirty="0" smtClean="0"/>
              <a:t>        LITERATURE SURVEY IV</a:t>
            </a:r>
            <a:endParaRPr lang="en-IN" dirty="0"/>
          </a:p>
        </p:txBody>
      </p:sp>
    </p:spTree>
    <p:extLst>
      <p:ext uri="{BB962C8B-B14F-4D97-AF65-F5344CB8AC3E}">
        <p14:creationId xmlns:p14="http://schemas.microsoft.com/office/powerpoint/2010/main" val="2880635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GB" sz="2800" dirty="0" smtClean="0"/>
              <a:t>classes or clusters. Models describing the </a:t>
            </a:r>
            <a:r>
              <a:rPr lang="en-GB" sz="2800" dirty="0" err="1" smtClean="0"/>
              <a:t>behavior</a:t>
            </a:r>
            <a:r>
              <a:rPr lang="en-GB" sz="2800" dirty="0" smtClean="0"/>
              <a:t> of structures involve many input variables as well as output variables. The use of fault detection is a key strategy used by decision-makers to avoid major failures, improve maintenance efficiency, and decrease the liability cost of these systems. Structural systems are critical systems that require continuous monitoring of damage accumulation caused by seismic activity that may cause failures of severe consequences. The aim of this article is to model structural damage as a function of structure and load characteristics such as story levels and earthquake intensity measure (Peak Ground Acceleration, PGA) then utilizes the model to detect any faulty states, i.e. damaged structures by comparing it to healthy conditions. The organization of the reminder of this article is as follow: the related literature is presented in section two while methodology is outlined in section three. Section four includes the results of the study while conclusions and future research recommendations are presented in the last section. II. LITERATURE REVIEW Literature is rich of fault detection methods and techniques with wide applications on industrial and structural systems. More details on such methods and techniques, its advantages and limitations are presented in the following sections. A. Fault detection Complex systems can be characterized by a relationship between a response and one or more explanatory variables usually referred to as profile [1]. The majority of fault detection techniques relies on profile comparisons through comparing model coefficients or error terms or both to detect any departure from an acceptable common variability region of these comparators. Under normal conditions, i.e. healthy state, only small differences between these profile indicators are allowed.</a:t>
            </a:r>
            <a:endParaRPr lang="en-IN" sz="2800" dirty="0" smtClean="0"/>
          </a:p>
          <a:p>
            <a:endParaRPr lang="en-IN" dirty="0"/>
          </a:p>
        </p:txBody>
      </p:sp>
      <p:sp>
        <p:nvSpPr>
          <p:cNvPr id="3" name="Title 2"/>
          <p:cNvSpPr>
            <a:spLocks noGrp="1"/>
          </p:cNvSpPr>
          <p:nvPr>
            <p:ph type="title"/>
          </p:nvPr>
        </p:nvSpPr>
        <p:spPr/>
        <p:txBody>
          <a:bodyPr/>
          <a:lstStyle/>
          <a:p>
            <a:endParaRPr lang="en-IN" dirty="0"/>
          </a:p>
        </p:txBody>
      </p:sp>
    </p:spTree>
    <p:extLst>
      <p:ext uri="{BB962C8B-B14F-4D97-AF65-F5344CB8AC3E}">
        <p14:creationId xmlns:p14="http://schemas.microsoft.com/office/powerpoint/2010/main" val="1153653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dirty="0" smtClean="0"/>
              <a:t>A flexible ANN-based profile monitoring method was proposed to detect faulty structures based on computer simulation models of structural damage under seismic loading. Five of the six known faulty profiles were immediately detected. The remainder faulty profile was recognized after one cycle of refinement (removal of faulty states from the pool of known healthy states). The methodology presented in this paper is scalable and can be applied to a wide range of systems to assess their health from an inspection check to anticipate and avoid failures. Accordingly, the ability of the proposed method to detect structural damage in different structural sizes and configurations will be the focus of future relevant research. </a:t>
            </a:r>
            <a:endParaRPr lang="en-GB" dirty="0"/>
          </a:p>
        </p:txBody>
      </p:sp>
      <p:sp>
        <p:nvSpPr>
          <p:cNvPr id="3" name="Title 2"/>
          <p:cNvSpPr>
            <a:spLocks noGrp="1"/>
          </p:cNvSpPr>
          <p:nvPr>
            <p:ph type="title"/>
          </p:nvPr>
        </p:nvSpPr>
        <p:spPr/>
        <p:txBody>
          <a:bodyPr/>
          <a:lstStyle/>
          <a:p>
            <a:r>
              <a:rPr lang="en-GB" dirty="0" smtClean="0"/>
              <a:t>                CONCLUSION</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GB" dirty="0" smtClean="0"/>
              <a:t>[1] D. C. Montgomery, Introduction to Statistical Quality Control, 7th edition., New York: Wiley and Sons Inc., 2015.</a:t>
            </a:r>
          </a:p>
          <a:p>
            <a:r>
              <a:rPr lang="en-GB" dirty="0" smtClean="0"/>
              <a:t> [2] N. </a:t>
            </a:r>
            <a:r>
              <a:rPr lang="en-GB" dirty="0" err="1" smtClean="0"/>
              <a:t>Vichare</a:t>
            </a:r>
            <a:r>
              <a:rPr lang="en-GB" dirty="0" smtClean="0"/>
              <a:t> and M. </a:t>
            </a:r>
            <a:r>
              <a:rPr lang="en-GB" dirty="0" err="1" smtClean="0"/>
              <a:t>Pecht</a:t>
            </a:r>
            <a:r>
              <a:rPr lang="en-GB" dirty="0" smtClean="0"/>
              <a:t>, "Prognostics and health management of electronics," IEEE Transactions on Components and Packaging Technologies, vol. 29, no. 1, 2006. </a:t>
            </a:r>
          </a:p>
          <a:p>
            <a:r>
              <a:rPr lang="en-GB" dirty="0" smtClean="0"/>
              <a:t>[3] B. Ferrell, , "JSF Prognostics and Health Management," in IEEE Aerospace Conference, 1999. </a:t>
            </a:r>
          </a:p>
          <a:p>
            <a:r>
              <a:rPr lang="en-GB" dirty="0" smtClean="0"/>
              <a:t>[4] M. </a:t>
            </a:r>
            <a:r>
              <a:rPr lang="en-GB" dirty="0" err="1" smtClean="0"/>
              <a:t>Pepe</a:t>
            </a:r>
            <a:r>
              <a:rPr lang="en-GB" dirty="0" smtClean="0"/>
              <a:t>, The Statistical Evaluation of Medical Tests for Classification and Prediction, Oxford, UK: Oxford University Press, 2003. </a:t>
            </a:r>
          </a:p>
          <a:p>
            <a:r>
              <a:rPr lang="en-GB" dirty="0" smtClean="0"/>
              <a:t>[5] O. </a:t>
            </a:r>
            <a:r>
              <a:rPr lang="en-GB" dirty="0" err="1" smtClean="0"/>
              <a:t>Gusikhin</a:t>
            </a:r>
            <a:r>
              <a:rPr lang="en-GB" dirty="0" smtClean="0"/>
              <a:t>, N. </a:t>
            </a:r>
            <a:r>
              <a:rPr lang="en-GB" dirty="0" err="1" smtClean="0"/>
              <a:t>Rychtyckyj</a:t>
            </a:r>
            <a:r>
              <a:rPr lang="en-GB" dirty="0" smtClean="0"/>
              <a:t> and D. </a:t>
            </a:r>
            <a:r>
              <a:rPr lang="en-GB" dirty="0" err="1" smtClean="0"/>
              <a:t>Filev</a:t>
            </a:r>
            <a:r>
              <a:rPr lang="en-GB" dirty="0" smtClean="0"/>
              <a:t>, "Intelligent Systems in the Automotive Industry: Applications and Trends," Knowledge and Information Systems, vol. 12, pp. 147-168, 2007. </a:t>
            </a:r>
          </a:p>
          <a:p>
            <a:r>
              <a:rPr lang="en-GB" dirty="0" smtClean="0"/>
              <a:t>[6] P. M. </a:t>
            </a:r>
            <a:r>
              <a:rPr lang="en-GB" dirty="0" err="1" smtClean="0"/>
              <a:t>Winistorfer</a:t>
            </a:r>
            <a:r>
              <a:rPr lang="en-GB" dirty="0" smtClean="0"/>
              <a:t>, T. M. Young and E. Walker, "</a:t>
            </a:r>
            <a:r>
              <a:rPr lang="en-GB" dirty="0" err="1" smtClean="0"/>
              <a:t>Modeling</a:t>
            </a:r>
            <a:r>
              <a:rPr lang="en-GB" dirty="0" smtClean="0"/>
              <a:t> and Comparing Vertical Density Profiles," Wood and </a:t>
            </a:r>
            <a:r>
              <a:rPr lang="en-GB" dirty="0" err="1" smtClean="0"/>
              <a:t>Fiber</a:t>
            </a:r>
            <a:r>
              <a:rPr lang="en-GB" dirty="0" smtClean="0"/>
              <a:t> science , vol. 29, no. 1, pp. 133-140, 1996. </a:t>
            </a:r>
          </a:p>
          <a:p>
            <a:r>
              <a:rPr lang="en-GB" dirty="0" smtClean="0"/>
              <a:t>[7] L. Kang and S. L. </a:t>
            </a:r>
            <a:r>
              <a:rPr lang="en-GB" dirty="0" err="1" smtClean="0"/>
              <a:t>Albin</a:t>
            </a:r>
            <a:r>
              <a:rPr lang="en-GB" dirty="0" smtClean="0"/>
              <a:t>, "On-line Monitoring When the Process Yields a Linear Profile," Journal of Quality Technology, vol. 32, pp. 418-426., 2000. </a:t>
            </a:r>
          </a:p>
          <a:p>
            <a:r>
              <a:rPr lang="en-GB" dirty="0" smtClean="0"/>
              <a:t>[8] M. </a:t>
            </a:r>
            <a:r>
              <a:rPr lang="en-GB" dirty="0" err="1" smtClean="0"/>
              <a:t>Mahmoud</a:t>
            </a:r>
            <a:r>
              <a:rPr lang="en-GB" dirty="0" smtClean="0"/>
              <a:t>, "Phase I analysis of multiple </a:t>
            </a:r>
            <a:r>
              <a:rPr lang="en-GB" dirty="0" err="1" smtClean="0"/>
              <a:t>regressionlinear</a:t>
            </a:r>
            <a:r>
              <a:rPr lang="en-GB" dirty="0" smtClean="0"/>
              <a:t> profiles," Communications in statistics, Simulation and Computation, vol. 37, no. 10, pp. 2106-2130, 2008. </a:t>
            </a:r>
          </a:p>
          <a:p>
            <a:r>
              <a:rPr lang="en-GB" dirty="0" smtClean="0"/>
              <a:t>[9] Y. Ding, L. </a:t>
            </a:r>
            <a:r>
              <a:rPr lang="en-GB" dirty="0" err="1" smtClean="0"/>
              <a:t>Zeng</a:t>
            </a:r>
            <a:r>
              <a:rPr lang="en-GB" dirty="0" smtClean="0"/>
              <a:t> and S. Zhou, "Phase I analysis for monitoring nonlinear profiles in manufacturing processes," Journal of Quality Technology , vol. 38, p. 199–216, 2006. </a:t>
            </a:r>
            <a:endParaRPr lang="en-GB" dirty="0"/>
          </a:p>
        </p:txBody>
      </p:sp>
      <p:sp>
        <p:nvSpPr>
          <p:cNvPr id="3" name="Title 2"/>
          <p:cNvSpPr>
            <a:spLocks noGrp="1"/>
          </p:cNvSpPr>
          <p:nvPr>
            <p:ph type="title"/>
          </p:nvPr>
        </p:nvSpPr>
        <p:spPr/>
        <p:txBody>
          <a:bodyPr/>
          <a:lstStyle/>
          <a:p>
            <a:r>
              <a:rPr lang="en-GB" dirty="0" smtClean="0"/>
              <a:t>                REFERENCES</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200" dirty="0" smtClean="0"/>
              <a:t>ABSTRACT : A seismic damage index monitoring system is presented in this paper. The method is based on artificial neural networks and measured responses of the structure. Park &amp; </a:t>
            </a:r>
            <a:r>
              <a:rPr lang="en-GB" sz="1200" dirty="0" err="1" smtClean="0"/>
              <a:t>Ang</a:t>
            </a:r>
            <a:r>
              <a:rPr lang="en-GB" sz="1200" dirty="0" smtClean="0"/>
              <a:t> damage index is selected for monitoring the damage at each story of the structure. The system is consisted of two neural networks. The input to the first NN is the maximum drift of each story and the output is the damage due to maximum drift of the story. Also the input to the second NN is the differential drift and the sum of the accelerations of stories above each story. The Output of the second NN is the cumulative damage of the story. The data needed for training of neural networks are collected from analysis of a simulated model of the structure under different earthquake records. The damage index in each analysis is computed from analytical method. The performance of damage detection system is determined from comparison of damage index computed from analytical method to one determined by neural networks in a three story benchmark building. Through this study, it is shown that the proposed approach has the potential of being a practical tool for damage monitoring methodology applied to smart civil structures. KEYWORDS: Damage Index, Monitoring, Neural Network, Earthquake 1. INTRODUCTION Owing to improved instrumentation and understanding of the dynamics of the complex structures, efforts to identify structural damage have received increasing attention recently. Among many damage detection techniques, the vibration-based approach is promising because it is </a:t>
            </a:r>
            <a:r>
              <a:rPr lang="en-GB" sz="1200" dirty="0" err="1" smtClean="0"/>
              <a:t>nondestructive</a:t>
            </a:r>
            <a:r>
              <a:rPr lang="en-GB" sz="1200" dirty="0" smtClean="0"/>
              <a:t> and the vibration signal of a structure is easily measurable using properly deployed sensors. During the last few decades, various vibration-based methods have been developed and applied to detect structural damage in numerous areas . These methods are based on the fact that structural damages reduce the structural stiffness, changing the dynamic characteristics of the structures. Structural damage detection methods used natural frequencies to indicate damage in earlier research [1-4</a:t>
            </a:r>
            <a:endParaRPr lang="en-GB" sz="1200" dirty="0"/>
          </a:p>
        </p:txBody>
      </p:sp>
      <p:sp>
        <p:nvSpPr>
          <p:cNvPr id="3" name="Title 2"/>
          <p:cNvSpPr>
            <a:spLocks noGrp="1"/>
          </p:cNvSpPr>
          <p:nvPr>
            <p:ph type="title"/>
          </p:nvPr>
        </p:nvSpPr>
        <p:spPr/>
        <p:txBody>
          <a:bodyPr/>
          <a:lstStyle/>
          <a:p>
            <a:r>
              <a:rPr lang="en-GB" dirty="0" smtClean="0"/>
              <a:t>       LITERATURE SURVEY V</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GB" dirty="0" smtClean="0"/>
              <a:t>]. However, the frequencies are not spatially specific, nor are they sensitive to damage, thus limiting their application. Since mode shapes can provide much more information than natural frequencies, many studies have focused on damage detection using mode shape information [5–7]. Another set of techniques for detecting structural damage use change in modal strain energy [8-9]. Owing to the features of robustness, fault tolerance, and powerful computational ability, the ANN models have become a promising tool for solving civil engineering problems. Some researches have examined the suitability and capabilities of ANNs for damage detection [10-14]. On-line monitoring has become indispensable for an effective active structural control system, and recent development of sensors and computer technologies renders integration of the on-line monitoring component into a control system feasible. A methodology is needed to analyze the measurement data in order to continuously assess the structural performance or health condition and, therefore, an appropriate control action can be taken to effectively suppress the structural response to an environmental loading.</a:t>
            </a:r>
          </a:p>
          <a:p>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864" y="1412776"/>
            <a:ext cx="8229600" cy="4713387"/>
          </a:xfrm>
        </p:spPr>
        <p:txBody>
          <a:bodyPr>
            <a:normAutofit/>
          </a:bodyPr>
          <a:lstStyle/>
          <a:p>
            <a:pPr marL="0" indent="0">
              <a:buNone/>
            </a:pPr>
            <a:r>
              <a:rPr lang="en-IN" dirty="0" smtClean="0"/>
              <a:t>        </a:t>
            </a:r>
            <a:r>
              <a:rPr lang="en-IN" sz="2000" dirty="0" smtClean="0"/>
              <a:t>                           </a:t>
            </a:r>
          </a:p>
          <a:p>
            <a:pPr marL="0" indent="0">
              <a:buNone/>
            </a:pPr>
            <a:r>
              <a:rPr lang="en-IN" sz="2000" dirty="0"/>
              <a:t> </a:t>
            </a:r>
            <a:r>
              <a:rPr lang="en-IN" sz="2000" dirty="0" smtClean="0"/>
              <a:t> </a:t>
            </a:r>
          </a:p>
          <a:p>
            <a:pPr marL="0" indent="0">
              <a:buNone/>
            </a:pPr>
            <a:r>
              <a:rPr lang="en-IN" sz="2000" dirty="0"/>
              <a:t> </a:t>
            </a:r>
            <a:r>
              <a:rPr lang="en-IN" sz="2000" dirty="0" smtClean="0"/>
              <a:t>                                  CONVOLUTIONAL NEURAL NETWORK</a:t>
            </a:r>
          </a:p>
          <a:p>
            <a:pPr marL="0" indent="0">
              <a:buNone/>
            </a:pPr>
            <a:endParaRPr lang="en-IN" sz="2000" dirty="0"/>
          </a:p>
          <a:p>
            <a:r>
              <a:rPr lang="en-IN" sz="2000" dirty="0" smtClean="0"/>
              <a:t>PROCEDURE :</a:t>
            </a:r>
          </a:p>
          <a:p>
            <a:pPr marL="0" indent="0">
              <a:buNone/>
            </a:pPr>
            <a:r>
              <a:rPr lang="en-IN" sz="2000" dirty="0"/>
              <a:t> </a:t>
            </a:r>
            <a:r>
              <a:rPr lang="en-IN" sz="2000" dirty="0" smtClean="0"/>
              <a:t>                   Accelerometer was installed at every joint of each floor , the acceleration was recorded during earthquake for a particular time period . Now these readings were used to plot a image , on  which CNN was applied.</a:t>
            </a:r>
          </a:p>
          <a:p>
            <a:pPr marL="0" indent="0">
              <a:buNone/>
            </a:pPr>
            <a:endParaRPr lang="en-IN" sz="2000" dirty="0"/>
          </a:p>
          <a:p>
            <a:r>
              <a:rPr lang="en-IN" sz="2000" dirty="0" smtClean="0"/>
              <a:t>OUTCOME :</a:t>
            </a:r>
          </a:p>
          <a:p>
            <a:pPr marL="0" indent="0">
              <a:buNone/>
            </a:pPr>
            <a:r>
              <a:rPr lang="en-IN" sz="2000" dirty="0" smtClean="0"/>
              <a:t>                        Model was able to detect faults at every joint of a structure.</a:t>
            </a:r>
          </a:p>
        </p:txBody>
      </p:sp>
      <p:sp>
        <p:nvSpPr>
          <p:cNvPr id="2" name="Title 1"/>
          <p:cNvSpPr>
            <a:spLocks noGrp="1"/>
          </p:cNvSpPr>
          <p:nvPr>
            <p:ph type="title"/>
          </p:nvPr>
        </p:nvSpPr>
        <p:spPr/>
        <p:txBody>
          <a:bodyPr>
            <a:normAutofit fontScale="90000"/>
          </a:bodyPr>
          <a:lstStyle/>
          <a:p>
            <a:r>
              <a:rPr lang="en-IN" dirty="0"/>
              <a:t>ALGORITHM USED BY QATAR UNIVERSITY:</a:t>
            </a:r>
          </a:p>
        </p:txBody>
      </p:sp>
    </p:spTree>
    <p:extLst>
      <p:ext uri="{BB962C8B-B14F-4D97-AF65-F5344CB8AC3E}">
        <p14:creationId xmlns:p14="http://schemas.microsoft.com/office/powerpoint/2010/main" val="21759884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GB" dirty="0" smtClean="0"/>
              <a:t> 1. </a:t>
            </a:r>
            <a:r>
              <a:rPr lang="en-GB" dirty="0" err="1" smtClean="0"/>
              <a:t>Cawley</a:t>
            </a:r>
            <a:r>
              <a:rPr lang="en-GB" dirty="0" smtClean="0"/>
              <a:t> P, Adams RD. (1979).The location of defects in structures from measurements of natural frequencies. Journal of Strain Analysis 14:2,49–57. </a:t>
            </a:r>
          </a:p>
          <a:p>
            <a:r>
              <a:rPr lang="en-GB" dirty="0" smtClean="0"/>
              <a:t>2. Penny JET, Wilson D, </a:t>
            </a:r>
            <a:r>
              <a:rPr lang="en-GB" dirty="0" err="1" smtClean="0"/>
              <a:t>Friswell</a:t>
            </a:r>
            <a:r>
              <a:rPr lang="en-GB" dirty="0" smtClean="0"/>
              <a:t> MI. (1993).Damage location in structures using vibration data. Proceedings of the 11th International Modal Analysis Conference, </a:t>
            </a:r>
            <a:r>
              <a:rPr lang="en-GB" dirty="0" err="1" smtClean="0"/>
              <a:t>Kissimee</a:t>
            </a:r>
            <a:r>
              <a:rPr lang="en-GB" dirty="0" smtClean="0"/>
              <a:t>,; 861–867. </a:t>
            </a:r>
          </a:p>
          <a:p>
            <a:r>
              <a:rPr lang="en-GB" dirty="0" smtClean="0"/>
              <a:t>3. </a:t>
            </a:r>
            <a:r>
              <a:rPr lang="en-GB" dirty="0" err="1" smtClean="0"/>
              <a:t>Contursi</a:t>
            </a:r>
            <a:r>
              <a:rPr lang="en-GB" dirty="0" smtClean="0"/>
              <a:t> T, Messina A, Williams EJ. (1998).A multiple-damage location assurance criterion based on natural frequency changes. Journal of Vibration and Control; 4:5,619–663. </a:t>
            </a:r>
          </a:p>
          <a:p>
            <a:r>
              <a:rPr lang="en-GB" dirty="0" smtClean="0"/>
              <a:t>4. Messina A, Jones IA, Williams EJ. (1996).Damage detection and localization using natural frequency changes. Proceedings of the Conference on Identification in Engineering Systems, Swansea, 67–76. </a:t>
            </a:r>
          </a:p>
          <a:p>
            <a:r>
              <a:rPr lang="en-GB" dirty="0" smtClean="0"/>
              <a:t>5. </a:t>
            </a:r>
            <a:r>
              <a:rPr lang="en-GB" dirty="0" err="1" smtClean="0"/>
              <a:t>Biswas</a:t>
            </a:r>
            <a:r>
              <a:rPr lang="en-GB" dirty="0" smtClean="0"/>
              <a:t> M, </a:t>
            </a:r>
            <a:r>
              <a:rPr lang="en-GB" dirty="0" err="1" smtClean="0"/>
              <a:t>Pandey</a:t>
            </a:r>
            <a:r>
              <a:rPr lang="en-GB" dirty="0" smtClean="0"/>
              <a:t> AK, </a:t>
            </a:r>
            <a:r>
              <a:rPr lang="en-GB" dirty="0" err="1" smtClean="0"/>
              <a:t>Samman</a:t>
            </a:r>
            <a:r>
              <a:rPr lang="en-GB" dirty="0" smtClean="0"/>
              <a:t> MM. (1990).Diagnosis experiment spectral/modal analysis of highway bridges. The International Journal of Analytical and Experimental Modal Analysis 5:1,33–42. </a:t>
            </a:r>
          </a:p>
          <a:p>
            <a:r>
              <a:rPr lang="en-GB" dirty="0" smtClean="0"/>
              <a:t>6. </a:t>
            </a:r>
            <a:r>
              <a:rPr lang="en-GB" dirty="0" err="1" smtClean="0"/>
              <a:t>Topole</a:t>
            </a:r>
            <a:r>
              <a:rPr lang="en-GB" dirty="0" smtClean="0"/>
              <a:t> KG, Stubbs N. (1995).Non-destructive damage evaluation of a structure from limited modal parameters. Earthquake Engineering and Structural Dynamics 24(12,1427–1436. </a:t>
            </a:r>
            <a:endParaRPr lang="en-GB" dirty="0"/>
          </a:p>
        </p:txBody>
      </p:sp>
      <p:sp>
        <p:nvSpPr>
          <p:cNvPr id="3" name="Title 2"/>
          <p:cNvSpPr>
            <a:spLocks noGrp="1"/>
          </p:cNvSpPr>
          <p:nvPr>
            <p:ph type="title"/>
          </p:nvPr>
        </p:nvSpPr>
        <p:spPr/>
        <p:txBody>
          <a:bodyPr/>
          <a:lstStyle/>
          <a:p>
            <a:r>
              <a:rPr lang="en-GB" dirty="0" smtClean="0"/>
              <a:t>               REFERENCES</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To detect which joint was damaged , we had created two model.</a:t>
            </a:r>
          </a:p>
          <a:p>
            <a:r>
              <a:rPr lang="en-GB" dirty="0" smtClean="0"/>
              <a:t>First model uses ANN and it is used to predict whether joint was damaged or not.</a:t>
            </a:r>
          </a:p>
          <a:p>
            <a:r>
              <a:rPr lang="en-GB" dirty="0" smtClean="0"/>
              <a:t>Second model uses Random Forest </a:t>
            </a:r>
            <a:r>
              <a:rPr lang="en-GB" dirty="0" err="1" smtClean="0"/>
              <a:t>Regresssion</a:t>
            </a:r>
            <a:r>
              <a:rPr lang="en-GB" dirty="0" smtClean="0"/>
              <a:t> to predict which joint was damaged.</a:t>
            </a:r>
            <a:endParaRPr lang="en-GB" dirty="0"/>
          </a:p>
        </p:txBody>
      </p:sp>
      <p:sp>
        <p:nvSpPr>
          <p:cNvPr id="3" name="Title 2"/>
          <p:cNvSpPr>
            <a:spLocks noGrp="1"/>
          </p:cNvSpPr>
          <p:nvPr>
            <p:ph type="title"/>
          </p:nvPr>
        </p:nvSpPr>
        <p:spPr/>
        <p:txBody>
          <a:bodyPr/>
          <a:lstStyle/>
          <a:p>
            <a:r>
              <a:rPr lang="en-GB" dirty="0" smtClean="0"/>
              <a:t>                PROCEDURE</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 ANN we have added 0 and 1 to dataset for detecting damaged and undamaged condition for a joint.</a:t>
            </a:r>
          </a:p>
          <a:p>
            <a:r>
              <a:rPr lang="en-GB" dirty="0" smtClean="0"/>
              <a:t>In Random Forest Regression we added integer corresponding to a joint to detect which joint was damaged.</a:t>
            </a:r>
          </a:p>
          <a:p>
            <a:endParaRPr lang="en-GB" dirty="0"/>
          </a:p>
        </p:txBody>
      </p:sp>
      <p:sp>
        <p:nvSpPr>
          <p:cNvPr id="3" name="Title 2"/>
          <p:cNvSpPr>
            <a:spLocks noGrp="1"/>
          </p:cNvSpPr>
          <p:nvPr>
            <p:ph type="title"/>
          </p:nvPr>
        </p:nvSpPr>
        <p:spPr/>
        <p:txBody>
          <a:bodyPr/>
          <a:lstStyle/>
          <a:p>
            <a:r>
              <a:rPr lang="en-GB" dirty="0" smtClean="0"/>
              <a:t>            ALGORITHM</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IN" dirty="0" smtClean="0"/>
              <a:t># Importing the libraries</a:t>
            </a:r>
            <a:endParaRPr lang="en-GB" dirty="0" smtClean="0"/>
          </a:p>
          <a:p>
            <a:r>
              <a:rPr lang="en-IN" dirty="0" err="1" smtClean="0"/>
              <a:t>importnumpy</a:t>
            </a:r>
            <a:r>
              <a:rPr lang="en-IN" dirty="0" smtClean="0"/>
              <a:t> as </a:t>
            </a:r>
            <a:r>
              <a:rPr lang="en-IN" dirty="0" err="1" smtClean="0"/>
              <a:t>np</a:t>
            </a:r>
            <a:endParaRPr lang="en-GB" dirty="0" smtClean="0"/>
          </a:p>
          <a:p>
            <a:r>
              <a:rPr lang="en-IN" dirty="0" err="1" smtClean="0"/>
              <a:t>importmatplotlib.pyplot</a:t>
            </a:r>
            <a:r>
              <a:rPr lang="en-IN" dirty="0" smtClean="0"/>
              <a:t> as </a:t>
            </a:r>
            <a:r>
              <a:rPr lang="en-IN" dirty="0" err="1" smtClean="0"/>
              <a:t>plt</a:t>
            </a:r>
            <a:endParaRPr lang="en-GB" dirty="0" smtClean="0"/>
          </a:p>
          <a:p>
            <a:r>
              <a:rPr lang="en-IN" dirty="0" smtClean="0"/>
              <a:t>import pandas as pd</a:t>
            </a:r>
            <a:endParaRPr lang="en-GB" dirty="0" smtClean="0"/>
          </a:p>
          <a:p>
            <a:r>
              <a:rPr lang="en-IN" dirty="0" smtClean="0"/>
              <a:t># Importing the dataset</a:t>
            </a:r>
            <a:endParaRPr lang="en-GB" dirty="0" smtClean="0"/>
          </a:p>
          <a:p>
            <a:r>
              <a:rPr lang="en-IN" dirty="0" smtClean="0"/>
              <a:t> </a:t>
            </a:r>
            <a:endParaRPr lang="en-GB" dirty="0" smtClean="0"/>
          </a:p>
          <a:p>
            <a:r>
              <a:rPr lang="en-IN" dirty="0" smtClean="0"/>
              <a:t>dataset = </a:t>
            </a:r>
            <a:r>
              <a:rPr lang="en-IN" dirty="0" err="1" smtClean="0"/>
              <a:t>pd.read_csv</a:t>
            </a:r>
            <a:r>
              <a:rPr lang="en-IN" dirty="0" smtClean="0"/>
              <a:t>("zzzAD3.csv")</a:t>
            </a:r>
            <a:endParaRPr lang="en-GB" dirty="0" smtClean="0"/>
          </a:p>
          <a:p>
            <a:r>
              <a:rPr lang="en-IN" dirty="0" smtClean="0"/>
              <a:t> </a:t>
            </a:r>
            <a:endParaRPr lang="en-GB" dirty="0" smtClean="0"/>
          </a:p>
          <a:p>
            <a:r>
              <a:rPr lang="en-IN" dirty="0" smtClean="0"/>
              <a:t>X = </a:t>
            </a:r>
            <a:r>
              <a:rPr lang="en-IN" dirty="0" err="1" smtClean="0"/>
              <a:t>dataset.iloc</a:t>
            </a:r>
            <a:r>
              <a:rPr lang="en-IN" dirty="0" smtClean="0"/>
              <a:t>[:,0:31].values</a:t>
            </a:r>
            <a:endParaRPr lang="en-GB" dirty="0" smtClean="0"/>
          </a:p>
          <a:p>
            <a:r>
              <a:rPr lang="en-IN" dirty="0" smtClean="0"/>
              <a:t>y = </a:t>
            </a:r>
            <a:r>
              <a:rPr lang="en-IN" dirty="0" err="1" smtClean="0"/>
              <a:t>dataset.iloc</a:t>
            </a:r>
            <a:r>
              <a:rPr lang="en-IN" dirty="0" smtClean="0"/>
              <a:t>[:,31:32].values</a:t>
            </a:r>
            <a:endParaRPr lang="en-GB" dirty="0" smtClean="0"/>
          </a:p>
          <a:p>
            <a:r>
              <a:rPr lang="en-IN" dirty="0" smtClean="0"/>
              <a:t> </a:t>
            </a:r>
            <a:endParaRPr lang="en-GB" dirty="0" smtClean="0"/>
          </a:p>
          <a:p>
            <a:r>
              <a:rPr lang="en-IN" dirty="0" err="1" smtClean="0"/>
              <a:t>fromsklearn.model_selection</a:t>
            </a:r>
            <a:r>
              <a:rPr lang="en-IN" dirty="0" smtClean="0"/>
              <a:t> import </a:t>
            </a:r>
            <a:r>
              <a:rPr lang="en-IN" dirty="0" err="1" smtClean="0"/>
              <a:t>KFold</a:t>
            </a:r>
            <a:endParaRPr lang="en-GB" dirty="0" smtClean="0"/>
          </a:p>
          <a:p>
            <a:r>
              <a:rPr lang="en-IN" dirty="0" err="1" smtClean="0"/>
              <a:t>cv</a:t>
            </a:r>
            <a:r>
              <a:rPr lang="en-IN" dirty="0" smtClean="0"/>
              <a:t> = </a:t>
            </a:r>
            <a:r>
              <a:rPr lang="en-IN" dirty="0" err="1" smtClean="0"/>
              <a:t>KFold</a:t>
            </a:r>
            <a:r>
              <a:rPr lang="en-IN" dirty="0" smtClean="0"/>
              <a:t>(</a:t>
            </a:r>
            <a:r>
              <a:rPr lang="en-IN" dirty="0" err="1" smtClean="0"/>
              <a:t>n_splits</a:t>
            </a:r>
            <a:r>
              <a:rPr lang="en-IN" dirty="0" smtClean="0"/>
              <a:t>=10, </a:t>
            </a:r>
            <a:r>
              <a:rPr lang="en-IN" dirty="0" err="1" smtClean="0"/>
              <a:t>random_state</a:t>
            </a:r>
            <a:r>
              <a:rPr lang="en-IN" dirty="0" smtClean="0"/>
              <a:t>=90, shuffle=False)</a:t>
            </a:r>
            <a:endParaRPr lang="en-GB" dirty="0" smtClean="0"/>
          </a:p>
          <a:p>
            <a:r>
              <a:rPr lang="en-IN" dirty="0" err="1" smtClean="0"/>
              <a:t>fortrain_index</a:t>
            </a:r>
            <a:r>
              <a:rPr lang="en-IN" dirty="0" smtClean="0"/>
              <a:t>, </a:t>
            </a:r>
            <a:r>
              <a:rPr lang="en-IN" dirty="0" err="1" smtClean="0"/>
              <a:t>test_index</a:t>
            </a:r>
            <a:r>
              <a:rPr lang="en-IN" dirty="0" smtClean="0"/>
              <a:t> in </a:t>
            </a:r>
            <a:r>
              <a:rPr lang="en-IN" dirty="0" err="1" smtClean="0"/>
              <a:t>cv.split</a:t>
            </a:r>
            <a:r>
              <a:rPr lang="en-IN" dirty="0" smtClean="0"/>
              <a:t>(X):</a:t>
            </a:r>
            <a:endParaRPr lang="en-GB" dirty="0" smtClean="0"/>
          </a:p>
          <a:p>
            <a:r>
              <a:rPr lang="en-IN" dirty="0" err="1" smtClean="0"/>
              <a:t>X_train</a:t>
            </a:r>
            <a:r>
              <a:rPr lang="en-IN" dirty="0" smtClean="0"/>
              <a:t>, </a:t>
            </a:r>
            <a:r>
              <a:rPr lang="en-IN" dirty="0" err="1" smtClean="0"/>
              <a:t>X_test</a:t>
            </a:r>
            <a:r>
              <a:rPr lang="en-IN" dirty="0" smtClean="0"/>
              <a:t>, </a:t>
            </a:r>
            <a:r>
              <a:rPr lang="en-IN" dirty="0" err="1" smtClean="0"/>
              <a:t>y_train</a:t>
            </a:r>
            <a:r>
              <a:rPr lang="en-IN" dirty="0" smtClean="0"/>
              <a:t>, </a:t>
            </a:r>
            <a:r>
              <a:rPr lang="en-IN" dirty="0" err="1" smtClean="0"/>
              <a:t>y_test</a:t>
            </a:r>
            <a:r>
              <a:rPr lang="en-IN" dirty="0" smtClean="0"/>
              <a:t> = X[</a:t>
            </a:r>
            <a:r>
              <a:rPr lang="en-IN" dirty="0" err="1" smtClean="0"/>
              <a:t>train_index</a:t>
            </a:r>
            <a:r>
              <a:rPr lang="en-IN" dirty="0" smtClean="0"/>
              <a:t>], X[</a:t>
            </a:r>
            <a:r>
              <a:rPr lang="en-IN" dirty="0" err="1" smtClean="0"/>
              <a:t>test_index</a:t>
            </a:r>
            <a:r>
              <a:rPr lang="en-IN" dirty="0" smtClean="0"/>
              <a:t>], y[</a:t>
            </a:r>
            <a:r>
              <a:rPr lang="en-IN" dirty="0" err="1" smtClean="0"/>
              <a:t>train_index</a:t>
            </a:r>
            <a:r>
              <a:rPr lang="en-IN" dirty="0" smtClean="0"/>
              <a:t>], y[</a:t>
            </a:r>
            <a:r>
              <a:rPr lang="en-IN" dirty="0" err="1" smtClean="0"/>
              <a:t>test_index</a:t>
            </a:r>
            <a:r>
              <a:rPr lang="en-IN" dirty="0" smtClean="0"/>
              <a:t>]</a:t>
            </a:r>
            <a:endParaRPr lang="en-GB" dirty="0" smtClean="0"/>
          </a:p>
          <a:p>
            <a:r>
              <a:rPr lang="en-IN" dirty="0" smtClean="0"/>
              <a:t> </a:t>
            </a:r>
            <a:endParaRPr lang="en-GB" dirty="0" smtClean="0"/>
          </a:p>
          <a:p>
            <a:r>
              <a:rPr lang="en-IN" dirty="0" smtClean="0"/>
              <a:t># Splitting the dataset into the Training set and Test set</a:t>
            </a:r>
            <a:endParaRPr lang="en-GB" dirty="0" smtClean="0"/>
          </a:p>
          <a:p>
            <a:r>
              <a:rPr lang="en-IN" dirty="0" smtClean="0"/>
              <a:t>#from </a:t>
            </a:r>
            <a:r>
              <a:rPr lang="en-IN" dirty="0" err="1" smtClean="0"/>
              <a:t>sklearn.cross_validation</a:t>
            </a:r>
            <a:r>
              <a:rPr lang="en-IN" dirty="0" smtClean="0"/>
              <a:t> import </a:t>
            </a:r>
            <a:r>
              <a:rPr lang="en-IN" dirty="0" err="1" smtClean="0"/>
              <a:t>train_test_split</a:t>
            </a:r>
            <a:endParaRPr lang="en-GB" dirty="0" smtClean="0"/>
          </a:p>
          <a:p>
            <a:r>
              <a:rPr lang="en-IN" dirty="0" smtClean="0"/>
              <a:t>#</a:t>
            </a:r>
            <a:r>
              <a:rPr lang="en-IN" dirty="0" err="1" smtClean="0"/>
              <a:t>X_train</a:t>
            </a:r>
            <a:r>
              <a:rPr lang="en-IN" dirty="0" smtClean="0"/>
              <a:t>, </a:t>
            </a:r>
            <a:r>
              <a:rPr lang="en-IN" dirty="0" err="1" smtClean="0"/>
              <a:t>X_test</a:t>
            </a:r>
            <a:r>
              <a:rPr lang="en-IN" dirty="0" smtClean="0"/>
              <a:t>, </a:t>
            </a:r>
            <a:r>
              <a:rPr lang="en-IN" dirty="0" err="1" smtClean="0"/>
              <a:t>y_train</a:t>
            </a:r>
            <a:r>
              <a:rPr lang="en-IN" dirty="0" smtClean="0"/>
              <a:t>, </a:t>
            </a:r>
            <a:r>
              <a:rPr lang="en-IN" dirty="0" err="1" smtClean="0"/>
              <a:t>y_test</a:t>
            </a:r>
            <a:r>
              <a:rPr lang="en-IN" dirty="0" smtClean="0"/>
              <a:t> = </a:t>
            </a:r>
            <a:r>
              <a:rPr lang="en-IN" dirty="0" err="1" smtClean="0"/>
              <a:t>train_test_split</a:t>
            </a:r>
            <a:r>
              <a:rPr lang="en-IN" dirty="0" smtClean="0"/>
              <a:t>(X, y, </a:t>
            </a:r>
            <a:r>
              <a:rPr lang="en-IN" dirty="0" err="1" smtClean="0"/>
              <a:t>test_size</a:t>
            </a:r>
            <a:r>
              <a:rPr lang="en-IN" dirty="0" smtClean="0"/>
              <a:t> = 0.25, </a:t>
            </a:r>
            <a:r>
              <a:rPr lang="en-IN" dirty="0" err="1" smtClean="0"/>
              <a:t>random_state</a:t>
            </a:r>
            <a:r>
              <a:rPr lang="en-IN" dirty="0" smtClean="0"/>
              <a:t> = 0)</a:t>
            </a:r>
            <a:endParaRPr lang="en-GB" dirty="0" smtClean="0"/>
          </a:p>
          <a:p>
            <a:r>
              <a:rPr lang="en-IN" dirty="0" smtClean="0"/>
              <a:t> </a:t>
            </a:r>
            <a:endParaRPr lang="en-GB" dirty="0" smtClean="0"/>
          </a:p>
          <a:p>
            <a:r>
              <a:rPr lang="en-IN" dirty="0" smtClean="0"/>
              <a:t># Feature Scaling</a:t>
            </a:r>
            <a:endParaRPr lang="en-GB" dirty="0" smtClean="0"/>
          </a:p>
          <a:p>
            <a:r>
              <a:rPr lang="en-IN" dirty="0" err="1" smtClean="0"/>
              <a:t>fromsklearn.preprocessing</a:t>
            </a:r>
            <a:r>
              <a:rPr lang="en-IN" dirty="0" smtClean="0"/>
              <a:t> import </a:t>
            </a:r>
            <a:r>
              <a:rPr lang="en-IN" dirty="0" err="1" smtClean="0"/>
              <a:t>StandardScaler</a:t>
            </a:r>
            <a:endParaRPr lang="en-GB" dirty="0" smtClean="0"/>
          </a:p>
          <a:p>
            <a:r>
              <a:rPr lang="en-IN" dirty="0" smtClean="0"/>
              <a:t>sc = </a:t>
            </a:r>
            <a:r>
              <a:rPr lang="en-IN" dirty="0" err="1" smtClean="0"/>
              <a:t>StandardScaler</a:t>
            </a:r>
            <a:r>
              <a:rPr lang="en-IN" dirty="0" smtClean="0"/>
              <a:t>()</a:t>
            </a:r>
            <a:endParaRPr lang="en-GB" dirty="0" smtClean="0"/>
          </a:p>
          <a:p>
            <a:r>
              <a:rPr lang="en-IN" dirty="0" err="1" smtClean="0"/>
              <a:t>X_train</a:t>
            </a:r>
            <a:r>
              <a:rPr lang="en-IN" dirty="0" smtClean="0"/>
              <a:t> = </a:t>
            </a:r>
            <a:r>
              <a:rPr lang="en-IN" dirty="0" err="1" smtClean="0"/>
              <a:t>sc.fit_transform</a:t>
            </a:r>
            <a:r>
              <a:rPr lang="en-IN" dirty="0" smtClean="0"/>
              <a:t>(</a:t>
            </a:r>
            <a:r>
              <a:rPr lang="en-IN" dirty="0" err="1" smtClean="0"/>
              <a:t>X_train</a:t>
            </a:r>
            <a:r>
              <a:rPr lang="en-IN" dirty="0" smtClean="0"/>
              <a:t>)</a:t>
            </a:r>
            <a:endParaRPr lang="en-GB" dirty="0" smtClean="0"/>
          </a:p>
          <a:p>
            <a:r>
              <a:rPr lang="en-IN" dirty="0" err="1" smtClean="0"/>
              <a:t>X_test</a:t>
            </a:r>
            <a:r>
              <a:rPr lang="en-IN" dirty="0" smtClean="0"/>
              <a:t> = </a:t>
            </a:r>
            <a:r>
              <a:rPr lang="en-IN" dirty="0" err="1" smtClean="0"/>
              <a:t>sc.transform</a:t>
            </a:r>
            <a:r>
              <a:rPr lang="en-IN" dirty="0" smtClean="0"/>
              <a:t>(</a:t>
            </a:r>
            <a:r>
              <a:rPr lang="en-IN" dirty="0" err="1" smtClean="0"/>
              <a:t>X_test</a:t>
            </a:r>
            <a:r>
              <a:rPr lang="en-IN" dirty="0" smtClean="0"/>
              <a:t>)</a:t>
            </a:r>
            <a:endParaRPr lang="en-GB" dirty="0" smtClean="0"/>
          </a:p>
          <a:p>
            <a:r>
              <a:rPr lang="en-IN" dirty="0" smtClean="0"/>
              <a:t> </a:t>
            </a:r>
            <a:endParaRPr lang="en-GB" dirty="0" smtClean="0"/>
          </a:p>
          <a:p>
            <a:r>
              <a:rPr lang="en-IN" dirty="0" smtClean="0"/>
              <a:t>#importing the </a:t>
            </a:r>
            <a:r>
              <a:rPr lang="en-IN" dirty="0" err="1" smtClean="0"/>
              <a:t>keras</a:t>
            </a:r>
            <a:r>
              <a:rPr lang="en-IN" dirty="0" smtClean="0"/>
              <a:t> libraries and packages</a:t>
            </a:r>
            <a:endParaRPr lang="en-GB" dirty="0" smtClean="0"/>
          </a:p>
          <a:p>
            <a:r>
              <a:rPr lang="en-IN" dirty="0" err="1" smtClean="0"/>
              <a:t>importkeras</a:t>
            </a:r>
            <a:endParaRPr lang="en-GB" dirty="0" smtClean="0"/>
          </a:p>
          <a:p>
            <a:r>
              <a:rPr lang="en-IN" dirty="0" err="1" smtClean="0"/>
              <a:t>fromkeras.models</a:t>
            </a:r>
            <a:r>
              <a:rPr lang="en-IN" dirty="0" smtClean="0"/>
              <a:t> import Sequential</a:t>
            </a:r>
            <a:endParaRPr lang="en-GB" dirty="0" smtClean="0"/>
          </a:p>
          <a:p>
            <a:r>
              <a:rPr lang="en-IN" dirty="0" err="1" smtClean="0"/>
              <a:t>fromkeras.layers</a:t>
            </a:r>
            <a:r>
              <a:rPr lang="en-IN" dirty="0" smtClean="0"/>
              <a:t> import Dense</a:t>
            </a:r>
            <a:endParaRPr lang="en-GB" dirty="0" smtClean="0"/>
          </a:p>
          <a:p>
            <a:r>
              <a:rPr lang="en-IN" dirty="0" err="1" smtClean="0"/>
              <a:t>fromkeras.layers</a:t>
            </a:r>
            <a:r>
              <a:rPr lang="en-IN" dirty="0" smtClean="0"/>
              <a:t> import Dropout</a:t>
            </a:r>
            <a:endParaRPr lang="en-GB" dirty="0" smtClean="0"/>
          </a:p>
        </p:txBody>
      </p:sp>
      <p:sp>
        <p:nvSpPr>
          <p:cNvPr id="3" name="Title 2"/>
          <p:cNvSpPr>
            <a:spLocks noGrp="1"/>
          </p:cNvSpPr>
          <p:nvPr>
            <p:ph type="title"/>
          </p:nvPr>
        </p:nvSpPr>
        <p:spPr/>
        <p:txBody>
          <a:bodyPr/>
          <a:lstStyle/>
          <a:p>
            <a:r>
              <a:rPr lang="en-GB" dirty="0" smtClean="0"/>
              <a:t>                    CODE</a:t>
            </a: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en-IN" dirty="0" smtClean="0"/>
              <a:t> </a:t>
            </a:r>
            <a:endParaRPr lang="en-GB" dirty="0" smtClean="0"/>
          </a:p>
          <a:p>
            <a:r>
              <a:rPr lang="en-IN" dirty="0" smtClean="0"/>
              <a:t>#Initialising the ANN</a:t>
            </a:r>
            <a:endParaRPr lang="en-GB" dirty="0" smtClean="0"/>
          </a:p>
          <a:p>
            <a:r>
              <a:rPr lang="en-IN" dirty="0" smtClean="0"/>
              <a:t>classifier3 = Sequential()</a:t>
            </a:r>
            <a:endParaRPr lang="en-GB" dirty="0" smtClean="0"/>
          </a:p>
          <a:p>
            <a:r>
              <a:rPr lang="en-IN" dirty="0" smtClean="0"/>
              <a:t> </a:t>
            </a:r>
            <a:endParaRPr lang="en-GB" dirty="0" smtClean="0"/>
          </a:p>
          <a:p>
            <a:r>
              <a:rPr lang="en-IN" dirty="0" smtClean="0"/>
              <a:t> </a:t>
            </a:r>
            <a:endParaRPr lang="en-GB" dirty="0" smtClean="0"/>
          </a:p>
          <a:p>
            <a:r>
              <a:rPr lang="en-IN" dirty="0" smtClean="0"/>
              <a:t>#Adding the input layer and the first hidden layer</a:t>
            </a:r>
            <a:endParaRPr lang="en-GB" dirty="0" smtClean="0"/>
          </a:p>
          <a:p>
            <a:r>
              <a:rPr lang="en-IN" dirty="0" smtClean="0"/>
              <a:t>classifier3.add(Dense(</a:t>
            </a:r>
            <a:r>
              <a:rPr lang="en-IN" dirty="0" err="1" smtClean="0"/>
              <a:t>output_dim</a:t>
            </a:r>
            <a:r>
              <a:rPr lang="en-IN" dirty="0" smtClean="0"/>
              <a:t> = 10, init = 'uniform' , activation = '</a:t>
            </a:r>
            <a:r>
              <a:rPr lang="en-IN" dirty="0" err="1" smtClean="0"/>
              <a:t>relu</a:t>
            </a:r>
            <a:r>
              <a:rPr lang="en-IN" dirty="0" smtClean="0"/>
              <a:t>', </a:t>
            </a:r>
            <a:r>
              <a:rPr lang="en-IN" dirty="0" err="1" smtClean="0"/>
              <a:t>input_dim</a:t>
            </a:r>
            <a:r>
              <a:rPr lang="en-IN" dirty="0" smtClean="0"/>
              <a:t> = 31 ))</a:t>
            </a:r>
            <a:endParaRPr lang="en-GB" dirty="0" smtClean="0"/>
          </a:p>
          <a:p>
            <a:r>
              <a:rPr lang="en-IN" dirty="0" smtClean="0"/>
              <a:t>classifier3.add(Dropout(0.75))</a:t>
            </a:r>
            <a:endParaRPr lang="en-GB" dirty="0" smtClean="0"/>
          </a:p>
          <a:p>
            <a:r>
              <a:rPr lang="en-IN" dirty="0" smtClean="0"/>
              <a:t>#Adding the second hidden layer</a:t>
            </a:r>
            <a:endParaRPr lang="en-GB" dirty="0" smtClean="0"/>
          </a:p>
          <a:p>
            <a:r>
              <a:rPr lang="en-IN" dirty="0" smtClean="0"/>
              <a:t> </a:t>
            </a:r>
            <a:endParaRPr lang="en-GB" dirty="0" smtClean="0"/>
          </a:p>
          <a:p>
            <a:r>
              <a:rPr lang="en-IN" dirty="0" smtClean="0"/>
              <a:t> </a:t>
            </a:r>
            <a:endParaRPr lang="en-GB" dirty="0" smtClean="0"/>
          </a:p>
          <a:p>
            <a:r>
              <a:rPr lang="en-IN" dirty="0" smtClean="0"/>
              <a:t> </a:t>
            </a:r>
            <a:endParaRPr lang="en-GB" dirty="0" smtClean="0"/>
          </a:p>
          <a:p>
            <a:r>
              <a:rPr lang="en-IN" dirty="0" smtClean="0"/>
              <a:t>#Adding the output layer</a:t>
            </a:r>
            <a:endParaRPr lang="en-GB" dirty="0" smtClean="0"/>
          </a:p>
          <a:p>
            <a:r>
              <a:rPr lang="en-IN" dirty="0" smtClean="0"/>
              <a:t>classifier3.add(Dense(</a:t>
            </a:r>
            <a:r>
              <a:rPr lang="en-IN" dirty="0" err="1" smtClean="0"/>
              <a:t>output_dim</a:t>
            </a:r>
            <a:r>
              <a:rPr lang="en-IN" dirty="0" smtClean="0"/>
              <a:t> = 1, init = 'uniform' , activation = 'sigmoid' ))</a:t>
            </a:r>
            <a:endParaRPr lang="en-GB" dirty="0" smtClean="0"/>
          </a:p>
          <a:p>
            <a:r>
              <a:rPr lang="en-IN" dirty="0" smtClean="0"/>
              <a:t> </a:t>
            </a:r>
            <a:endParaRPr lang="en-GB" dirty="0" smtClean="0"/>
          </a:p>
          <a:p>
            <a:r>
              <a:rPr lang="en-IN" dirty="0" smtClean="0"/>
              <a:t> </a:t>
            </a:r>
            <a:endParaRPr lang="en-GB" dirty="0" smtClean="0"/>
          </a:p>
          <a:p>
            <a:r>
              <a:rPr lang="en-IN" dirty="0" smtClean="0"/>
              <a:t>#Compiling the ANN</a:t>
            </a:r>
            <a:endParaRPr lang="en-GB" dirty="0" smtClean="0"/>
          </a:p>
          <a:p>
            <a:r>
              <a:rPr lang="en-IN" dirty="0" smtClean="0"/>
              <a:t>classifier3.compile(optimizer = '</a:t>
            </a:r>
            <a:r>
              <a:rPr lang="en-IN" dirty="0" err="1" smtClean="0"/>
              <a:t>adam</a:t>
            </a:r>
            <a:r>
              <a:rPr lang="en-IN" dirty="0" smtClean="0"/>
              <a:t>', loss = '</a:t>
            </a:r>
            <a:r>
              <a:rPr lang="en-IN" dirty="0" err="1" smtClean="0"/>
              <a:t>binary_crossentropy</a:t>
            </a:r>
            <a:r>
              <a:rPr lang="en-IN" dirty="0" smtClean="0"/>
              <a:t>', metrics = ['accuracy'])</a:t>
            </a:r>
            <a:endParaRPr lang="en-GB" dirty="0" smtClean="0"/>
          </a:p>
          <a:p>
            <a:r>
              <a:rPr lang="en-IN" dirty="0" smtClean="0"/>
              <a:t> </a:t>
            </a:r>
            <a:endParaRPr lang="en-GB" dirty="0" smtClean="0"/>
          </a:p>
          <a:p>
            <a:r>
              <a:rPr lang="en-IN" dirty="0" smtClean="0"/>
              <a:t>#fitting ANN to the Training set</a:t>
            </a:r>
            <a:endParaRPr lang="en-GB" dirty="0" smtClean="0"/>
          </a:p>
          <a:p>
            <a:r>
              <a:rPr lang="en-IN" dirty="0" smtClean="0"/>
              <a:t>classifier3.fit(</a:t>
            </a:r>
            <a:r>
              <a:rPr lang="en-IN" dirty="0" err="1" smtClean="0"/>
              <a:t>X_train</a:t>
            </a:r>
            <a:r>
              <a:rPr lang="en-IN" dirty="0" smtClean="0"/>
              <a:t>, </a:t>
            </a:r>
            <a:r>
              <a:rPr lang="en-IN" dirty="0" err="1" smtClean="0"/>
              <a:t>y_train</a:t>
            </a:r>
            <a:r>
              <a:rPr lang="en-IN" dirty="0" smtClean="0"/>
              <a:t>, </a:t>
            </a:r>
            <a:r>
              <a:rPr lang="en-IN" dirty="0" err="1" smtClean="0"/>
              <a:t>batch_size</a:t>
            </a:r>
            <a:r>
              <a:rPr lang="en-IN" dirty="0" smtClean="0"/>
              <a:t> =262000 , </a:t>
            </a:r>
            <a:r>
              <a:rPr lang="en-IN" dirty="0" err="1" smtClean="0"/>
              <a:t>nb_epoch</a:t>
            </a:r>
            <a:r>
              <a:rPr lang="en-IN" dirty="0" smtClean="0"/>
              <a:t> = 10,</a:t>
            </a:r>
            <a:endParaRPr lang="en-GB" dirty="0" smtClean="0"/>
          </a:p>
          <a:p>
            <a:r>
              <a:rPr lang="en-IN" dirty="0" err="1" smtClean="0"/>
              <a:t>validation_data</a:t>
            </a:r>
            <a:r>
              <a:rPr lang="en-IN" dirty="0" smtClean="0"/>
              <a:t>=(</a:t>
            </a:r>
            <a:r>
              <a:rPr lang="en-IN" dirty="0" err="1" smtClean="0"/>
              <a:t>X_test,y_test</a:t>
            </a:r>
            <a:r>
              <a:rPr lang="en-IN" dirty="0" smtClean="0"/>
              <a:t>))</a:t>
            </a:r>
            <a:endParaRPr lang="en-GB" dirty="0" smtClean="0"/>
          </a:p>
          <a:p>
            <a:r>
              <a:rPr lang="en-IN" dirty="0" smtClean="0"/>
              <a:t> </a:t>
            </a:r>
            <a:endParaRPr lang="en-GB" dirty="0" smtClean="0"/>
          </a:p>
          <a:p>
            <a:r>
              <a:rPr lang="en-IN" dirty="0" err="1" smtClean="0"/>
              <a:t>fromsklearn.metrics</a:t>
            </a:r>
            <a:r>
              <a:rPr lang="en-IN" dirty="0" smtClean="0"/>
              <a:t> import </a:t>
            </a:r>
            <a:r>
              <a:rPr lang="en-IN" dirty="0" err="1" smtClean="0"/>
              <a:t>confusion_matrix</a:t>
            </a:r>
            <a:endParaRPr lang="en-GB" dirty="0" smtClean="0"/>
          </a:p>
          <a:p>
            <a:r>
              <a:rPr lang="en-IN" dirty="0" smtClean="0"/>
              <a:t>cm = </a:t>
            </a:r>
            <a:r>
              <a:rPr lang="en-IN" dirty="0" err="1" smtClean="0"/>
              <a:t>confusion_matrix</a:t>
            </a:r>
            <a:r>
              <a:rPr lang="en-IN" dirty="0" smtClean="0"/>
              <a:t>(</a:t>
            </a:r>
            <a:r>
              <a:rPr lang="en-IN" dirty="0" err="1" smtClean="0"/>
              <a:t>y_test</a:t>
            </a:r>
            <a:r>
              <a:rPr lang="en-IN" dirty="0" smtClean="0"/>
              <a:t>, </a:t>
            </a:r>
            <a:r>
              <a:rPr lang="en-IN" dirty="0" err="1" smtClean="0"/>
              <a:t>y_pred</a:t>
            </a:r>
            <a:r>
              <a:rPr lang="en-IN" dirty="0" smtClean="0"/>
              <a:t>)</a:t>
            </a:r>
            <a:endParaRPr lang="en-GB" dirty="0" smtClean="0"/>
          </a:p>
          <a:p>
            <a:endParaRPr lang="en-GB" dirty="0" smtClean="0"/>
          </a:p>
          <a:p>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000" dirty="0" smtClean="0"/>
              <a:t>Earlier we thought about making model for every joint , then importing them all in one file and using that for detection.</a:t>
            </a:r>
          </a:p>
          <a:p>
            <a:endParaRPr lang="en-GB" sz="2000" dirty="0" smtClean="0"/>
          </a:p>
          <a:p>
            <a:r>
              <a:rPr lang="en-GB" sz="2000" dirty="0" smtClean="0"/>
              <a:t>But due to over fitting we were unable to do so.</a:t>
            </a:r>
          </a:p>
          <a:p>
            <a:endParaRPr lang="en-GB" sz="2000" dirty="0" smtClean="0"/>
          </a:p>
          <a:p>
            <a:r>
              <a:rPr lang="en-GB" sz="2000" dirty="0" smtClean="0"/>
              <a:t>So we have used ANN and Random forest Regression together.</a:t>
            </a:r>
          </a:p>
          <a:p>
            <a:pPr>
              <a:buNone/>
            </a:pPr>
            <a:endParaRPr lang="en-GB" sz="2000" dirty="0" smtClean="0"/>
          </a:p>
          <a:p>
            <a:endParaRPr lang="en-GB" sz="2000" dirty="0"/>
          </a:p>
        </p:txBody>
      </p:sp>
      <p:sp>
        <p:nvSpPr>
          <p:cNvPr id="3" name="Title 2"/>
          <p:cNvSpPr>
            <a:spLocks noGrp="1"/>
          </p:cNvSpPr>
          <p:nvPr>
            <p:ph type="title"/>
          </p:nvPr>
        </p:nvSpPr>
        <p:spPr/>
        <p:txBody>
          <a:bodyPr/>
          <a:lstStyle/>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IN" dirty="0" smtClean="0"/>
              <a:t># Importing the libraries</a:t>
            </a:r>
            <a:endParaRPr lang="en-GB" dirty="0" smtClean="0"/>
          </a:p>
          <a:p>
            <a:r>
              <a:rPr lang="en-IN" dirty="0" err="1" smtClean="0"/>
              <a:t>importnumpy</a:t>
            </a:r>
            <a:r>
              <a:rPr lang="en-IN" dirty="0" smtClean="0"/>
              <a:t> as </a:t>
            </a:r>
            <a:r>
              <a:rPr lang="en-IN" dirty="0" err="1" smtClean="0"/>
              <a:t>np</a:t>
            </a:r>
            <a:endParaRPr lang="en-GB" dirty="0" smtClean="0"/>
          </a:p>
          <a:p>
            <a:r>
              <a:rPr lang="en-IN" dirty="0" err="1" smtClean="0"/>
              <a:t>importmatplotlib.pyplot</a:t>
            </a:r>
            <a:r>
              <a:rPr lang="en-IN" dirty="0" smtClean="0"/>
              <a:t> as </a:t>
            </a:r>
            <a:r>
              <a:rPr lang="en-IN" dirty="0" err="1" smtClean="0"/>
              <a:t>plt</a:t>
            </a:r>
            <a:endParaRPr lang="en-GB" dirty="0" smtClean="0"/>
          </a:p>
          <a:p>
            <a:r>
              <a:rPr lang="en-IN" dirty="0" smtClean="0"/>
              <a:t>import pandas as pd</a:t>
            </a:r>
            <a:endParaRPr lang="en-GB" dirty="0" smtClean="0"/>
          </a:p>
          <a:p>
            <a:r>
              <a:rPr lang="en-IN" dirty="0" smtClean="0"/>
              <a:t> </a:t>
            </a:r>
            <a:endParaRPr lang="en-GB" dirty="0" smtClean="0"/>
          </a:p>
          <a:p>
            <a:r>
              <a:rPr lang="en-IN" dirty="0" smtClean="0"/>
              <a:t># Importing the dataset</a:t>
            </a:r>
            <a:endParaRPr lang="en-GB" dirty="0" smtClean="0"/>
          </a:p>
          <a:p>
            <a:r>
              <a:rPr lang="en-IN" dirty="0" smtClean="0"/>
              <a:t> </a:t>
            </a:r>
            <a:endParaRPr lang="en-GB" dirty="0" smtClean="0"/>
          </a:p>
          <a:p>
            <a:r>
              <a:rPr lang="en-IN" dirty="0" smtClean="0"/>
              <a:t>dataset = </a:t>
            </a:r>
            <a:r>
              <a:rPr lang="en-IN" dirty="0" err="1" smtClean="0"/>
              <a:t>pd.read_csv</a:t>
            </a:r>
            <a:r>
              <a:rPr lang="en-IN" dirty="0" smtClean="0"/>
              <a:t>("merged2.csv")</a:t>
            </a:r>
            <a:endParaRPr lang="en-GB" dirty="0" smtClean="0"/>
          </a:p>
          <a:p>
            <a:r>
              <a:rPr lang="en-IN" dirty="0" smtClean="0"/>
              <a:t> </a:t>
            </a:r>
            <a:endParaRPr lang="en-GB" dirty="0" smtClean="0"/>
          </a:p>
          <a:p>
            <a:r>
              <a:rPr lang="en-IN" dirty="0" smtClean="0"/>
              <a:t>X = </a:t>
            </a:r>
            <a:r>
              <a:rPr lang="en-IN" dirty="0" err="1" smtClean="0"/>
              <a:t>dataset.iloc</a:t>
            </a:r>
            <a:r>
              <a:rPr lang="en-IN" dirty="0" smtClean="0"/>
              <a:t>[:,0:31].values</a:t>
            </a:r>
            <a:endParaRPr lang="en-GB" dirty="0" smtClean="0"/>
          </a:p>
          <a:p>
            <a:r>
              <a:rPr lang="en-IN" dirty="0" smtClean="0"/>
              <a:t>y = </a:t>
            </a:r>
            <a:r>
              <a:rPr lang="en-IN" dirty="0" err="1" smtClean="0"/>
              <a:t>dataset.iloc</a:t>
            </a:r>
            <a:r>
              <a:rPr lang="en-IN" dirty="0" smtClean="0"/>
              <a:t>[:,31:32].values</a:t>
            </a:r>
            <a:endParaRPr lang="en-GB" dirty="0" smtClean="0"/>
          </a:p>
          <a:p>
            <a:r>
              <a:rPr lang="en-IN" dirty="0" smtClean="0"/>
              <a:t> </a:t>
            </a:r>
            <a:endParaRPr lang="en-GB" dirty="0" smtClean="0"/>
          </a:p>
          <a:p>
            <a:r>
              <a:rPr lang="en-IN" dirty="0" smtClean="0"/>
              <a:t># Splitting the dataset into the Training set and Test set</a:t>
            </a:r>
            <a:endParaRPr lang="en-GB" dirty="0" smtClean="0"/>
          </a:p>
          <a:p>
            <a:r>
              <a:rPr lang="en-IN" dirty="0" err="1" smtClean="0"/>
              <a:t>fromsklearn.model_selection</a:t>
            </a:r>
            <a:r>
              <a:rPr lang="en-IN" dirty="0" smtClean="0"/>
              <a:t> import </a:t>
            </a:r>
            <a:r>
              <a:rPr lang="en-IN" dirty="0" err="1" smtClean="0"/>
              <a:t>train_test_split</a:t>
            </a:r>
            <a:endParaRPr lang="en-GB" dirty="0" smtClean="0"/>
          </a:p>
          <a:p>
            <a:r>
              <a:rPr lang="en-IN" dirty="0" err="1" smtClean="0"/>
              <a:t>X_train</a:t>
            </a:r>
            <a:r>
              <a:rPr lang="en-IN" dirty="0" smtClean="0"/>
              <a:t>, </a:t>
            </a:r>
            <a:r>
              <a:rPr lang="en-IN" dirty="0" err="1" smtClean="0"/>
              <a:t>X_test</a:t>
            </a:r>
            <a:r>
              <a:rPr lang="en-IN" dirty="0" smtClean="0"/>
              <a:t>, </a:t>
            </a:r>
            <a:r>
              <a:rPr lang="en-IN" dirty="0" err="1" smtClean="0"/>
              <a:t>y_train</a:t>
            </a:r>
            <a:r>
              <a:rPr lang="en-IN" dirty="0" smtClean="0"/>
              <a:t>, </a:t>
            </a:r>
            <a:r>
              <a:rPr lang="en-IN" dirty="0" err="1" smtClean="0"/>
              <a:t>y_test</a:t>
            </a:r>
            <a:r>
              <a:rPr lang="en-IN" dirty="0" smtClean="0"/>
              <a:t> = </a:t>
            </a:r>
            <a:r>
              <a:rPr lang="en-IN" dirty="0" err="1" smtClean="0"/>
              <a:t>train_test_split</a:t>
            </a:r>
            <a:r>
              <a:rPr lang="en-IN" dirty="0" smtClean="0"/>
              <a:t>(X, y, </a:t>
            </a:r>
            <a:r>
              <a:rPr lang="en-IN" dirty="0" err="1" smtClean="0"/>
              <a:t>test_size</a:t>
            </a:r>
            <a:r>
              <a:rPr lang="en-IN" dirty="0" smtClean="0"/>
              <a:t> = 0.25, </a:t>
            </a:r>
            <a:r>
              <a:rPr lang="en-IN" dirty="0" err="1" smtClean="0"/>
              <a:t>random_state</a:t>
            </a:r>
            <a:r>
              <a:rPr lang="en-IN" dirty="0" smtClean="0"/>
              <a:t> = 0)</a:t>
            </a:r>
            <a:endParaRPr lang="en-GB" dirty="0" smtClean="0"/>
          </a:p>
          <a:p>
            <a:r>
              <a:rPr lang="en-IN" dirty="0" smtClean="0"/>
              <a:t> </a:t>
            </a:r>
            <a:endParaRPr lang="en-GB" dirty="0" smtClean="0"/>
          </a:p>
          <a:p>
            <a:r>
              <a:rPr lang="en-IN" dirty="0" smtClean="0"/>
              <a:t># Feature Scaling</a:t>
            </a:r>
            <a:endParaRPr lang="en-GB" dirty="0" smtClean="0"/>
          </a:p>
          <a:p>
            <a:r>
              <a:rPr lang="en-IN" dirty="0" err="1" smtClean="0"/>
              <a:t>fromsklearn.preprocessing</a:t>
            </a:r>
            <a:r>
              <a:rPr lang="en-IN" dirty="0" smtClean="0"/>
              <a:t> import </a:t>
            </a:r>
            <a:r>
              <a:rPr lang="en-IN" dirty="0" err="1" smtClean="0"/>
              <a:t>StandardScaler</a:t>
            </a:r>
            <a:endParaRPr lang="en-GB" dirty="0" smtClean="0"/>
          </a:p>
          <a:p>
            <a:r>
              <a:rPr lang="en-IN" dirty="0" smtClean="0"/>
              <a:t>sc = </a:t>
            </a:r>
            <a:r>
              <a:rPr lang="en-IN" dirty="0" err="1" smtClean="0"/>
              <a:t>StandardScaler</a:t>
            </a:r>
            <a:r>
              <a:rPr lang="en-IN" dirty="0" smtClean="0"/>
              <a:t>()</a:t>
            </a:r>
            <a:endParaRPr lang="en-GB" dirty="0" smtClean="0"/>
          </a:p>
          <a:p>
            <a:r>
              <a:rPr lang="en-IN" dirty="0" err="1" smtClean="0"/>
              <a:t>X_train</a:t>
            </a:r>
            <a:r>
              <a:rPr lang="en-IN" dirty="0" smtClean="0"/>
              <a:t> = </a:t>
            </a:r>
            <a:r>
              <a:rPr lang="en-IN" dirty="0" err="1" smtClean="0"/>
              <a:t>sc.fit_transform</a:t>
            </a:r>
            <a:r>
              <a:rPr lang="en-IN" dirty="0" smtClean="0"/>
              <a:t>(</a:t>
            </a:r>
            <a:r>
              <a:rPr lang="en-IN" dirty="0" err="1" smtClean="0"/>
              <a:t>X_train</a:t>
            </a:r>
            <a:r>
              <a:rPr lang="en-IN" dirty="0" smtClean="0"/>
              <a:t>)</a:t>
            </a:r>
            <a:endParaRPr lang="en-GB" dirty="0" smtClean="0"/>
          </a:p>
          <a:p>
            <a:r>
              <a:rPr lang="en-IN" dirty="0" err="1" smtClean="0"/>
              <a:t>X_test</a:t>
            </a:r>
            <a:r>
              <a:rPr lang="en-IN" dirty="0" smtClean="0"/>
              <a:t> = </a:t>
            </a:r>
            <a:r>
              <a:rPr lang="en-IN" dirty="0" err="1" smtClean="0"/>
              <a:t>sc.transform</a:t>
            </a:r>
            <a:r>
              <a:rPr lang="en-IN" dirty="0" smtClean="0"/>
              <a:t>(</a:t>
            </a:r>
            <a:r>
              <a:rPr lang="en-IN" dirty="0" err="1" smtClean="0"/>
              <a:t>X_test</a:t>
            </a:r>
            <a:r>
              <a:rPr lang="en-IN" dirty="0" smtClean="0"/>
              <a:t>)</a:t>
            </a:r>
            <a:endParaRPr lang="en-GB" dirty="0" smtClean="0"/>
          </a:p>
          <a:p>
            <a:r>
              <a:rPr lang="en-IN" dirty="0" smtClean="0"/>
              <a:t> </a:t>
            </a:r>
            <a:endParaRPr lang="en-GB" dirty="0" smtClean="0"/>
          </a:p>
          <a:p>
            <a:r>
              <a:rPr lang="en-IN" dirty="0" smtClean="0"/>
              <a:t>#importing the </a:t>
            </a:r>
            <a:r>
              <a:rPr lang="en-IN" dirty="0" err="1" smtClean="0"/>
              <a:t>keras</a:t>
            </a:r>
            <a:r>
              <a:rPr lang="en-IN" dirty="0" smtClean="0"/>
              <a:t> libraries and packages</a:t>
            </a:r>
            <a:endParaRPr lang="en-GB" dirty="0" smtClean="0"/>
          </a:p>
          <a:p>
            <a:r>
              <a:rPr lang="en-IN" dirty="0" err="1" smtClean="0"/>
              <a:t>importkeras</a:t>
            </a:r>
            <a:endParaRPr lang="en-GB" dirty="0" smtClean="0"/>
          </a:p>
          <a:p>
            <a:r>
              <a:rPr lang="en-IN" dirty="0" err="1" smtClean="0"/>
              <a:t>fromkeras.models</a:t>
            </a:r>
            <a:r>
              <a:rPr lang="en-IN" dirty="0" smtClean="0"/>
              <a:t> import Sequential</a:t>
            </a:r>
            <a:endParaRPr lang="en-GB" dirty="0" smtClean="0"/>
          </a:p>
          <a:p>
            <a:r>
              <a:rPr lang="en-IN" dirty="0" err="1" smtClean="0"/>
              <a:t>fromkeras.layers</a:t>
            </a:r>
            <a:r>
              <a:rPr lang="en-IN" dirty="0" smtClean="0"/>
              <a:t> import Dense</a:t>
            </a:r>
            <a:endParaRPr lang="en-GB" dirty="0" smtClean="0"/>
          </a:p>
          <a:p>
            <a:r>
              <a:rPr lang="en-IN" dirty="0" smtClean="0"/>
              <a:t> </a:t>
            </a:r>
            <a:endParaRPr lang="en-GB" dirty="0" smtClean="0"/>
          </a:p>
          <a:p>
            <a:r>
              <a:rPr lang="en-IN" dirty="0" smtClean="0"/>
              <a:t>#Initialising the ANN</a:t>
            </a:r>
            <a:endParaRPr lang="en-GB" dirty="0" smtClean="0"/>
          </a:p>
          <a:p>
            <a:r>
              <a:rPr lang="en-IN" dirty="0" smtClean="0"/>
              <a:t>classifier = Sequential()</a:t>
            </a:r>
            <a:endParaRPr lang="en-GB" dirty="0" smtClean="0"/>
          </a:p>
          <a:p>
            <a:r>
              <a:rPr lang="en-IN" dirty="0" smtClean="0"/>
              <a:t> </a:t>
            </a:r>
            <a:endParaRPr lang="en-GB" dirty="0" smtClean="0"/>
          </a:p>
          <a:p>
            <a:r>
              <a:rPr lang="en-IN" dirty="0" smtClean="0"/>
              <a:t>#Adding the input layer and the first hidden layer</a:t>
            </a:r>
            <a:endParaRPr lang="en-GB" dirty="0" smtClean="0"/>
          </a:p>
          <a:p>
            <a:r>
              <a:rPr lang="en-IN" dirty="0" err="1" smtClean="0"/>
              <a:t>classifier.add</a:t>
            </a:r>
            <a:r>
              <a:rPr lang="en-IN" dirty="0" smtClean="0"/>
              <a:t>(Dense(</a:t>
            </a:r>
            <a:r>
              <a:rPr lang="en-IN" dirty="0" err="1" smtClean="0"/>
              <a:t>output_dim</a:t>
            </a:r>
            <a:r>
              <a:rPr lang="en-IN" dirty="0" smtClean="0"/>
              <a:t> = 16, init = 'uniform' , activation = '</a:t>
            </a:r>
            <a:r>
              <a:rPr lang="en-IN" dirty="0" err="1" smtClean="0"/>
              <a:t>relu</a:t>
            </a:r>
            <a:r>
              <a:rPr lang="en-IN" dirty="0" smtClean="0"/>
              <a:t>', </a:t>
            </a:r>
            <a:r>
              <a:rPr lang="en-IN" dirty="0" err="1" smtClean="0"/>
              <a:t>input_dim</a:t>
            </a:r>
            <a:r>
              <a:rPr lang="en-IN" dirty="0" smtClean="0"/>
              <a:t> = 31 ))</a:t>
            </a:r>
            <a:endParaRPr lang="en-GB" dirty="0" smtClean="0"/>
          </a:p>
          <a:p>
            <a:r>
              <a:rPr lang="en-IN" dirty="0" smtClean="0"/>
              <a:t> </a:t>
            </a:r>
            <a:endParaRPr lang="en-GB" dirty="0" smtClean="0"/>
          </a:p>
          <a:p>
            <a:r>
              <a:rPr lang="en-IN" dirty="0" smtClean="0"/>
              <a:t> </a:t>
            </a:r>
            <a:endParaRPr lang="en-GB" dirty="0" smtClean="0"/>
          </a:p>
          <a:p>
            <a:r>
              <a:rPr lang="en-IN" dirty="0" smtClean="0"/>
              <a:t> </a:t>
            </a:r>
            <a:endParaRPr lang="en-GB" dirty="0" smtClean="0"/>
          </a:p>
          <a:p>
            <a:r>
              <a:rPr lang="en-IN" dirty="0" smtClean="0"/>
              <a:t/>
            </a:r>
            <a:br>
              <a:rPr lang="en-IN" dirty="0" smtClean="0"/>
            </a:br>
            <a:r>
              <a:rPr lang="en-IN" dirty="0" smtClean="0"/>
              <a:t> </a:t>
            </a:r>
            <a:endParaRPr lang="en-GB" dirty="0" smtClean="0"/>
          </a:p>
          <a:p>
            <a:endParaRPr lang="en-GB" dirty="0"/>
          </a:p>
        </p:txBody>
      </p:sp>
      <p:sp>
        <p:nvSpPr>
          <p:cNvPr id="3" name="Title 2"/>
          <p:cNvSpPr>
            <a:spLocks noGrp="1"/>
          </p:cNvSpPr>
          <p:nvPr>
            <p:ph type="title"/>
          </p:nvPr>
        </p:nvSpPr>
        <p:spPr/>
        <p:txBody>
          <a:bodyPr/>
          <a:lstStyle/>
          <a:p>
            <a:r>
              <a:rPr lang="en-GB" dirty="0" smtClean="0"/>
              <a:t>                ANN Code</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IN" dirty="0" smtClean="0"/>
              <a:t>#Adding the second hidden layer</a:t>
            </a:r>
            <a:endParaRPr lang="en-GB" dirty="0" smtClean="0"/>
          </a:p>
          <a:p>
            <a:r>
              <a:rPr lang="en-IN" dirty="0" err="1" smtClean="0"/>
              <a:t>classifier.add</a:t>
            </a:r>
            <a:r>
              <a:rPr lang="en-IN" dirty="0" smtClean="0"/>
              <a:t>(Dense(</a:t>
            </a:r>
            <a:r>
              <a:rPr lang="en-IN" dirty="0" err="1" smtClean="0"/>
              <a:t>output_dim</a:t>
            </a:r>
            <a:r>
              <a:rPr lang="en-IN" dirty="0" smtClean="0"/>
              <a:t> = 16, init = 'uniform' , activation = '</a:t>
            </a:r>
            <a:r>
              <a:rPr lang="en-IN" dirty="0" err="1" smtClean="0"/>
              <a:t>relu</a:t>
            </a:r>
            <a:r>
              <a:rPr lang="en-IN" dirty="0" smtClean="0"/>
              <a:t>' ))</a:t>
            </a:r>
            <a:endParaRPr lang="en-GB" dirty="0" smtClean="0"/>
          </a:p>
          <a:p>
            <a:r>
              <a:rPr lang="en-IN" dirty="0" smtClean="0"/>
              <a:t> </a:t>
            </a:r>
            <a:endParaRPr lang="en-GB" dirty="0" smtClean="0"/>
          </a:p>
          <a:p>
            <a:r>
              <a:rPr lang="en-IN" dirty="0" smtClean="0"/>
              <a:t> </a:t>
            </a:r>
            <a:endParaRPr lang="en-GB" dirty="0" smtClean="0"/>
          </a:p>
          <a:p>
            <a:r>
              <a:rPr lang="en-IN" dirty="0" smtClean="0"/>
              <a:t>#Adding the third hidden layer</a:t>
            </a:r>
            <a:endParaRPr lang="en-GB" dirty="0" smtClean="0"/>
          </a:p>
          <a:p>
            <a:r>
              <a:rPr lang="en-IN" dirty="0" err="1" smtClean="0"/>
              <a:t>classifier.add</a:t>
            </a:r>
            <a:r>
              <a:rPr lang="en-IN" dirty="0" smtClean="0"/>
              <a:t>(Dense(</a:t>
            </a:r>
            <a:r>
              <a:rPr lang="en-IN" dirty="0" err="1" smtClean="0"/>
              <a:t>output_dim</a:t>
            </a:r>
            <a:r>
              <a:rPr lang="en-IN" dirty="0" smtClean="0"/>
              <a:t> = 16, init = 'uniform' , activation = '</a:t>
            </a:r>
            <a:r>
              <a:rPr lang="en-IN" dirty="0" err="1" smtClean="0"/>
              <a:t>relu</a:t>
            </a:r>
            <a:r>
              <a:rPr lang="en-IN" dirty="0" smtClean="0"/>
              <a:t>' ))</a:t>
            </a:r>
            <a:endParaRPr lang="en-GB" dirty="0" smtClean="0"/>
          </a:p>
          <a:p>
            <a:r>
              <a:rPr lang="en-IN" dirty="0" smtClean="0"/>
              <a:t> </a:t>
            </a:r>
            <a:endParaRPr lang="en-GB" dirty="0" smtClean="0"/>
          </a:p>
          <a:p>
            <a:r>
              <a:rPr lang="en-IN" dirty="0" smtClean="0"/>
              <a:t> </a:t>
            </a:r>
            <a:endParaRPr lang="en-GB" dirty="0" smtClean="0"/>
          </a:p>
          <a:p>
            <a:r>
              <a:rPr lang="en-IN" dirty="0" smtClean="0"/>
              <a:t>#Adding the output layer</a:t>
            </a:r>
            <a:endParaRPr lang="en-GB" dirty="0" smtClean="0"/>
          </a:p>
          <a:p>
            <a:r>
              <a:rPr lang="en-IN" dirty="0" err="1" smtClean="0"/>
              <a:t>classifier.add</a:t>
            </a:r>
            <a:r>
              <a:rPr lang="en-IN" dirty="0" smtClean="0"/>
              <a:t>(Dense(</a:t>
            </a:r>
            <a:r>
              <a:rPr lang="en-IN" dirty="0" err="1" smtClean="0"/>
              <a:t>output_dim</a:t>
            </a:r>
            <a:r>
              <a:rPr lang="en-IN" dirty="0" smtClean="0"/>
              <a:t> = 1, init = 'uniform' , activation = 'sigmoid' ))</a:t>
            </a:r>
            <a:endParaRPr lang="en-GB" dirty="0" smtClean="0"/>
          </a:p>
          <a:p>
            <a:r>
              <a:rPr lang="en-IN" dirty="0" smtClean="0"/>
              <a:t> </a:t>
            </a:r>
            <a:endParaRPr lang="en-GB" dirty="0" smtClean="0"/>
          </a:p>
          <a:p>
            <a:r>
              <a:rPr lang="en-IN" dirty="0" smtClean="0"/>
              <a:t> </a:t>
            </a:r>
            <a:endParaRPr lang="en-GB" dirty="0" smtClean="0"/>
          </a:p>
          <a:p>
            <a:r>
              <a:rPr lang="en-IN" dirty="0" smtClean="0"/>
              <a:t>#Compiling the ANN</a:t>
            </a:r>
            <a:endParaRPr lang="en-GB" dirty="0" smtClean="0"/>
          </a:p>
          <a:p>
            <a:r>
              <a:rPr lang="en-IN" dirty="0" err="1" smtClean="0"/>
              <a:t>classifier.compile</a:t>
            </a:r>
            <a:r>
              <a:rPr lang="en-IN" dirty="0" smtClean="0"/>
              <a:t>(optimizer = '</a:t>
            </a:r>
            <a:r>
              <a:rPr lang="en-IN" dirty="0" err="1" smtClean="0"/>
              <a:t>adam</a:t>
            </a:r>
            <a:r>
              <a:rPr lang="en-IN" dirty="0" smtClean="0"/>
              <a:t>', loss = '</a:t>
            </a:r>
            <a:r>
              <a:rPr lang="en-IN" dirty="0" err="1" smtClean="0"/>
              <a:t>binary_crossentropy</a:t>
            </a:r>
            <a:r>
              <a:rPr lang="en-IN" dirty="0" smtClean="0"/>
              <a:t>', metrics = ['accuracy'])</a:t>
            </a:r>
            <a:endParaRPr lang="en-GB" dirty="0" smtClean="0"/>
          </a:p>
          <a:p>
            <a:r>
              <a:rPr lang="en-IN" dirty="0" smtClean="0"/>
              <a:t> </a:t>
            </a:r>
            <a:endParaRPr lang="en-GB" dirty="0" smtClean="0"/>
          </a:p>
          <a:p>
            <a:r>
              <a:rPr lang="en-IN" dirty="0" smtClean="0"/>
              <a:t>#fitting ANN to the Training set</a:t>
            </a:r>
            <a:endParaRPr lang="en-GB" dirty="0" smtClean="0"/>
          </a:p>
          <a:p>
            <a:r>
              <a:rPr lang="en-IN" dirty="0" smtClean="0"/>
              <a:t>classifier.fit(</a:t>
            </a:r>
            <a:r>
              <a:rPr lang="en-IN" dirty="0" err="1" smtClean="0"/>
              <a:t>X_train</a:t>
            </a:r>
            <a:r>
              <a:rPr lang="en-IN" dirty="0" smtClean="0"/>
              <a:t>, </a:t>
            </a:r>
            <a:r>
              <a:rPr lang="en-IN" dirty="0" err="1" smtClean="0"/>
              <a:t>y_train</a:t>
            </a:r>
            <a:r>
              <a:rPr lang="en-IN" dirty="0" smtClean="0"/>
              <a:t>, </a:t>
            </a:r>
            <a:r>
              <a:rPr lang="en-IN" dirty="0" err="1" smtClean="0"/>
              <a:t>batch_size</a:t>
            </a:r>
            <a:r>
              <a:rPr lang="en-IN" dirty="0" smtClean="0"/>
              <a:t> =1000 , </a:t>
            </a:r>
            <a:r>
              <a:rPr lang="en-IN" dirty="0" err="1" smtClean="0"/>
              <a:t>nb_epoch</a:t>
            </a:r>
            <a:r>
              <a:rPr lang="en-IN" dirty="0" smtClean="0"/>
              <a:t> = 100)</a:t>
            </a:r>
            <a:endParaRPr lang="en-GB" dirty="0" smtClean="0"/>
          </a:p>
          <a:p>
            <a:r>
              <a:rPr lang="en-IN" dirty="0" smtClean="0"/>
              <a:t> </a:t>
            </a:r>
            <a:endParaRPr lang="en-GB" dirty="0" smtClean="0"/>
          </a:p>
          <a:p>
            <a:r>
              <a:rPr lang="en-IN" dirty="0" smtClean="0"/>
              <a:t># Predicting the Test set results</a:t>
            </a:r>
            <a:endParaRPr lang="en-GB" dirty="0" smtClean="0"/>
          </a:p>
          <a:p>
            <a:r>
              <a:rPr lang="en-IN" dirty="0" err="1" smtClean="0"/>
              <a:t>y_pred</a:t>
            </a:r>
            <a:r>
              <a:rPr lang="en-IN" dirty="0" smtClean="0"/>
              <a:t> = </a:t>
            </a:r>
            <a:r>
              <a:rPr lang="en-IN" dirty="0" err="1" smtClean="0"/>
              <a:t>classifier.predict</a:t>
            </a:r>
            <a:r>
              <a:rPr lang="en-IN" dirty="0" smtClean="0"/>
              <a:t>(</a:t>
            </a:r>
            <a:r>
              <a:rPr lang="en-IN" dirty="0" err="1" smtClean="0"/>
              <a:t>X_test</a:t>
            </a:r>
            <a:r>
              <a:rPr lang="en-IN" dirty="0" smtClean="0"/>
              <a:t>)</a:t>
            </a:r>
            <a:endParaRPr lang="en-GB" dirty="0" smtClean="0"/>
          </a:p>
          <a:p>
            <a:r>
              <a:rPr lang="en-IN" dirty="0" err="1" smtClean="0"/>
              <a:t>y_pred</a:t>
            </a:r>
            <a:r>
              <a:rPr lang="en-IN" dirty="0" smtClean="0"/>
              <a:t> = </a:t>
            </a:r>
            <a:r>
              <a:rPr lang="en-IN" dirty="0" err="1" smtClean="0"/>
              <a:t>classifier.predict</a:t>
            </a:r>
            <a:r>
              <a:rPr lang="en-IN" dirty="0" smtClean="0"/>
              <a:t>(</a:t>
            </a:r>
            <a:r>
              <a:rPr lang="en-IN" dirty="0" err="1" smtClean="0"/>
              <a:t>sc.transform</a:t>
            </a:r>
            <a:r>
              <a:rPr lang="en-IN" dirty="0" smtClean="0"/>
              <a:t>(</a:t>
            </a:r>
            <a:r>
              <a:rPr lang="en-IN" dirty="0" err="1" smtClean="0"/>
              <a:t>np.array</a:t>
            </a:r>
            <a:r>
              <a:rPr lang="en-IN" dirty="0" smtClean="0"/>
              <a:t>([[0.00E+00,0.004954129,-0.00135893,0.004767455,-0.008526795,-0.00118725,0.004382603,-0.000651758,-0.03157736,-0.007815173,0.00280153,0.00610745,0.005736843,0.005886622,0.00395724,-0.001407764,	0.001572102,	-0.001740023,	-0.001308009,	0.003346061,	-0.000695411	,0.000771683,	-0.001459152	,0.002673313,	-0.001022762	,0.000871385,	-0.003662355	,0.005480237,	-0.004953712,	0.003154866,	-0.002783455]</a:t>
            </a:r>
            <a:endParaRPr lang="en-GB" dirty="0" smtClean="0"/>
          </a:p>
          <a:p>
            <a:r>
              <a:rPr lang="en-IN" dirty="0" smtClean="0"/>
              <a:t>])))</a:t>
            </a:r>
            <a:endParaRPr lang="en-GB" dirty="0" smtClean="0"/>
          </a:p>
          <a:p>
            <a:r>
              <a:rPr lang="en-IN" dirty="0" smtClean="0"/>
              <a:t>if (</a:t>
            </a:r>
            <a:r>
              <a:rPr lang="en-IN" dirty="0" err="1" smtClean="0"/>
              <a:t>y_pred</a:t>
            </a:r>
            <a:r>
              <a:rPr lang="en-IN" dirty="0" smtClean="0"/>
              <a:t>&gt;0.5):</a:t>
            </a:r>
            <a:endParaRPr lang="en-GB" dirty="0" smtClean="0"/>
          </a:p>
          <a:p>
            <a:r>
              <a:rPr lang="en-IN" dirty="0" err="1" smtClean="0"/>
              <a:t>y_pred</a:t>
            </a:r>
            <a:r>
              <a:rPr lang="en-IN" dirty="0" smtClean="0"/>
              <a:t> = True</a:t>
            </a:r>
            <a:endParaRPr lang="en-GB" dirty="0" smtClean="0"/>
          </a:p>
          <a:p>
            <a:r>
              <a:rPr lang="en-IN" dirty="0" smtClean="0"/>
              <a:t>else:</a:t>
            </a:r>
            <a:endParaRPr lang="en-GB" dirty="0" smtClean="0"/>
          </a:p>
          <a:p>
            <a:r>
              <a:rPr lang="en-IN" dirty="0" err="1" smtClean="0"/>
              <a:t>y_pred</a:t>
            </a:r>
            <a:r>
              <a:rPr lang="en-IN" dirty="0" smtClean="0"/>
              <a:t> = False</a:t>
            </a:r>
            <a:endParaRPr lang="en-GB" dirty="0" smtClean="0"/>
          </a:p>
          <a:p>
            <a:r>
              <a:rPr lang="en-IN" dirty="0" smtClean="0"/>
              <a:t> </a:t>
            </a:r>
            <a:endParaRPr lang="en-GB" dirty="0" smtClean="0"/>
          </a:p>
        </p:txBody>
      </p:sp>
      <p:sp>
        <p:nvSpPr>
          <p:cNvPr id="3" name="Title 2"/>
          <p:cNvSpPr>
            <a:spLocks noGrp="1"/>
          </p:cNvSpPr>
          <p:nvPr>
            <p:ph type="title"/>
          </p:nvPr>
        </p:nvSpPr>
        <p:spPr/>
        <p:txBody>
          <a:bodyPr/>
          <a:lstStyle/>
          <a:p>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IN" dirty="0" smtClean="0"/>
              <a:t>y_pred2 = </a:t>
            </a:r>
            <a:r>
              <a:rPr lang="en-IN" dirty="0" err="1" smtClean="0"/>
              <a:t>classifier.predict</a:t>
            </a:r>
            <a:r>
              <a:rPr lang="en-IN" dirty="0" smtClean="0"/>
              <a:t>(</a:t>
            </a:r>
            <a:r>
              <a:rPr lang="en-IN" dirty="0" err="1" smtClean="0"/>
              <a:t>sc.transform</a:t>
            </a:r>
            <a:r>
              <a:rPr lang="en-IN" dirty="0" smtClean="0"/>
              <a:t>(</a:t>
            </a:r>
            <a:r>
              <a:rPr lang="en-IN" dirty="0" err="1" smtClean="0"/>
              <a:t>np.array</a:t>
            </a:r>
            <a:r>
              <a:rPr lang="en-IN" dirty="0" smtClean="0"/>
              <a:t>([[2.93E-03,	-0.01978657,	0.005272564,	-0.003470697,	0.004499115,	-0.02361103,	0.004458822,	0.0128046,	0.02860562,	0.009632573,	0.0045349	,-0.004647456,	0.0162496	,-0.01543104,	0.01038449,	-0.0140401,	0.005387217,	-0.004955489,	0.009316035,	-0.003598712,	0.006795108,	-0.001712944,	0.007826921,	0.000537507,	0.009287003,	0.000920057,	-0.001097824	,-0.00259589	,0.01336877	,-0.00136384	,0.003096842]])))</a:t>
            </a:r>
            <a:endParaRPr lang="en-GB" dirty="0" smtClean="0"/>
          </a:p>
          <a:p>
            <a:r>
              <a:rPr lang="en-IN" dirty="0" smtClean="0"/>
              <a:t>if (y_pred2&gt;0.5):</a:t>
            </a:r>
            <a:endParaRPr lang="en-GB" dirty="0" smtClean="0"/>
          </a:p>
          <a:p>
            <a:r>
              <a:rPr lang="en-IN" dirty="0" smtClean="0"/>
              <a:t>    y_pred2 = True</a:t>
            </a:r>
            <a:endParaRPr lang="en-GB" dirty="0" smtClean="0"/>
          </a:p>
          <a:p>
            <a:r>
              <a:rPr lang="en-IN" dirty="0" smtClean="0"/>
              <a:t> </a:t>
            </a:r>
            <a:endParaRPr lang="en-GB" dirty="0" smtClean="0"/>
          </a:p>
          <a:p>
            <a:r>
              <a:rPr lang="en-IN" dirty="0" smtClean="0"/>
              <a:t>else:</a:t>
            </a:r>
            <a:endParaRPr lang="en-GB" dirty="0" smtClean="0"/>
          </a:p>
          <a:p>
            <a:r>
              <a:rPr lang="en-IN" dirty="0" smtClean="0"/>
              <a:t>    y_pred2 = False</a:t>
            </a:r>
            <a:endParaRPr lang="en-GB" dirty="0" smtClean="0"/>
          </a:p>
          <a:p>
            <a:r>
              <a:rPr lang="en-IN" dirty="0" smtClean="0"/>
              <a:t> </a:t>
            </a:r>
            <a:endParaRPr lang="en-GB" dirty="0" smtClean="0"/>
          </a:p>
          <a:p>
            <a:r>
              <a:rPr lang="en-IN" dirty="0" smtClean="0"/>
              <a:t> </a:t>
            </a:r>
            <a:endParaRPr lang="en-GB" dirty="0" smtClean="0"/>
          </a:p>
          <a:p>
            <a:r>
              <a:rPr lang="en-IN" dirty="0" smtClean="0"/>
              <a:t>y_pred3 = </a:t>
            </a:r>
            <a:r>
              <a:rPr lang="en-IN" dirty="0" err="1" smtClean="0"/>
              <a:t>classifier.predict</a:t>
            </a:r>
            <a:r>
              <a:rPr lang="en-IN" dirty="0" smtClean="0"/>
              <a:t>(</a:t>
            </a:r>
            <a:r>
              <a:rPr lang="en-IN" dirty="0" err="1" smtClean="0"/>
              <a:t>sc.transform</a:t>
            </a:r>
            <a:r>
              <a:rPr lang="en-IN" dirty="0" smtClean="0"/>
              <a:t>(</a:t>
            </a:r>
            <a:r>
              <a:rPr lang="en-IN" dirty="0" err="1" smtClean="0"/>
              <a:t>np.array</a:t>
            </a:r>
            <a:r>
              <a:rPr lang="en-IN" dirty="0" smtClean="0"/>
              <a:t>([[1.56E-02,	-0.05745137	,-0.01929993,	-0.01470184	,0.01333202	,-0.04396094,	-0.04732147	,-0.04605642	,-0.006040871	,-0.04604396	,-0.03166394	,-0.0208198	,0.02659251	,-0.05626581	,0.0307616	,-0.03393319,	0.03228329	,0.009362843,	0.01875691	,-0.001492471	,0.03549647	,-0.0688064	,0.01738056	,-0.04961761,	0.01526522	,-0.06686546,	0.02153684	,-0.02995655,	0.0701599,	-0.03773249	,0.02832786]])))      </a:t>
            </a:r>
            <a:endParaRPr lang="en-GB" dirty="0" smtClean="0"/>
          </a:p>
          <a:p>
            <a:r>
              <a:rPr lang="en-IN" dirty="0" smtClean="0"/>
              <a:t>if (y_pred3&gt;0.5):</a:t>
            </a:r>
            <a:endParaRPr lang="en-GB" dirty="0" smtClean="0"/>
          </a:p>
          <a:p>
            <a:r>
              <a:rPr lang="en-IN" dirty="0" smtClean="0"/>
              <a:t>    y_pred3 = True</a:t>
            </a:r>
            <a:endParaRPr lang="en-GB" dirty="0" smtClean="0"/>
          </a:p>
          <a:p>
            <a:r>
              <a:rPr lang="en-IN" dirty="0" smtClean="0"/>
              <a:t> </a:t>
            </a:r>
            <a:endParaRPr lang="en-GB" dirty="0" smtClean="0"/>
          </a:p>
          <a:p>
            <a:r>
              <a:rPr lang="en-IN" dirty="0" smtClean="0"/>
              <a:t>else:</a:t>
            </a:r>
            <a:endParaRPr lang="en-GB" dirty="0" smtClean="0"/>
          </a:p>
          <a:p>
            <a:r>
              <a:rPr lang="en-IN" dirty="0" smtClean="0"/>
              <a:t>    y_pred3 = False</a:t>
            </a:r>
            <a:endParaRPr lang="en-GB" dirty="0" smtClean="0"/>
          </a:p>
          <a:p>
            <a:r>
              <a:rPr lang="en-IN" dirty="0" smtClean="0"/>
              <a:t> </a:t>
            </a:r>
            <a:endParaRPr lang="en-GB" dirty="0" smtClean="0"/>
          </a:p>
          <a:p>
            <a:r>
              <a:rPr lang="en-IN" dirty="0" smtClean="0"/>
              <a:t> </a:t>
            </a:r>
            <a:endParaRPr lang="en-GB" dirty="0" smtClean="0"/>
          </a:p>
          <a:p>
            <a:r>
              <a:rPr lang="en-IN" dirty="0" smtClean="0"/>
              <a:t>y_pred4 = </a:t>
            </a:r>
            <a:r>
              <a:rPr lang="en-IN" dirty="0" err="1" smtClean="0"/>
              <a:t>classifier.predict</a:t>
            </a:r>
            <a:r>
              <a:rPr lang="en-IN" dirty="0" smtClean="0"/>
              <a:t>(</a:t>
            </a:r>
            <a:r>
              <a:rPr lang="en-IN" dirty="0" err="1" smtClean="0"/>
              <a:t>sc.transform</a:t>
            </a:r>
            <a:r>
              <a:rPr lang="en-IN" dirty="0" smtClean="0"/>
              <a:t>(</a:t>
            </a:r>
            <a:r>
              <a:rPr lang="en-IN" dirty="0" err="1" smtClean="0"/>
              <a:t>np.array</a:t>
            </a:r>
            <a:r>
              <a:rPr lang="en-IN" dirty="0" smtClean="0"/>
              <a:t>([[1.07E-02	,0.02266581	,-0.05025517	,0.04628153	,-0.05691658,	0.008091589	,0.02481791,	0.020448	,-0.04353936	,0.002702039	,0.02185528	,-0.03014893	,-0.01361173	,0.003174966	,-0.01348101	,-0.03064758	,0.01970412	,-0.02633141	,-0.001082268	,-0.02214634	,0.01889488	,0.007505111	,0.0216178	,0.007586624,	0.02598811	,0.01304164	,-0.01933327	,-0.003960259	,-0.003659457	,-0.006797105	,-0.0148313]])))</a:t>
            </a:r>
            <a:endParaRPr lang="en-GB" dirty="0" smtClean="0"/>
          </a:p>
          <a:p>
            <a:r>
              <a:rPr lang="en-IN" dirty="0" smtClean="0"/>
              <a:t>if (y_pred4&gt;0.5):</a:t>
            </a:r>
            <a:endParaRPr lang="en-GB" dirty="0" smtClean="0"/>
          </a:p>
          <a:p>
            <a:r>
              <a:rPr lang="en-IN" dirty="0" smtClean="0"/>
              <a:t>    y_pred4 = True</a:t>
            </a:r>
            <a:endParaRPr lang="en-GB" dirty="0" smtClean="0"/>
          </a:p>
          <a:p>
            <a:r>
              <a:rPr lang="en-IN" dirty="0" smtClean="0"/>
              <a:t> </a:t>
            </a:r>
            <a:endParaRPr lang="en-GB" dirty="0" smtClean="0"/>
          </a:p>
          <a:p>
            <a:r>
              <a:rPr lang="en-IN" dirty="0" smtClean="0"/>
              <a:t>else:</a:t>
            </a:r>
            <a:endParaRPr lang="en-GB" dirty="0" smtClean="0"/>
          </a:p>
          <a:p>
            <a:r>
              <a:rPr lang="en-IN" dirty="0" smtClean="0"/>
              <a:t>    y_pred4 = False</a:t>
            </a:r>
            <a:endParaRPr lang="en-GB" dirty="0" smtClean="0"/>
          </a:p>
          <a:p>
            <a:r>
              <a:rPr lang="en-IN" dirty="0" smtClean="0"/>
              <a:t> </a:t>
            </a:r>
            <a:endParaRPr lang="en-GB" dirty="0" smtClean="0"/>
          </a:p>
          <a:p>
            <a:r>
              <a:rPr lang="en-IN" dirty="0" smtClean="0"/>
              <a:t> </a:t>
            </a:r>
            <a:endParaRPr lang="en-GB" dirty="0" smtClean="0"/>
          </a:p>
          <a:p>
            <a:endParaRPr lang="en-GB" dirty="0" smtClean="0"/>
          </a:p>
          <a:p>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en-IN" dirty="0" smtClean="0"/>
              <a:t>y_pred5 = </a:t>
            </a:r>
            <a:r>
              <a:rPr lang="en-IN" dirty="0" err="1" smtClean="0"/>
              <a:t>classifier.predict</a:t>
            </a:r>
            <a:r>
              <a:rPr lang="en-IN" dirty="0" smtClean="0"/>
              <a:t>(</a:t>
            </a:r>
            <a:r>
              <a:rPr lang="en-IN" dirty="0" err="1" smtClean="0"/>
              <a:t>sc.transform</a:t>
            </a:r>
            <a:r>
              <a:rPr lang="en-IN" dirty="0" smtClean="0"/>
              <a:t>(</a:t>
            </a:r>
            <a:r>
              <a:rPr lang="en-IN" dirty="0" err="1" smtClean="0"/>
              <a:t>np.array</a:t>
            </a:r>
            <a:r>
              <a:rPr lang="en-IN" dirty="0" smtClean="0"/>
              <a:t>([[2.64E-02	,0.05141491,	0.1371299,	0.01410442,	0.05277888,	0.08098627,	0.0765454,	-0.03402597,	-0.03920335,	0.009691,	0.03192964,	0.03976386,	0.01606074,	0.01855531,	-0.01870973,	0.08450627,	-0.0469705,	0.00365792,	-0.02952722,	0.02933582,	-0.0469683,	0.07505307,	-0.04142286,	0.024223,	-0.07352217,	0.06647334,	-0.06438492,	0.07537909,	-0.1402242,	0.08180247,	-0.06571731]])))</a:t>
            </a:r>
            <a:endParaRPr lang="en-GB" dirty="0" smtClean="0"/>
          </a:p>
          <a:p>
            <a:r>
              <a:rPr lang="en-IN" dirty="0" smtClean="0"/>
              <a:t>if (y_pred5&gt;0.5):</a:t>
            </a:r>
            <a:endParaRPr lang="en-GB" dirty="0" smtClean="0"/>
          </a:p>
          <a:p>
            <a:r>
              <a:rPr lang="en-IN" dirty="0" smtClean="0"/>
              <a:t>    y_pred5 = True</a:t>
            </a:r>
            <a:endParaRPr lang="en-GB" dirty="0" smtClean="0"/>
          </a:p>
          <a:p>
            <a:r>
              <a:rPr lang="en-IN" dirty="0" smtClean="0"/>
              <a:t> </a:t>
            </a:r>
            <a:endParaRPr lang="en-GB" dirty="0" smtClean="0"/>
          </a:p>
          <a:p>
            <a:r>
              <a:rPr lang="en-IN" dirty="0" smtClean="0"/>
              <a:t>else:</a:t>
            </a:r>
            <a:endParaRPr lang="en-GB" dirty="0" smtClean="0"/>
          </a:p>
          <a:p>
            <a:r>
              <a:rPr lang="en-IN" dirty="0" smtClean="0"/>
              <a:t>    y_pred5 = False</a:t>
            </a:r>
            <a:endParaRPr lang="en-GB" dirty="0" smtClean="0"/>
          </a:p>
          <a:p>
            <a:r>
              <a:rPr lang="en-IN" dirty="0" smtClean="0"/>
              <a:t> </a:t>
            </a:r>
            <a:endParaRPr lang="en-GB" dirty="0" smtClean="0"/>
          </a:p>
          <a:p>
            <a:r>
              <a:rPr lang="en-IN" dirty="0" smtClean="0"/>
              <a:t> </a:t>
            </a:r>
            <a:endParaRPr lang="en-GB" dirty="0" smtClean="0"/>
          </a:p>
          <a:p>
            <a:r>
              <a:rPr lang="en-IN" dirty="0" smtClean="0"/>
              <a:t> </a:t>
            </a:r>
            <a:endParaRPr lang="en-GB" dirty="0" smtClean="0"/>
          </a:p>
          <a:p>
            <a:r>
              <a:rPr lang="en-IN" dirty="0" smtClean="0"/>
              <a:t>y_pred6 = </a:t>
            </a:r>
            <a:r>
              <a:rPr lang="en-IN" dirty="0" err="1" smtClean="0"/>
              <a:t>classifier.predict</a:t>
            </a:r>
            <a:r>
              <a:rPr lang="en-IN" dirty="0" smtClean="0"/>
              <a:t>(</a:t>
            </a:r>
            <a:r>
              <a:rPr lang="en-IN" dirty="0" err="1" smtClean="0"/>
              <a:t>sc.transform</a:t>
            </a:r>
            <a:r>
              <a:rPr lang="en-IN" dirty="0" smtClean="0"/>
              <a:t>(</a:t>
            </a:r>
            <a:r>
              <a:rPr lang="en-IN" dirty="0" err="1" smtClean="0"/>
              <a:t>np.array</a:t>
            </a:r>
            <a:r>
              <a:rPr lang="en-IN" dirty="0" smtClean="0"/>
              <a:t>([[1.86E-02	,-0.02970519	,-0.146157	,-0.01000619	,-0.06614485	,-0.1572252	,-0.04276229	,0.1335134	,-0.3211988	,0.07301298	,-0.01995921	,-0.1028809	,0.001871698	,-0.03145802	,0.006327968	,-0.118453	,0.07570876	,-0.0677254	,0.04361693	,-0.08076902	,0.07341506	,-0.05298574	,0.05783384	,-0.04011805	,0.05608254	,-0.06115766	,0.0548408	,-0.1656903	,0.09615924	,-0.1994943	,0.03413431]])))</a:t>
            </a:r>
            <a:endParaRPr lang="en-GB" dirty="0" smtClean="0"/>
          </a:p>
          <a:p>
            <a:r>
              <a:rPr lang="en-IN" dirty="0" smtClean="0"/>
              <a:t>if (y_pred6&gt;0.5):</a:t>
            </a:r>
            <a:endParaRPr lang="en-GB" dirty="0" smtClean="0"/>
          </a:p>
          <a:p>
            <a:r>
              <a:rPr lang="en-IN" dirty="0" smtClean="0"/>
              <a:t>    y_pred6 = True</a:t>
            </a:r>
            <a:endParaRPr lang="en-GB" dirty="0" smtClean="0"/>
          </a:p>
          <a:p>
            <a:r>
              <a:rPr lang="en-IN" dirty="0" smtClean="0"/>
              <a:t> </a:t>
            </a:r>
            <a:endParaRPr lang="en-GB" dirty="0" smtClean="0"/>
          </a:p>
          <a:p>
            <a:r>
              <a:rPr lang="en-IN" dirty="0" smtClean="0"/>
              <a:t>else:</a:t>
            </a:r>
            <a:endParaRPr lang="en-GB" dirty="0" smtClean="0"/>
          </a:p>
          <a:p>
            <a:r>
              <a:rPr lang="en-IN" dirty="0" smtClean="0"/>
              <a:t>    y_pred6 = False</a:t>
            </a:r>
            <a:endParaRPr lang="en-GB" dirty="0" smtClean="0"/>
          </a:p>
          <a:p>
            <a:r>
              <a:rPr lang="en-IN" dirty="0" smtClean="0"/>
              <a:t> </a:t>
            </a:r>
            <a:endParaRPr lang="en-GB" dirty="0" smtClean="0"/>
          </a:p>
          <a:p>
            <a:r>
              <a:rPr lang="en-IN" dirty="0" smtClean="0"/>
              <a:t> </a:t>
            </a:r>
            <a:endParaRPr lang="en-GB" dirty="0" smtClean="0"/>
          </a:p>
          <a:p>
            <a:r>
              <a:rPr lang="en-IN" dirty="0" smtClean="0"/>
              <a:t> </a:t>
            </a:r>
            <a:endParaRPr lang="en-GB" dirty="0" smtClean="0"/>
          </a:p>
          <a:p>
            <a:r>
              <a:rPr lang="en-IN" dirty="0" smtClean="0"/>
              <a:t># Making the Confusion Matrix</a:t>
            </a:r>
            <a:endParaRPr lang="en-GB" dirty="0" smtClean="0"/>
          </a:p>
          <a:p>
            <a:r>
              <a:rPr lang="en-IN" dirty="0" err="1" smtClean="0"/>
              <a:t>fromsklearn.metrics</a:t>
            </a:r>
            <a:r>
              <a:rPr lang="en-IN" dirty="0" smtClean="0"/>
              <a:t> import </a:t>
            </a:r>
            <a:r>
              <a:rPr lang="en-IN" dirty="0" err="1" smtClean="0"/>
              <a:t>confusion_matrix</a:t>
            </a:r>
            <a:endParaRPr lang="en-GB" dirty="0" smtClean="0"/>
          </a:p>
          <a:p>
            <a:r>
              <a:rPr lang="en-IN" dirty="0" smtClean="0"/>
              <a:t>cm = </a:t>
            </a:r>
            <a:r>
              <a:rPr lang="en-IN" dirty="0" err="1" smtClean="0"/>
              <a:t>confusion_matrix</a:t>
            </a:r>
            <a:r>
              <a:rPr lang="en-IN" dirty="0" smtClean="0"/>
              <a:t>(</a:t>
            </a:r>
            <a:r>
              <a:rPr lang="en-IN" dirty="0" err="1" smtClean="0"/>
              <a:t>y_test</a:t>
            </a:r>
            <a:r>
              <a:rPr lang="en-IN" dirty="0" smtClean="0"/>
              <a:t>, </a:t>
            </a:r>
            <a:r>
              <a:rPr lang="en-IN" dirty="0" err="1" smtClean="0"/>
              <a:t>y_pred</a:t>
            </a:r>
            <a:r>
              <a:rPr lang="en-IN" dirty="0" smtClean="0"/>
              <a:t>)</a:t>
            </a:r>
            <a:endParaRPr lang="en-GB" dirty="0" smtClean="0"/>
          </a:p>
        </p:txBody>
      </p:sp>
      <p:sp>
        <p:nvSpPr>
          <p:cNvPr id="3" name="Title 2"/>
          <p:cNvSpPr>
            <a:spLocks noGrp="1"/>
          </p:cNvSpPr>
          <p:nvPr>
            <p:ph type="title"/>
          </p:nvPr>
        </p:nvSpPr>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Firstly, we have taken the dataset of damaged and undamaged readings of a building from the Qatar University’s website </a:t>
            </a:r>
            <a:r>
              <a:rPr lang="en-IN" sz="2000" dirty="0" smtClean="0">
                <a:hlinkClick r:id="rId2"/>
              </a:rPr>
              <a:t>http://www.structuraldamagedetection.com/benchmark/qugs/</a:t>
            </a:r>
            <a:endParaRPr lang="en-IN" sz="2000" dirty="0" smtClean="0"/>
          </a:p>
          <a:p>
            <a:r>
              <a:rPr lang="en-IN" sz="2000" dirty="0" smtClean="0"/>
              <a:t>Then we merged two datasets in a one CSV file and also added an extra column of 0 and 1 to classify them into undamaged and damaged category.</a:t>
            </a:r>
          </a:p>
          <a:p>
            <a:r>
              <a:rPr lang="en-IN" sz="2000" dirty="0" smtClean="0"/>
              <a:t>Firstly we applied Random Forest Classifier , and calculated the accuracy of test set through confusion matrix which was found to be 86 % (approx.)</a:t>
            </a:r>
          </a:p>
          <a:p>
            <a:r>
              <a:rPr lang="en-IN" sz="2000" dirty="0" smtClean="0"/>
              <a:t>Then we applied ANN and calculated accuracy was around 90.5 %.</a:t>
            </a:r>
            <a:endParaRPr lang="en-IN" sz="2000" dirty="0"/>
          </a:p>
        </p:txBody>
      </p:sp>
      <p:sp>
        <p:nvSpPr>
          <p:cNvPr id="2" name="Title 1"/>
          <p:cNvSpPr>
            <a:spLocks noGrp="1"/>
          </p:cNvSpPr>
          <p:nvPr>
            <p:ph type="title"/>
          </p:nvPr>
        </p:nvSpPr>
        <p:spPr/>
        <p:txBody>
          <a:bodyPr/>
          <a:lstStyle/>
          <a:p>
            <a:r>
              <a:rPr lang="en-IN" dirty="0" smtClean="0"/>
              <a:t>METHODOLOGY</a:t>
            </a:r>
            <a:endParaRPr lang="en-IN" dirty="0"/>
          </a:p>
        </p:txBody>
      </p:sp>
    </p:spTree>
    <p:extLst>
      <p:ext uri="{BB962C8B-B14F-4D97-AF65-F5344CB8AC3E}">
        <p14:creationId xmlns:p14="http://schemas.microsoft.com/office/powerpoint/2010/main" val="21570012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IN" dirty="0" smtClean="0"/>
              <a:t> </a:t>
            </a:r>
            <a:endParaRPr lang="en-GB" dirty="0" smtClean="0"/>
          </a:p>
          <a:p>
            <a:r>
              <a:rPr lang="en-IN" dirty="0" err="1" smtClean="0"/>
              <a:t>importnumpy</a:t>
            </a:r>
            <a:r>
              <a:rPr lang="en-IN" dirty="0" smtClean="0"/>
              <a:t> as </a:t>
            </a:r>
            <a:r>
              <a:rPr lang="en-IN" dirty="0" err="1" smtClean="0"/>
              <a:t>np</a:t>
            </a:r>
            <a:endParaRPr lang="en-GB" dirty="0" smtClean="0"/>
          </a:p>
          <a:p>
            <a:r>
              <a:rPr lang="en-IN" dirty="0" err="1" smtClean="0"/>
              <a:t>importmatplotlib.pyplot</a:t>
            </a:r>
            <a:r>
              <a:rPr lang="en-IN" dirty="0" smtClean="0"/>
              <a:t> as </a:t>
            </a:r>
            <a:r>
              <a:rPr lang="en-IN" dirty="0" err="1" smtClean="0"/>
              <a:t>plt</a:t>
            </a:r>
            <a:endParaRPr lang="en-GB" dirty="0" smtClean="0"/>
          </a:p>
          <a:p>
            <a:r>
              <a:rPr lang="en-IN" dirty="0" smtClean="0"/>
              <a:t>import pandas as pd</a:t>
            </a:r>
            <a:endParaRPr lang="en-GB" dirty="0" smtClean="0"/>
          </a:p>
          <a:p>
            <a:r>
              <a:rPr lang="en-IN" dirty="0" smtClean="0"/>
              <a:t> </a:t>
            </a:r>
            <a:endParaRPr lang="en-GB" dirty="0" smtClean="0"/>
          </a:p>
          <a:p>
            <a:r>
              <a:rPr lang="en-IN" dirty="0" smtClean="0"/>
              <a:t># Importing the dataset</a:t>
            </a:r>
            <a:endParaRPr lang="en-GB" dirty="0" smtClean="0"/>
          </a:p>
          <a:p>
            <a:r>
              <a:rPr lang="en-IN" dirty="0" smtClean="0"/>
              <a:t>dataset1 = </a:t>
            </a:r>
            <a:r>
              <a:rPr lang="en-IN" dirty="0" err="1" smtClean="0"/>
              <a:t>pd.read_csv</a:t>
            </a:r>
            <a:r>
              <a:rPr lang="en-IN" dirty="0" smtClean="0"/>
              <a:t>('merged1.csv')</a:t>
            </a:r>
            <a:endParaRPr lang="en-GB" dirty="0" smtClean="0"/>
          </a:p>
          <a:p>
            <a:r>
              <a:rPr lang="en-IN" dirty="0" smtClean="0"/>
              <a:t>X1 = dataset1.iloc[:, 0:31].values</a:t>
            </a:r>
            <a:endParaRPr lang="en-GB" dirty="0" smtClean="0"/>
          </a:p>
          <a:p>
            <a:r>
              <a:rPr lang="en-IN" dirty="0" smtClean="0"/>
              <a:t>y1 = dataset1.iloc[:, 31:].values</a:t>
            </a:r>
            <a:endParaRPr lang="en-GB" dirty="0" smtClean="0"/>
          </a:p>
          <a:p>
            <a:r>
              <a:rPr lang="en-IN" dirty="0" smtClean="0"/>
              <a:t> </a:t>
            </a:r>
            <a:endParaRPr lang="en-GB" dirty="0" smtClean="0"/>
          </a:p>
          <a:p>
            <a:r>
              <a:rPr lang="en-IN" dirty="0" smtClean="0"/>
              <a:t># Splitting the dataset into the Training set and Test set</a:t>
            </a:r>
            <a:endParaRPr lang="en-GB" dirty="0" smtClean="0"/>
          </a:p>
          <a:p>
            <a:r>
              <a:rPr lang="en-IN" dirty="0" err="1" smtClean="0"/>
              <a:t>fromsklearn.cross_validation</a:t>
            </a:r>
            <a:r>
              <a:rPr lang="en-IN" dirty="0" smtClean="0"/>
              <a:t> import </a:t>
            </a:r>
            <a:r>
              <a:rPr lang="en-IN" dirty="0" err="1" smtClean="0"/>
              <a:t>train_test_split</a:t>
            </a:r>
            <a:endParaRPr lang="en-GB" dirty="0" smtClean="0"/>
          </a:p>
          <a:p>
            <a:r>
              <a:rPr lang="en-IN" dirty="0" smtClean="0"/>
              <a:t>X1_train, X1_test, y1_train, y1_test = </a:t>
            </a:r>
            <a:r>
              <a:rPr lang="en-IN" dirty="0" err="1" smtClean="0"/>
              <a:t>train_test_split</a:t>
            </a:r>
            <a:r>
              <a:rPr lang="en-IN" dirty="0" smtClean="0"/>
              <a:t>(X1, y1, </a:t>
            </a:r>
            <a:r>
              <a:rPr lang="en-IN" dirty="0" err="1" smtClean="0"/>
              <a:t>test_size</a:t>
            </a:r>
            <a:r>
              <a:rPr lang="en-IN" dirty="0" smtClean="0"/>
              <a:t> = 0.25, </a:t>
            </a:r>
            <a:r>
              <a:rPr lang="en-IN" dirty="0" err="1" smtClean="0"/>
              <a:t>random_state</a:t>
            </a:r>
            <a:r>
              <a:rPr lang="en-IN" dirty="0" smtClean="0"/>
              <a:t> = 0)</a:t>
            </a:r>
            <a:endParaRPr lang="en-GB" dirty="0" smtClean="0"/>
          </a:p>
          <a:p>
            <a:r>
              <a:rPr lang="en-IN" dirty="0" smtClean="0"/>
              <a:t> </a:t>
            </a:r>
            <a:endParaRPr lang="en-GB" dirty="0" smtClean="0"/>
          </a:p>
          <a:p>
            <a:r>
              <a:rPr lang="en-IN" dirty="0" smtClean="0"/>
              <a:t># Feature Scaling</a:t>
            </a:r>
            <a:endParaRPr lang="en-GB" dirty="0" smtClean="0"/>
          </a:p>
          <a:p>
            <a:r>
              <a:rPr lang="en-IN" dirty="0" err="1" smtClean="0"/>
              <a:t>fromsklearn.preprocessing</a:t>
            </a:r>
            <a:r>
              <a:rPr lang="en-IN" dirty="0" smtClean="0"/>
              <a:t> import </a:t>
            </a:r>
            <a:r>
              <a:rPr lang="en-IN" dirty="0" err="1" smtClean="0"/>
              <a:t>StandardScaler</a:t>
            </a:r>
            <a:endParaRPr lang="en-GB" dirty="0" smtClean="0"/>
          </a:p>
          <a:p>
            <a:r>
              <a:rPr lang="en-IN" dirty="0" smtClean="0"/>
              <a:t>sc1 = </a:t>
            </a:r>
            <a:r>
              <a:rPr lang="en-IN" dirty="0" err="1" smtClean="0"/>
              <a:t>StandardScaler</a:t>
            </a:r>
            <a:r>
              <a:rPr lang="en-IN" dirty="0" smtClean="0"/>
              <a:t>()</a:t>
            </a:r>
            <a:endParaRPr lang="en-GB" dirty="0" smtClean="0"/>
          </a:p>
          <a:p>
            <a:r>
              <a:rPr lang="en-IN" dirty="0" smtClean="0"/>
              <a:t>X1_train = sc1.fit_transform(X1_train)</a:t>
            </a:r>
            <a:endParaRPr lang="en-GB" dirty="0" smtClean="0"/>
          </a:p>
          <a:p>
            <a:r>
              <a:rPr lang="en-IN" dirty="0" smtClean="0"/>
              <a:t>X1_test = sc1.transform(X1_test)</a:t>
            </a:r>
            <a:endParaRPr lang="en-GB" dirty="0" smtClean="0"/>
          </a:p>
          <a:p>
            <a:r>
              <a:rPr lang="en-IN" dirty="0" smtClean="0"/>
              <a:t> </a:t>
            </a:r>
            <a:endParaRPr lang="en-GB" dirty="0" smtClean="0"/>
          </a:p>
          <a:p>
            <a:r>
              <a:rPr lang="en-IN" dirty="0" smtClean="0"/>
              <a:t>y1_train=y1_train.reshape(589823,1)</a:t>
            </a:r>
            <a:endParaRPr lang="en-GB" dirty="0" smtClean="0"/>
          </a:p>
          <a:p>
            <a:r>
              <a:rPr lang="en-IN" dirty="0" smtClean="0"/>
              <a:t> </a:t>
            </a:r>
            <a:endParaRPr lang="en-GB" dirty="0" smtClean="0"/>
          </a:p>
          <a:p>
            <a:r>
              <a:rPr lang="en-IN" dirty="0" smtClean="0"/>
              <a:t> </a:t>
            </a:r>
            <a:endParaRPr lang="en-GB" dirty="0" smtClean="0"/>
          </a:p>
          <a:p>
            <a:r>
              <a:rPr lang="en-IN" dirty="0" smtClean="0"/>
              <a:t> </a:t>
            </a:r>
            <a:endParaRPr lang="en-GB" dirty="0" smtClean="0"/>
          </a:p>
          <a:p>
            <a:r>
              <a:rPr lang="en-IN" dirty="0" smtClean="0"/>
              <a:t>#Fitting Random Forest Regression to the dataset</a:t>
            </a:r>
            <a:endParaRPr lang="en-GB" dirty="0" smtClean="0"/>
          </a:p>
          <a:p>
            <a:r>
              <a:rPr lang="en-IN" dirty="0" err="1" smtClean="0"/>
              <a:t>fromsklearn.ensemble</a:t>
            </a:r>
            <a:r>
              <a:rPr lang="en-IN" dirty="0" smtClean="0"/>
              <a:t> import </a:t>
            </a:r>
            <a:r>
              <a:rPr lang="en-IN" dirty="0" err="1" smtClean="0"/>
              <a:t>RandomForestRegressor</a:t>
            </a:r>
            <a:endParaRPr lang="en-GB" dirty="0" smtClean="0"/>
          </a:p>
          <a:p>
            <a:r>
              <a:rPr lang="en-IN" dirty="0" err="1" smtClean="0"/>
              <a:t>regressor</a:t>
            </a:r>
            <a:r>
              <a:rPr lang="en-IN" dirty="0" smtClean="0"/>
              <a:t> = </a:t>
            </a:r>
            <a:r>
              <a:rPr lang="en-IN" dirty="0" err="1" smtClean="0"/>
              <a:t>RandomForestRegressor</a:t>
            </a:r>
            <a:r>
              <a:rPr lang="en-IN" dirty="0" smtClean="0"/>
              <a:t>(</a:t>
            </a:r>
            <a:r>
              <a:rPr lang="en-IN" dirty="0" err="1" smtClean="0"/>
              <a:t>n_estimators</a:t>
            </a:r>
            <a:r>
              <a:rPr lang="en-IN" dirty="0" smtClean="0"/>
              <a:t> = 10, </a:t>
            </a:r>
            <a:r>
              <a:rPr lang="en-IN" dirty="0" err="1" smtClean="0"/>
              <a:t>random_state</a:t>
            </a:r>
            <a:r>
              <a:rPr lang="en-IN" dirty="0" smtClean="0"/>
              <a:t> = 0)</a:t>
            </a:r>
            <a:endParaRPr lang="en-GB" dirty="0" smtClean="0"/>
          </a:p>
          <a:p>
            <a:r>
              <a:rPr lang="en-IN" dirty="0" smtClean="0"/>
              <a:t> </a:t>
            </a:r>
            <a:endParaRPr lang="en-GB" dirty="0" smtClean="0"/>
          </a:p>
          <a:p>
            <a:r>
              <a:rPr lang="en-IN" dirty="0" smtClean="0"/>
              <a:t>regressor.fit(X1_train,y1_train.ravel())</a:t>
            </a:r>
            <a:endParaRPr lang="en-GB" dirty="0" smtClean="0"/>
          </a:p>
          <a:p>
            <a:r>
              <a:rPr lang="en-IN" dirty="0" smtClean="0"/>
              <a:t> </a:t>
            </a:r>
            <a:endParaRPr lang="en-GB" dirty="0" smtClean="0"/>
          </a:p>
          <a:p>
            <a:r>
              <a:rPr lang="en-IN" dirty="0" smtClean="0"/>
              <a:t> </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Random Forest Regression Code</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dirty="0" smtClean="0"/>
              <a:t># Visualising the Random Forest Regression results (higher resolution)</a:t>
            </a:r>
            <a:endParaRPr lang="en-GB" dirty="0" smtClean="0"/>
          </a:p>
          <a:p>
            <a:r>
              <a:rPr lang="en-IN" dirty="0" smtClean="0"/>
              <a:t># Predicting the Test set results</a:t>
            </a:r>
            <a:endParaRPr lang="en-GB" dirty="0" smtClean="0"/>
          </a:p>
          <a:p>
            <a:r>
              <a:rPr lang="en-IN" dirty="0" smtClean="0"/>
              <a:t>y_pred1 = </a:t>
            </a:r>
            <a:r>
              <a:rPr lang="en-IN" dirty="0" err="1" smtClean="0"/>
              <a:t>regressor.predict</a:t>
            </a:r>
            <a:r>
              <a:rPr lang="en-IN" dirty="0" smtClean="0"/>
              <a:t>(X1_test)</a:t>
            </a:r>
            <a:endParaRPr lang="en-GB" dirty="0" smtClean="0"/>
          </a:p>
          <a:p>
            <a:r>
              <a:rPr lang="en-IN" dirty="0" smtClean="0"/>
              <a:t>y_pred1 = </a:t>
            </a:r>
            <a:r>
              <a:rPr lang="en-IN" dirty="0" err="1" smtClean="0"/>
              <a:t>regressor.predict</a:t>
            </a:r>
            <a:r>
              <a:rPr lang="en-IN" dirty="0" smtClean="0"/>
              <a:t>(sc1.transform(</a:t>
            </a:r>
            <a:r>
              <a:rPr lang="en-IN" dirty="0" err="1" smtClean="0"/>
              <a:t>np.array</a:t>
            </a:r>
            <a:r>
              <a:rPr lang="en-IN" dirty="0" smtClean="0"/>
              <a:t>([[0.00E+00,0.004954129,-0.00135893,0.004767455,-0.008526795,-0.00118725,0.004382603,-0.000651758,-0.03157736,-0.007815173,0.00280153,0.00610745,0.005736843,0.005886622,0.00395724,-0.001407764,	0.001572102,	-0.001740023,	-0.001308009,	0.003346061,	-0.000695411	,0.000771683,	-0.001459152	,0.002673313,	-0.001022762	,0.000871385,	-0.003662355	,0.005480237,	-0.004953712,	0.003154866,	-0.002783455]</a:t>
            </a:r>
            <a:endParaRPr lang="en-GB" dirty="0" smtClean="0"/>
          </a:p>
          <a:p>
            <a:r>
              <a:rPr lang="en-IN" dirty="0" smtClean="0"/>
              <a:t>])))</a:t>
            </a:r>
            <a:endParaRPr lang="en-GB" dirty="0" smtClean="0"/>
          </a:p>
          <a:p>
            <a:r>
              <a:rPr lang="en-IN" dirty="0" err="1" smtClean="0"/>
              <a:t>int</a:t>
            </a:r>
            <a:r>
              <a:rPr lang="en-IN" dirty="0" smtClean="0"/>
              <a:t>(</a:t>
            </a:r>
            <a:r>
              <a:rPr lang="en-IN" dirty="0" err="1" smtClean="0"/>
              <a:t>np.ceil</a:t>
            </a:r>
            <a:r>
              <a:rPr lang="en-IN" dirty="0" smtClean="0"/>
              <a:t>(y_pred1))</a:t>
            </a:r>
            <a:endParaRPr lang="en-GB" dirty="0" smtClean="0"/>
          </a:p>
          <a:p>
            <a:r>
              <a:rPr lang="en-IN" dirty="0" smtClean="0"/>
              <a:t> </a:t>
            </a:r>
            <a:endParaRPr lang="en-GB" dirty="0" smtClean="0"/>
          </a:p>
          <a:p>
            <a:r>
              <a:rPr lang="en-IN" dirty="0" err="1" smtClean="0"/>
              <a:t>fromsklearn.metrics</a:t>
            </a:r>
            <a:r>
              <a:rPr lang="en-IN" dirty="0" smtClean="0"/>
              <a:t> import </a:t>
            </a:r>
            <a:r>
              <a:rPr lang="en-IN" dirty="0" err="1" smtClean="0"/>
              <a:t>confusion_matrix</a:t>
            </a:r>
            <a:endParaRPr lang="en-GB" dirty="0" smtClean="0"/>
          </a:p>
          <a:p>
            <a:r>
              <a:rPr lang="en-IN" dirty="0" smtClean="0"/>
              <a:t>cm = </a:t>
            </a:r>
            <a:r>
              <a:rPr lang="en-IN" dirty="0" err="1" smtClean="0"/>
              <a:t>confusion_matrix</a:t>
            </a:r>
            <a:r>
              <a:rPr lang="en-IN" dirty="0" smtClean="0"/>
              <a:t>(y1_test, y_pred1)</a:t>
            </a:r>
            <a:endParaRPr lang="en-GB" dirty="0" smtClean="0"/>
          </a:p>
        </p:txBody>
      </p:sp>
      <p:sp>
        <p:nvSpPr>
          <p:cNvPr id="3" name="Title 2"/>
          <p:cNvSpPr>
            <a:spLocks noGrp="1"/>
          </p:cNvSpPr>
          <p:nvPr>
            <p:ph type="title"/>
          </p:nvPr>
        </p:nvSpPr>
        <p:spPr/>
        <p:txBody>
          <a:bodyPr/>
          <a:lstStyle/>
          <a:p>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             RESULT OF ANN</a:t>
            </a:r>
            <a:endParaRPr lang="en-GB" dirty="0"/>
          </a:p>
        </p:txBody>
      </p:sp>
      <p:pic>
        <p:nvPicPr>
          <p:cNvPr id="1026" name="Picture 2" descr="H:\duihfduhfdkgjhgfiojruigrdhgruifhruigryifg.PNG"/>
          <p:cNvPicPr>
            <a:picLocks noGrp="1" noChangeAspect="1" noChangeArrowheads="1"/>
          </p:cNvPicPr>
          <p:nvPr>
            <p:ph idx="1"/>
          </p:nvPr>
        </p:nvPicPr>
        <p:blipFill>
          <a:blip r:embed="rId2"/>
          <a:srcRect/>
          <a:stretch>
            <a:fillRect/>
          </a:stretch>
        </p:blipFill>
        <p:spPr bwMode="auto">
          <a:xfrm>
            <a:off x="457200" y="1540986"/>
            <a:ext cx="8229600" cy="4406265"/>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      RESULT OF REGRESSION</a:t>
            </a:r>
            <a:endParaRPr lang="en-GB" dirty="0"/>
          </a:p>
        </p:txBody>
      </p:sp>
      <p:pic>
        <p:nvPicPr>
          <p:cNvPr id="2050" name="Picture 2" descr="H:\hfbdshfbdjghfkgjhflkgmdlbmgfjndskjfv.PNG"/>
          <p:cNvPicPr>
            <a:picLocks noGrp="1" noChangeAspect="1" noChangeArrowheads="1"/>
          </p:cNvPicPr>
          <p:nvPr>
            <p:ph idx="1"/>
          </p:nvPr>
        </p:nvPicPr>
        <p:blipFill>
          <a:blip r:embed="rId2"/>
          <a:srcRect/>
          <a:stretch>
            <a:fillRect/>
          </a:stretch>
        </p:blipFill>
        <p:spPr bwMode="auto">
          <a:xfrm>
            <a:off x="457200" y="1530271"/>
            <a:ext cx="8229600" cy="4427696"/>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908630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6000" dirty="0" smtClean="0"/>
              <a:t>    </a:t>
            </a:r>
          </a:p>
          <a:p>
            <a:r>
              <a:rPr lang="en-GB" sz="6000"/>
              <a:t> </a:t>
            </a:r>
            <a:r>
              <a:rPr lang="en-GB" sz="6000" smtClean="0"/>
              <a:t>    THANK </a:t>
            </a:r>
            <a:r>
              <a:rPr lang="en-GB" sz="6000" dirty="0"/>
              <a:t>YOU</a:t>
            </a:r>
          </a:p>
        </p:txBody>
      </p:sp>
      <p:sp>
        <p:nvSpPr>
          <p:cNvPr id="3" name="Title 2"/>
          <p:cNvSpPr>
            <a:spLocks noGrp="1"/>
          </p:cNvSpPr>
          <p:nvPr>
            <p:ph type="title"/>
          </p:nvPr>
        </p:nvSpPr>
        <p:spPr/>
        <p:txBody>
          <a:bodyPr/>
          <a:lstStyle/>
          <a:p>
            <a:r>
              <a:rPr lang="en-GB" dirty="0" smtClean="0"/>
              <a:t>               </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smtClean="0"/>
          </a:p>
          <a:p>
            <a:r>
              <a:rPr lang="en-IN" sz="2000" dirty="0" smtClean="0"/>
              <a:t>Random forest algorithm is a supervised learning algorithm which can be used for both classification and regression.</a:t>
            </a:r>
          </a:p>
          <a:p>
            <a:r>
              <a:rPr lang="en-IN" sz="2000" dirty="0" smtClean="0"/>
              <a:t>It is a non linear algorithm </a:t>
            </a:r>
            <a:r>
              <a:rPr lang="en-IN" sz="2000" dirty="0" err="1" smtClean="0"/>
              <a:t>i.e</a:t>
            </a:r>
            <a:r>
              <a:rPr lang="en-IN" sz="2000" dirty="0" smtClean="0"/>
              <a:t> it is difficult to separate data by a single line as in logistic classification or SVM classifier.</a:t>
            </a:r>
          </a:p>
          <a:p>
            <a:r>
              <a:rPr lang="en-IN" sz="2000" dirty="0" smtClean="0"/>
              <a:t>Random samples are selected from dataset.</a:t>
            </a:r>
          </a:p>
          <a:p>
            <a:r>
              <a:rPr lang="en-IN" sz="2000" dirty="0" smtClean="0"/>
              <a:t>Construct decision tree from each sample and get prediction from each decision tree.</a:t>
            </a:r>
          </a:p>
          <a:p>
            <a:r>
              <a:rPr lang="en-IN" sz="2000" dirty="0" smtClean="0"/>
              <a:t>Final result will be the result with maximum number of votes from all decision trees.</a:t>
            </a:r>
          </a:p>
          <a:p>
            <a:pPr marL="0" indent="0">
              <a:buNone/>
            </a:pPr>
            <a:endParaRPr lang="en-IN" sz="2000" dirty="0" smtClean="0"/>
          </a:p>
          <a:p>
            <a:endParaRPr lang="en-IN" sz="2000" dirty="0" smtClean="0"/>
          </a:p>
        </p:txBody>
      </p:sp>
      <p:sp>
        <p:nvSpPr>
          <p:cNvPr id="2" name="Title 1"/>
          <p:cNvSpPr>
            <a:spLocks noGrp="1"/>
          </p:cNvSpPr>
          <p:nvPr>
            <p:ph type="title"/>
          </p:nvPr>
        </p:nvSpPr>
        <p:spPr/>
        <p:txBody>
          <a:bodyPr>
            <a:normAutofit fontScale="90000"/>
          </a:bodyPr>
          <a:lstStyle/>
          <a:p>
            <a:r>
              <a:rPr lang="en-IN" dirty="0" smtClean="0"/>
              <a:t>Working of Random Forest Classifier</a:t>
            </a:r>
            <a:endParaRPr lang="en-IN" dirty="0"/>
          </a:p>
        </p:txBody>
      </p:sp>
    </p:spTree>
    <p:extLst>
      <p:ext uri="{BB962C8B-B14F-4D97-AF65-F5344CB8AC3E}">
        <p14:creationId xmlns:p14="http://schemas.microsoft.com/office/powerpoint/2010/main" val="2457990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4"/>
            <a:ext cx="8229600" cy="5400601"/>
          </a:xfrm>
        </p:spPr>
        <p:txBody>
          <a:bodyPr>
            <a:noAutofit/>
          </a:bodyPr>
          <a:lstStyle/>
          <a:p>
            <a:pPr marL="0" indent="0">
              <a:buNone/>
            </a:pPr>
            <a:r>
              <a:rPr lang="en-IN" sz="1000" dirty="0"/>
              <a:t>import </a:t>
            </a:r>
            <a:r>
              <a:rPr lang="en-IN" sz="1000" dirty="0" err="1"/>
              <a:t>numpy</a:t>
            </a:r>
            <a:r>
              <a:rPr lang="en-IN" sz="1000" dirty="0"/>
              <a:t> as </a:t>
            </a:r>
            <a:r>
              <a:rPr lang="en-IN" sz="1000" dirty="0" err="1"/>
              <a:t>np</a:t>
            </a:r>
            <a:endParaRPr lang="en-IN" sz="1000" dirty="0"/>
          </a:p>
          <a:p>
            <a:pPr marL="0" indent="0">
              <a:buNone/>
            </a:pPr>
            <a:r>
              <a:rPr lang="en-IN" sz="1000" dirty="0"/>
              <a:t>import </a:t>
            </a:r>
            <a:r>
              <a:rPr lang="en-IN" sz="1000" dirty="0" err="1"/>
              <a:t>matplotlib.pyplot</a:t>
            </a:r>
            <a:r>
              <a:rPr lang="en-IN" sz="1000" dirty="0"/>
              <a:t> as </a:t>
            </a:r>
            <a:r>
              <a:rPr lang="en-IN" sz="1000" dirty="0" err="1"/>
              <a:t>plt</a:t>
            </a:r>
            <a:endParaRPr lang="en-IN" sz="1000" dirty="0"/>
          </a:p>
          <a:p>
            <a:pPr marL="0" indent="0">
              <a:buNone/>
            </a:pPr>
            <a:r>
              <a:rPr lang="en-IN" sz="1000" dirty="0"/>
              <a:t>import pandas as </a:t>
            </a:r>
            <a:r>
              <a:rPr lang="en-IN" sz="1000" dirty="0" err="1"/>
              <a:t>pd</a:t>
            </a:r>
            <a:endParaRPr lang="en-IN" sz="1000" dirty="0"/>
          </a:p>
          <a:p>
            <a:pPr marL="0" indent="0">
              <a:buNone/>
            </a:pPr>
            <a:endParaRPr lang="en-IN" sz="1000" dirty="0"/>
          </a:p>
          <a:p>
            <a:pPr marL="0" indent="0">
              <a:buNone/>
            </a:pPr>
            <a:r>
              <a:rPr lang="en-IN" sz="1000" dirty="0"/>
              <a:t>dataset = </a:t>
            </a:r>
            <a:r>
              <a:rPr lang="en-IN" sz="1000" dirty="0" err="1"/>
              <a:t>pd.read_csv</a:t>
            </a:r>
            <a:r>
              <a:rPr lang="en-IN" sz="1000" dirty="0"/>
              <a:t>("merged1.csv")</a:t>
            </a:r>
          </a:p>
          <a:p>
            <a:pPr marL="0" indent="0">
              <a:buNone/>
            </a:pPr>
            <a:endParaRPr lang="en-IN" sz="1000" dirty="0"/>
          </a:p>
          <a:p>
            <a:pPr marL="0" indent="0">
              <a:buNone/>
            </a:pPr>
            <a:r>
              <a:rPr lang="en-IN" sz="1000" dirty="0"/>
              <a:t>x = </a:t>
            </a:r>
            <a:r>
              <a:rPr lang="en-IN" sz="1000" dirty="0" err="1"/>
              <a:t>dataset.iloc</a:t>
            </a:r>
            <a:r>
              <a:rPr lang="en-IN" sz="1000" dirty="0"/>
              <a:t>[:,0:31].values</a:t>
            </a:r>
          </a:p>
          <a:p>
            <a:pPr marL="0" indent="0">
              <a:buNone/>
            </a:pPr>
            <a:r>
              <a:rPr lang="en-IN" sz="1000" dirty="0"/>
              <a:t>y = </a:t>
            </a:r>
            <a:r>
              <a:rPr lang="en-IN" sz="1000" dirty="0" err="1"/>
              <a:t>dataset.iloc</a:t>
            </a:r>
            <a:r>
              <a:rPr lang="en-IN" sz="1000" dirty="0"/>
              <a:t>[:,31:32].values</a:t>
            </a:r>
          </a:p>
          <a:p>
            <a:pPr marL="0" indent="0">
              <a:buNone/>
            </a:pPr>
            <a:endParaRPr lang="en-IN" sz="1000" dirty="0"/>
          </a:p>
          <a:p>
            <a:pPr marL="0" indent="0">
              <a:buNone/>
            </a:pPr>
            <a:r>
              <a:rPr lang="en-IN" sz="1000" dirty="0"/>
              <a:t># Splitting the dataset into the Training set and Test set</a:t>
            </a:r>
          </a:p>
          <a:p>
            <a:pPr marL="0" indent="0">
              <a:buNone/>
            </a:pPr>
            <a:r>
              <a:rPr lang="en-IN" sz="1000" dirty="0"/>
              <a:t>from </a:t>
            </a:r>
            <a:r>
              <a:rPr lang="en-IN" sz="1000" dirty="0" err="1"/>
              <a:t>sklearn.cross_validation</a:t>
            </a:r>
            <a:r>
              <a:rPr lang="en-IN" sz="1000" dirty="0"/>
              <a:t> import </a:t>
            </a:r>
            <a:r>
              <a:rPr lang="en-IN" sz="1000" dirty="0" err="1"/>
              <a:t>train_test_split</a:t>
            </a:r>
            <a:endParaRPr lang="en-IN" sz="1000" dirty="0"/>
          </a:p>
          <a:p>
            <a:pPr marL="0" indent="0">
              <a:buNone/>
            </a:pPr>
            <a:r>
              <a:rPr lang="en-IN" sz="1000" dirty="0" err="1"/>
              <a:t>x_train</a:t>
            </a:r>
            <a:r>
              <a:rPr lang="en-IN" sz="1000" dirty="0"/>
              <a:t>, </a:t>
            </a:r>
            <a:r>
              <a:rPr lang="en-IN" sz="1000" dirty="0" err="1"/>
              <a:t>x_test</a:t>
            </a:r>
            <a:r>
              <a:rPr lang="en-IN" sz="1000" dirty="0"/>
              <a:t>, </a:t>
            </a:r>
            <a:r>
              <a:rPr lang="en-IN" sz="1000" dirty="0" err="1"/>
              <a:t>y_train</a:t>
            </a:r>
            <a:r>
              <a:rPr lang="en-IN" sz="1000" dirty="0"/>
              <a:t>, </a:t>
            </a:r>
            <a:r>
              <a:rPr lang="en-IN" sz="1000" dirty="0" err="1"/>
              <a:t>y_test</a:t>
            </a:r>
            <a:r>
              <a:rPr lang="en-IN" sz="1000" dirty="0"/>
              <a:t> = </a:t>
            </a:r>
            <a:r>
              <a:rPr lang="en-IN" sz="1000" dirty="0" err="1"/>
              <a:t>train_test_split</a:t>
            </a:r>
            <a:r>
              <a:rPr lang="en-IN" sz="1000" dirty="0"/>
              <a:t>(x, y, </a:t>
            </a:r>
            <a:r>
              <a:rPr lang="en-IN" sz="1000" dirty="0" err="1"/>
              <a:t>test_size</a:t>
            </a:r>
            <a:r>
              <a:rPr lang="en-IN" sz="1000" dirty="0"/>
              <a:t> = 0.3, </a:t>
            </a:r>
            <a:r>
              <a:rPr lang="en-IN" sz="1000" dirty="0" err="1"/>
              <a:t>random_state</a:t>
            </a:r>
            <a:r>
              <a:rPr lang="en-IN" sz="1000" dirty="0"/>
              <a:t> = 0)</a:t>
            </a:r>
          </a:p>
          <a:p>
            <a:pPr marL="0" indent="0">
              <a:buNone/>
            </a:pPr>
            <a:endParaRPr lang="en-IN" sz="1000" dirty="0"/>
          </a:p>
          <a:p>
            <a:pPr marL="0" indent="0">
              <a:buNone/>
            </a:pPr>
            <a:endParaRPr lang="en-IN" sz="1000" dirty="0"/>
          </a:p>
          <a:p>
            <a:pPr marL="0" indent="0">
              <a:buNone/>
            </a:pPr>
            <a:r>
              <a:rPr lang="en-IN" sz="1000" dirty="0"/>
              <a:t>from </a:t>
            </a:r>
            <a:r>
              <a:rPr lang="en-IN" sz="1000" dirty="0" err="1"/>
              <a:t>sklearn.ensemble</a:t>
            </a:r>
            <a:r>
              <a:rPr lang="en-IN" sz="1000" dirty="0"/>
              <a:t> import </a:t>
            </a:r>
            <a:r>
              <a:rPr lang="en-IN" sz="1000" dirty="0" err="1"/>
              <a:t>RandomForestClassifier</a:t>
            </a:r>
            <a:endParaRPr lang="en-IN" sz="1000" dirty="0"/>
          </a:p>
          <a:p>
            <a:pPr marL="0" indent="0">
              <a:buNone/>
            </a:pPr>
            <a:r>
              <a:rPr lang="en-IN" sz="1000" dirty="0"/>
              <a:t>classifier = </a:t>
            </a:r>
            <a:r>
              <a:rPr lang="en-IN" sz="1000" dirty="0" err="1"/>
              <a:t>RandomForestClassifier</a:t>
            </a:r>
            <a:r>
              <a:rPr lang="en-IN" sz="1000" dirty="0"/>
              <a:t>(</a:t>
            </a:r>
            <a:r>
              <a:rPr lang="en-IN" sz="1000" dirty="0" err="1"/>
              <a:t>n_estimators</a:t>
            </a:r>
            <a:r>
              <a:rPr lang="en-IN" sz="1000" dirty="0"/>
              <a:t> = 10,criterion ='entropy',</a:t>
            </a:r>
            <a:r>
              <a:rPr lang="en-IN" sz="1000" dirty="0" err="1"/>
              <a:t>random_state</a:t>
            </a:r>
            <a:r>
              <a:rPr lang="en-IN" sz="1000" dirty="0"/>
              <a:t> = 0)# Create your classifier here</a:t>
            </a:r>
          </a:p>
          <a:p>
            <a:pPr marL="0" indent="0">
              <a:buNone/>
            </a:pPr>
            <a:r>
              <a:rPr lang="en-IN" sz="1000" dirty="0" err="1"/>
              <a:t>classifier.fit</a:t>
            </a:r>
            <a:r>
              <a:rPr lang="en-IN" sz="1000" dirty="0"/>
              <a:t>(</a:t>
            </a:r>
            <a:r>
              <a:rPr lang="en-IN" sz="1000" dirty="0" err="1"/>
              <a:t>x_train,y_train</a:t>
            </a:r>
            <a:r>
              <a:rPr lang="en-IN" sz="1000" dirty="0"/>
              <a:t>)</a:t>
            </a:r>
          </a:p>
          <a:p>
            <a:pPr marL="0" indent="0">
              <a:buNone/>
            </a:pPr>
            <a:r>
              <a:rPr lang="en-IN" sz="1000" dirty="0"/>
              <a:t># Predicting the Test set results</a:t>
            </a:r>
          </a:p>
          <a:p>
            <a:pPr marL="0" indent="0">
              <a:buNone/>
            </a:pPr>
            <a:r>
              <a:rPr lang="en-IN" sz="1000" dirty="0" err="1"/>
              <a:t>y_pred</a:t>
            </a:r>
            <a:r>
              <a:rPr lang="en-IN" sz="1000" dirty="0"/>
              <a:t> = </a:t>
            </a:r>
            <a:r>
              <a:rPr lang="en-IN" sz="1000" dirty="0" err="1"/>
              <a:t>classifier.predict</a:t>
            </a:r>
            <a:r>
              <a:rPr lang="en-IN" sz="1000" dirty="0"/>
              <a:t>(</a:t>
            </a:r>
            <a:r>
              <a:rPr lang="en-IN" sz="1000" dirty="0" err="1"/>
              <a:t>x_test</a:t>
            </a:r>
            <a:r>
              <a:rPr lang="en-IN" sz="1000" dirty="0"/>
              <a:t>)</a:t>
            </a:r>
          </a:p>
          <a:p>
            <a:pPr marL="0" indent="0">
              <a:buNone/>
            </a:pPr>
            <a:endParaRPr lang="en-IN" sz="1000" dirty="0"/>
          </a:p>
          <a:p>
            <a:pPr marL="0" indent="0">
              <a:buNone/>
            </a:pPr>
            <a:r>
              <a:rPr lang="en-IN" sz="1000" dirty="0"/>
              <a:t># Making the Confusion Matrix</a:t>
            </a:r>
          </a:p>
          <a:p>
            <a:pPr marL="0" indent="0">
              <a:buNone/>
            </a:pPr>
            <a:r>
              <a:rPr lang="en-IN" sz="1000" dirty="0"/>
              <a:t>from </a:t>
            </a:r>
            <a:r>
              <a:rPr lang="en-IN" sz="1000" dirty="0" err="1"/>
              <a:t>sklearn.metrics</a:t>
            </a:r>
            <a:r>
              <a:rPr lang="en-IN" sz="1000" dirty="0"/>
              <a:t> import </a:t>
            </a:r>
            <a:r>
              <a:rPr lang="en-IN" sz="1000" dirty="0" err="1"/>
              <a:t>confusion_matrix</a:t>
            </a:r>
            <a:endParaRPr lang="en-IN" sz="1000" dirty="0"/>
          </a:p>
          <a:p>
            <a:pPr marL="0" indent="0">
              <a:buNone/>
            </a:pPr>
            <a:r>
              <a:rPr lang="en-IN" sz="1000" dirty="0"/>
              <a:t>cm = </a:t>
            </a:r>
            <a:r>
              <a:rPr lang="en-IN" sz="1000" dirty="0" err="1"/>
              <a:t>confusion_matrix</a:t>
            </a:r>
            <a:r>
              <a:rPr lang="en-IN" sz="1000" dirty="0"/>
              <a:t>(</a:t>
            </a:r>
            <a:r>
              <a:rPr lang="en-IN" sz="1000" dirty="0" err="1"/>
              <a:t>y_test</a:t>
            </a:r>
            <a:r>
              <a:rPr lang="en-IN" sz="1000" dirty="0"/>
              <a:t>, </a:t>
            </a:r>
            <a:r>
              <a:rPr lang="en-IN" sz="1000" dirty="0" err="1"/>
              <a:t>y_pred</a:t>
            </a:r>
            <a:r>
              <a:rPr lang="en-IN" sz="1000" dirty="0"/>
              <a:t>)</a:t>
            </a:r>
          </a:p>
        </p:txBody>
      </p:sp>
      <p:sp>
        <p:nvSpPr>
          <p:cNvPr id="2" name="Title 1"/>
          <p:cNvSpPr>
            <a:spLocks noGrp="1"/>
          </p:cNvSpPr>
          <p:nvPr>
            <p:ph type="title"/>
          </p:nvPr>
        </p:nvSpPr>
        <p:spPr/>
        <p:txBody>
          <a:bodyPr>
            <a:normAutofit fontScale="90000"/>
          </a:bodyPr>
          <a:lstStyle/>
          <a:p>
            <a:r>
              <a:rPr lang="en-IN" sz="3300" dirty="0" smtClean="0"/>
              <a:t>Code</a:t>
            </a:r>
            <a:r>
              <a:rPr lang="en-IN" dirty="0" smtClean="0"/>
              <a:t/>
            </a:r>
            <a:br>
              <a:rPr lang="en-IN" dirty="0" smtClean="0"/>
            </a:br>
            <a:endParaRPr lang="en-IN" dirty="0"/>
          </a:p>
        </p:txBody>
      </p:sp>
    </p:spTree>
    <p:extLst>
      <p:ext uri="{BB962C8B-B14F-4D97-AF65-F5344CB8AC3E}">
        <p14:creationId xmlns:p14="http://schemas.microsoft.com/office/powerpoint/2010/main" val="2652584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Random forest gave an accuracy of 86% only on the given dataset.</a:t>
            </a:r>
          </a:p>
          <a:p>
            <a:r>
              <a:rPr lang="en-IN" dirty="0" smtClean="0"/>
              <a:t>This algorithm was time consuming as it uses prediction made by several decision trees.</a:t>
            </a:r>
          </a:p>
          <a:p>
            <a:r>
              <a:rPr lang="en-IN" dirty="0" smtClean="0"/>
              <a:t>We needed more accuracy so we switched to ANN (artificial neural network).</a:t>
            </a:r>
            <a:endParaRPr lang="en-IN" dirty="0"/>
          </a:p>
        </p:txBody>
      </p:sp>
      <p:sp>
        <p:nvSpPr>
          <p:cNvPr id="2" name="Title 1"/>
          <p:cNvSpPr>
            <a:spLocks noGrp="1"/>
          </p:cNvSpPr>
          <p:nvPr>
            <p:ph type="title"/>
          </p:nvPr>
        </p:nvSpPr>
        <p:spPr/>
        <p:txBody>
          <a:bodyPr>
            <a:normAutofit fontScale="90000"/>
          </a:bodyPr>
          <a:lstStyle/>
          <a:p>
            <a:r>
              <a:rPr lang="en-IN" dirty="0" smtClean="0"/>
              <a:t>Disadvantages of Random Forest</a:t>
            </a:r>
            <a:endParaRPr lang="en-IN" dirty="0"/>
          </a:p>
        </p:txBody>
      </p:sp>
    </p:spTree>
    <p:extLst>
      <p:ext uri="{BB962C8B-B14F-4D97-AF65-F5344CB8AC3E}">
        <p14:creationId xmlns:p14="http://schemas.microsoft.com/office/powerpoint/2010/main" val="2450759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Artificial Neural Network are group of interconnected nodes that mimic the neurons of the human brain.</a:t>
            </a:r>
          </a:p>
          <a:p>
            <a:r>
              <a:rPr lang="en-IN" sz="2000" dirty="0" smtClean="0"/>
              <a:t>Firstly we have input layer which contains the independent variables which is then connected through certain weights (which are taken close to 0), to hidden layer . The hidden layer has the nodes equal to the average of input and output nodes.</a:t>
            </a:r>
          </a:p>
          <a:p>
            <a:r>
              <a:rPr lang="en-IN" sz="2000" dirty="0" smtClean="0"/>
              <a:t>The input nodes are connected with these layers with all possible combinations.</a:t>
            </a:r>
          </a:p>
          <a:p>
            <a:r>
              <a:rPr lang="en-IN" sz="2000" dirty="0"/>
              <a:t>These hidden layers determines the accuracy of a neural network. </a:t>
            </a:r>
            <a:r>
              <a:rPr lang="en-IN" sz="2000" dirty="0" smtClean="0"/>
              <a:t>We can have as many as different hidden layers as we want in order to improve accuracy.</a:t>
            </a:r>
          </a:p>
          <a:p>
            <a:r>
              <a:rPr lang="en-IN" sz="2000" dirty="0" smtClean="0"/>
              <a:t>Finally hidden layer is connected to a output node.</a:t>
            </a:r>
          </a:p>
          <a:p>
            <a:endParaRPr lang="en-IN" sz="2000" dirty="0"/>
          </a:p>
        </p:txBody>
      </p:sp>
      <p:sp>
        <p:nvSpPr>
          <p:cNvPr id="2" name="Title 1"/>
          <p:cNvSpPr>
            <a:spLocks noGrp="1"/>
          </p:cNvSpPr>
          <p:nvPr>
            <p:ph type="title"/>
          </p:nvPr>
        </p:nvSpPr>
        <p:spPr/>
        <p:txBody>
          <a:bodyPr>
            <a:normAutofit/>
          </a:bodyPr>
          <a:lstStyle/>
          <a:p>
            <a:r>
              <a:rPr lang="en-IN" dirty="0" smtClean="0"/>
              <a:t>ARTIFICIAL NEURAL NETWORK</a:t>
            </a:r>
            <a:endParaRPr lang="en-IN" dirty="0"/>
          </a:p>
        </p:txBody>
      </p:sp>
    </p:spTree>
    <p:extLst>
      <p:ext uri="{BB962C8B-B14F-4D97-AF65-F5344CB8AC3E}">
        <p14:creationId xmlns:p14="http://schemas.microsoft.com/office/powerpoint/2010/main" val="29431427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698</TotalTime>
  <Words>4404</Words>
  <Application>Microsoft Office PowerPoint</Application>
  <PresentationFormat>On-screen Show (4:3)</PresentationFormat>
  <Paragraphs>554</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Concourse</vt:lpstr>
      <vt:lpstr>EARTHQUAKE DAMAGE    IDENTIFICATION IN BUILDINGS   USING MACHINE LEARNING ALGORITHM</vt:lpstr>
      <vt:lpstr>INTRODUCTION</vt:lpstr>
      <vt:lpstr>LITERATURE SURVEY: I PAPER </vt:lpstr>
      <vt:lpstr>ALGORITHM USED BY QATAR UNIVERSITY:</vt:lpstr>
      <vt:lpstr>METHODOLOGY</vt:lpstr>
      <vt:lpstr>Working of Random Forest Classifier</vt:lpstr>
      <vt:lpstr>Code </vt:lpstr>
      <vt:lpstr>Disadvantages of Random Forest</vt:lpstr>
      <vt:lpstr>ARTIFICIAL NEURAL NETWORK</vt:lpstr>
      <vt:lpstr>Working of ANN</vt:lpstr>
      <vt:lpstr>Diagram </vt:lpstr>
      <vt:lpstr>Code </vt:lpstr>
      <vt:lpstr>Contd… </vt:lpstr>
      <vt:lpstr>Advantages </vt:lpstr>
      <vt:lpstr>        OVERVIEW</vt:lpstr>
      <vt:lpstr>        LITERATURE SURVEY:                    II PAPER</vt:lpstr>
      <vt:lpstr>PowerPoint Presentation</vt:lpstr>
      <vt:lpstr>REFERENCES</vt:lpstr>
      <vt:lpstr>III PAPER</vt:lpstr>
      <vt:lpstr>REFERENCES</vt:lpstr>
      <vt:lpstr>                PROCEDURE</vt:lpstr>
      <vt:lpstr>               ALGORITHM</vt:lpstr>
      <vt:lpstr>PowerPoint Presentation</vt:lpstr>
      <vt:lpstr>PowerPoint Presentation</vt:lpstr>
      <vt:lpstr>PowerPoint Presentation</vt:lpstr>
      <vt:lpstr>PowerPoint Presentation</vt:lpstr>
      <vt:lpstr>PowerPoint Presentation</vt:lpstr>
      <vt:lpstr>PowerPoint Presentation</vt:lpstr>
      <vt:lpstr>Result </vt:lpstr>
      <vt:lpstr>RESULT 2</vt:lpstr>
      <vt:lpstr>FUTURE SCOPE</vt:lpstr>
      <vt:lpstr>FUTURE SCOPE 2</vt:lpstr>
      <vt:lpstr> </vt:lpstr>
      <vt:lpstr>        LITERATURE SURVEY IV</vt:lpstr>
      <vt:lpstr>PowerPoint Presentation</vt:lpstr>
      <vt:lpstr>                CONCLUSION</vt:lpstr>
      <vt:lpstr>                REFERENCES</vt:lpstr>
      <vt:lpstr>       LITERATURE SURVEY V</vt:lpstr>
      <vt:lpstr>PowerPoint Presentation</vt:lpstr>
      <vt:lpstr>               REFERENCES</vt:lpstr>
      <vt:lpstr>                PROCEDURE</vt:lpstr>
      <vt:lpstr>            ALGORITHM</vt:lpstr>
      <vt:lpstr>                    CODE</vt:lpstr>
      <vt:lpstr>PowerPoint Presentation</vt:lpstr>
      <vt:lpstr>PowerPoint Presentation</vt:lpstr>
      <vt:lpstr>                ANN Code</vt:lpstr>
      <vt:lpstr>PowerPoint Presentation</vt:lpstr>
      <vt:lpstr>PowerPoint Presentation</vt:lpstr>
      <vt:lpstr>PowerPoint Presentation</vt:lpstr>
      <vt:lpstr>Random Forest Regression Code</vt:lpstr>
      <vt:lpstr>PowerPoint Presentation</vt:lpstr>
      <vt:lpstr>             RESULT OF ANN</vt:lpstr>
      <vt:lpstr>      RESULT OF REGRESSION</vt:lpstr>
      <vt:lpstr>PowerPoint Presentation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DAMAGE    IDENTIFICATION IN BUILDINGS   USING MACHINE LEARNING ALGORITHM</dc:title>
  <dc:creator>Windows User</dc:creator>
  <cp:lastModifiedBy>Windows User</cp:lastModifiedBy>
  <cp:revision>49</cp:revision>
  <dcterms:created xsi:type="dcterms:W3CDTF">2019-10-02T16:58:22Z</dcterms:created>
  <dcterms:modified xsi:type="dcterms:W3CDTF">2019-11-29T05:03:21Z</dcterms:modified>
</cp:coreProperties>
</file>