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up Cakes" panose="020B0604020202020204" charset="0"/>
      <p:regular r:id="rId10"/>
    </p:embeddedFont>
    <p:embeddedFont>
      <p:font typeface="Hammersmith One" panose="02010703030501060504" pitchFamily="2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0536D">
                <a:alpha val="100000"/>
              </a:srgbClr>
            </a:gs>
            <a:gs pos="100000">
              <a:srgbClr val="19213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84315" y="0"/>
            <a:ext cx="13703685" cy="10340587"/>
            <a:chOff x="0" y="0"/>
            <a:chExt cx="1077149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77149" cy="812800"/>
            </a:xfrm>
            <a:custGeom>
              <a:avLst/>
              <a:gdLst/>
              <a:ahLst/>
              <a:cxnLst/>
              <a:rect l="l" t="t" r="r" b="b"/>
              <a:pathLst>
                <a:path w="1077149" h="812800">
                  <a:moveTo>
                    <a:pt x="0" y="0"/>
                  </a:moveTo>
                  <a:lnTo>
                    <a:pt x="1077149" y="0"/>
                  </a:lnTo>
                  <a:lnTo>
                    <a:pt x="1077149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>
                <a:alphaModFix amt="41000"/>
              </a:blip>
              <a:stretch>
                <a:fillRect t="-16261" b="-16261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128237" y="2853149"/>
            <a:ext cx="17159763" cy="3941836"/>
            <a:chOff x="0" y="0"/>
            <a:chExt cx="2658496" cy="6106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58496" cy="610694"/>
            </a:xfrm>
            <a:custGeom>
              <a:avLst/>
              <a:gdLst/>
              <a:ahLst/>
              <a:cxnLst/>
              <a:rect l="l" t="t" r="r" b="b"/>
              <a:pathLst>
                <a:path w="2658496" h="610694">
                  <a:moveTo>
                    <a:pt x="0" y="0"/>
                  </a:moveTo>
                  <a:lnTo>
                    <a:pt x="2658496" y="0"/>
                  </a:lnTo>
                  <a:lnTo>
                    <a:pt x="2658496" y="610694"/>
                  </a:lnTo>
                  <a:lnTo>
                    <a:pt x="0" y="610694"/>
                  </a:lnTo>
                  <a:close/>
                </a:path>
              </a:pathLst>
            </a:custGeom>
            <a:blipFill>
              <a:blip r:embed="rId3"/>
              <a:stretch>
                <a:fillRect t="-95289" b="-95289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 rot="-5400000">
            <a:off x="-3691210" y="5305800"/>
            <a:ext cx="8271937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79"/>
              </a:lnSpc>
              <a:spcBef>
                <a:spcPct val="0"/>
              </a:spcBef>
            </a:pPr>
            <a:r>
              <a:rPr lang="en-US" sz="2199" spc="191">
                <a:solidFill>
                  <a:srgbClr val="E9EBEC"/>
                </a:solidFill>
                <a:latin typeface="Cup Cakes"/>
                <a:ea typeface="Cup Cakes"/>
                <a:cs typeface="Cup Cakes"/>
                <a:sym typeface="Cup Cakes"/>
              </a:rPr>
              <a:t>Ashley Risinger, Gillian Rice, Dakota Mangold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472380" y="1227616"/>
            <a:ext cx="0" cy="725308"/>
          </a:xfrm>
          <a:prstGeom prst="line">
            <a:avLst/>
          </a:prstGeom>
          <a:ln w="38100" cap="flat">
            <a:solidFill>
              <a:srgbClr val="E9EBE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434280" y="9129209"/>
            <a:ext cx="0" cy="725308"/>
          </a:xfrm>
          <a:prstGeom prst="line">
            <a:avLst/>
          </a:prstGeom>
          <a:ln w="38100" cap="flat">
            <a:solidFill>
              <a:srgbClr val="E9EBE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6551790" y="6517701"/>
            <a:ext cx="11183441" cy="245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0021"/>
              </a:lnSpc>
              <a:spcBef>
                <a:spcPct val="0"/>
              </a:spcBef>
            </a:pPr>
            <a:r>
              <a:rPr lang="en-US" sz="14300">
                <a:solidFill>
                  <a:srgbClr val="E9EBE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RX EXPRESS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9144" y="7792551"/>
            <a:ext cx="242414" cy="242414"/>
            <a:chOff x="0" y="0"/>
            <a:chExt cx="63846" cy="6384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846" cy="63846"/>
            </a:xfrm>
            <a:custGeom>
              <a:avLst/>
              <a:gdLst/>
              <a:ahLst/>
              <a:cxnLst/>
              <a:rect l="l" t="t" r="r" b="b"/>
              <a:pathLst>
                <a:path w="63846" h="63846">
                  <a:moveTo>
                    <a:pt x="0" y="0"/>
                  </a:moveTo>
                  <a:lnTo>
                    <a:pt x="63846" y="0"/>
                  </a:lnTo>
                  <a:lnTo>
                    <a:pt x="63846" y="63846"/>
                  </a:lnTo>
                  <a:lnTo>
                    <a:pt x="0" y="63846"/>
                  </a:lnTo>
                  <a:close/>
                </a:path>
              </a:pathLst>
            </a:custGeom>
            <a:solidFill>
              <a:srgbClr val="FF783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63846" cy="101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99847" y="334307"/>
            <a:ext cx="501365" cy="499542"/>
          </a:xfrm>
          <a:custGeom>
            <a:avLst/>
            <a:gdLst/>
            <a:ahLst/>
            <a:cxnLst/>
            <a:rect l="l" t="t" r="r" b="b"/>
            <a:pathLst>
              <a:path w="501365" h="499542">
                <a:moveTo>
                  <a:pt x="0" y="0"/>
                </a:moveTo>
                <a:lnTo>
                  <a:pt x="501365" y="0"/>
                </a:lnTo>
                <a:lnTo>
                  <a:pt x="501365" y="499542"/>
                </a:lnTo>
                <a:lnTo>
                  <a:pt x="0" y="499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296115" y="9354138"/>
            <a:ext cx="1343911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339"/>
              </a:lnSpc>
              <a:spcBef>
                <a:spcPct val="0"/>
              </a:spcBef>
            </a:pPr>
            <a:r>
              <a:rPr lang="en-US" sz="3099" spc="511">
                <a:solidFill>
                  <a:srgbClr val="E9EBEC"/>
                </a:solidFill>
                <a:latin typeface="Cup Cakes"/>
                <a:ea typeface="Cup Cakes"/>
                <a:cs typeface="Cup Cakes"/>
                <a:sym typeface="Cup Cakes"/>
              </a:rPr>
              <a:t>SDEV 220 Final Project - Group 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76921" y="8588524"/>
            <a:ext cx="9258311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E9EBE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 SIMPLE REFILL TRACKING SYSTEM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1335" y="0"/>
            <a:ext cx="6944111" cy="7292038"/>
            <a:chOff x="0" y="0"/>
            <a:chExt cx="1075825" cy="11297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75825" cy="1129727"/>
            </a:xfrm>
            <a:custGeom>
              <a:avLst/>
              <a:gdLst/>
              <a:ahLst/>
              <a:cxnLst/>
              <a:rect l="l" t="t" r="r" b="b"/>
              <a:pathLst>
                <a:path w="1075825" h="1129727">
                  <a:moveTo>
                    <a:pt x="0" y="0"/>
                  </a:moveTo>
                  <a:lnTo>
                    <a:pt x="1075825" y="0"/>
                  </a:lnTo>
                  <a:lnTo>
                    <a:pt x="1075825" y="1129727"/>
                  </a:lnTo>
                  <a:lnTo>
                    <a:pt x="0" y="1129727"/>
                  </a:lnTo>
                  <a:close/>
                </a:path>
              </a:pathLst>
            </a:custGeom>
            <a:blipFill>
              <a:blip r:embed="rId2"/>
              <a:stretch>
                <a:fillRect l="-28757" r="-28757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88518" y="9258300"/>
            <a:ext cx="1640473" cy="145178"/>
            <a:chOff x="0" y="0"/>
            <a:chExt cx="432059" cy="382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0D52A3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21335" y="7646584"/>
            <a:ext cx="6944111" cy="1428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400"/>
              </a:lnSpc>
            </a:pPr>
            <a:r>
              <a:rPr lang="en-US" sz="6000" spc="666">
                <a:solidFill>
                  <a:srgbClr val="0E0E1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WHAT DOES IT DO?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586525"/>
            <a:ext cx="8613215" cy="827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9"/>
              </a:lnSpc>
            </a:pPr>
            <a:r>
              <a:rPr lang="en-US" sz="5206">
                <a:solidFill>
                  <a:srgbClr val="0E0E12"/>
                </a:solidFill>
                <a:latin typeface="Cup Cakes"/>
                <a:ea typeface="Cup Cakes"/>
                <a:cs typeface="Cup Cakes"/>
                <a:sym typeface="Cup Cakes"/>
              </a:rPr>
              <a:t>When refilling prescriptions for a patient, there are multiple elements to verify.</a:t>
            </a:r>
          </a:p>
          <a:p>
            <a:pPr algn="ctr">
              <a:lnSpc>
                <a:spcPts val="7289"/>
              </a:lnSpc>
            </a:pPr>
            <a:endParaRPr lang="en-US" sz="5206">
              <a:solidFill>
                <a:srgbClr val="0E0E12"/>
              </a:solidFill>
              <a:latin typeface="Cup Cakes"/>
              <a:ea typeface="Cup Cakes"/>
              <a:cs typeface="Cup Cakes"/>
              <a:sym typeface="Cup Cakes"/>
            </a:endParaRPr>
          </a:p>
          <a:p>
            <a:pPr marL="0" lvl="0" indent="0" algn="ctr">
              <a:lnSpc>
                <a:spcPts val="7289"/>
              </a:lnSpc>
              <a:spcBef>
                <a:spcPct val="0"/>
              </a:spcBef>
            </a:pPr>
            <a:r>
              <a:rPr lang="en-US" sz="5206">
                <a:solidFill>
                  <a:srgbClr val="0E0E12"/>
                </a:solidFill>
                <a:latin typeface="Cup Cakes"/>
                <a:ea typeface="Cup Cakes"/>
                <a:cs typeface="Cup Cakes"/>
                <a:sym typeface="Cup Cakes"/>
              </a:rPr>
              <a:t> Rx Express puts everything a provider needs in one place in an easy-to-use, dynamic platform.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21335" y="9258300"/>
            <a:ext cx="1640473" cy="145178"/>
            <a:chOff x="0" y="0"/>
            <a:chExt cx="432059" cy="382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04306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156745" y="9258300"/>
            <a:ext cx="1640473" cy="145178"/>
            <a:chOff x="0" y="0"/>
            <a:chExt cx="432059" cy="3823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587D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924973" y="9258300"/>
            <a:ext cx="1640473" cy="145178"/>
            <a:chOff x="0" y="0"/>
            <a:chExt cx="432059" cy="3823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FF783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1335" y="0"/>
            <a:ext cx="6944111" cy="7292038"/>
            <a:chOff x="0" y="0"/>
            <a:chExt cx="1075825" cy="11297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75825" cy="1129727"/>
            </a:xfrm>
            <a:custGeom>
              <a:avLst/>
              <a:gdLst/>
              <a:ahLst/>
              <a:cxnLst/>
              <a:rect l="l" t="t" r="r" b="b"/>
              <a:pathLst>
                <a:path w="1075825" h="1129727">
                  <a:moveTo>
                    <a:pt x="0" y="0"/>
                  </a:moveTo>
                  <a:lnTo>
                    <a:pt x="1075825" y="0"/>
                  </a:lnTo>
                  <a:lnTo>
                    <a:pt x="1075825" y="1129727"/>
                  </a:lnTo>
                  <a:lnTo>
                    <a:pt x="0" y="1129727"/>
                  </a:lnTo>
                  <a:close/>
                </a:path>
              </a:pathLst>
            </a:custGeom>
            <a:blipFill>
              <a:blip r:embed="rId2"/>
              <a:stretch>
                <a:fillRect l="-28757" r="-28757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88518" y="9258300"/>
            <a:ext cx="1640473" cy="145178"/>
            <a:chOff x="0" y="0"/>
            <a:chExt cx="432059" cy="382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0D52A3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21335" y="7646584"/>
            <a:ext cx="6944111" cy="1428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400"/>
              </a:lnSpc>
            </a:pPr>
            <a:r>
              <a:rPr lang="en-US" sz="6000" spc="666">
                <a:solidFill>
                  <a:srgbClr val="0E0E1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WHAT DOES IT DO?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1972413"/>
            <a:ext cx="8613215" cy="5506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9"/>
              </a:lnSpc>
            </a:pPr>
            <a:endParaRPr/>
          </a:p>
          <a:p>
            <a:pPr algn="ctr">
              <a:lnSpc>
                <a:spcPts val="7289"/>
              </a:lnSpc>
            </a:pPr>
            <a:r>
              <a:rPr lang="en-US" sz="5206">
                <a:solidFill>
                  <a:srgbClr val="0E0E12"/>
                </a:solidFill>
                <a:latin typeface="Cup Cakes"/>
                <a:ea typeface="Cup Cakes"/>
                <a:cs typeface="Cup Cakes"/>
                <a:sym typeface="Cup Cakes"/>
              </a:rPr>
              <a:t>Rx Express verifies key dates in a patient’s profile and displays a simple yes-or-no for the user.</a:t>
            </a:r>
          </a:p>
          <a:p>
            <a:pPr algn="ctr">
              <a:lnSpc>
                <a:spcPts val="7289"/>
              </a:lnSpc>
            </a:pPr>
            <a:r>
              <a:rPr lang="en-US" sz="5206">
                <a:solidFill>
                  <a:srgbClr val="0E0E12"/>
                </a:solidFill>
                <a:latin typeface="Cup Cakes"/>
                <a:ea typeface="Cup Cakes"/>
                <a:cs typeface="Cup Cakes"/>
                <a:sym typeface="Cup Cakes"/>
              </a:rPr>
              <a:t>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21335" y="9258300"/>
            <a:ext cx="1640473" cy="145178"/>
            <a:chOff x="0" y="0"/>
            <a:chExt cx="432059" cy="382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04306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156745" y="9258300"/>
            <a:ext cx="1640473" cy="145178"/>
            <a:chOff x="0" y="0"/>
            <a:chExt cx="432059" cy="3823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587D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924973" y="9258300"/>
            <a:ext cx="1640473" cy="145178"/>
            <a:chOff x="0" y="0"/>
            <a:chExt cx="432059" cy="3823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FF783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1335" y="0"/>
            <a:ext cx="6944111" cy="7292038"/>
            <a:chOff x="0" y="0"/>
            <a:chExt cx="1075825" cy="11297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75825" cy="1129727"/>
            </a:xfrm>
            <a:custGeom>
              <a:avLst/>
              <a:gdLst/>
              <a:ahLst/>
              <a:cxnLst/>
              <a:rect l="l" t="t" r="r" b="b"/>
              <a:pathLst>
                <a:path w="1075825" h="1129727">
                  <a:moveTo>
                    <a:pt x="0" y="0"/>
                  </a:moveTo>
                  <a:lnTo>
                    <a:pt x="1075825" y="0"/>
                  </a:lnTo>
                  <a:lnTo>
                    <a:pt x="1075825" y="1129727"/>
                  </a:lnTo>
                  <a:lnTo>
                    <a:pt x="0" y="1129727"/>
                  </a:lnTo>
                  <a:close/>
                </a:path>
              </a:pathLst>
            </a:custGeom>
            <a:blipFill>
              <a:blip r:embed="rId2"/>
              <a:stretch>
                <a:fillRect l="-28757" r="-28757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88518" y="9258300"/>
            <a:ext cx="1640473" cy="145178"/>
            <a:chOff x="0" y="0"/>
            <a:chExt cx="432059" cy="382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0D52A3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21335" y="7646584"/>
            <a:ext cx="6944111" cy="1428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400"/>
              </a:lnSpc>
            </a:pPr>
            <a:r>
              <a:rPr lang="en-US" sz="6000" spc="666">
                <a:solidFill>
                  <a:srgbClr val="0E0E1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WHAT DOES IT DO?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2434375"/>
            <a:ext cx="8613215" cy="458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9"/>
              </a:lnSpc>
            </a:pPr>
            <a:r>
              <a:rPr lang="en-US" sz="5206">
                <a:solidFill>
                  <a:srgbClr val="0E0E12"/>
                </a:solidFill>
                <a:latin typeface="Cup Cakes"/>
                <a:ea typeface="Cup Cakes"/>
                <a:cs typeface="Cup Cakes"/>
                <a:sym typeface="Cup Cakes"/>
              </a:rPr>
              <a:t>Rx Express also allows you to add new patients, new medications, and to assign new prescriptions to existing patients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21335" y="9258300"/>
            <a:ext cx="1640473" cy="145178"/>
            <a:chOff x="0" y="0"/>
            <a:chExt cx="432059" cy="382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04306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156745" y="9258300"/>
            <a:ext cx="1640473" cy="145178"/>
            <a:chOff x="0" y="0"/>
            <a:chExt cx="432059" cy="3823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587D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924973" y="9258300"/>
            <a:ext cx="1640473" cy="145178"/>
            <a:chOff x="0" y="0"/>
            <a:chExt cx="432059" cy="3823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FF783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1335" y="0"/>
            <a:ext cx="6944111" cy="7292038"/>
            <a:chOff x="0" y="0"/>
            <a:chExt cx="1075825" cy="11297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75825" cy="1129727"/>
            </a:xfrm>
            <a:custGeom>
              <a:avLst/>
              <a:gdLst/>
              <a:ahLst/>
              <a:cxnLst/>
              <a:rect l="l" t="t" r="r" b="b"/>
              <a:pathLst>
                <a:path w="1075825" h="1129727">
                  <a:moveTo>
                    <a:pt x="0" y="0"/>
                  </a:moveTo>
                  <a:lnTo>
                    <a:pt x="1075825" y="0"/>
                  </a:lnTo>
                  <a:lnTo>
                    <a:pt x="1075825" y="1129727"/>
                  </a:lnTo>
                  <a:lnTo>
                    <a:pt x="0" y="1129727"/>
                  </a:lnTo>
                  <a:close/>
                </a:path>
              </a:pathLst>
            </a:custGeom>
            <a:blipFill>
              <a:blip r:embed="rId2"/>
              <a:stretch>
                <a:fillRect l="-28757" r="-28757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88518" y="9258300"/>
            <a:ext cx="1640473" cy="145178"/>
            <a:chOff x="0" y="0"/>
            <a:chExt cx="432059" cy="382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0D52A3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21335" y="7646584"/>
            <a:ext cx="6944111" cy="1428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400"/>
              </a:lnSpc>
            </a:pPr>
            <a:r>
              <a:rPr lang="en-US" sz="6000" spc="666">
                <a:solidFill>
                  <a:srgbClr val="0E0E1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WHAT TOOLS DID WE USE?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39200" y="1409700"/>
            <a:ext cx="8613215" cy="6241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75253" lvl="1" indent="-637627" algn="l">
              <a:lnSpc>
                <a:spcPts val="8269"/>
              </a:lnSpc>
              <a:buFont typeface="Arial"/>
              <a:buChar char="•"/>
            </a:pPr>
            <a:r>
              <a:rPr lang="en-US" sz="5906" dirty="0">
                <a:solidFill>
                  <a:srgbClr val="0E0E12"/>
                </a:solidFill>
                <a:latin typeface="Cup Cakes"/>
                <a:ea typeface="Cup Cakes"/>
                <a:cs typeface="Cup Cakes"/>
                <a:sym typeface="Cup Cakes"/>
              </a:rPr>
              <a:t> Django</a:t>
            </a:r>
          </a:p>
          <a:p>
            <a:pPr marL="1275253" lvl="1" indent="-637627" algn="l">
              <a:lnSpc>
                <a:spcPts val="8269"/>
              </a:lnSpc>
              <a:buFont typeface="Arial"/>
              <a:buChar char="•"/>
            </a:pPr>
            <a:r>
              <a:rPr lang="en-US" sz="5906" dirty="0">
                <a:solidFill>
                  <a:srgbClr val="0E0E12"/>
                </a:solidFill>
                <a:latin typeface="Cup Cakes"/>
                <a:ea typeface="Cup Cakes"/>
                <a:cs typeface="Cup Cakes"/>
                <a:sym typeface="Cup Cakes"/>
              </a:rPr>
              <a:t> </a:t>
            </a:r>
            <a:r>
              <a:rPr lang="en-US" sz="5906" dirty="0" err="1">
                <a:solidFill>
                  <a:srgbClr val="0E0E12"/>
                </a:solidFill>
                <a:latin typeface="Cup Cakes"/>
                <a:ea typeface="Cup Cakes"/>
                <a:cs typeface="Cup Cakes"/>
                <a:sym typeface="Cup Cakes"/>
              </a:rPr>
              <a:t>css</a:t>
            </a:r>
            <a:endParaRPr lang="en-US" sz="5906" dirty="0">
              <a:solidFill>
                <a:srgbClr val="0E0E12"/>
              </a:solidFill>
              <a:latin typeface="Cup Cakes"/>
              <a:ea typeface="Cup Cakes"/>
              <a:cs typeface="Cup Cakes"/>
              <a:sym typeface="Cup Cakes"/>
            </a:endParaRPr>
          </a:p>
          <a:p>
            <a:pPr marL="1275253" lvl="1" indent="-637627" algn="l">
              <a:lnSpc>
                <a:spcPts val="8269"/>
              </a:lnSpc>
              <a:buFont typeface="Arial"/>
              <a:buChar char="•"/>
            </a:pPr>
            <a:r>
              <a:rPr lang="en-US" sz="5906" dirty="0">
                <a:solidFill>
                  <a:srgbClr val="0E0E12"/>
                </a:solidFill>
                <a:latin typeface="Cup Cakes"/>
                <a:ea typeface="Cup Cakes"/>
                <a:cs typeface="Cup Cakes"/>
                <a:sym typeface="Cup Cakes"/>
              </a:rPr>
              <a:t>html</a:t>
            </a:r>
          </a:p>
          <a:p>
            <a:pPr marL="1275253" lvl="1" indent="-637627" algn="l">
              <a:lnSpc>
                <a:spcPts val="8269"/>
              </a:lnSpc>
              <a:buFont typeface="Arial"/>
              <a:buChar char="•"/>
            </a:pPr>
            <a:r>
              <a:rPr lang="en-US" sz="5906" dirty="0">
                <a:solidFill>
                  <a:srgbClr val="0E0E12"/>
                </a:solidFill>
                <a:latin typeface="Cup Cakes"/>
                <a:ea typeface="Cup Cakes"/>
                <a:cs typeface="Cup Cakes"/>
                <a:sym typeface="Cup Cakes"/>
              </a:rPr>
              <a:t>Bootstrap</a:t>
            </a:r>
          </a:p>
          <a:p>
            <a:pPr marL="1275253" lvl="1" indent="-637627" algn="l">
              <a:lnSpc>
                <a:spcPts val="8269"/>
              </a:lnSpc>
              <a:buFont typeface="Arial"/>
              <a:buChar char="•"/>
            </a:pPr>
            <a:r>
              <a:rPr lang="en-US" sz="5906" dirty="0">
                <a:solidFill>
                  <a:srgbClr val="0E0E12"/>
                </a:solidFill>
                <a:latin typeface="Cup Cakes"/>
                <a:ea typeface="Cup Cakes"/>
                <a:cs typeface="Cup Cakes"/>
                <a:sym typeface="Cup Cakes"/>
              </a:rPr>
              <a:t>db:mysqlite3 </a:t>
            </a:r>
          </a:p>
          <a:p>
            <a:pPr marL="1275253" lvl="1" indent="-637627" algn="l">
              <a:lnSpc>
                <a:spcPts val="8269"/>
              </a:lnSpc>
              <a:buFont typeface="Arial"/>
              <a:buChar char="•"/>
            </a:pPr>
            <a:r>
              <a:rPr lang="en-US" sz="5906" dirty="0" err="1">
                <a:solidFill>
                  <a:srgbClr val="0E0E12"/>
                </a:solidFill>
                <a:latin typeface="Cup Cakes"/>
                <a:ea typeface="Cup Cakes"/>
                <a:cs typeface="Cup Cakes"/>
                <a:sym typeface="Cup Cakes"/>
              </a:rPr>
              <a:t>javasript</a:t>
            </a:r>
            <a:endParaRPr lang="en-US" sz="5906" dirty="0">
              <a:solidFill>
                <a:srgbClr val="0E0E12"/>
              </a:solidFill>
              <a:latin typeface="Cup Cakes"/>
              <a:ea typeface="Cup Cakes"/>
              <a:cs typeface="Cup Cakes"/>
              <a:sym typeface="Cup Cakes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621335" y="9258300"/>
            <a:ext cx="1640473" cy="145178"/>
            <a:chOff x="0" y="0"/>
            <a:chExt cx="432059" cy="382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04306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156745" y="9258300"/>
            <a:ext cx="1640473" cy="145178"/>
            <a:chOff x="0" y="0"/>
            <a:chExt cx="432059" cy="3823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587D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924973" y="9258300"/>
            <a:ext cx="1640473" cy="145178"/>
            <a:chOff x="0" y="0"/>
            <a:chExt cx="432059" cy="3823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FF783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64351" y="3659494"/>
            <a:ext cx="2959298" cy="1484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79"/>
              </a:lnSpc>
              <a:spcBef>
                <a:spcPct val="0"/>
              </a:spcBef>
            </a:pPr>
            <a:r>
              <a:rPr lang="en-US" sz="8699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1335" y="0"/>
            <a:ext cx="6944111" cy="7292038"/>
            <a:chOff x="0" y="0"/>
            <a:chExt cx="1075825" cy="11297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75825" cy="1129727"/>
            </a:xfrm>
            <a:custGeom>
              <a:avLst/>
              <a:gdLst/>
              <a:ahLst/>
              <a:cxnLst/>
              <a:rect l="l" t="t" r="r" b="b"/>
              <a:pathLst>
                <a:path w="1075825" h="1129727">
                  <a:moveTo>
                    <a:pt x="0" y="0"/>
                  </a:moveTo>
                  <a:lnTo>
                    <a:pt x="1075825" y="0"/>
                  </a:lnTo>
                  <a:lnTo>
                    <a:pt x="1075825" y="1129727"/>
                  </a:lnTo>
                  <a:lnTo>
                    <a:pt x="0" y="1129727"/>
                  </a:lnTo>
                  <a:close/>
                </a:path>
              </a:pathLst>
            </a:custGeom>
            <a:blipFill>
              <a:blip r:embed="rId2"/>
              <a:stretch>
                <a:fillRect l="-28757" r="-28757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388518" y="9258300"/>
            <a:ext cx="1640473" cy="145178"/>
            <a:chOff x="0" y="0"/>
            <a:chExt cx="432059" cy="382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0D52A3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21335" y="7646584"/>
            <a:ext cx="6944111" cy="1428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400"/>
              </a:lnSpc>
            </a:pPr>
            <a:r>
              <a:rPr lang="en-US" sz="6000" spc="666">
                <a:solidFill>
                  <a:srgbClr val="0E0E1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DEVELOPMENT CHALLENGES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010046" y="1039915"/>
            <a:ext cx="9747169" cy="735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4127" lvl="1" indent="-562064" algn="l">
              <a:lnSpc>
                <a:spcPts val="7289"/>
              </a:lnSpc>
              <a:buFont typeface="Arial"/>
              <a:buChar char="•"/>
            </a:pPr>
            <a:r>
              <a:rPr lang="en-US" sz="5206">
                <a:solidFill>
                  <a:srgbClr val="0E0E12"/>
                </a:solidFill>
                <a:latin typeface="Cup Cakes"/>
                <a:ea typeface="Cup Cakes"/>
                <a:cs typeface="Cup Cakes"/>
                <a:sym typeface="Cup Cakes"/>
              </a:rPr>
              <a:t>Auto-fill patient and Rx id info from input data</a:t>
            </a:r>
          </a:p>
          <a:p>
            <a:pPr marL="2248254" lvl="2" indent="-749418" algn="l">
              <a:lnSpc>
                <a:spcPts val="7289"/>
              </a:lnSpc>
              <a:buFont typeface="Arial"/>
              <a:buChar char="⚬"/>
            </a:pPr>
            <a:r>
              <a:rPr lang="en-US" sz="5206">
                <a:solidFill>
                  <a:srgbClr val="0E0E12"/>
                </a:solidFill>
                <a:latin typeface="Cup Cakes"/>
                <a:ea typeface="Cup Cakes"/>
                <a:cs typeface="Cup Cakes"/>
                <a:sym typeface="Cup Cakes"/>
              </a:rPr>
              <a:t>solved with javascript</a:t>
            </a:r>
          </a:p>
          <a:p>
            <a:pPr algn="l">
              <a:lnSpc>
                <a:spcPts val="7289"/>
              </a:lnSpc>
            </a:pPr>
            <a:endParaRPr lang="en-US" sz="5206">
              <a:solidFill>
                <a:srgbClr val="0E0E12"/>
              </a:solidFill>
              <a:latin typeface="Cup Cakes"/>
              <a:ea typeface="Cup Cakes"/>
              <a:cs typeface="Cup Cakes"/>
              <a:sym typeface="Cup Cakes"/>
            </a:endParaRPr>
          </a:p>
          <a:p>
            <a:pPr marL="1124127" lvl="1" indent="-562064" algn="l">
              <a:lnSpc>
                <a:spcPts val="7289"/>
              </a:lnSpc>
              <a:buFont typeface="Arial"/>
              <a:buChar char="•"/>
            </a:pPr>
            <a:r>
              <a:rPr lang="en-US" sz="5206">
                <a:solidFill>
                  <a:srgbClr val="0E0E12"/>
                </a:solidFill>
                <a:latin typeface="Cup Cakes"/>
                <a:ea typeface="Cup Cakes"/>
                <a:cs typeface="Cup Cakes"/>
                <a:sym typeface="Cup Cakes"/>
              </a:rPr>
              <a:t>“Successfully created xx element” message wouldn’t appear</a:t>
            </a:r>
          </a:p>
          <a:p>
            <a:pPr marL="2248254" lvl="2" indent="-749418" algn="l">
              <a:lnSpc>
                <a:spcPts val="7289"/>
              </a:lnSpc>
              <a:buFont typeface="Arial"/>
              <a:buChar char="⚬"/>
            </a:pPr>
            <a:r>
              <a:rPr lang="en-US" sz="5206">
                <a:solidFill>
                  <a:srgbClr val="0E0E12"/>
                </a:solidFill>
                <a:latin typeface="Cup Cakes"/>
                <a:ea typeface="Cup Cakes"/>
                <a:cs typeface="Cup Cakes"/>
                <a:sym typeface="Cup Cakes"/>
              </a:rPr>
              <a:t>Emmanuel fixed it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21335" y="9258300"/>
            <a:ext cx="1640473" cy="145178"/>
            <a:chOff x="0" y="0"/>
            <a:chExt cx="432059" cy="382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04306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156745" y="9258300"/>
            <a:ext cx="1640473" cy="145178"/>
            <a:chOff x="0" y="0"/>
            <a:chExt cx="432059" cy="3823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587D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924973" y="9258300"/>
            <a:ext cx="1640473" cy="145178"/>
            <a:chOff x="0" y="0"/>
            <a:chExt cx="432059" cy="3823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32059" cy="38236"/>
            </a:xfrm>
            <a:custGeom>
              <a:avLst/>
              <a:gdLst/>
              <a:ahLst/>
              <a:cxnLst/>
              <a:rect l="l" t="t" r="r" b="b"/>
              <a:pathLst>
                <a:path w="432059" h="38236">
                  <a:moveTo>
                    <a:pt x="0" y="0"/>
                  </a:moveTo>
                  <a:lnTo>
                    <a:pt x="432059" y="0"/>
                  </a:lnTo>
                  <a:lnTo>
                    <a:pt x="432059" y="38236"/>
                  </a:lnTo>
                  <a:lnTo>
                    <a:pt x="0" y="38236"/>
                  </a:lnTo>
                  <a:close/>
                </a:path>
              </a:pathLst>
            </a:custGeom>
            <a:solidFill>
              <a:srgbClr val="FF783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32059" cy="763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0536D">
                <a:alpha val="100000"/>
              </a:srgbClr>
            </a:gs>
            <a:gs pos="100000">
              <a:srgbClr val="19213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84315" y="0"/>
            <a:ext cx="13703685" cy="10340587"/>
            <a:chOff x="0" y="0"/>
            <a:chExt cx="1077149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77149" cy="812800"/>
            </a:xfrm>
            <a:custGeom>
              <a:avLst/>
              <a:gdLst/>
              <a:ahLst/>
              <a:cxnLst/>
              <a:rect l="l" t="t" r="r" b="b"/>
              <a:pathLst>
                <a:path w="1077149" h="812800">
                  <a:moveTo>
                    <a:pt x="0" y="0"/>
                  </a:moveTo>
                  <a:lnTo>
                    <a:pt x="1077149" y="0"/>
                  </a:lnTo>
                  <a:lnTo>
                    <a:pt x="1077149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>
                <a:alphaModFix amt="41000"/>
              </a:blip>
              <a:stretch>
                <a:fillRect t="-16261" b="-16261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128237" y="2853149"/>
            <a:ext cx="17159763" cy="3941836"/>
            <a:chOff x="0" y="0"/>
            <a:chExt cx="2658496" cy="6106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58496" cy="610694"/>
            </a:xfrm>
            <a:custGeom>
              <a:avLst/>
              <a:gdLst/>
              <a:ahLst/>
              <a:cxnLst/>
              <a:rect l="l" t="t" r="r" b="b"/>
              <a:pathLst>
                <a:path w="2658496" h="610694">
                  <a:moveTo>
                    <a:pt x="0" y="0"/>
                  </a:moveTo>
                  <a:lnTo>
                    <a:pt x="2658496" y="0"/>
                  </a:lnTo>
                  <a:lnTo>
                    <a:pt x="2658496" y="610694"/>
                  </a:lnTo>
                  <a:lnTo>
                    <a:pt x="0" y="610694"/>
                  </a:lnTo>
                  <a:close/>
                </a:path>
              </a:pathLst>
            </a:custGeom>
            <a:blipFill>
              <a:blip r:embed="rId3"/>
              <a:stretch>
                <a:fillRect t="-95289" b="-95289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5255872" y="6804039"/>
            <a:ext cx="12479360" cy="245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0021"/>
              </a:lnSpc>
              <a:spcBef>
                <a:spcPct val="0"/>
              </a:spcBef>
            </a:pPr>
            <a:r>
              <a:rPr lang="en-US" sz="14300">
                <a:solidFill>
                  <a:srgbClr val="E9EBE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QUESTIONS?</a:t>
            </a:r>
          </a:p>
        </p:txBody>
      </p:sp>
      <p:sp>
        <p:nvSpPr>
          <p:cNvPr id="7" name="Freeform 7"/>
          <p:cNvSpPr/>
          <p:nvPr/>
        </p:nvSpPr>
        <p:spPr>
          <a:xfrm>
            <a:off x="299847" y="334307"/>
            <a:ext cx="501365" cy="499542"/>
          </a:xfrm>
          <a:custGeom>
            <a:avLst/>
            <a:gdLst/>
            <a:ahLst/>
            <a:cxnLst/>
            <a:rect l="l" t="t" r="r" b="b"/>
            <a:pathLst>
              <a:path w="501365" h="499542">
                <a:moveTo>
                  <a:pt x="0" y="0"/>
                </a:moveTo>
                <a:lnTo>
                  <a:pt x="501365" y="0"/>
                </a:lnTo>
                <a:lnTo>
                  <a:pt x="501365" y="499542"/>
                </a:lnTo>
                <a:lnTo>
                  <a:pt x="0" y="4995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154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Hammersmith One</vt:lpstr>
      <vt:lpstr>Cup Cakes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Rx Express</dc:title>
  <dc:creator>Ashley Risinger</dc:creator>
  <cp:lastModifiedBy>Ashley Risinger</cp:lastModifiedBy>
  <cp:revision>2</cp:revision>
  <dcterms:created xsi:type="dcterms:W3CDTF">2006-08-16T00:00:00Z</dcterms:created>
  <dcterms:modified xsi:type="dcterms:W3CDTF">2025-10-14T20:59:33Z</dcterms:modified>
  <dc:identifier>DAG1zAguhT0</dc:identifier>
</cp:coreProperties>
</file>