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7" r:id="rId13"/>
    <p:sldId id="278" r:id="rId14"/>
    <p:sldId id="279" r:id="rId15"/>
    <p:sldId id="280" r:id="rId16"/>
    <p:sldId id="281" r:id="rId17"/>
    <p:sldId id="274" r:id="rId18"/>
    <p:sldId id="276" r:id="rId19"/>
    <p:sldId id="275" r:id="rId20"/>
    <p:sldId id="273" r:id="rId21"/>
    <p:sldId id="282" r:id="rId22"/>
    <p:sldId id="286" r:id="rId23"/>
    <p:sldId id="283" r:id="rId24"/>
    <p:sldId id="284" r:id="rId25"/>
    <p:sldId id="285" r:id="rId26"/>
    <p:sldId id="265" r:id="rId27"/>
    <p:sldId id="266" r:id="rId28"/>
    <p:sldId id="268" r:id="rId29"/>
    <p:sldId id="267" r:id="rId30"/>
    <p:sldId id="26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544F-FBBE-B745-8A94-209B9C1D7FE5}" type="datetimeFigureOut">
              <a:rPr lang="en-US" smtClean="0"/>
              <a:t>29/04/15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7BD7-EB94-6044-B22F-DDCEE200C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Simulations PSF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Andrey</a:t>
            </a:r>
            <a:r>
              <a:rPr lang="en-US" dirty="0" smtClean="0"/>
              <a:t> ARISTOV</a:t>
            </a:r>
          </a:p>
          <a:p>
            <a:r>
              <a:rPr lang="en-US" dirty="0" smtClean="0"/>
              <a:t>2015-04-08 -- 20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Saddle-point z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96" y="4074113"/>
            <a:ext cx="6233204" cy="2509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19568"/>
            <a:ext cx="3543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20 PSF library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8 um range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Random z test </a:t>
            </a:r>
            <a:r>
              <a:rPr lang="en-US" sz="3200" dirty="0" err="1" smtClean="0"/>
              <a:t>psf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4 um range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950" y="1517132"/>
            <a:ext cx="3177050" cy="2556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0395" y="4596349"/>
            <a:ext cx="13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 nm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1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Saddle-point z search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19568"/>
            <a:ext cx="3543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u="sng" dirty="0" smtClean="0"/>
              <a:t>50 </a:t>
            </a:r>
            <a:r>
              <a:rPr lang="en-US" sz="3200" dirty="0" smtClean="0"/>
              <a:t>PSF library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8 um range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Random z test </a:t>
            </a:r>
            <a:r>
              <a:rPr lang="en-US" sz="3200" dirty="0" err="1" smtClean="0"/>
              <a:t>psf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4 um range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201" y="1224574"/>
            <a:ext cx="3330355" cy="2651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1505" y="3096835"/>
            <a:ext cx="13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nm width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92" y="3875800"/>
            <a:ext cx="7777665" cy="30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localization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75" y="1417638"/>
            <a:ext cx="67499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8365"/>
            <a:ext cx="3844903" cy="3011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0143" y="2842224"/>
            <a:ext cx="107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Zerr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66" y="1158433"/>
            <a:ext cx="3361283" cy="5699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3653" y="13590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X,y</a:t>
            </a:r>
            <a:r>
              <a:rPr lang="en-US" dirty="0" smtClean="0"/>
              <a:t> err </a:t>
            </a:r>
            <a:r>
              <a:rPr lang="en-US" dirty="0" err="1" smtClean="0"/>
              <a:t>vs</a:t>
            </a:r>
            <a:r>
              <a:rPr lang="en-US" dirty="0" smtClean="0"/>
              <a:t> 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6053" y="4555412"/>
            <a:ext cx="135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X,y</a:t>
            </a:r>
            <a:r>
              <a:rPr lang="en-US" dirty="0" smtClean="0"/>
              <a:t> err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71421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on </a:t>
            </a:r>
            <a:r>
              <a:rPr lang="en-US" dirty="0"/>
              <a:t>|</a:t>
            </a:r>
            <a:r>
              <a:rPr lang="en-US" dirty="0" smtClean="0"/>
              <a:t>z|&gt;1,6 um are due to wrong </a:t>
            </a:r>
          </a:p>
          <a:p>
            <a:r>
              <a:rPr lang="en-US" dirty="0" smtClean="0"/>
              <a:t>correlation values. The PSF become very spread and </a:t>
            </a:r>
          </a:p>
          <a:p>
            <a:r>
              <a:rPr lang="en-US" dirty="0" smtClean="0"/>
              <a:t>the smaller Z from </a:t>
            </a:r>
            <a:r>
              <a:rPr lang="en-US" dirty="0" err="1" smtClean="0"/>
              <a:t>biblioteque</a:t>
            </a:r>
            <a:r>
              <a:rPr lang="en-US" dirty="0" smtClean="0"/>
              <a:t> gives higher </a:t>
            </a:r>
            <a:r>
              <a:rPr lang="en-US" dirty="0" err="1" smtClean="0"/>
              <a:t>xcorr</a:t>
            </a:r>
            <a:r>
              <a:rPr lang="en-US" dirty="0" smtClean="0"/>
              <a:t>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809" y="-89797"/>
            <a:ext cx="8229600" cy="1143000"/>
          </a:xfrm>
        </p:spPr>
        <p:txBody>
          <a:bodyPr/>
          <a:lstStyle/>
          <a:p>
            <a:r>
              <a:rPr lang="en-US" dirty="0" err="1" smtClean="0"/>
              <a:t>Xcorr</a:t>
            </a:r>
            <a:r>
              <a:rPr lang="en-US" dirty="0" smtClean="0"/>
              <a:t> search optimizations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4" y="3887857"/>
            <a:ext cx="3831266" cy="2970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4" y="3872307"/>
            <a:ext cx="3831266" cy="2985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34" y="1187799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now I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normalize the camera image frame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normalized PSF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Subtract the second order curve </a:t>
            </a:r>
            <a:r>
              <a:rPr lang="en-US" dirty="0" err="1" smtClean="0"/>
              <a:t>xcorr</a:t>
            </a:r>
            <a:r>
              <a:rPr lang="en-US" dirty="0" smtClean="0"/>
              <a:t>(z)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904" y="3111356"/>
            <a:ext cx="375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example of xcorr2(z), z= –3 : 3 um</a:t>
            </a:r>
          </a:p>
          <a:p>
            <a:r>
              <a:rPr lang="en-US" dirty="0" smtClean="0"/>
              <a:t>Library z = –4 : 4 um, 80 nm steps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1590" y="3358634"/>
            <a:ext cx="343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curve after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5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5623"/>
            <a:ext cx="2891321" cy="228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39" y="1685623"/>
            <a:ext cx="2927350" cy="2296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39" y="3973460"/>
            <a:ext cx="2880532" cy="2414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3973460"/>
            <a:ext cx="2918940" cy="2414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973460"/>
            <a:ext cx="2999338" cy="24609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2100" y="6514068"/>
            <a:ext cx="439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ˆx 50 nm FWHM (100 nm </a:t>
            </a:r>
            <a:r>
              <a:rPr lang="en-US" dirty="0" err="1" smtClean="0"/>
              <a:t>discretisation</a:t>
            </a:r>
            <a:r>
              <a:rPr lang="en-US" dirty="0" smtClean="0"/>
              <a:t> step)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1400" y="6488668"/>
            <a:ext cx="110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– 60 nm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44834" y="6472555"/>
            <a:ext cx="122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– 150 nm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075" y="1685622"/>
            <a:ext cx="2723925" cy="23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M(z) statistics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970120"/>
            <a:ext cx="4476756" cy="35125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588" y="1130932"/>
            <a:ext cx="1549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system is messed up about zero due to the persistent peak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92" y="2970120"/>
            <a:ext cx="4530908" cy="3512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6800" y="1094472"/>
            <a:ext cx="281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many z points to search</a:t>
            </a:r>
          </a:p>
          <a:p>
            <a:r>
              <a:rPr lang="en-US" dirty="0" smtClean="0"/>
              <a:t>Better to 2 step search!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Saddle-point z search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38618"/>
            <a:ext cx="3543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50 PSF library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8 um range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Random z test </a:t>
            </a:r>
            <a:r>
              <a:rPr lang="en-US" sz="3200" dirty="0" err="1" smtClean="0"/>
              <a:t>psf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u="sng" dirty="0" smtClean="0"/>
              <a:t>1000</a:t>
            </a:r>
            <a:r>
              <a:rPr lang="en-US" sz="3200" dirty="0" smtClean="0"/>
              <a:t> photons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4 um range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8" y="3690500"/>
            <a:ext cx="8174194" cy="316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7661" y="4328439"/>
            <a:ext cx="13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 nm width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75" y="1302884"/>
            <a:ext cx="2951213" cy="23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Saddle-point z search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38618"/>
            <a:ext cx="3543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50 PSF library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8 um range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Random z test </a:t>
            </a:r>
            <a:r>
              <a:rPr lang="en-US" sz="3200" dirty="0" err="1" smtClean="0"/>
              <a:t>psf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u="sng" dirty="0" smtClean="0"/>
              <a:t>100</a:t>
            </a:r>
            <a:r>
              <a:rPr lang="en-US" sz="3200" dirty="0" smtClean="0"/>
              <a:t> photons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4 um range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55" y="3753497"/>
            <a:ext cx="3704246" cy="2951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709" y="3972147"/>
            <a:ext cx="13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87 nm width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81" y="3753497"/>
            <a:ext cx="3799374" cy="2951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865" y="1238618"/>
            <a:ext cx="3196935" cy="25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3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z-position 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90" y="3327400"/>
            <a:ext cx="4178009" cy="3271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9600" y="2438400"/>
            <a:ext cx="42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points in proximity of </a:t>
            </a:r>
            <a:r>
              <a:rPr lang="en-US" dirty="0" err="1" smtClean="0"/>
              <a:t>Mmax</a:t>
            </a:r>
            <a:r>
              <a:rPr lang="en-US" dirty="0" smtClean="0"/>
              <a:t> to fit poly2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3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Saddle-point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993" r="-43993"/>
          <a:stretch>
            <a:fillRect/>
          </a:stretch>
        </p:blipFill>
        <p:spPr>
          <a:xfrm>
            <a:off x="457200" y="1417638"/>
            <a:ext cx="7814804" cy="4525963"/>
          </a:xfrm>
        </p:spPr>
      </p:pic>
      <p:sp>
        <p:nvSpPr>
          <p:cNvPr id="5" name="TextBox 4"/>
          <p:cNvSpPr txBox="1"/>
          <p:nvPr/>
        </p:nvSpPr>
        <p:spPr>
          <a:xfrm>
            <a:off x="132685" y="4341926"/>
            <a:ext cx="10403246" cy="251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 %Saddle-point phase profile:</a:t>
            </a:r>
          </a:p>
          <a:p>
            <a:r>
              <a:rPr lang="en-US" sz="1050" dirty="0" smtClean="0"/>
              <a:t>            % 4 </a:t>
            </a:r>
            <a:r>
              <a:rPr lang="en-US" sz="1050" dirty="0" err="1" smtClean="0"/>
              <a:t>gaussian</a:t>
            </a:r>
            <a:r>
              <a:rPr lang="en-US" sz="1050" dirty="0" smtClean="0"/>
              <a:t> peaks </a:t>
            </a:r>
            <a:r>
              <a:rPr lang="en-US" sz="1050" dirty="0" err="1" smtClean="0"/>
              <a:t>approx</a:t>
            </a:r>
            <a:endParaRPr lang="en-US" sz="1050" dirty="0" smtClean="0"/>
          </a:p>
          <a:p>
            <a:r>
              <a:rPr lang="en-US" sz="1050" dirty="0" smtClean="0"/>
              <a:t>        we1 = 2^(-3);</a:t>
            </a:r>
          </a:p>
          <a:p>
            <a:r>
              <a:rPr lang="en-US" sz="1050" dirty="0" smtClean="0"/>
              <a:t>        xc1 = 2^(-2);</a:t>
            </a:r>
          </a:p>
          <a:p>
            <a:r>
              <a:rPr lang="en-US" sz="1050" dirty="0" smtClean="0"/>
              <a:t>        yc1 = 2^(-2);</a:t>
            </a:r>
          </a:p>
          <a:p>
            <a:r>
              <a:rPr lang="en-US" sz="1050" dirty="0" smtClean="0"/>
              <a:t>        xc2 = -2^(-2);</a:t>
            </a:r>
          </a:p>
          <a:p>
            <a:r>
              <a:rPr lang="en-US" sz="1050" dirty="0" smtClean="0"/>
              <a:t>        yc2 = 2^(-2);</a:t>
            </a:r>
          </a:p>
          <a:p>
            <a:r>
              <a:rPr lang="en-US" sz="1050" dirty="0" smtClean="0"/>
              <a:t>        xc3 = 2^(-2);</a:t>
            </a:r>
          </a:p>
          <a:p>
            <a:r>
              <a:rPr lang="en-US" sz="1050" dirty="0" smtClean="0"/>
              <a:t>        yc3 = -2^(-2);</a:t>
            </a:r>
          </a:p>
          <a:p>
            <a:r>
              <a:rPr lang="en-US" sz="1050" dirty="0" smtClean="0"/>
              <a:t>        xc4 = -2^(-2);</a:t>
            </a:r>
          </a:p>
          <a:p>
            <a:r>
              <a:rPr lang="en-US" sz="1050" dirty="0" smtClean="0"/>
              <a:t>        yc4 = -2^(-2);</a:t>
            </a:r>
          </a:p>
          <a:p>
            <a:r>
              <a:rPr lang="en-US" sz="1050" dirty="0" smtClean="0"/>
              <a:t>        %xc1 = 0;</a:t>
            </a:r>
          </a:p>
          <a:p>
            <a:r>
              <a:rPr lang="en-US" sz="1050" dirty="0" smtClean="0"/>
              <a:t>        %yc1 = 0;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sp</a:t>
            </a:r>
            <a:r>
              <a:rPr lang="en-US" sz="1050" dirty="0" smtClean="0"/>
              <a:t>(</a:t>
            </a:r>
            <a:r>
              <a:rPr lang="en-US" sz="1050" dirty="0" err="1" smtClean="0"/>
              <a:t>i,j</a:t>
            </a:r>
            <a:r>
              <a:rPr lang="en-US" sz="1050" dirty="0" smtClean="0"/>
              <a:t>) = </a:t>
            </a:r>
            <a:r>
              <a:rPr lang="en-US" sz="1050" dirty="0" err="1" smtClean="0"/>
              <a:t>exp</a:t>
            </a:r>
            <a:r>
              <a:rPr lang="en-US" sz="1050" dirty="0" smtClean="0"/>
              <a:t>((-(x(</a:t>
            </a:r>
            <a:r>
              <a:rPr lang="en-US" sz="1050" dirty="0" err="1" smtClean="0"/>
              <a:t>i</a:t>
            </a:r>
            <a:r>
              <a:rPr lang="en-US" sz="1050" dirty="0" smtClean="0"/>
              <a:t>)-xc1)^2-(y(j)-yc1)^2)/(we1)^2/2) - </a:t>
            </a:r>
            <a:r>
              <a:rPr lang="en-US" sz="1050" dirty="0" err="1" smtClean="0"/>
              <a:t>exp</a:t>
            </a:r>
            <a:r>
              <a:rPr lang="en-US" sz="1050" dirty="0" smtClean="0"/>
              <a:t>((-(x(</a:t>
            </a:r>
            <a:r>
              <a:rPr lang="en-US" sz="1050" dirty="0" err="1" smtClean="0"/>
              <a:t>i</a:t>
            </a:r>
            <a:r>
              <a:rPr lang="en-US" sz="1050" dirty="0" smtClean="0"/>
              <a:t>)-xc2)^2-(y(j)-yc2)^2)/(we1)^2/2) - </a:t>
            </a:r>
            <a:r>
              <a:rPr lang="en-US" sz="1050" dirty="0" err="1" smtClean="0"/>
              <a:t>exp</a:t>
            </a:r>
            <a:r>
              <a:rPr lang="en-US" sz="1050" dirty="0" smtClean="0"/>
              <a:t>((-(x(</a:t>
            </a:r>
            <a:r>
              <a:rPr lang="en-US" sz="1050" dirty="0" err="1" smtClean="0"/>
              <a:t>i</a:t>
            </a:r>
            <a:r>
              <a:rPr lang="en-US" sz="1050" dirty="0" smtClean="0"/>
              <a:t>)-xc3)^2-(y(j)-yc3)^2)/(we1)^2/2) + </a:t>
            </a:r>
            <a:r>
              <a:rPr lang="en-US" sz="1050" dirty="0" err="1" smtClean="0"/>
              <a:t>exp</a:t>
            </a:r>
            <a:r>
              <a:rPr lang="en-US" sz="1050" dirty="0" smtClean="0"/>
              <a:t>((-(x(</a:t>
            </a:r>
            <a:r>
              <a:rPr lang="en-US" sz="1050" dirty="0" err="1" smtClean="0"/>
              <a:t>i</a:t>
            </a:r>
            <a:r>
              <a:rPr lang="en-US" sz="1050" dirty="0" smtClean="0"/>
              <a:t>)-xc4)^2-(y(j)-yc4)^2)/(we1)^2/2);</a:t>
            </a:r>
          </a:p>
          <a:p>
            <a:r>
              <a:rPr lang="en-US" sz="1050" dirty="0" smtClean="0"/>
              <a:t> </a:t>
            </a: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06" y="3695955"/>
            <a:ext cx="2728794" cy="224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686" y="1417638"/>
            <a:ext cx="2710314" cy="22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5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z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0" y="2261671"/>
            <a:ext cx="2832070" cy="2222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17638"/>
            <a:ext cx="346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spline to correct for errors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0" y="4666862"/>
            <a:ext cx="2855233" cy="2277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769" y="4833938"/>
            <a:ext cx="17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correction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269" y="2206717"/>
            <a:ext cx="2888480" cy="2277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8730" y="1837385"/>
            <a:ext cx="20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correction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99" y="2206717"/>
            <a:ext cx="2609035" cy="2191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179" y="4666862"/>
            <a:ext cx="2935782" cy="2277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116" y="4484172"/>
            <a:ext cx="3189783" cy="2565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04604" y="5203270"/>
            <a:ext cx="147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FWHM 7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0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50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1000 frames 3000 photons (10 nm step </a:t>
            </a:r>
            <a:r>
              <a:rPr lang="en-US" dirty="0" err="1" smtClean="0"/>
              <a:t>histo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2340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0600"/>
            <a:ext cx="9144000" cy="23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4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50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1000 frames 3000 photons (10 nm step </a:t>
            </a:r>
            <a:r>
              <a:rPr lang="en-US" dirty="0" err="1" smtClean="0"/>
              <a:t>histo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50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1000 frames 1000 photons (10 nm step </a:t>
            </a:r>
            <a:r>
              <a:rPr lang="en-US" dirty="0" err="1" smtClean="0"/>
              <a:t>histo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600"/>
            <a:ext cx="9144000" cy="23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50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1000 frames 300 photons (10 nm step </a:t>
            </a:r>
            <a:r>
              <a:rPr lang="en-US" dirty="0" err="1" smtClean="0"/>
              <a:t>histo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600"/>
            <a:ext cx="9144000" cy="23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50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1000 frames 300 photons (10 nm step </a:t>
            </a:r>
            <a:r>
              <a:rPr lang="en-US" dirty="0" err="1" smtClean="0"/>
              <a:t>histo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600"/>
            <a:ext cx="9144000" cy="23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4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071" r="-480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540157" y="6148639"/>
            <a:ext cx="164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Z=-2 : 0.1 :2 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Astigmatism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3220" y="6299670"/>
            <a:ext cx="70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fc=50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4394" y="6299670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Fc=200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8826" y="6299670"/>
            <a:ext cx="164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Z=-2 : 0.1 :2 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63" y="1349047"/>
            <a:ext cx="4473728" cy="4599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13" y="1349047"/>
            <a:ext cx="4316815" cy="46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8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</a:t>
            </a:r>
            <a:r>
              <a:rPr lang="en-US" dirty="0"/>
              <a:t>-</a:t>
            </a:r>
            <a:r>
              <a:rPr lang="en-US" dirty="0" smtClean="0"/>
              <a:t>helix phase mask (Grover 2011)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4420" y="4225494"/>
            <a:ext cx="174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 -2 : 0.2 : 2 um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60" y="1315019"/>
            <a:ext cx="3145628" cy="3039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7550"/>
            <a:ext cx="9144000" cy="15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9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Airy beam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04" y="1600200"/>
            <a:ext cx="62738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04" y="3250550"/>
            <a:ext cx="6248400" cy="250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2334" y="225884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  <a:p>
            <a:r>
              <a:rPr lang="en-US" dirty="0" err="1" smtClean="0"/>
              <a:t>alignement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2426" y="411311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Imaging lens</a:t>
            </a:r>
          </a:p>
          <a:p>
            <a:r>
              <a:rPr lang="en-US" dirty="0" smtClean="0"/>
              <a:t>Out of axis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29" y="6046053"/>
            <a:ext cx="179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 0 : 0.05 : 2 um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58749" y="955231"/>
            <a:ext cx="1348631" cy="370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7641020" y="914654"/>
            <a:ext cx="427885" cy="46240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07380" y="618091"/>
            <a:ext cx="116379" cy="98210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85464" y="3065122"/>
            <a:ext cx="1348631" cy="370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8409544" y="2989672"/>
            <a:ext cx="427885" cy="578785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4095" y="3040570"/>
            <a:ext cx="116379" cy="982109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79" y="-306615"/>
            <a:ext cx="2728016" cy="21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Pi*</a:t>
            </a:r>
            <a:r>
              <a:rPr lang="en-US" dirty="0" err="1" smtClean="0"/>
              <a:t>sp</a:t>
            </a:r>
            <a:endParaRPr lang="en-US" dirty="0" smtClean="0"/>
          </a:p>
          <a:p>
            <a:r>
              <a:rPr lang="en-US" dirty="0" err="1" smtClean="0"/>
              <a:t>Xc</a:t>
            </a:r>
            <a:r>
              <a:rPr lang="en-US" dirty="0" smtClean="0"/>
              <a:t> 2e-2 -&gt; 2e-3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88" y="1417638"/>
            <a:ext cx="3920680" cy="40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Airy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9269"/>
            <a:ext cx="9144000" cy="202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63" y="1845236"/>
            <a:ext cx="3185423" cy="26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6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750" y="11495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Airy 10 sin(</a:t>
            </a:r>
            <a:r>
              <a:rPr lang="en-US" dirty="0" err="1" smtClean="0"/>
              <a:t>i</a:t>
            </a:r>
            <a:r>
              <a:rPr lang="en-US" dirty="0" smtClean="0"/>
              <a:t>) outside</a:t>
            </a:r>
            <a:br>
              <a:rPr lang="en-US" dirty="0" smtClean="0"/>
            </a:br>
            <a:r>
              <a:rPr lang="en-US" dirty="0" smtClean="0"/>
              <a:t>50 sin(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7915"/>
            <a:ext cx="9144000" cy="1670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6" y="494472"/>
            <a:ext cx="3220885" cy="2603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8453"/>
            <a:ext cx="9144000" cy="1977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8567" y="2647314"/>
            <a:ext cx="206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um, 0.1 um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3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calculation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point source into the focal plane</a:t>
            </a:r>
          </a:p>
          <a:p>
            <a:r>
              <a:rPr lang="en-US" dirty="0" smtClean="0"/>
              <a:t>Get the </a:t>
            </a:r>
            <a:r>
              <a:rPr lang="en-US" dirty="0" err="1" smtClean="0"/>
              <a:t>fourier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Truncate it by circle</a:t>
            </a:r>
          </a:p>
          <a:p>
            <a:r>
              <a:rPr lang="en-US" dirty="0" smtClean="0"/>
              <a:t>Add phase mask</a:t>
            </a:r>
          </a:p>
          <a:p>
            <a:r>
              <a:rPr lang="en-US" dirty="0" smtClean="0"/>
              <a:t>Get the camera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9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phase mask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8" r="-1628"/>
          <a:stretch/>
        </p:blipFill>
        <p:spPr>
          <a:xfrm>
            <a:off x="677890" y="1417638"/>
            <a:ext cx="4685161" cy="4525963"/>
          </a:xfrm>
        </p:spPr>
      </p:pic>
    </p:spTree>
    <p:extLst>
      <p:ext uri="{BB962C8B-B14F-4D97-AF65-F5344CB8AC3E}">
        <p14:creationId xmlns:p14="http://schemas.microsoft.com/office/powerpoint/2010/main" val="387291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Saddle point (simulated by 4 Gaussian spots) out of focus PSF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71" r="-2850"/>
          <a:stretch/>
        </p:blipFill>
        <p:spPr>
          <a:xfrm>
            <a:off x="391420" y="1600200"/>
            <a:ext cx="268775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62" y="1464360"/>
            <a:ext cx="1784076" cy="1458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44" y="1464359"/>
            <a:ext cx="1717325" cy="1458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869" y="1464359"/>
            <a:ext cx="1824411" cy="1458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455" y="2922466"/>
            <a:ext cx="1868826" cy="1602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335" y="3663892"/>
            <a:ext cx="3387120" cy="27938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92418" y="3303141"/>
            <a:ext cx="211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Amplitude threshold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6123" y="5191229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Strong</a:t>
            </a:r>
            <a:r>
              <a:rPr lang="ru-RU" dirty="0" smtClean="0"/>
              <a:t> </a:t>
            </a:r>
            <a:r>
              <a:rPr lang="ru-RU" dirty="0" err="1" smtClean="0"/>
              <a:t>background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6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Airy beam (</a:t>
            </a:r>
            <a:r>
              <a:rPr lang="en-US" dirty="0" err="1" smtClean="0"/>
              <a:t>Jia</a:t>
            </a:r>
            <a:r>
              <a:rPr lang="en-US" dirty="0" smtClean="0"/>
              <a:t> NP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5747" cy="4525963"/>
          </a:xfrm>
        </p:spPr>
        <p:txBody>
          <a:bodyPr/>
          <a:lstStyle/>
          <a:p>
            <a:r>
              <a:rPr lang="en-US" dirty="0" smtClean="0"/>
              <a:t>Using the formula from the paper I got these far field and phase profiles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30" y="1759011"/>
            <a:ext cx="2030113" cy="38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0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Airy beam (</a:t>
            </a:r>
            <a:r>
              <a:rPr lang="en-US" dirty="0" err="1" smtClean="0"/>
              <a:t>Jia</a:t>
            </a:r>
            <a:r>
              <a:rPr lang="en-US" dirty="0" smtClean="0"/>
              <a:t> NP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5747" cy="4525963"/>
          </a:xfrm>
        </p:spPr>
        <p:txBody>
          <a:bodyPr/>
          <a:lstStyle/>
          <a:p>
            <a:r>
              <a:rPr lang="en-US" dirty="0" smtClean="0"/>
              <a:t>Phase truncate</a:t>
            </a:r>
          </a:p>
          <a:p>
            <a:r>
              <a:rPr lang="en-US" dirty="0" smtClean="0"/>
              <a:t>One can see the zero order at the 0,0 and diffracted order lower down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47" y="2208334"/>
            <a:ext cx="2685295" cy="2287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42" y="2290428"/>
            <a:ext cx="2585899" cy="2205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947" y="4496205"/>
            <a:ext cx="2324176" cy="2048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76" y="4496205"/>
            <a:ext cx="2387524" cy="2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Saddle-point phase mask from </a:t>
            </a:r>
            <a:r>
              <a:rPr lang="en-US" dirty="0" err="1" smtClean="0"/>
              <a:t>Yoav</a:t>
            </a:r>
            <a:r>
              <a:rPr lang="en-US" dirty="0" smtClean="0"/>
              <a:t> </a:t>
            </a:r>
            <a:r>
              <a:rPr lang="en-US" dirty="0" err="1" smtClean="0"/>
              <a:t>Shechtman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9" r="3218"/>
          <a:stretch/>
        </p:blipFill>
        <p:spPr>
          <a:xfrm>
            <a:off x="288621" y="1417638"/>
            <a:ext cx="3599783" cy="3355766"/>
          </a:xfrm>
        </p:spPr>
      </p:pic>
      <p:sp>
        <p:nvSpPr>
          <p:cNvPr id="6" name="TextBox 5"/>
          <p:cNvSpPr txBox="1"/>
          <p:nvPr/>
        </p:nvSpPr>
        <p:spPr>
          <a:xfrm>
            <a:off x="831656" y="6298147"/>
            <a:ext cx="164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Z=-2 : 0.2 :2 um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9043"/>
            <a:ext cx="9144000" cy="16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4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28794</TotalTime>
  <Words>831</Words>
  <Application>Microsoft Macintosh PowerPoint</Application>
  <PresentationFormat>On-screen Show (4:3)</PresentationFormat>
  <Paragraphs>122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Simulations PSF Matlab</vt:lpstr>
      <vt:lpstr>Saddle-point </vt:lpstr>
      <vt:lpstr>PowerPoint Presentation</vt:lpstr>
      <vt:lpstr>New calculation </vt:lpstr>
      <vt:lpstr>No phase mask</vt:lpstr>
      <vt:lpstr>Saddle point (simulated by 4 Gaussian spots) out of focus PSF</vt:lpstr>
      <vt:lpstr>Airy beam (Jia NP 2014)</vt:lpstr>
      <vt:lpstr>Airy beam (Jia NP 2014)</vt:lpstr>
      <vt:lpstr>Saddle-point phase mask from Yoav Shechtman</vt:lpstr>
      <vt:lpstr>Ideal Saddle-point z search</vt:lpstr>
      <vt:lpstr>Ideal Saddle-point z search</vt:lpstr>
      <vt:lpstr>3D localization</vt:lpstr>
      <vt:lpstr>Errorstats</vt:lpstr>
      <vt:lpstr>Xcorr search optimizations</vt:lpstr>
      <vt:lpstr>Error stats</vt:lpstr>
      <vt:lpstr>Need of M(z) statistics</vt:lpstr>
      <vt:lpstr>Noisy Saddle-point z search</vt:lpstr>
      <vt:lpstr>Noisy Saddle-point z search</vt:lpstr>
      <vt:lpstr>Precise z-position search</vt:lpstr>
      <vt:lpstr>Correction z table</vt:lpstr>
      <vt:lpstr>Fitting noisy data</vt:lpstr>
      <vt:lpstr>Fitting noisy data</vt:lpstr>
      <vt:lpstr>Fitting noisy data</vt:lpstr>
      <vt:lpstr>Fitting noisy data</vt:lpstr>
      <vt:lpstr>Fitting noisy data</vt:lpstr>
      <vt:lpstr>Gauss</vt:lpstr>
      <vt:lpstr>Astigmatism</vt:lpstr>
      <vt:lpstr>Double-helix phase mask (Grover 2011)</vt:lpstr>
      <vt:lpstr>Airy beam</vt:lpstr>
      <vt:lpstr>Truncated Airy phase</vt:lpstr>
      <vt:lpstr>Airy 10 sin(i) outside 50 sin(i)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PSF Matlab</dc:title>
  <dc:creator>a a</dc:creator>
  <cp:lastModifiedBy>a a</cp:lastModifiedBy>
  <cp:revision>53</cp:revision>
  <cp:lastPrinted>2015-04-22T17:19:30Z</cp:lastPrinted>
  <dcterms:created xsi:type="dcterms:W3CDTF">2015-04-08T13:40:25Z</dcterms:created>
  <dcterms:modified xsi:type="dcterms:W3CDTF">2015-04-29T18:12:50Z</dcterms:modified>
</cp:coreProperties>
</file>