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05640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257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69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592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5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76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03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77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41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914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1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5400000">
            <a:off x="13337941" y="5086872"/>
            <a:ext cx="7284632" cy="5946909"/>
          </a:xfrm>
          <a:custGeom>
            <a:avLst/>
            <a:gdLst/>
            <a:ahLst/>
            <a:cxnLst/>
            <a:rect l="l" t="t" r="r" b="b"/>
            <a:pathLst>
              <a:path w="7284632" h="5946909" extrusionOk="0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5400000">
            <a:off x="-2966719" y="-1029396"/>
            <a:ext cx="8536036" cy="6968510"/>
          </a:xfrm>
          <a:custGeom>
            <a:avLst/>
            <a:gdLst/>
            <a:ahLst/>
            <a:cxnLst/>
            <a:rect l="l" t="t" r="r" b="b"/>
            <a:pathLst>
              <a:path w="8536036" h="6968510" extrusionOk="0">
                <a:moveTo>
                  <a:pt x="0" y="0"/>
                </a:moveTo>
                <a:lnTo>
                  <a:pt x="8536037" y="0"/>
                </a:lnTo>
                <a:lnTo>
                  <a:pt x="8536037" y="6968510"/>
                </a:lnTo>
                <a:lnTo>
                  <a:pt x="0" y="69685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 rot="-6495484">
            <a:off x="-1952676" y="5701556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 extrusionOk="0">
                <a:moveTo>
                  <a:pt x="0" y="0"/>
                </a:moveTo>
                <a:lnTo>
                  <a:pt x="7358178" y="0"/>
                </a:lnTo>
                <a:lnTo>
                  <a:pt x="7358178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 rot="4700908">
            <a:off x="13301167" y="2610905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 extrusionOk="0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8" name="Google Shape;88;p13"/>
          <p:cNvSpPr txBox="1"/>
          <p:nvPr/>
        </p:nvSpPr>
        <p:spPr>
          <a:xfrm>
            <a:off x="5867116" y="2443750"/>
            <a:ext cx="6553769" cy="394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36" b="1" i="0" u="none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/>
          </a:p>
          <a:p>
            <a:pPr marL="0" marR="0" lvl="0" indent="0" algn="ctr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36" b="1" i="0" u="none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/>
          </a:p>
          <a:p>
            <a:pPr marL="0" marR="0" lvl="0" indent="0" algn="ctr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36" b="1" i="0" u="none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Connectivity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8280004" y="8224659"/>
            <a:ext cx="8700253" cy="147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1" i="0" u="none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JAINIKA BISEN </a:t>
            </a:r>
            <a:endParaRPr/>
          </a:p>
          <a:p>
            <a:pPr marL="0" marR="0" lvl="0" indent="0" algn="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1" i="0" u="none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1032222201 </a:t>
            </a:r>
            <a:endParaRPr/>
          </a:p>
          <a:p>
            <a:pPr marL="0" marR="0" lvl="0" indent="0" algn="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1" i="0" u="none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T.Y. PC - 41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5D7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6319689" y="4629150"/>
            <a:ext cx="5648623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492E1A"/>
                </a:solidFill>
                <a:latin typeface="Radley"/>
                <a:ea typeface="Radley"/>
                <a:cs typeface="Radley"/>
                <a:sym typeface="Radley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-1207460" y="7741862"/>
            <a:ext cx="6235304" cy="5090276"/>
          </a:xfrm>
          <a:custGeom>
            <a:avLst/>
            <a:gdLst/>
            <a:ahLst/>
            <a:cxnLst/>
            <a:rect l="l" t="t" r="r" b="b"/>
            <a:pathLst>
              <a:path w="6235304" h="5090276" extrusionOk="0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95" name="Google Shape;95;p14"/>
          <p:cNvGrpSpPr/>
          <p:nvPr/>
        </p:nvGrpSpPr>
        <p:grpSpPr>
          <a:xfrm>
            <a:off x="2244459" y="1116882"/>
            <a:ext cx="14410792" cy="9784542"/>
            <a:chOff x="-336167" y="-19050"/>
            <a:chExt cx="19214390" cy="13046055"/>
          </a:xfrm>
        </p:grpSpPr>
        <p:sp>
          <p:nvSpPr>
            <p:cNvPr id="96" name="Google Shape;96;p14"/>
            <p:cNvSpPr txBox="1"/>
            <p:nvPr/>
          </p:nvSpPr>
          <p:spPr>
            <a:xfrm>
              <a:off x="-336167" y="573719"/>
              <a:ext cx="18878100" cy="1149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755649" marR="0" lvl="1" indent="-377823" algn="just" rtl="0">
                <a:lnSpc>
                  <a:spcPct val="125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99"/>
                <a:buFont typeface="Arial"/>
                <a:buChar char="•"/>
              </a:pPr>
              <a:r>
                <a:rPr lang="en-US" sz="3499" b="0" i="0" u="none" strike="noStrike" cap="none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JDBC (Java Database Connectivity) is a Java API that allows applications to interact with relational databases like MySQL, PostgreSQL.</a:t>
              </a:r>
              <a:endParaRPr/>
            </a:p>
            <a:p>
              <a:pPr marL="755649" marR="0" lvl="1" indent="-377823" algn="just" rtl="0">
                <a:lnSpc>
                  <a:spcPct val="125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99"/>
                <a:buFont typeface="Arial"/>
                <a:buChar char="•"/>
              </a:pPr>
              <a:r>
                <a:rPr lang="en-US" sz="3499" b="0" i="0" u="none" strike="noStrike" cap="none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It provides methods to connect to a database, execute queries, and process the results.</a:t>
              </a:r>
              <a:endParaRPr/>
            </a:p>
            <a:p>
              <a:pPr marL="0" marR="0" lvl="0" indent="0" algn="just" rtl="0">
                <a:lnSpc>
                  <a:spcPct val="125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499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endParaRPr>
            </a:p>
            <a:p>
              <a:pPr marL="0" marR="0" lvl="0" indent="0" algn="just" rtl="0">
                <a:lnSpc>
                  <a:spcPct val="125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99" b="0" i="0" u="none" strike="noStrike" cap="none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WHY JDBC?</a:t>
              </a:r>
              <a:endParaRPr/>
            </a:p>
            <a:p>
              <a:pPr marL="755649" marR="0" lvl="1" indent="-377823" algn="just" rtl="0">
                <a:lnSpc>
                  <a:spcPct val="125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99"/>
                <a:buFont typeface="Arial"/>
                <a:buChar char="•"/>
              </a:pPr>
              <a:r>
                <a:rPr lang="en-US" sz="3499" b="0" i="0" u="none" strike="noStrike" cap="none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Platform-Independent – Works on any system with a JVM</a:t>
              </a:r>
              <a:endParaRPr/>
            </a:p>
            <a:p>
              <a:pPr marL="755649" marR="0" lvl="1" indent="-377823" algn="just" rtl="0">
                <a:lnSpc>
                  <a:spcPct val="125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99"/>
                <a:buFont typeface="Arial"/>
                <a:buChar char="•"/>
              </a:pPr>
              <a:r>
                <a:rPr lang="en-US" sz="3499" b="0" i="0" u="none" strike="noStrike" cap="none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Supports Multiple Databases – Compatible with MySQL, PostgreSQL, Oracle, and more.</a:t>
              </a:r>
              <a:endParaRPr/>
            </a:p>
            <a:p>
              <a:pPr marL="755649" marR="0" lvl="1" indent="-377823" algn="just" rtl="0">
                <a:lnSpc>
                  <a:spcPct val="12500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99"/>
                <a:buFont typeface="Arial"/>
                <a:buChar char="•"/>
              </a:pPr>
              <a:r>
                <a:rPr lang="en-US" sz="3499" b="0" i="0" u="none" strike="noStrike" cap="none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Secure &amp; Efficient – Uses PreparedStatement to prevent SQL injection and optimize performance.</a:t>
              </a:r>
              <a:endParaRPr/>
            </a:p>
            <a:p>
              <a:pPr marL="0" marR="0" lvl="0" indent="0" algn="just" rtl="0">
                <a:lnSpc>
                  <a:spcPct val="125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499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endParaRPr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0" y="12449155"/>
              <a:ext cx="18878223" cy="577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0" y="-19050"/>
              <a:ext cx="18878223" cy="666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21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4"/>
          <p:cNvSpPr/>
          <p:nvPr/>
        </p:nvSpPr>
        <p:spPr>
          <a:xfrm rot="10800000">
            <a:off x="13518549" y="-2545138"/>
            <a:ext cx="6235304" cy="5090276"/>
          </a:xfrm>
          <a:custGeom>
            <a:avLst/>
            <a:gdLst/>
            <a:ahLst/>
            <a:cxnLst/>
            <a:rect l="l" t="t" r="r" b="b"/>
            <a:pathLst>
              <a:path w="6235304" h="5090276" extrusionOk="0">
                <a:moveTo>
                  <a:pt x="0" y="0"/>
                </a:moveTo>
                <a:lnTo>
                  <a:pt x="6235305" y="0"/>
                </a:lnTo>
                <a:lnTo>
                  <a:pt x="6235305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0" name="Google Shape;100;p14"/>
          <p:cNvSpPr/>
          <p:nvPr/>
        </p:nvSpPr>
        <p:spPr>
          <a:xfrm rot="4700908">
            <a:off x="13422610" y="-494605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 extrusionOk="0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1" name="Google Shape;101;p14"/>
          <p:cNvSpPr/>
          <p:nvPr/>
        </p:nvSpPr>
        <p:spPr>
          <a:xfrm rot="-6495484">
            <a:off x="-2082073" y="8643738"/>
            <a:ext cx="7358179" cy="1913126"/>
          </a:xfrm>
          <a:custGeom>
            <a:avLst/>
            <a:gdLst/>
            <a:ahLst/>
            <a:cxnLst/>
            <a:rect l="l" t="t" r="r" b="b"/>
            <a:pathLst>
              <a:path w="7358179" h="1913126" extrusionOk="0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2" name="Google Shape;102;p14"/>
          <p:cNvSpPr txBox="1"/>
          <p:nvPr/>
        </p:nvSpPr>
        <p:spPr>
          <a:xfrm>
            <a:off x="4945345" y="349197"/>
            <a:ext cx="8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What is JDBC?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 flipH="1">
            <a:off x="13872727" y="8013183"/>
            <a:ext cx="5570599" cy="4547634"/>
          </a:xfrm>
          <a:custGeom>
            <a:avLst/>
            <a:gdLst/>
            <a:ahLst/>
            <a:cxnLst/>
            <a:rect l="l" t="t" r="r" b="b"/>
            <a:pathLst>
              <a:path w="5570599" h="4547634" extrusionOk="0">
                <a:moveTo>
                  <a:pt x="5570599" y="0"/>
                </a:moveTo>
                <a:lnTo>
                  <a:pt x="0" y="0"/>
                </a:lnTo>
                <a:lnTo>
                  <a:pt x="0" y="4547634"/>
                </a:lnTo>
                <a:lnTo>
                  <a:pt x="5570599" y="4547634"/>
                </a:lnTo>
                <a:lnTo>
                  <a:pt x="557059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15"/>
          <p:cNvSpPr/>
          <p:nvPr/>
        </p:nvSpPr>
        <p:spPr>
          <a:xfrm rot="4700908">
            <a:off x="14460031" y="7285373"/>
            <a:ext cx="5598538" cy="1455620"/>
          </a:xfrm>
          <a:custGeom>
            <a:avLst/>
            <a:gdLst/>
            <a:ahLst/>
            <a:cxnLst/>
            <a:rect l="l" t="t" r="r" b="b"/>
            <a:pathLst>
              <a:path w="5598538" h="1455620" extrusionOk="0">
                <a:moveTo>
                  <a:pt x="0" y="0"/>
                </a:moveTo>
                <a:lnTo>
                  <a:pt x="5598538" y="0"/>
                </a:lnTo>
                <a:lnTo>
                  <a:pt x="5598538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Google Shape;109;p15"/>
          <p:cNvSpPr/>
          <p:nvPr/>
        </p:nvSpPr>
        <p:spPr>
          <a:xfrm rot="-2243117">
            <a:off x="-1410895" y="-24277"/>
            <a:ext cx="5601564" cy="1456407"/>
          </a:xfrm>
          <a:custGeom>
            <a:avLst/>
            <a:gdLst/>
            <a:ahLst/>
            <a:cxnLst/>
            <a:rect l="l" t="t" r="r" b="b"/>
            <a:pathLst>
              <a:path w="5598538" h="1455620" extrusionOk="0">
                <a:moveTo>
                  <a:pt x="0" y="0"/>
                </a:moveTo>
                <a:lnTo>
                  <a:pt x="5598537" y="0"/>
                </a:lnTo>
                <a:lnTo>
                  <a:pt x="5598537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0" name="Google Shape;110;p15"/>
          <p:cNvSpPr txBox="1"/>
          <p:nvPr/>
        </p:nvSpPr>
        <p:spPr>
          <a:xfrm>
            <a:off x="1553538" y="520335"/>
            <a:ext cx="15468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Steps in Java-MySQL Connectivity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482455" y="1717699"/>
            <a:ext cx="14147400" cy="83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7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1. Establish Connection:</a:t>
            </a:r>
            <a:endParaRPr/>
          </a:p>
          <a:p>
            <a:pPr marL="0" marR="0" lvl="0" indent="0" algn="just" rtl="0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7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Create a connection to the MySQL database using DriverManager.</a:t>
            </a:r>
            <a:endParaRPr/>
          </a:p>
          <a:p>
            <a:pPr marL="0" marR="0" lvl="0" indent="0" algn="l" rtl="0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  Syntax:</a:t>
            </a:r>
            <a:endParaRPr/>
          </a:p>
          <a:p>
            <a:pPr marL="0" marR="0" lvl="0" indent="0" algn="l" rtl="0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  Connection conn = DriverManager.getConnection(url, user,  password)</a:t>
            </a:r>
            <a:endParaRPr/>
          </a:p>
          <a:p>
            <a:pPr marL="0" lvl="0" indent="0" algn="just" rtl="0">
              <a:lnSpc>
                <a:spcPct val="124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adley"/>
                <a:ea typeface="Radley"/>
                <a:cs typeface="Radley"/>
                <a:sym typeface="Radley"/>
              </a:rPr>
              <a:t>      </a:t>
            </a:r>
            <a:endParaRPr/>
          </a:p>
          <a:p>
            <a:pPr marL="0" marR="0" lvl="0" indent="0" algn="just" rtl="0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7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2. Create Database and Schema in MySQL workbench</a:t>
            </a:r>
            <a:endParaRPr/>
          </a:p>
          <a:p>
            <a:pPr marL="0" lvl="0" indent="0" algn="just" rtl="0">
              <a:lnSpc>
                <a:spcPct val="1249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Radley"/>
                <a:ea typeface="Radley"/>
                <a:cs typeface="Radley"/>
                <a:sym typeface="Radley"/>
              </a:rPr>
              <a:t>      </a:t>
            </a:r>
            <a:endParaRPr/>
          </a:p>
          <a:p>
            <a:pPr marL="0" marR="0" lvl="0" indent="0" algn="just" rtl="0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7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3. Create SQL queries and run using PreparedStatement:</a:t>
            </a:r>
            <a:endParaRPr/>
          </a:p>
          <a:p>
            <a:pPr marL="0" marR="0" lvl="0" indent="0" algn="just" rtl="0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7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Syntax:</a:t>
            </a:r>
            <a:endParaRPr/>
          </a:p>
          <a:p>
            <a:pPr marL="0" marR="0" lvl="0" indent="0" algn="just" rtl="0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7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PreparedStatement stmt = conn.prepareStatement(query));</a:t>
            </a:r>
            <a:endParaRPr/>
          </a:p>
          <a:p>
            <a:pPr marL="0" marR="0" lvl="0" indent="0" algn="just" rtl="0">
              <a:lnSpc>
                <a:spcPct val="124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 </a:t>
            </a:r>
            <a:endParaRPr sz="2000"/>
          </a:p>
          <a:p>
            <a:pPr marL="0" marR="0" lvl="0" indent="0" algn="just" rtl="0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7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4. Close connection:</a:t>
            </a:r>
            <a:endParaRPr/>
          </a:p>
          <a:p>
            <a:pPr marL="0" marR="0" lvl="0" indent="0" algn="just" rtl="0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7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conn.close();</a:t>
            </a:r>
            <a:endParaRPr/>
          </a:p>
          <a:p>
            <a:pPr marL="0" marR="0" lvl="0" indent="0" algn="just" rtl="0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97" b="0" i="0" u="none" strike="noStrike" cap="none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-2830304" y="-3269735"/>
            <a:ext cx="6235304" cy="5090276"/>
          </a:xfrm>
          <a:custGeom>
            <a:avLst/>
            <a:gdLst/>
            <a:ahLst/>
            <a:cxnLst/>
            <a:rect l="l" t="t" r="r" b="b"/>
            <a:pathLst>
              <a:path w="6235304" h="5090276" extrusionOk="0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7" name="Google Shape;117;p16"/>
          <p:cNvSpPr/>
          <p:nvPr/>
        </p:nvSpPr>
        <p:spPr>
          <a:xfrm rot="-6492509">
            <a:off x="-3016615" y="-2722328"/>
            <a:ext cx="7358754" cy="1913275"/>
          </a:xfrm>
          <a:custGeom>
            <a:avLst/>
            <a:gdLst/>
            <a:ahLst/>
            <a:cxnLst/>
            <a:rect l="l" t="t" r="r" b="b"/>
            <a:pathLst>
              <a:path w="7358179" h="1913126" extrusionOk="0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8" name="Google Shape;118;p16"/>
          <p:cNvSpPr txBox="1"/>
          <p:nvPr/>
        </p:nvSpPr>
        <p:spPr>
          <a:xfrm>
            <a:off x="769135" y="2255012"/>
            <a:ext cx="16974000" cy="7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8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Develop a Java-based Student Registration System that connects to a MySQL database using JDBC, allowing users to insert student details using Swing GUI.</a:t>
            </a:r>
            <a:endParaRPr/>
          </a:p>
          <a:p>
            <a:pPr marL="0" marR="0" lvl="0" indent="0" algn="l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98" b="0" i="0" u="none" strike="noStrike" cap="none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  <a:p>
            <a:pPr marL="0" marR="0" lvl="0" indent="0" algn="l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8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The student table should include:</a:t>
            </a:r>
            <a:endParaRPr/>
          </a:p>
          <a:p>
            <a:pPr marL="755285" marR="0" lvl="1" indent="-377642" algn="l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8"/>
              <a:buFont typeface="Arial"/>
              <a:buChar char="•"/>
            </a:pPr>
            <a:r>
              <a:rPr lang="en-US" sz="3498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ID</a:t>
            </a:r>
            <a:endParaRPr/>
          </a:p>
          <a:p>
            <a:pPr marL="755285" marR="0" lvl="1" indent="-377642" algn="l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8"/>
              <a:buFont typeface="Arial"/>
              <a:buChar char="•"/>
            </a:pPr>
            <a:r>
              <a:rPr lang="en-US" sz="3498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Name</a:t>
            </a:r>
            <a:endParaRPr/>
          </a:p>
          <a:p>
            <a:pPr marL="755285" marR="0" lvl="1" indent="-377642" algn="l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8"/>
              <a:buFont typeface="Arial"/>
              <a:buChar char="•"/>
            </a:pPr>
            <a:r>
              <a:rPr lang="en-US" sz="3498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Age</a:t>
            </a:r>
            <a:endParaRPr/>
          </a:p>
          <a:p>
            <a:pPr marL="755285" marR="0" lvl="1" indent="-377642" algn="l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8"/>
              <a:buFont typeface="Arial"/>
              <a:buChar char="•"/>
            </a:pPr>
            <a:r>
              <a:rPr lang="en-US" sz="3498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Enrollment status</a:t>
            </a:r>
            <a:endParaRPr/>
          </a:p>
          <a:p>
            <a:pPr marL="0" marR="0" lvl="0" indent="0" algn="l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98" b="0" i="0" u="none" strike="noStrike" cap="none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  <a:p>
            <a:pPr marL="0" marR="0" lvl="0" indent="0" algn="l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98" b="0" i="0" u="none" strike="noStrike" cap="none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sp>
        <p:nvSpPr>
          <p:cNvPr id="119" name="Google Shape;119;p16"/>
          <p:cNvSpPr/>
          <p:nvPr/>
        </p:nvSpPr>
        <p:spPr>
          <a:xfrm rot="-7765226">
            <a:off x="15417520" y="6327857"/>
            <a:ext cx="3526205" cy="5912844"/>
          </a:xfrm>
          <a:custGeom>
            <a:avLst/>
            <a:gdLst/>
            <a:ahLst/>
            <a:cxnLst/>
            <a:rect l="l" t="t" r="r" b="b"/>
            <a:pathLst>
              <a:path w="3526238" h="5912899" extrusionOk="0">
                <a:moveTo>
                  <a:pt x="0" y="0"/>
                </a:moveTo>
                <a:lnTo>
                  <a:pt x="3526237" y="0"/>
                </a:lnTo>
                <a:lnTo>
                  <a:pt x="3526237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0" name="Google Shape;120;p16"/>
          <p:cNvSpPr txBox="1"/>
          <p:nvPr/>
        </p:nvSpPr>
        <p:spPr>
          <a:xfrm>
            <a:off x="5499543" y="739671"/>
            <a:ext cx="7041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 rot="10800000">
            <a:off x="14897210" y="-933172"/>
            <a:ext cx="4408980" cy="3599331"/>
          </a:xfrm>
          <a:custGeom>
            <a:avLst/>
            <a:gdLst/>
            <a:ahLst/>
            <a:cxnLst/>
            <a:rect l="l" t="t" r="r" b="b"/>
            <a:pathLst>
              <a:path w="4408980" h="3599331" extrusionOk="0">
                <a:moveTo>
                  <a:pt x="0" y="0"/>
                </a:moveTo>
                <a:lnTo>
                  <a:pt x="4408979" y="0"/>
                </a:lnTo>
                <a:lnTo>
                  <a:pt x="4408979" y="3599330"/>
                </a:lnTo>
                <a:lnTo>
                  <a:pt x="0" y="3599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6" name="Google Shape;126;p17"/>
          <p:cNvSpPr/>
          <p:nvPr/>
        </p:nvSpPr>
        <p:spPr>
          <a:xfrm rot="4699508">
            <a:off x="13421435" y="-1070151"/>
            <a:ext cx="7363351" cy="1914471"/>
          </a:xfrm>
          <a:custGeom>
            <a:avLst/>
            <a:gdLst/>
            <a:ahLst/>
            <a:cxnLst/>
            <a:rect l="l" t="t" r="r" b="b"/>
            <a:pathLst>
              <a:path w="7358179" h="1913126" extrusionOk="0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7" name="Google Shape;127;p17"/>
          <p:cNvSpPr/>
          <p:nvPr/>
        </p:nvSpPr>
        <p:spPr>
          <a:xfrm>
            <a:off x="587509" y="3195329"/>
            <a:ext cx="6926832" cy="3896343"/>
          </a:xfrm>
          <a:custGeom>
            <a:avLst/>
            <a:gdLst/>
            <a:ahLst/>
            <a:cxnLst/>
            <a:rect l="l" t="t" r="r" b="b"/>
            <a:pathLst>
              <a:path w="6926832" h="3896343" extrusionOk="0">
                <a:moveTo>
                  <a:pt x="0" y="0"/>
                </a:moveTo>
                <a:lnTo>
                  <a:pt x="6926832" y="0"/>
                </a:lnTo>
                <a:lnTo>
                  <a:pt x="6926832" y="3896342"/>
                </a:lnTo>
                <a:lnTo>
                  <a:pt x="0" y="3896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3385" t="-44904" r="-137557" b="-191308"/>
            </a:stretch>
          </a:blipFill>
          <a:ln>
            <a:noFill/>
          </a:ln>
        </p:spPr>
      </p:sp>
      <p:sp>
        <p:nvSpPr>
          <p:cNvPr id="128" name="Google Shape;128;p17"/>
          <p:cNvSpPr txBox="1"/>
          <p:nvPr/>
        </p:nvSpPr>
        <p:spPr>
          <a:xfrm>
            <a:off x="2045905" y="1066518"/>
            <a:ext cx="13401381" cy="141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5880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03134" y="1650478"/>
            <a:ext cx="13245227" cy="114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04168" marR="0" lvl="1" indent="-352083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654A0F"/>
              </a:buClr>
              <a:buSzPts val="3261"/>
              <a:buFont typeface="Roboto"/>
              <a:buAutoNum type="arabicPeriod"/>
            </a:pPr>
            <a:r>
              <a:rPr lang="en-US" sz="3261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Create Schema in MySQL:</a:t>
            </a:r>
            <a:endParaRPr/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61" b="1" i="0" u="sng" strike="noStrike" cap="none">
              <a:solidFill>
                <a:srgbClr val="654A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8259750" y="1323693"/>
            <a:ext cx="0" cy="841040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17"/>
          <p:cNvSpPr/>
          <p:nvPr/>
        </p:nvSpPr>
        <p:spPr>
          <a:xfrm>
            <a:off x="9002700" y="3268255"/>
            <a:ext cx="6797185" cy="3823417"/>
          </a:xfrm>
          <a:custGeom>
            <a:avLst/>
            <a:gdLst/>
            <a:ahLst/>
            <a:cxnLst/>
            <a:rect l="l" t="t" r="r" b="b"/>
            <a:pathLst>
              <a:path w="6797185" h="3823417" extrusionOk="0">
                <a:moveTo>
                  <a:pt x="0" y="0"/>
                </a:moveTo>
                <a:lnTo>
                  <a:pt x="6797185" y="0"/>
                </a:lnTo>
                <a:lnTo>
                  <a:pt x="6797185" y="3823416"/>
                </a:lnTo>
                <a:lnTo>
                  <a:pt x="0" y="3823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205" r="-104167" b="-137321"/>
            </a:stretch>
          </a:blipFill>
          <a:ln>
            <a:noFill/>
          </a:ln>
        </p:spPr>
      </p:sp>
      <p:sp>
        <p:nvSpPr>
          <p:cNvPr id="132" name="Google Shape;132;p17"/>
          <p:cNvSpPr txBox="1"/>
          <p:nvPr/>
        </p:nvSpPr>
        <p:spPr>
          <a:xfrm>
            <a:off x="5136792" y="390243"/>
            <a:ext cx="801441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Demonstration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8588043" y="1650478"/>
            <a:ext cx="13245227" cy="114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1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2. Create a new Maven Project:</a:t>
            </a:r>
            <a:endParaRPr/>
          </a:p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61" b="1" i="0" u="sng" strike="noStrike" cap="none">
              <a:solidFill>
                <a:srgbClr val="654A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8588043" y="7800975"/>
            <a:ext cx="89283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Go to File -&gt; New -&gt;Maven Project</a:t>
            </a:r>
            <a:endParaRPr/>
          </a:p>
          <a:p>
            <a:pPr marL="0" marR="0" lvl="0" indent="0" algn="just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/>
              <a:t>  </a:t>
            </a:r>
            <a:endParaRPr sz="500"/>
          </a:p>
          <a:p>
            <a:pPr marL="0" marR="0" lvl="0" indent="0" algn="just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Select the option - ‘Create a simple project’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2045905" y="1066518"/>
            <a:ext cx="13401381" cy="141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5880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0" y="1593238"/>
            <a:ext cx="13245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1" b="1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261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3. Enter the details:</a:t>
            </a:r>
            <a:endParaRPr/>
          </a:p>
        </p:txBody>
      </p:sp>
      <p:cxnSp>
        <p:nvCxnSpPr>
          <p:cNvPr id="141" name="Google Shape;141;p18"/>
          <p:cNvCxnSpPr/>
          <p:nvPr/>
        </p:nvCxnSpPr>
        <p:spPr>
          <a:xfrm>
            <a:off x="8114906" y="1673127"/>
            <a:ext cx="0" cy="841040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18"/>
          <p:cNvSpPr/>
          <p:nvPr/>
        </p:nvSpPr>
        <p:spPr>
          <a:xfrm>
            <a:off x="8336241" y="2158094"/>
            <a:ext cx="9725768" cy="7100206"/>
          </a:xfrm>
          <a:custGeom>
            <a:avLst/>
            <a:gdLst/>
            <a:ahLst/>
            <a:cxnLst/>
            <a:rect l="l" t="t" r="r" b="b"/>
            <a:pathLst>
              <a:path w="9725768" h="7100206" extrusionOk="0">
                <a:moveTo>
                  <a:pt x="0" y="0"/>
                </a:moveTo>
                <a:lnTo>
                  <a:pt x="9725768" y="0"/>
                </a:lnTo>
                <a:lnTo>
                  <a:pt x="9725768" y="7100206"/>
                </a:lnTo>
                <a:lnTo>
                  <a:pt x="0" y="71002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36555" t="-15323" r="-36553" b="-38807"/>
            </a:stretch>
          </a:blipFill>
          <a:ln>
            <a:noFill/>
          </a:ln>
        </p:spPr>
      </p:sp>
      <p:sp>
        <p:nvSpPr>
          <p:cNvPr id="143" name="Google Shape;143;p18"/>
          <p:cNvSpPr txBox="1"/>
          <p:nvPr/>
        </p:nvSpPr>
        <p:spPr>
          <a:xfrm>
            <a:off x="5136792" y="390243"/>
            <a:ext cx="801441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Demonstration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296603" y="2656633"/>
            <a:ext cx="7573200" cy="6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55651" marR="0" lvl="1" indent="-3778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Enter Group ID, Artifact ID and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 Name.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 ex: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 GroupID: LAB5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 ArtifactID: LAB5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 Name: MPJ_Connectivity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adley"/>
                <a:ea typeface="Radley"/>
                <a:cs typeface="Radley"/>
                <a:sym typeface="Radley"/>
              </a:rPr>
              <a:t>  </a:t>
            </a:r>
            <a:endParaRPr sz="3500" b="0" i="0" u="none" strike="noStrike" cap="none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  <a:p>
            <a:pPr marL="755651" marR="0" lvl="1" indent="-3778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Do not add any parent project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 details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Radley"/>
                <a:ea typeface="Radley"/>
                <a:cs typeface="Radley"/>
                <a:sym typeface="Radley"/>
              </a:rPr>
              <a:t>  </a:t>
            </a:r>
            <a:endParaRPr sz="2800" b="0" i="0" u="none" strike="noStrike" cap="none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  <a:p>
            <a:pPr marL="755651" marR="0" lvl="1" indent="-3778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Click finish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2045905" y="1066518"/>
            <a:ext cx="13401381" cy="141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5880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10036816" y="1673127"/>
            <a:ext cx="0" cy="841040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19"/>
          <p:cNvSpPr/>
          <p:nvPr/>
        </p:nvSpPr>
        <p:spPr>
          <a:xfrm>
            <a:off x="10170166" y="2726745"/>
            <a:ext cx="8086524" cy="6120047"/>
          </a:xfrm>
          <a:custGeom>
            <a:avLst/>
            <a:gdLst/>
            <a:ahLst/>
            <a:cxnLst/>
            <a:rect l="l" t="t" r="r" b="b"/>
            <a:pathLst>
              <a:path w="8086524" h="6120047" extrusionOk="0">
                <a:moveTo>
                  <a:pt x="0" y="0"/>
                </a:moveTo>
                <a:lnTo>
                  <a:pt x="8086524" y="0"/>
                </a:lnTo>
                <a:lnTo>
                  <a:pt x="8086524" y="6120047"/>
                </a:lnTo>
                <a:lnTo>
                  <a:pt x="0" y="6120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9425" t="-28032" r="-120020" b="-129148"/>
            </a:stretch>
          </a:blipFill>
          <a:ln>
            <a:noFill/>
          </a:ln>
        </p:spPr>
      </p:sp>
      <p:sp>
        <p:nvSpPr>
          <p:cNvPr id="152" name="Google Shape;152;p19"/>
          <p:cNvSpPr txBox="1"/>
          <p:nvPr/>
        </p:nvSpPr>
        <p:spPr>
          <a:xfrm>
            <a:off x="5136792" y="390243"/>
            <a:ext cx="801441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Demonstration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483756" y="1596927"/>
            <a:ext cx="13245227" cy="56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1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4. Add dependencies to pom.xml file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368829" y="7204160"/>
            <a:ext cx="9535927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77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The above dependencies add MySQL Connector, which is essential for Java applications to communicate with a MySQL database using JDBC.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255819" y="2963709"/>
            <a:ext cx="9761947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&lt;dependencies&gt;</a:t>
            </a:r>
            <a:endParaRPr/>
          </a:p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&lt;dependency&gt;</a:t>
            </a:r>
            <a:endParaRPr/>
          </a:p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&lt;groupId&gt;mysql&lt;/groupId&gt;</a:t>
            </a:r>
            <a:endParaRPr/>
          </a:p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&lt;artifactId&gt;mysql-connector-java&lt;/artifactId&gt;</a:t>
            </a:r>
            <a:endParaRPr/>
          </a:p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&lt;version&gt;8.0.33&lt;/version&gt;</a:t>
            </a:r>
            <a:endParaRPr/>
          </a:p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&lt;/dependency&gt;</a:t>
            </a:r>
            <a:endParaRPr/>
          </a:p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9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&lt;/dependencies&gt;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2804363" y="3082868"/>
            <a:ext cx="13298169" cy="6983625"/>
          </a:xfrm>
          <a:custGeom>
            <a:avLst/>
            <a:gdLst/>
            <a:ahLst/>
            <a:cxnLst/>
            <a:rect l="l" t="t" r="r" b="b"/>
            <a:pathLst>
              <a:path w="13298169" h="6983625" extrusionOk="0">
                <a:moveTo>
                  <a:pt x="0" y="0"/>
                </a:moveTo>
                <a:lnTo>
                  <a:pt x="13298168" y="0"/>
                </a:lnTo>
                <a:lnTo>
                  <a:pt x="13298168" y="6983625"/>
                </a:lnTo>
                <a:lnTo>
                  <a:pt x="0" y="69836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5424" b="-18343"/>
            </a:stretch>
          </a:blipFill>
          <a:ln>
            <a:noFill/>
          </a:ln>
        </p:spPr>
      </p:sp>
      <p:sp>
        <p:nvSpPr>
          <p:cNvPr id="161" name="Google Shape;161;p20"/>
          <p:cNvSpPr txBox="1"/>
          <p:nvPr/>
        </p:nvSpPr>
        <p:spPr>
          <a:xfrm>
            <a:off x="2045905" y="1066518"/>
            <a:ext cx="13401381" cy="141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5880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5136792" y="390243"/>
            <a:ext cx="801441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Demonstration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483756" y="1596927"/>
            <a:ext cx="13245227" cy="56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1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5. Write code for connecting java with MySQL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1028700" y="2479760"/>
            <a:ext cx="1742637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04519" marR="0" lvl="1" indent="-30226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Char char="•"/>
            </a:pPr>
            <a:r>
              <a:rPr lang="en-US" sz="2799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In src/main/java, create a file and name it with .java extension</a:t>
            </a:r>
            <a:endParaRPr/>
          </a:p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 b="0" i="0" u="none" strike="noStrike" cap="none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/>
          <p:nvPr/>
        </p:nvSpPr>
        <p:spPr>
          <a:xfrm>
            <a:off x="592694" y="2832185"/>
            <a:ext cx="8153901" cy="5805223"/>
          </a:xfrm>
          <a:custGeom>
            <a:avLst/>
            <a:gdLst/>
            <a:ahLst/>
            <a:cxnLst/>
            <a:rect l="l" t="t" r="r" b="b"/>
            <a:pathLst>
              <a:path w="8153901" h="5805223" extrusionOk="0">
                <a:moveTo>
                  <a:pt x="0" y="0"/>
                </a:moveTo>
                <a:lnTo>
                  <a:pt x="8153901" y="0"/>
                </a:lnTo>
                <a:lnTo>
                  <a:pt x="8153901" y="5805223"/>
                </a:lnTo>
                <a:lnTo>
                  <a:pt x="0" y="5805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0" name="Google Shape;170;p21"/>
          <p:cNvSpPr txBox="1"/>
          <p:nvPr/>
        </p:nvSpPr>
        <p:spPr>
          <a:xfrm>
            <a:off x="2045905" y="1066518"/>
            <a:ext cx="13401381" cy="141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5880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136792" y="390243"/>
            <a:ext cx="801441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Demonstration</a:t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249367" y="1596927"/>
            <a:ext cx="13245227" cy="56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1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6. Run select query to check if data is inserted</a:t>
            </a:r>
            <a:endParaRPr/>
          </a:p>
        </p:txBody>
      </p:sp>
      <p:cxnSp>
        <p:nvCxnSpPr>
          <p:cNvPr id="173" name="Google Shape;173;p21"/>
          <p:cNvCxnSpPr/>
          <p:nvPr/>
        </p:nvCxnSpPr>
        <p:spPr>
          <a:xfrm>
            <a:off x="9170339" y="1673127"/>
            <a:ext cx="0" cy="841040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21"/>
          <p:cNvSpPr txBox="1"/>
          <p:nvPr/>
        </p:nvSpPr>
        <p:spPr>
          <a:xfrm>
            <a:off x="9359694" y="1596927"/>
            <a:ext cx="13245227" cy="56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61" b="1" i="0" u="sng" strike="noStrike" cap="none">
                <a:solidFill>
                  <a:srgbClr val="654A0F"/>
                </a:solidFill>
                <a:latin typeface="Roboto"/>
                <a:ea typeface="Roboto"/>
                <a:cs typeface="Roboto"/>
                <a:sym typeface="Roboto"/>
              </a:rPr>
              <a:t>7. Develop complete web application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9589439" y="3042882"/>
            <a:ext cx="7669861" cy="583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0882" marR="0" lvl="1" indent="-34544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Swing can be utilized to develop a GUI-based frontend, providing an interactive interface for users.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  <a:p>
            <a:pPr marL="690882" marR="0" lvl="1" indent="-34544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In a web application,</a:t>
            </a:r>
            <a:endParaRPr/>
          </a:p>
          <a:p>
            <a:pPr marL="1381764" marR="0" lvl="2" indent="-4605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⚬"/>
            </a:pPr>
            <a:r>
              <a:rPr lang="en-US" sz="32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Servlets efficiently manage client requests and responses.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  <a:p>
            <a:pPr marL="1381764" marR="0" lvl="2" indent="-46058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⚬"/>
            </a:pPr>
            <a:r>
              <a:rPr lang="en-US" sz="3200" b="0" i="0" u="none" strike="noStrike" cap="none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JSP facilitates the creation of dynamic web pages by integrating Java with HTML.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