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 id="2147483650" r:id="rId2"/>
  </p:sldMasterIdLst>
  <p:notesMasterIdLst>
    <p:notesMasterId r:id="rId21"/>
  </p:notesMasterIdLst>
  <p:sldIdLst>
    <p:sldId id="256" r:id="rId3"/>
    <p:sldId id="257" r:id="rId4"/>
    <p:sldId id="259" r:id="rId5"/>
    <p:sldId id="265" r:id="rId6"/>
    <p:sldId id="268" r:id="rId7"/>
    <p:sldId id="266" r:id="rId8"/>
    <p:sldId id="261" r:id="rId9"/>
    <p:sldId id="276" r:id="rId10"/>
    <p:sldId id="277" r:id="rId11"/>
    <p:sldId id="278" r:id="rId12"/>
    <p:sldId id="279" r:id="rId13"/>
    <p:sldId id="280" r:id="rId14"/>
    <p:sldId id="281" r:id="rId15"/>
    <p:sldId id="282" r:id="rId16"/>
    <p:sldId id="283" r:id="rId17"/>
    <p:sldId id="284" r:id="rId18"/>
    <p:sldId id="285" r:id="rId19"/>
    <p:sldId id="286" r:id="rId20"/>
  </p:sldIdLst>
  <p:sldSz cx="12192000" cy="6858000"/>
  <p:notesSz cx="7104063" cy="10234613"/>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000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654"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42E7C02A-E82A-4175-BAC8-2B993BE8A6E0}"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136E0DDF-5205-4E15-ADC5-2A5EAF1FD1F8}" type="slidenum">
              <a:rPr lang="zh-CN" altLang="en-US" smtClean="0"/>
              <a:t>‹#›</a:t>
            </a:fld>
            <a:endParaRPr lang="zh-CN" altLang="en-US"/>
          </a:p>
        </p:txBody>
      </p:sp>
    </p:spTree>
    <p:extLst>
      <p:ext uri="{BB962C8B-B14F-4D97-AF65-F5344CB8AC3E}">
        <p14:creationId xmlns:p14="http://schemas.microsoft.com/office/powerpoint/2010/main" val="103877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a:t>
            </a:fld>
            <a:endParaRPr lang="zh-CN" altLang="en-US"/>
          </a:p>
        </p:txBody>
      </p:sp>
    </p:spTree>
    <p:extLst>
      <p:ext uri="{BB962C8B-B14F-4D97-AF65-F5344CB8AC3E}">
        <p14:creationId xmlns:p14="http://schemas.microsoft.com/office/powerpoint/2010/main" val="1026502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10</a:t>
            </a:fld>
            <a:endParaRPr lang="zh-CN" altLang="en-US"/>
          </a:p>
        </p:txBody>
      </p:sp>
    </p:spTree>
    <p:extLst>
      <p:ext uri="{BB962C8B-B14F-4D97-AF65-F5344CB8AC3E}">
        <p14:creationId xmlns:p14="http://schemas.microsoft.com/office/powerpoint/2010/main" val="908715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11</a:t>
            </a:fld>
            <a:endParaRPr lang="zh-CN" altLang="en-US"/>
          </a:p>
        </p:txBody>
      </p:sp>
    </p:spTree>
    <p:extLst>
      <p:ext uri="{BB962C8B-B14F-4D97-AF65-F5344CB8AC3E}">
        <p14:creationId xmlns:p14="http://schemas.microsoft.com/office/powerpoint/2010/main" val="123427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12</a:t>
            </a:fld>
            <a:endParaRPr lang="zh-CN" altLang="en-US"/>
          </a:p>
        </p:txBody>
      </p:sp>
    </p:spTree>
    <p:extLst>
      <p:ext uri="{BB962C8B-B14F-4D97-AF65-F5344CB8AC3E}">
        <p14:creationId xmlns:p14="http://schemas.microsoft.com/office/powerpoint/2010/main" val="59824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13</a:t>
            </a:fld>
            <a:endParaRPr lang="zh-CN" altLang="en-US"/>
          </a:p>
        </p:txBody>
      </p:sp>
    </p:spTree>
    <p:extLst>
      <p:ext uri="{BB962C8B-B14F-4D97-AF65-F5344CB8AC3E}">
        <p14:creationId xmlns:p14="http://schemas.microsoft.com/office/powerpoint/2010/main" val="1536507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14</a:t>
            </a:fld>
            <a:endParaRPr lang="zh-CN" altLang="en-US"/>
          </a:p>
        </p:txBody>
      </p:sp>
    </p:spTree>
    <p:extLst>
      <p:ext uri="{BB962C8B-B14F-4D97-AF65-F5344CB8AC3E}">
        <p14:creationId xmlns:p14="http://schemas.microsoft.com/office/powerpoint/2010/main" val="331574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15</a:t>
            </a:fld>
            <a:endParaRPr lang="zh-CN" altLang="en-US"/>
          </a:p>
        </p:txBody>
      </p:sp>
    </p:spTree>
    <p:extLst>
      <p:ext uri="{BB962C8B-B14F-4D97-AF65-F5344CB8AC3E}">
        <p14:creationId xmlns:p14="http://schemas.microsoft.com/office/powerpoint/2010/main" val="4256917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16</a:t>
            </a:fld>
            <a:endParaRPr lang="zh-CN" altLang="en-US"/>
          </a:p>
        </p:txBody>
      </p:sp>
    </p:spTree>
    <p:extLst>
      <p:ext uri="{BB962C8B-B14F-4D97-AF65-F5344CB8AC3E}">
        <p14:creationId xmlns:p14="http://schemas.microsoft.com/office/powerpoint/2010/main" val="2076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17</a:t>
            </a:fld>
            <a:endParaRPr lang="zh-CN" altLang="en-US"/>
          </a:p>
        </p:txBody>
      </p:sp>
    </p:spTree>
    <p:extLst>
      <p:ext uri="{BB962C8B-B14F-4D97-AF65-F5344CB8AC3E}">
        <p14:creationId xmlns:p14="http://schemas.microsoft.com/office/powerpoint/2010/main" val="3801411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18</a:t>
            </a:fld>
            <a:endParaRPr lang="zh-CN" altLang="en-US"/>
          </a:p>
        </p:txBody>
      </p:sp>
    </p:spTree>
    <p:extLst>
      <p:ext uri="{BB962C8B-B14F-4D97-AF65-F5344CB8AC3E}">
        <p14:creationId xmlns:p14="http://schemas.microsoft.com/office/powerpoint/2010/main" val="350665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2</a:t>
            </a:fld>
            <a:endParaRPr lang="zh-CN" altLang="en-US"/>
          </a:p>
        </p:txBody>
      </p:sp>
    </p:spTree>
    <p:extLst>
      <p:ext uri="{BB962C8B-B14F-4D97-AF65-F5344CB8AC3E}">
        <p14:creationId xmlns:p14="http://schemas.microsoft.com/office/powerpoint/2010/main" val="219186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3</a:t>
            </a:fld>
            <a:endParaRPr lang="zh-CN" altLang="en-US"/>
          </a:p>
        </p:txBody>
      </p:sp>
    </p:spTree>
    <p:extLst>
      <p:ext uri="{BB962C8B-B14F-4D97-AF65-F5344CB8AC3E}">
        <p14:creationId xmlns:p14="http://schemas.microsoft.com/office/powerpoint/2010/main" val="142747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4</a:t>
            </a:fld>
            <a:endParaRPr lang="zh-CN" altLang="en-US"/>
          </a:p>
        </p:txBody>
      </p:sp>
    </p:spTree>
    <p:extLst>
      <p:ext uri="{BB962C8B-B14F-4D97-AF65-F5344CB8AC3E}">
        <p14:creationId xmlns:p14="http://schemas.microsoft.com/office/powerpoint/2010/main" val="3324413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5</a:t>
            </a:fld>
            <a:endParaRPr lang="zh-CN" altLang="en-US"/>
          </a:p>
        </p:txBody>
      </p:sp>
    </p:spTree>
    <p:extLst>
      <p:ext uri="{BB962C8B-B14F-4D97-AF65-F5344CB8AC3E}">
        <p14:creationId xmlns:p14="http://schemas.microsoft.com/office/powerpoint/2010/main" val="4220935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6</a:t>
            </a:fld>
            <a:endParaRPr lang="zh-CN" altLang="en-US"/>
          </a:p>
        </p:txBody>
      </p:sp>
    </p:spTree>
    <p:extLst>
      <p:ext uri="{BB962C8B-B14F-4D97-AF65-F5344CB8AC3E}">
        <p14:creationId xmlns:p14="http://schemas.microsoft.com/office/powerpoint/2010/main" val="281591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7</a:t>
            </a:fld>
            <a:endParaRPr lang="zh-CN" altLang="en-US"/>
          </a:p>
        </p:txBody>
      </p:sp>
    </p:spTree>
    <p:extLst>
      <p:ext uri="{BB962C8B-B14F-4D97-AF65-F5344CB8AC3E}">
        <p14:creationId xmlns:p14="http://schemas.microsoft.com/office/powerpoint/2010/main" val="4132472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8</a:t>
            </a:fld>
            <a:endParaRPr lang="zh-CN" altLang="en-US"/>
          </a:p>
        </p:txBody>
      </p:sp>
    </p:spTree>
    <p:extLst>
      <p:ext uri="{BB962C8B-B14F-4D97-AF65-F5344CB8AC3E}">
        <p14:creationId xmlns:p14="http://schemas.microsoft.com/office/powerpoint/2010/main" val="392576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6E0DDF-5205-4E15-ADC5-2A5EAF1FD1F8}" type="slidenum">
              <a:rPr lang="zh-CN" altLang="en-US" smtClean="0"/>
              <a:t>9</a:t>
            </a:fld>
            <a:endParaRPr lang="zh-CN" altLang="en-US"/>
          </a:p>
        </p:txBody>
      </p:sp>
    </p:spTree>
    <p:extLst>
      <p:ext uri="{BB962C8B-B14F-4D97-AF65-F5344CB8AC3E}">
        <p14:creationId xmlns:p14="http://schemas.microsoft.com/office/powerpoint/2010/main" val="253471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867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lide 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21590" y="-635"/>
            <a:ext cx="12235180" cy="31305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4164" y="192132"/>
            <a:ext cx="11479530" cy="6109970"/>
            <a:chOff x="561" y="589"/>
            <a:chExt cx="18078" cy="9622"/>
          </a:xfrm>
          <a:effectLst>
            <a:outerShdw blurRad="63500" sx="101000" sy="101000" algn="ctr" rotWithShape="0">
              <a:prstClr val="black">
                <a:alpha val="40000"/>
              </a:prstClr>
            </a:outerShdw>
          </a:effectLst>
        </p:grpSpPr>
        <p:sp>
          <p:nvSpPr>
            <p:cNvPr id="4" name="矩形 3"/>
            <p:cNvSpPr/>
            <p:nvPr/>
          </p:nvSpPr>
          <p:spPr>
            <a:xfrm>
              <a:off x="561" y="589"/>
              <a:ext cx="18078" cy="9622"/>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61" y="589"/>
              <a:ext cx="18078" cy="962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928235" y="6305550"/>
            <a:ext cx="2336800" cy="17843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98273" y="298771"/>
            <a:ext cx="3253838" cy="1517015"/>
            <a:chOff x="7761" y="589"/>
            <a:chExt cx="3680" cy="2389"/>
          </a:xfrm>
        </p:grpSpPr>
        <p:sp>
          <p:nvSpPr>
            <p:cNvPr id="7" name="矩形 6"/>
            <p:cNvSpPr/>
            <p:nvPr/>
          </p:nvSpPr>
          <p:spPr>
            <a:xfrm>
              <a:off x="7761" y="589"/>
              <a:ext cx="3680" cy="238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887" y="912"/>
              <a:ext cx="3423" cy="1745"/>
            </a:xfrm>
            <a:prstGeom prst="rect">
              <a:avLst/>
            </a:prstGeom>
            <a:noFill/>
          </p:spPr>
          <p:txBody>
            <a:bodyPr wrap="square" rtlCol="0">
              <a:spAutoFit/>
            </a:bodyPr>
            <a:lstStyle/>
            <a:p>
              <a:pPr algn="ctr"/>
              <a:endParaRPr lang="en-US" altLang="zh-CN" sz="6600" dirty="0">
                <a:solidFill>
                  <a:schemeClr val="bg1"/>
                </a:solidFill>
                <a:ea typeface="微软雅黑" panose="020B0503020204020204" charset="-122"/>
              </a:endParaRPr>
            </a:p>
          </p:txBody>
        </p:sp>
      </p:grpSp>
      <p:sp>
        <p:nvSpPr>
          <p:cNvPr id="13" name="文本框 19"/>
          <p:cNvSpPr txBox="1"/>
          <p:nvPr/>
        </p:nvSpPr>
        <p:spPr>
          <a:xfrm>
            <a:off x="3963520" y="298771"/>
            <a:ext cx="8374892" cy="452431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t>ANALISIS KLASTER KEMISKINAN KABUPATEN/KOTA DI PROVINSI BANTEN MENGGUNAKAN METODE </a:t>
            </a:r>
            <a:r>
              <a:rPr lang="en-US" sz="4800" b="1" i="1" dirty="0"/>
              <a:t>K-MEANS</a:t>
            </a:r>
            <a:endParaRPr lang="en-US" sz="48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9"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ppt_x</p:attrName>
                                        </p:attrNameLst>
                                      </p:cBhvr>
                                      <p:tavLst>
                                        <p:tav tm="0">
                                          <p:val>
                                            <p:strVal val="#ppt_x-.2"/>
                                          </p:val>
                                        </p:tav>
                                        <p:tav tm="100000">
                                          <p:val>
                                            <p:strVal val="#ppt_x"/>
                                          </p:val>
                                        </p:tav>
                                      </p:tavLst>
                                    </p:anim>
                                    <p:anim calcmode="lin" valueType="num">
                                      <p:cBhvr>
                                        <p:cTn id="1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17" dur="500"/>
                                        <p:tgtEl>
                                          <p:spTgt spid="13"/>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19"/>
          <p:cNvSpPr txBox="1"/>
          <p:nvPr/>
        </p:nvSpPr>
        <p:spPr>
          <a:xfrm>
            <a:off x="1008657" y="1349195"/>
            <a:ext cx="1921186" cy="3194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1. </a:t>
            </a:r>
            <a:r>
              <a:rPr lang="en-ID" altLang="zh-CN" sz="1400" b="1" dirty="0" err="1">
                <a:solidFill>
                  <a:srgbClr val="262626"/>
                </a:solidFill>
                <a:ea typeface="微软雅黑" panose="020B0503020204020204" charset="-122"/>
                <a:sym typeface="+mn-ea"/>
              </a:rPr>
              <a:t>Deskripsi</a:t>
            </a:r>
            <a:r>
              <a:rPr lang="en-ID" altLang="zh-CN" sz="1400" b="1" dirty="0">
                <a:solidFill>
                  <a:srgbClr val="262626"/>
                </a:solidFill>
                <a:ea typeface="微软雅黑" panose="020B0503020204020204" charset="-122"/>
                <a:sym typeface="+mn-ea"/>
              </a:rPr>
              <a:t> Data</a:t>
            </a:r>
            <a:endParaRPr lang="zh-CN" altLang="en-US" sz="1400" b="1" dirty="0">
              <a:solidFill>
                <a:srgbClr val="262626"/>
              </a:solidFill>
              <a:ea typeface="微软雅黑" panose="020B0503020204020204" charset="-122"/>
              <a:sym typeface="+mn-ea"/>
            </a:endParaRPr>
          </a:p>
        </p:txBody>
      </p:sp>
      <p:sp>
        <p:nvSpPr>
          <p:cNvPr id="22" name="文本框 20"/>
          <p:cNvSpPr txBox="1"/>
          <p:nvPr/>
        </p:nvSpPr>
        <p:spPr>
          <a:xfrm>
            <a:off x="3727939" y="487680"/>
            <a:ext cx="4876800" cy="523220"/>
          </a:xfrm>
          <a:prstGeom prst="rect">
            <a:avLst/>
          </a:prstGeom>
          <a:noFill/>
        </p:spPr>
        <p:txBody>
          <a:bodyPr wrap="square" rtlCol="0">
            <a:spAutoFit/>
          </a:bodyPr>
          <a:lstStyle/>
          <a:p>
            <a:pPr algn="ctr" fontAlgn="auto">
              <a:lnSpc>
                <a:spcPct val="100000"/>
              </a:lnSpc>
            </a:pPr>
            <a:r>
              <a:rPr lang="en-ID" altLang="zh-CN" sz="2800" b="1" dirty="0">
                <a:solidFill>
                  <a:srgbClr val="262626"/>
                </a:solidFill>
                <a:effectLst>
                  <a:outerShdw blurRad="38100" dist="38100" dir="2700000" algn="tl">
                    <a:srgbClr val="000000">
                      <a:alpha val="43137"/>
                    </a:srgbClr>
                  </a:outerShdw>
                </a:effectLst>
                <a:ea typeface="微软雅黑" panose="020B0503020204020204" charset="-122"/>
                <a:sym typeface="+mn-ea"/>
              </a:rPr>
              <a:t>HASIL dan PEMBAHASAN</a:t>
            </a:r>
            <a:endParaRPr lang="zh-CN" altLang="en-US" sz="2800" b="1" dirty="0">
              <a:solidFill>
                <a:srgbClr val="262626"/>
              </a:solidFill>
              <a:effectLst>
                <a:outerShdw blurRad="38100" dist="38100" dir="2700000" algn="tl">
                  <a:srgbClr val="000000">
                    <a:alpha val="43137"/>
                  </a:srgbClr>
                </a:outerShdw>
              </a:effectLst>
              <a:ea typeface="微软雅黑" panose="020B0503020204020204" charset="-122"/>
              <a:sym typeface="+mn-ea"/>
            </a:endParaRPr>
          </a:p>
        </p:txBody>
      </p:sp>
      <p:graphicFrame>
        <p:nvGraphicFramePr>
          <p:cNvPr id="4" name="Table 3">
            <a:extLst>
              <a:ext uri="{FF2B5EF4-FFF2-40B4-BE49-F238E27FC236}">
                <a16:creationId xmlns:a16="http://schemas.microsoft.com/office/drawing/2014/main" id="{931A4F35-AD65-03B8-411D-231CB319FFCE}"/>
              </a:ext>
            </a:extLst>
          </p:cNvPr>
          <p:cNvGraphicFramePr>
            <a:graphicFrameLocks noGrp="1"/>
          </p:cNvGraphicFramePr>
          <p:nvPr>
            <p:extLst>
              <p:ext uri="{D42A27DB-BD31-4B8C-83A1-F6EECF244321}">
                <p14:modId xmlns:p14="http://schemas.microsoft.com/office/powerpoint/2010/main" val="130268635"/>
              </p:ext>
            </p:extLst>
          </p:nvPr>
        </p:nvGraphicFramePr>
        <p:xfrm>
          <a:off x="1018096" y="1760006"/>
          <a:ext cx="4317365" cy="1979998"/>
        </p:xfrm>
        <a:graphic>
          <a:graphicData uri="http://schemas.openxmlformats.org/drawingml/2006/table">
            <a:tbl>
              <a:tblPr firstRow="1" firstCol="1" bandRow="1">
                <a:tableStyleId>{5C22544A-7EE6-4342-B048-85BDC9FD1C3A}</a:tableStyleId>
              </a:tblPr>
              <a:tblGrid>
                <a:gridCol w="1688465">
                  <a:extLst>
                    <a:ext uri="{9D8B030D-6E8A-4147-A177-3AD203B41FA5}">
                      <a16:colId xmlns:a16="http://schemas.microsoft.com/office/drawing/2014/main" val="3057606829"/>
                    </a:ext>
                  </a:extLst>
                </a:gridCol>
                <a:gridCol w="525780">
                  <a:extLst>
                    <a:ext uri="{9D8B030D-6E8A-4147-A177-3AD203B41FA5}">
                      <a16:colId xmlns:a16="http://schemas.microsoft.com/office/drawing/2014/main" val="171169809"/>
                    </a:ext>
                  </a:extLst>
                </a:gridCol>
                <a:gridCol w="525780">
                  <a:extLst>
                    <a:ext uri="{9D8B030D-6E8A-4147-A177-3AD203B41FA5}">
                      <a16:colId xmlns:a16="http://schemas.microsoft.com/office/drawing/2014/main" val="3344761129"/>
                    </a:ext>
                  </a:extLst>
                </a:gridCol>
                <a:gridCol w="525780">
                  <a:extLst>
                    <a:ext uri="{9D8B030D-6E8A-4147-A177-3AD203B41FA5}">
                      <a16:colId xmlns:a16="http://schemas.microsoft.com/office/drawing/2014/main" val="2331660573"/>
                    </a:ext>
                  </a:extLst>
                </a:gridCol>
                <a:gridCol w="525780">
                  <a:extLst>
                    <a:ext uri="{9D8B030D-6E8A-4147-A177-3AD203B41FA5}">
                      <a16:colId xmlns:a16="http://schemas.microsoft.com/office/drawing/2014/main" val="2164667818"/>
                    </a:ext>
                  </a:extLst>
                </a:gridCol>
                <a:gridCol w="525780">
                  <a:extLst>
                    <a:ext uri="{9D8B030D-6E8A-4147-A177-3AD203B41FA5}">
                      <a16:colId xmlns:a16="http://schemas.microsoft.com/office/drawing/2014/main" val="1948853353"/>
                    </a:ext>
                  </a:extLst>
                </a:gridCol>
              </a:tblGrid>
              <a:tr h="150495">
                <a:tc>
                  <a:txBody>
                    <a:bodyPr/>
                    <a:lstStyle/>
                    <a:p>
                      <a:pPr algn="ctr">
                        <a:lnSpc>
                          <a:spcPct val="115000"/>
                        </a:lnSpc>
                        <a:spcAft>
                          <a:spcPts val="1000"/>
                        </a:spcAft>
                      </a:pPr>
                      <a:r>
                        <a:rPr lang="en-ID" sz="1200">
                          <a:effectLst/>
                        </a:rPr>
                        <a:t>Kabupaten / Kota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D" sz="1200" dirty="0">
                          <a:effectLst/>
                        </a:rPr>
                        <a:t>X1</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15000"/>
                        </a:lnSpc>
                        <a:spcAft>
                          <a:spcPts val="1000"/>
                        </a:spcAft>
                      </a:pPr>
                      <a:r>
                        <a:rPr lang="en-ID" sz="1200">
                          <a:effectLst/>
                        </a:rPr>
                        <a:t>X2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15000"/>
                        </a:lnSpc>
                        <a:spcAft>
                          <a:spcPts val="1000"/>
                        </a:spcAft>
                      </a:pPr>
                      <a:r>
                        <a:rPr lang="en-ID" sz="1200">
                          <a:effectLst/>
                        </a:rPr>
                        <a:t>X3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15000"/>
                        </a:lnSpc>
                        <a:spcAft>
                          <a:spcPts val="1000"/>
                        </a:spcAft>
                      </a:pPr>
                      <a:r>
                        <a:rPr lang="en-ID" sz="1200">
                          <a:effectLst/>
                        </a:rPr>
                        <a:t>X4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15000"/>
                        </a:lnSpc>
                        <a:spcAft>
                          <a:spcPts val="1000"/>
                        </a:spcAft>
                      </a:pPr>
                      <a:r>
                        <a:rPr lang="en-ID" sz="1200">
                          <a:effectLst/>
                        </a:rPr>
                        <a:t>X5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1312346"/>
                  </a:ext>
                </a:extLst>
              </a:tr>
              <a:tr h="150495">
                <a:tc>
                  <a:txBody>
                    <a:bodyPr/>
                    <a:lstStyle/>
                    <a:p>
                      <a:pPr>
                        <a:lnSpc>
                          <a:spcPct val="115000"/>
                        </a:lnSpc>
                        <a:spcAft>
                          <a:spcPts val="1000"/>
                        </a:spcAft>
                      </a:pPr>
                      <a:r>
                        <a:rPr lang="en-ID" sz="1200" dirty="0" err="1">
                          <a:effectLst/>
                        </a:rPr>
                        <a:t>Kab</a:t>
                      </a:r>
                      <a:r>
                        <a:rPr lang="en-ID" sz="1200" dirty="0">
                          <a:effectLst/>
                        </a:rPr>
                        <a:t> </a:t>
                      </a:r>
                      <a:r>
                        <a:rPr lang="en-ID" sz="1200" dirty="0" err="1">
                          <a:effectLst/>
                        </a:rPr>
                        <a:t>Pandeglang</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11,31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dirty="0">
                          <a:effectLst/>
                        </a:rPr>
                        <a:t>78,29</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10,4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57,55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210332858"/>
                  </a:ext>
                </a:extLst>
              </a:tr>
              <a:tr h="150495">
                <a:tc>
                  <a:txBody>
                    <a:bodyPr/>
                    <a:lstStyle/>
                    <a:p>
                      <a:pPr>
                        <a:lnSpc>
                          <a:spcPct val="115000"/>
                        </a:lnSpc>
                        <a:spcAft>
                          <a:spcPts val="1000"/>
                        </a:spcAft>
                      </a:pPr>
                      <a:r>
                        <a:rPr lang="en-ID" sz="1200">
                          <a:effectLst/>
                        </a:rPr>
                        <a:t>Kab Lebak</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dirty="0">
                          <a:effectLst/>
                        </a:rPr>
                        <a:t>29,64</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61,69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8,67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98,68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42,45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6029803"/>
                  </a:ext>
                </a:extLst>
              </a:tr>
              <a:tr h="150495">
                <a:tc>
                  <a:txBody>
                    <a:bodyPr/>
                    <a:lstStyle/>
                    <a:p>
                      <a:pPr>
                        <a:lnSpc>
                          <a:spcPct val="115000"/>
                        </a:lnSpc>
                        <a:spcAft>
                          <a:spcPts val="1000"/>
                        </a:spcAft>
                      </a:pPr>
                      <a:r>
                        <a:rPr lang="en-ID" sz="1200">
                          <a:effectLst/>
                        </a:rPr>
                        <a:t>Kab Tangerang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14,14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64,36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21,51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99,31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49,89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753541075"/>
                  </a:ext>
                </a:extLst>
              </a:tr>
              <a:tr h="150495">
                <a:tc>
                  <a:txBody>
                    <a:bodyPr/>
                    <a:lstStyle/>
                    <a:p>
                      <a:pPr>
                        <a:lnSpc>
                          <a:spcPct val="115000"/>
                        </a:lnSpc>
                        <a:spcAft>
                          <a:spcPts val="1000"/>
                        </a:spcAft>
                      </a:pPr>
                      <a:r>
                        <a:rPr lang="en-ID" sz="1200">
                          <a:effectLst/>
                        </a:rPr>
                        <a:t>Kab Serang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21,51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69,26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9,23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52,12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84293480"/>
                  </a:ext>
                </a:extLst>
              </a:tr>
              <a:tr h="150495">
                <a:tc>
                  <a:txBody>
                    <a:bodyPr/>
                    <a:lstStyle/>
                    <a:p>
                      <a:pPr>
                        <a:lnSpc>
                          <a:spcPct val="115000"/>
                        </a:lnSpc>
                        <a:spcAft>
                          <a:spcPts val="1000"/>
                        </a:spcAft>
                      </a:pPr>
                      <a:r>
                        <a:rPr lang="en-ID" sz="1200">
                          <a:effectLst/>
                        </a:rPr>
                        <a:t>Kota Tangerang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11,88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44,25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43,86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52,49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500487448"/>
                  </a:ext>
                </a:extLst>
              </a:tr>
              <a:tr h="150495">
                <a:tc>
                  <a:txBody>
                    <a:bodyPr/>
                    <a:lstStyle/>
                    <a:p>
                      <a:pPr>
                        <a:lnSpc>
                          <a:spcPct val="115000"/>
                        </a:lnSpc>
                        <a:spcAft>
                          <a:spcPts val="1000"/>
                        </a:spcAft>
                      </a:pPr>
                      <a:r>
                        <a:rPr lang="en-ID" sz="1200">
                          <a:effectLst/>
                        </a:rPr>
                        <a:t>Kota Cilegon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22,22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38,29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39,49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99,77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58,67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363856861"/>
                  </a:ext>
                </a:extLst>
              </a:tr>
              <a:tr h="150495">
                <a:tc>
                  <a:txBody>
                    <a:bodyPr/>
                    <a:lstStyle/>
                    <a:p>
                      <a:pPr>
                        <a:lnSpc>
                          <a:spcPct val="115000"/>
                        </a:lnSpc>
                        <a:spcAft>
                          <a:spcPts val="1000"/>
                        </a:spcAft>
                      </a:pPr>
                      <a:r>
                        <a:rPr lang="en-ID" sz="1200">
                          <a:effectLst/>
                        </a:rPr>
                        <a:t>Kota Serang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18,59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66,79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14,61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57,73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38827085"/>
                  </a:ext>
                </a:extLst>
              </a:tr>
              <a:tr h="150495">
                <a:tc>
                  <a:txBody>
                    <a:bodyPr/>
                    <a:lstStyle/>
                    <a:p>
                      <a:pPr>
                        <a:lnSpc>
                          <a:spcPct val="115000"/>
                        </a:lnSpc>
                        <a:spcAft>
                          <a:spcPts val="1000"/>
                        </a:spcAft>
                      </a:pPr>
                      <a:r>
                        <a:rPr lang="en-ID" sz="1200" dirty="0">
                          <a:effectLst/>
                        </a:rPr>
                        <a:t>Kota Tangerang Selatan</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37,6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62,4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dirty="0">
                          <a:effectLst/>
                        </a:rPr>
                        <a:t>55,3</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296595880"/>
                  </a:ext>
                </a:extLst>
              </a:tr>
            </a:tbl>
          </a:graphicData>
        </a:graphic>
      </p:graphicFrame>
      <p:graphicFrame>
        <p:nvGraphicFramePr>
          <p:cNvPr id="10" name="Table 9">
            <a:extLst>
              <a:ext uri="{FF2B5EF4-FFF2-40B4-BE49-F238E27FC236}">
                <a16:creationId xmlns:a16="http://schemas.microsoft.com/office/drawing/2014/main" id="{F0437CB9-C65B-3BCB-F4A6-E0BADDFCC3AA}"/>
              </a:ext>
            </a:extLst>
          </p:cNvPr>
          <p:cNvGraphicFramePr>
            <a:graphicFrameLocks noGrp="1"/>
          </p:cNvGraphicFramePr>
          <p:nvPr>
            <p:extLst>
              <p:ext uri="{D42A27DB-BD31-4B8C-83A1-F6EECF244321}">
                <p14:modId xmlns:p14="http://schemas.microsoft.com/office/powerpoint/2010/main" val="2533320427"/>
              </p:ext>
            </p:extLst>
          </p:nvPr>
        </p:nvGraphicFramePr>
        <p:xfrm>
          <a:off x="1018096" y="3884206"/>
          <a:ext cx="4288790" cy="1979998"/>
        </p:xfrm>
        <a:graphic>
          <a:graphicData uri="http://schemas.openxmlformats.org/drawingml/2006/table">
            <a:tbl>
              <a:tblPr firstRow="1" firstCol="1" bandRow="1">
                <a:tableStyleId>{5C22544A-7EE6-4342-B048-85BDC9FD1C3A}</a:tableStyleId>
              </a:tblPr>
              <a:tblGrid>
                <a:gridCol w="1659890">
                  <a:extLst>
                    <a:ext uri="{9D8B030D-6E8A-4147-A177-3AD203B41FA5}">
                      <a16:colId xmlns:a16="http://schemas.microsoft.com/office/drawing/2014/main" val="3769724737"/>
                    </a:ext>
                  </a:extLst>
                </a:gridCol>
                <a:gridCol w="525780">
                  <a:extLst>
                    <a:ext uri="{9D8B030D-6E8A-4147-A177-3AD203B41FA5}">
                      <a16:colId xmlns:a16="http://schemas.microsoft.com/office/drawing/2014/main" val="2991076607"/>
                    </a:ext>
                  </a:extLst>
                </a:gridCol>
                <a:gridCol w="525780">
                  <a:extLst>
                    <a:ext uri="{9D8B030D-6E8A-4147-A177-3AD203B41FA5}">
                      <a16:colId xmlns:a16="http://schemas.microsoft.com/office/drawing/2014/main" val="1634497800"/>
                    </a:ext>
                  </a:extLst>
                </a:gridCol>
                <a:gridCol w="525780">
                  <a:extLst>
                    <a:ext uri="{9D8B030D-6E8A-4147-A177-3AD203B41FA5}">
                      <a16:colId xmlns:a16="http://schemas.microsoft.com/office/drawing/2014/main" val="2113554162"/>
                    </a:ext>
                  </a:extLst>
                </a:gridCol>
                <a:gridCol w="525780">
                  <a:extLst>
                    <a:ext uri="{9D8B030D-6E8A-4147-A177-3AD203B41FA5}">
                      <a16:colId xmlns:a16="http://schemas.microsoft.com/office/drawing/2014/main" val="4009860280"/>
                    </a:ext>
                  </a:extLst>
                </a:gridCol>
                <a:gridCol w="525780">
                  <a:extLst>
                    <a:ext uri="{9D8B030D-6E8A-4147-A177-3AD203B41FA5}">
                      <a16:colId xmlns:a16="http://schemas.microsoft.com/office/drawing/2014/main" val="2919260910"/>
                    </a:ext>
                  </a:extLst>
                </a:gridCol>
              </a:tblGrid>
              <a:tr h="150495">
                <a:tc>
                  <a:txBody>
                    <a:bodyPr/>
                    <a:lstStyle/>
                    <a:p>
                      <a:pPr algn="ctr">
                        <a:lnSpc>
                          <a:spcPct val="115000"/>
                        </a:lnSpc>
                        <a:spcAft>
                          <a:spcPts val="1000"/>
                        </a:spcAft>
                      </a:pPr>
                      <a:r>
                        <a:rPr lang="en-ID" sz="1200">
                          <a:effectLst/>
                        </a:rPr>
                        <a:t>Kabupaten / Kota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D" sz="1200">
                          <a:effectLst/>
                        </a:rPr>
                        <a:t>X6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15000"/>
                        </a:lnSpc>
                        <a:spcAft>
                          <a:spcPts val="1000"/>
                        </a:spcAft>
                      </a:pPr>
                      <a:r>
                        <a:rPr lang="en-ID" sz="1200">
                          <a:effectLst/>
                        </a:rPr>
                        <a:t>X7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15000"/>
                        </a:lnSpc>
                        <a:spcAft>
                          <a:spcPts val="1000"/>
                        </a:spcAft>
                      </a:pPr>
                      <a:r>
                        <a:rPr lang="en-ID" sz="1200">
                          <a:effectLst/>
                        </a:rPr>
                        <a:t>X8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15000"/>
                        </a:lnSpc>
                        <a:spcAft>
                          <a:spcPts val="1000"/>
                        </a:spcAft>
                      </a:pPr>
                      <a:r>
                        <a:rPr lang="en-ID" sz="1200">
                          <a:effectLst/>
                        </a:rPr>
                        <a:t>X9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15000"/>
                        </a:lnSpc>
                        <a:spcAft>
                          <a:spcPts val="1000"/>
                        </a:spcAft>
                      </a:pPr>
                      <a:r>
                        <a:rPr lang="en-ID" sz="1200">
                          <a:effectLst/>
                        </a:rPr>
                        <a:t>X10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095637258"/>
                  </a:ext>
                </a:extLst>
              </a:tr>
              <a:tr h="150495">
                <a:tc>
                  <a:txBody>
                    <a:bodyPr/>
                    <a:lstStyle/>
                    <a:p>
                      <a:pPr>
                        <a:lnSpc>
                          <a:spcPct val="115000"/>
                        </a:lnSpc>
                        <a:spcAft>
                          <a:spcPts val="1000"/>
                        </a:spcAft>
                      </a:pPr>
                      <a:r>
                        <a:rPr lang="en-ID" sz="1200">
                          <a:effectLst/>
                        </a:rPr>
                        <a:t>Kab Pandeglang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25,77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16,68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21,54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20,92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64,79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329620899"/>
                  </a:ext>
                </a:extLst>
              </a:tr>
              <a:tr h="150495">
                <a:tc>
                  <a:txBody>
                    <a:bodyPr/>
                    <a:lstStyle/>
                    <a:p>
                      <a:pPr>
                        <a:lnSpc>
                          <a:spcPct val="115000"/>
                        </a:lnSpc>
                        <a:spcAft>
                          <a:spcPts val="1000"/>
                        </a:spcAft>
                      </a:pPr>
                      <a:r>
                        <a:rPr lang="en-ID" sz="1200">
                          <a:effectLst/>
                        </a:rPr>
                        <a:t>Kab Lebak</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46,36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11,19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39,36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18,19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64,61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97568887"/>
                  </a:ext>
                </a:extLst>
              </a:tr>
              <a:tr h="150495">
                <a:tc>
                  <a:txBody>
                    <a:bodyPr/>
                    <a:lstStyle/>
                    <a:p>
                      <a:pPr>
                        <a:lnSpc>
                          <a:spcPct val="115000"/>
                        </a:lnSpc>
                        <a:spcAft>
                          <a:spcPts val="1000"/>
                        </a:spcAft>
                      </a:pPr>
                      <a:r>
                        <a:rPr lang="en-ID" sz="1200">
                          <a:effectLst/>
                        </a:rPr>
                        <a:t>Kab Tangerang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18,33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31,78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8,01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42,1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63,34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33243742"/>
                  </a:ext>
                </a:extLst>
              </a:tr>
              <a:tr h="150495">
                <a:tc>
                  <a:txBody>
                    <a:bodyPr/>
                    <a:lstStyle/>
                    <a:p>
                      <a:pPr>
                        <a:lnSpc>
                          <a:spcPct val="115000"/>
                        </a:lnSpc>
                        <a:spcAft>
                          <a:spcPts val="1000"/>
                        </a:spcAft>
                      </a:pPr>
                      <a:r>
                        <a:rPr lang="en-ID" sz="1200">
                          <a:effectLst/>
                        </a:rPr>
                        <a:t>Kab Serang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28,53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19,34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17,77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30,1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63,76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373692572"/>
                  </a:ext>
                </a:extLst>
              </a:tr>
              <a:tr h="150495">
                <a:tc>
                  <a:txBody>
                    <a:bodyPr/>
                    <a:lstStyle/>
                    <a:p>
                      <a:pPr>
                        <a:lnSpc>
                          <a:spcPct val="115000"/>
                        </a:lnSpc>
                        <a:spcAft>
                          <a:spcPts val="1000"/>
                        </a:spcAft>
                      </a:pPr>
                      <a:r>
                        <a:rPr lang="en-ID" sz="1200">
                          <a:effectLst/>
                        </a:rPr>
                        <a:t>Kota Tangerang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17,76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29,75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47,51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64,31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635157229"/>
                  </a:ext>
                </a:extLst>
              </a:tr>
              <a:tr h="150495">
                <a:tc>
                  <a:txBody>
                    <a:bodyPr/>
                    <a:lstStyle/>
                    <a:p>
                      <a:pPr>
                        <a:lnSpc>
                          <a:spcPct val="115000"/>
                        </a:lnSpc>
                        <a:spcAft>
                          <a:spcPts val="1000"/>
                        </a:spcAft>
                      </a:pPr>
                      <a:r>
                        <a:rPr lang="en-ID" sz="1200">
                          <a:effectLst/>
                        </a:rPr>
                        <a:t>Kota Cilegon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11,79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29,55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1,43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39,9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60,14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997727221"/>
                  </a:ext>
                </a:extLst>
              </a:tr>
              <a:tr h="150495">
                <a:tc>
                  <a:txBody>
                    <a:bodyPr/>
                    <a:lstStyle/>
                    <a:p>
                      <a:pPr>
                        <a:lnSpc>
                          <a:spcPct val="115000"/>
                        </a:lnSpc>
                        <a:spcAft>
                          <a:spcPts val="1000"/>
                        </a:spcAft>
                      </a:pPr>
                      <a:r>
                        <a:rPr lang="en-ID" sz="1200">
                          <a:effectLst/>
                        </a:rPr>
                        <a:t>Kota Serang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22,45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19,82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5,81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36,46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68,13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620371800"/>
                  </a:ext>
                </a:extLst>
              </a:tr>
              <a:tr h="150495">
                <a:tc>
                  <a:txBody>
                    <a:bodyPr/>
                    <a:lstStyle/>
                    <a:p>
                      <a:pPr>
                        <a:lnSpc>
                          <a:spcPct val="115000"/>
                        </a:lnSpc>
                        <a:spcAft>
                          <a:spcPts val="1000"/>
                        </a:spcAft>
                      </a:pPr>
                      <a:r>
                        <a:rPr lang="en-ID" sz="1200">
                          <a:effectLst/>
                        </a:rPr>
                        <a:t>KotaTangerang Selatan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23,29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21,41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6,52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a:effectLst/>
                        </a:rPr>
                        <a:t>38,18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15000"/>
                        </a:lnSpc>
                        <a:spcAft>
                          <a:spcPts val="1000"/>
                        </a:spcAft>
                      </a:pPr>
                      <a:r>
                        <a:rPr lang="en-ID" sz="1200" dirty="0">
                          <a:effectLst/>
                        </a:rPr>
                        <a:t>57,72</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166655132"/>
                  </a:ext>
                </a:extLst>
              </a:tr>
            </a:tbl>
          </a:graphicData>
        </a:graphic>
      </p:graphicFrame>
      <p:pic>
        <p:nvPicPr>
          <p:cNvPr id="147" name="Picture 146">
            <a:extLst>
              <a:ext uri="{FF2B5EF4-FFF2-40B4-BE49-F238E27FC236}">
                <a16:creationId xmlns:a16="http://schemas.microsoft.com/office/drawing/2014/main" id="{2868ED04-593E-FCA4-3B48-C290D2F4F863}"/>
              </a:ext>
            </a:extLst>
          </p:cNvPr>
          <p:cNvPicPr>
            <a:picLocks noChangeAspect="1"/>
          </p:cNvPicPr>
          <p:nvPr/>
        </p:nvPicPr>
        <p:blipFill rotWithShape="1">
          <a:blip r:embed="rId3"/>
          <a:srcRect r="35143"/>
          <a:stretch/>
        </p:blipFill>
        <p:spPr>
          <a:xfrm>
            <a:off x="5469725" y="3277311"/>
            <a:ext cx="6336551" cy="2769805"/>
          </a:xfrm>
          <a:prstGeom prst="rect">
            <a:avLst/>
          </a:prstGeom>
        </p:spPr>
      </p:pic>
    </p:spTree>
    <p:extLst>
      <p:ext uri="{BB962C8B-B14F-4D97-AF65-F5344CB8AC3E}">
        <p14:creationId xmlns:p14="http://schemas.microsoft.com/office/powerpoint/2010/main" val="50521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000"/>
                            </p:stCondLst>
                            <p:childTnLst>
                              <p:par>
                                <p:cTn id="23" presetID="29"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ppt_x</p:attrName>
                                        </p:attrNameLst>
                                      </p:cBhvr>
                                      <p:tavLst>
                                        <p:tav tm="0">
                                          <p:val>
                                            <p:strVal val="#ppt_x-.2"/>
                                          </p:val>
                                        </p:tav>
                                        <p:tav tm="100000">
                                          <p:val>
                                            <p:strVal val="#ppt_x"/>
                                          </p:val>
                                        </p:tav>
                                      </p:tavLst>
                                    </p:anim>
                                    <p:anim calcmode="lin" valueType="num">
                                      <p:cBhvr>
                                        <p:cTn id="26"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7"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19"/>
          <p:cNvSpPr txBox="1"/>
          <p:nvPr/>
        </p:nvSpPr>
        <p:spPr>
          <a:xfrm>
            <a:off x="280035" y="481871"/>
            <a:ext cx="1921186" cy="3194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2. </a:t>
            </a:r>
            <a:r>
              <a:rPr lang="en-ID" altLang="zh-CN" sz="1400" b="1" dirty="0" err="1">
                <a:solidFill>
                  <a:srgbClr val="262626"/>
                </a:solidFill>
                <a:ea typeface="微软雅黑" panose="020B0503020204020204" charset="-122"/>
                <a:sym typeface="+mn-ea"/>
              </a:rPr>
              <a:t>Multikolinieritas</a:t>
            </a:r>
            <a:endParaRPr lang="zh-CN" altLang="en-US" sz="1400" b="1" dirty="0">
              <a:solidFill>
                <a:srgbClr val="262626"/>
              </a:solidFill>
              <a:ea typeface="微软雅黑" panose="020B0503020204020204" charset="-122"/>
              <a:sym typeface="+mn-ea"/>
            </a:endParaRPr>
          </a:p>
        </p:txBody>
      </p:sp>
      <p:graphicFrame>
        <p:nvGraphicFramePr>
          <p:cNvPr id="2" name="Table 1">
            <a:extLst>
              <a:ext uri="{FF2B5EF4-FFF2-40B4-BE49-F238E27FC236}">
                <a16:creationId xmlns:a16="http://schemas.microsoft.com/office/drawing/2014/main" id="{9B9476B9-6246-38C7-2EC4-932E6BF9D1FD}"/>
              </a:ext>
            </a:extLst>
          </p:cNvPr>
          <p:cNvGraphicFramePr>
            <a:graphicFrameLocks noGrp="1"/>
          </p:cNvGraphicFramePr>
          <p:nvPr>
            <p:extLst>
              <p:ext uri="{D42A27DB-BD31-4B8C-83A1-F6EECF244321}">
                <p14:modId xmlns:p14="http://schemas.microsoft.com/office/powerpoint/2010/main" val="4054571162"/>
              </p:ext>
            </p:extLst>
          </p:nvPr>
        </p:nvGraphicFramePr>
        <p:xfrm>
          <a:off x="576159" y="801276"/>
          <a:ext cx="5519840" cy="5444252"/>
        </p:xfrm>
        <a:graphic>
          <a:graphicData uri="http://schemas.openxmlformats.org/drawingml/2006/table">
            <a:tbl>
              <a:tblPr firstRow="1" firstCol="1" bandRow="1">
                <a:tableStyleId>{5C22544A-7EE6-4342-B048-85BDC9FD1C3A}</a:tableStyleId>
              </a:tblPr>
              <a:tblGrid>
                <a:gridCol w="501619">
                  <a:extLst>
                    <a:ext uri="{9D8B030D-6E8A-4147-A177-3AD203B41FA5}">
                      <a16:colId xmlns:a16="http://schemas.microsoft.com/office/drawing/2014/main" val="3463010235"/>
                    </a:ext>
                  </a:extLst>
                </a:gridCol>
                <a:gridCol w="501619">
                  <a:extLst>
                    <a:ext uri="{9D8B030D-6E8A-4147-A177-3AD203B41FA5}">
                      <a16:colId xmlns:a16="http://schemas.microsoft.com/office/drawing/2014/main" val="1018128188"/>
                    </a:ext>
                  </a:extLst>
                </a:gridCol>
                <a:gridCol w="501619">
                  <a:extLst>
                    <a:ext uri="{9D8B030D-6E8A-4147-A177-3AD203B41FA5}">
                      <a16:colId xmlns:a16="http://schemas.microsoft.com/office/drawing/2014/main" val="2464529755"/>
                    </a:ext>
                  </a:extLst>
                </a:gridCol>
                <a:gridCol w="501619">
                  <a:extLst>
                    <a:ext uri="{9D8B030D-6E8A-4147-A177-3AD203B41FA5}">
                      <a16:colId xmlns:a16="http://schemas.microsoft.com/office/drawing/2014/main" val="2510356235"/>
                    </a:ext>
                  </a:extLst>
                </a:gridCol>
                <a:gridCol w="501619">
                  <a:extLst>
                    <a:ext uri="{9D8B030D-6E8A-4147-A177-3AD203B41FA5}">
                      <a16:colId xmlns:a16="http://schemas.microsoft.com/office/drawing/2014/main" val="81826086"/>
                    </a:ext>
                  </a:extLst>
                </a:gridCol>
                <a:gridCol w="501619">
                  <a:extLst>
                    <a:ext uri="{9D8B030D-6E8A-4147-A177-3AD203B41FA5}">
                      <a16:colId xmlns:a16="http://schemas.microsoft.com/office/drawing/2014/main" val="3998266718"/>
                    </a:ext>
                  </a:extLst>
                </a:gridCol>
                <a:gridCol w="501619">
                  <a:extLst>
                    <a:ext uri="{9D8B030D-6E8A-4147-A177-3AD203B41FA5}">
                      <a16:colId xmlns:a16="http://schemas.microsoft.com/office/drawing/2014/main" val="3877753988"/>
                    </a:ext>
                  </a:extLst>
                </a:gridCol>
                <a:gridCol w="501619">
                  <a:extLst>
                    <a:ext uri="{9D8B030D-6E8A-4147-A177-3AD203B41FA5}">
                      <a16:colId xmlns:a16="http://schemas.microsoft.com/office/drawing/2014/main" val="3587637586"/>
                    </a:ext>
                  </a:extLst>
                </a:gridCol>
                <a:gridCol w="502296">
                  <a:extLst>
                    <a:ext uri="{9D8B030D-6E8A-4147-A177-3AD203B41FA5}">
                      <a16:colId xmlns:a16="http://schemas.microsoft.com/office/drawing/2014/main" val="2418963551"/>
                    </a:ext>
                  </a:extLst>
                </a:gridCol>
                <a:gridCol w="502296">
                  <a:extLst>
                    <a:ext uri="{9D8B030D-6E8A-4147-A177-3AD203B41FA5}">
                      <a16:colId xmlns:a16="http://schemas.microsoft.com/office/drawing/2014/main" val="226536361"/>
                    </a:ext>
                  </a:extLst>
                </a:gridCol>
                <a:gridCol w="502296">
                  <a:extLst>
                    <a:ext uri="{9D8B030D-6E8A-4147-A177-3AD203B41FA5}">
                      <a16:colId xmlns:a16="http://schemas.microsoft.com/office/drawing/2014/main" val="2227141777"/>
                    </a:ext>
                  </a:extLst>
                </a:gridCol>
              </a:tblGrid>
              <a:tr h="244982">
                <a:tc>
                  <a:txBody>
                    <a:bodyPr/>
                    <a:lstStyle/>
                    <a:p>
                      <a:pPr algn="ctr">
                        <a:lnSpc>
                          <a:spcPct val="150000"/>
                        </a:lnSpc>
                        <a:spcAft>
                          <a:spcPts val="1000"/>
                        </a:spcAft>
                      </a:pPr>
                      <a:r>
                        <a:rPr lang="en-US" sz="12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effectLst/>
                        </a:rPr>
                        <a:t>X1</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effectLst/>
                        </a:rPr>
                        <a:t>X8</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effectLst/>
                        </a:rPr>
                        <a:t>X9</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15038303"/>
                  </a:ext>
                </a:extLst>
              </a:tr>
              <a:tr h="519927">
                <a:tc>
                  <a:txBody>
                    <a:bodyPr/>
                    <a:lstStyle/>
                    <a:p>
                      <a:pPr algn="ctr">
                        <a:lnSpc>
                          <a:spcPct val="150000"/>
                        </a:lnSpc>
                        <a:spcAft>
                          <a:spcPts val="1000"/>
                        </a:spcAft>
                      </a:pPr>
                      <a:r>
                        <a:rPr lang="en-US" sz="1200">
                          <a:effectLst/>
                        </a:rPr>
                        <a:t>X1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effectLst/>
                        </a:rPr>
                        <a:t>0.30</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effectLst/>
                        </a:rPr>
                        <a:t>-0.45</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23848005"/>
                  </a:ext>
                </a:extLst>
              </a:tr>
              <a:tr h="519927">
                <a:tc>
                  <a:txBody>
                    <a:bodyPr/>
                    <a:lstStyle/>
                    <a:p>
                      <a:pPr algn="ctr">
                        <a:lnSpc>
                          <a:spcPct val="150000"/>
                        </a:lnSpc>
                        <a:spcAft>
                          <a:spcPts val="1000"/>
                        </a:spcAft>
                      </a:pPr>
                      <a:r>
                        <a:rPr lang="en-US" sz="1200">
                          <a:effectLst/>
                        </a:rPr>
                        <a:t>X2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-0.90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-0.11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-0.15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3968274"/>
                  </a:ext>
                </a:extLst>
              </a:tr>
              <a:tr h="519927">
                <a:tc>
                  <a:txBody>
                    <a:bodyPr/>
                    <a:lstStyle/>
                    <a:p>
                      <a:pPr algn="ctr">
                        <a:lnSpc>
                          <a:spcPct val="150000"/>
                        </a:lnSpc>
                        <a:spcAft>
                          <a:spcPts val="1000"/>
                        </a:spcAft>
                      </a:pPr>
                      <a:r>
                        <a:rPr lang="en-US" sz="1200">
                          <a:effectLst/>
                        </a:rPr>
                        <a:t>X3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-0.90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49724498"/>
                  </a:ext>
                </a:extLst>
              </a:tr>
              <a:tr h="519927">
                <a:tc>
                  <a:txBody>
                    <a:bodyPr/>
                    <a:lstStyle/>
                    <a:p>
                      <a:pPr algn="ctr">
                        <a:lnSpc>
                          <a:spcPct val="150000"/>
                        </a:lnSpc>
                        <a:spcAft>
                          <a:spcPts val="1000"/>
                        </a:spcAft>
                      </a:pPr>
                      <a:r>
                        <a:rPr lang="en-US" sz="1200">
                          <a:effectLst/>
                        </a:rPr>
                        <a:t>X4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-0.11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solidFill>
                            <a:srgbClr val="FF0000"/>
                          </a:solidFill>
                          <a:effectLst/>
                        </a:rPr>
                        <a:t>0.84</a:t>
                      </a:r>
                      <a:endParaRPr lang="en-ID"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-0.09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71263246"/>
                  </a:ext>
                </a:extLst>
              </a:tr>
              <a:tr h="519927">
                <a:tc>
                  <a:txBody>
                    <a:bodyPr/>
                    <a:lstStyle/>
                    <a:p>
                      <a:pPr algn="ctr">
                        <a:lnSpc>
                          <a:spcPct val="150000"/>
                        </a:lnSpc>
                        <a:spcAft>
                          <a:spcPts val="1000"/>
                        </a:spcAft>
                      </a:pPr>
                      <a:r>
                        <a:rPr lang="en-US" sz="1200">
                          <a:effectLst/>
                        </a:rPr>
                        <a:t>X5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-0.15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0.84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-0.14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95481475"/>
                  </a:ext>
                </a:extLst>
              </a:tr>
              <a:tr h="519927">
                <a:tc>
                  <a:txBody>
                    <a:bodyPr/>
                    <a:lstStyle/>
                    <a:p>
                      <a:pPr algn="ctr">
                        <a:lnSpc>
                          <a:spcPct val="150000"/>
                        </a:lnSpc>
                        <a:spcAft>
                          <a:spcPts val="1000"/>
                        </a:spcAft>
                      </a:pPr>
                      <a:r>
                        <a:rPr lang="en-US" sz="1200">
                          <a:effectLst/>
                        </a:rPr>
                        <a:t>X6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-0.87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solidFill>
                            <a:srgbClr val="FF0000"/>
                          </a:solidFill>
                          <a:effectLst/>
                        </a:rPr>
                        <a:t>0.94</a:t>
                      </a:r>
                      <a:endParaRPr lang="en-ID"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-0.81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59663092"/>
                  </a:ext>
                </a:extLst>
              </a:tr>
              <a:tr h="519927">
                <a:tc>
                  <a:txBody>
                    <a:bodyPr/>
                    <a:lstStyle/>
                    <a:p>
                      <a:pPr algn="ctr">
                        <a:lnSpc>
                          <a:spcPct val="150000"/>
                        </a:lnSpc>
                        <a:spcAft>
                          <a:spcPts val="1000"/>
                        </a:spcAft>
                      </a:pPr>
                      <a:r>
                        <a:rPr lang="en-US" sz="1200">
                          <a:effectLst/>
                        </a:rPr>
                        <a:t>X7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-0.87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-0.84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solidFill>
                            <a:srgbClr val="FF0000"/>
                          </a:solidFill>
                          <a:effectLst/>
                        </a:rPr>
                        <a:t>0.90</a:t>
                      </a:r>
                      <a:endParaRPr lang="en-ID"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38215177"/>
                  </a:ext>
                </a:extLst>
              </a:tr>
              <a:tr h="519927">
                <a:tc>
                  <a:txBody>
                    <a:bodyPr/>
                    <a:lstStyle/>
                    <a:p>
                      <a:pPr algn="ctr">
                        <a:lnSpc>
                          <a:spcPct val="150000"/>
                        </a:lnSpc>
                        <a:spcAft>
                          <a:spcPts val="1000"/>
                        </a:spcAft>
                      </a:pPr>
                      <a:r>
                        <a:rPr lang="en-US" sz="1200">
                          <a:effectLst/>
                        </a:rPr>
                        <a:t>X8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effectLst/>
                        </a:rPr>
                        <a:t>0.94</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-0.84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-0.92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43399668"/>
                  </a:ext>
                </a:extLst>
              </a:tr>
              <a:tr h="519927">
                <a:tc>
                  <a:txBody>
                    <a:bodyPr/>
                    <a:lstStyle/>
                    <a:p>
                      <a:pPr algn="ctr">
                        <a:lnSpc>
                          <a:spcPct val="150000"/>
                        </a:lnSpc>
                        <a:spcAft>
                          <a:spcPts val="1000"/>
                        </a:spcAft>
                      </a:pPr>
                      <a:r>
                        <a:rPr lang="en-US" sz="1200">
                          <a:effectLst/>
                        </a:rPr>
                        <a:t>X9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-0.81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0.90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-0.92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effectLst/>
                        </a:rPr>
                        <a:t>1.00</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32380576"/>
                  </a:ext>
                </a:extLst>
              </a:tr>
              <a:tr h="519927">
                <a:tc>
                  <a:txBody>
                    <a:bodyPr/>
                    <a:lstStyle/>
                    <a:p>
                      <a:pPr algn="ctr">
                        <a:lnSpc>
                          <a:spcPct val="150000"/>
                        </a:lnSpc>
                        <a:spcAft>
                          <a:spcPts val="1000"/>
                        </a:spcAft>
                      </a:pPr>
                      <a:r>
                        <a:rPr lang="en-US" sz="1200">
                          <a:effectLst/>
                        </a:rPr>
                        <a:t>X10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-0.09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-0.14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effectLst/>
                        </a:rPr>
                        <a:t>1.00</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328235"/>
                  </a:ext>
                </a:extLst>
              </a:tr>
            </a:tbl>
          </a:graphicData>
        </a:graphic>
      </p:graphicFrame>
      <p:graphicFrame>
        <p:nvGraphicFramePr>
          <p:cNvPr id="3" name="Table 2">
            <a:extLst>
              <a:ext uri="{FF2B5EF4-FFF2-40B4-BE49-F238E27FC236}">
                <a16:creationId xmlns:a16="http://schemas.microsoft.com/office/drawing/2014/main" id="{6A0B07F7-E8F0-CB4E-ADB3-456796F48AE9}"/>
              </a:ext>
            </a:extLst>
          </p:cNvPr>
          <p:cNvGraphicFramePr>
            <a:graphicFrameLocks noGrp="1"/>
          </p:cNvGraphicFramePr>
          <p:nvPr>
            <p:extLst>
              <p:ext uri="{D42A27DB-BD31-4B8C-83A1-F6EECF244321}">
                <p14:modId xmlns:p14="http://schemas.microsoft.com/office/powerpoint/2010/main" val="4221701601"/>
              </p:ext>
            </p:extLst>
          </p:nvPr>
        </p:nvGraphicFramePr>
        <p:xfrm>
          <a:off x="6551301" y="801277"/>
          <a:ext cx="4904579" cy="3737322"/>
        </p:xfrm>
        <a:graphic>
          <a:graphicData uri="http://schemas.openxmlformats.org/drawingml/2006/table">
            <a:tbl>
              <a:tblPr firstRow="1" firstCol="1" bandRow="1">
                <a:tableStyleId>{5C22544A-7EE6-4342-B048-85BDC9FD1C3A}</a:tableStyleId>
              </a:tblPr>
              <a:tblGrid>
                <a:gridCol w="612969">
                  <a:extLst>
                    <a:ext uri="{9D8B030D-6E8A-4147-A177-3AD203B41FA5}">
                      <a16:colId xmlns:a16="http://schemas.microsoft.com/office/drawing/2014/main" val="651183454"/>
                    </a:ext>
                  </a:extLst>
                </a:gridCol>
                <a:gridCol w="612969">
                  <a:extLst>
                    <a:ext uri="{9D8B030D-6E8A-4147-A177-3AD203B41FA5}">
                      <a16:colId xmlns:a16="http://schemas.microsoft.com/office/drawing/2014/main" val="3896563723"/>
                    </a:ext>
                  </a:extLst>
                </a:gridCol>
                <a:gridCol w="612969">
                  <a:extLst>
                    <a:ext uri="{9D8B030D-6E8A-4147-A177-3AD203B41FA5}">
                      <a16:colId xmlns:a16="http://schemas.microsoft.com/office/drawing/2014/main" val="4165009302"/>
                    </a:ext>
                  </a:extLst>
                </a:gridCol>
                <a:gridCol w="612969">
                  <a:extLst>
                    <a:ext uri="{9D8B030D-6E8A-4147-A177-3AD203B41FA5}">
                      <a16:colId xmlns:a16="http://schemas.microsoft.com/office/drawing/2014/main" val="1471478212"/>
                    </a:ext>
                  </a:extLst>
                </a:gridCol>
                <a:gridCol w="612969">
                  <a:extLst>
                    <a:ext uri="{9D8B030D-6E8A-4147-A177-3AD203B41FA5}">
                      <a16:colId xmlns:a16="http://schemas.microsoft.com/office/drawing/2014/main" val="2510705571"/>
                    </a:ext>
                  </a:extLst>
                </a:gridCol>
                <a:gridCol w="612969">
                  <a:extLst>
                    <a:ext uri="{9D8B030D-6E8A-4147-A177-3AD203B41FA5}">
                      <a16:colId xmlns:a16="http://schemas.microsoft.com/office/drawing/2014/main" val="2266839041"/>
                    </a:ext>
                  </a:extLst>
                </a:gridCol>
                <a:gridCol w="612969">
                  <a:extLst>
                    <a:ext uri="{9D8B030D-6E8A-4147-A177-3AD203B41FA5}">
                      <a16:colId xmlns:a16="http://schemas.microsoft.com/office/drawing/2014/main" val="453943091"/>
                    </a:ext>
                  </a:extLst>
                </a:gridCol>
                <a:gridCol w="613796">
                  <a:extLst>
                    <a:ext uri="{9D8B030D-6E8A-4147-A177-3AD203B41FA5}">
                      <a16:colId xmlns:a16="http://schemas.microsoft.com/office/drawing/2014/main" val="4228394559"/>
                    </a:ext>
                  </a:extLst>
                </a:gridCol>
              </a:tblGrid>
              <a:tr h="243432">
                <a:tc>
                  <a:txBody>
                    <a:bodyPr/>
                    <a:lstStyle/>
                    <a:p>
                      <a:pPr algn="ctr">
                        <a:lnSpc>
                          <a:spcPct val="150000"/>
                        </a:lnSpc>
                        <a:spcAft>
                          <a:spcPts val="1000"/>
                        </a:spcAft>
                      </a:pPr>
                      <a:r>
                        <a:rPr lang="en-US" sz="12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X10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61031490"/>
                  </a:ext>
                </a:extLst>
              </a:tr>
              <a:tr h="498969">
                <a:tc>
                  <a:txBody>
                    <a:bodyPr/>
                    <a:lstStyle/>
                    <a:p>
                      <a:pPr algn="ctr">
                        <a:lnSpc>
                          <a:spcPct val="150000"/>
                        </a:lnSpc>
                        <a:spcAft>
                          <a:spcPts val="1000"/>
                        </a:spcAft>
                      </a:pPr>
                      <a:r>
                        <a:rPr lang="en-US" sz="1200">
                          <a:effectLst/>
                        </a:rPr>
                        <a:t>X1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23160246"/>
                  </a:ext>
                </a:extLst>
              </a:tr>
              <a:tr h="498969">
                <a:tc>
                  <a:txBody>
                    <a:bodyPr/>
                    <a:lstStyle/>
                    <a:p>
                      <a:pPr algn="ctr">
                        <a:lnSpc>
                          <a:spcPct val="150000"/>
                        </a:lnSpc>
                        <a:spcAft>
                          <a:spcPts val="1000"/>
                        </a:spcAft>
                      </a:pPr>
                      <a:r>
                        <a:rPr lang="en-US" sz="1200">
                          <a:effectLst/>
                        </a:rPr>
                        <a:t>X2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-0.90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-0.11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05958111"/>
                  </a:ext>
                </a:extLst>
              </a:tr>
              <a:tr h="498969">
                <a:tc>
                  <a:txBody>
                    <a:bodyPr/>
                    <a:lstStyle/>
                    <a:p>
                      <a:pPr algn="ctr">
                        <a:lnSpc>
                          <a:spcPct val="150000"/>
                        </a:lnSpc>
                        <a:spcAft>
                          <a:spcPts val="1000"/>
                        </a:spcAft>
                      </a:pPr>
                      <a:r>
                        <a:rPr lang="en-US" sz="1200">
                          <a:effectLst/>
                        </a:rPr>
                        <a:t>X3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-0.90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92488295"/>
                  </a:ext>
                </a:extLst>
              </a:tr>
              <a:tr h="498969">
                <a:tc>
                  <a:txBody>
                    <a:bodyPr/>
                    <a:lstStyle/>
                    <a:p>
                      <a:pPr algn="ctr">
                        <a:lnSpc>
                          <a:spcPct val="150000"/>
                        </a:lnSpc>
                        <a:spcAft>
                          <a:spcPts val="1000"/>
                        </a:spcAft>
                      </a:pPr>
                      <a:r>
                        <a:rPr lang="en-US" sz="1200">
                          <a:effectLst/>
                        </a:rPr>
                        <a:t>X4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-0.11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-0.09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85325853"/>
                  </a:ext>
                </a:extLst>
              </a:tr>
              <a:tr h="498969">
                <a:tc>
                  <a:txBody>
                    <a:bodyPr/>
                    <a:lstStyle/>
                    <a:p>
                      <a:pPr algn="ctr">
                        <a:lnSpc>
                          <a:spcPct val="150000"/>
                        </a:lnSpc>
                        <a:spcAft>
                          <a:spcPts val="1000"/>
                        </a:spcAft>
                      </a:pPr>
                      <a:r>
                        <a:rPr lang="en-US" sz="1200">
                          <a:effectLst/>
                        </a:rPr>
                        <a:t>X6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-0.63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-0.87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74041619"/>
                  </a:ext>
                </a:extLst>
              </a:tr>
              <a:tr h="498969">
                <a:tc>
                  <a:txBody>
                    <a:bodyPr/>
                    <a:lstStyle/>
                    <a:p>
                      <a:pPr algn="ctr">
                        <a:lnSpc>
                          <a:spcPct val="150000"/>
                        </a:lnSpc>
                        <a:spcAft>
                          <a:spcPts val="1000"/>
                        </a:spcAft>
                      </a:pPr>
                      <a:r>
                        <a:rPr lang="en-US" sz="1200">
                          <a:effectLst/>
                        </a:rPr>
                        <a:t>X7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-0.30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0.51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-0.87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1.00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16503245"/>
                  </a:ext>
                </a:extLst>
              </a:tr>
              <a:tr h="498969">
                <a:tc>
                  <a:txBody>
                    <a:bodyPr/>
                    <a:lstStyle/>
                    <a:p>
                      <a:pPr algn="ctr">
                        <a:lnSpc>
                          <a:spcPct val="150000"/>
                        </a:lnSpc>
                        <a:spcAft>
                          <a:spcPts val="1000"/>
                        </a:spcAft>
                      </a:pPr>
                      <a:r>
                        <a:rPr lang="en-US" sz="1200">
                          <a:effectLst/>
                        </a:rPr>
                        <a:t>X10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0.46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-0.76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-0.09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a:effectLst/>
                        </a:rPr>
                        <a:t>-0.29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US" sz="1200" dirty="0">
                          <a:effectLst/>
                        </a:rPr>
                        <a:t>1.00</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09636068"/>
                  </a:ext>
                </a:extLst>
              </a:tr>
            </a:tbl>
          </a:graphicData>
        </a:graphic>
      </p:graphicFrame>
    </p:spTree>
    <p:extLst>
      <p:ext uri="{BB962C8B-B14F-4D97-AF65-F5344CB8AC3E}">
        <p14:creationId xmlns:p14="http://schemas.microsoft.com/office/powerpoint/2010/main" val="91586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19"/>
          <p:cNvSpPr txBox="1"/>
          <p:nvPr/>
        </p:nvSpPr>
        <p:spPr>
          <a:xfrm>
            <a:off x="280035" y="481871"/>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3. </a:t>
            </a:r>
            <a:r>
              <a:rPr lang="en-ID" altLang="zh-CN" sz="1400" b="1" dirty="0" err="1">
                <a:solidFill>
                  <a:srgbClr val="262626"/>
                </a:solidFill>
                <a:ea typeface="微软雅黑" panose="020B0503020204020204" charset="-122"/>
                <a:sym typeface="+mn-ea"/>
              </a:rPr>
              <a:t>Pembentukan</a:t>
            </a:r>
            <a:r>
              <a:rPr lang="en-ID" altLang="zh-CN" sz="1400" b="1" dirty="0">
                <a:solidFill>
                  <a:srgbClr val="262626"/>
                </a:solidFill>
                <a:ea typeface="微软雅黑" panose="020B0503020204020204" charset="-122"/>
                <a:sym typeface="+mn-ea"/>
              </a:rPr>
              <a:t> </a:t>
            </a:r>
            <a:r>
              <a:rPr lang="en-ID" altLang="zh-CN" sz="1400" b="1" dirty="0" err="1">
                <a:solidFill>
                  <a:srgbClr val="262626"/>
                </a:solidFill>
                <a:ea typeface="微软雅黑" panose="020B0503020204020204" charset="-122"/>
                <a:sym typeface="+mn-ea"/>
              </a:rPr>
              <a:t>Klaster</a:t>
            </a:r>
            <a:endParaRPr lang="zh-CN" altLang="en-US" sz="1400" b="1" dirty="0">
              <a:solidFill>
                <a:srgbClr val="262626"/>
              </a:solidFill>
              <a:ea typeface="微软雅黑" panose="020B0503020204020204" charset="-122"/>
              <a:sym typeface="+mn-ea"/>
            </a:endParaRPr>
          </a:p>
        </p:txBody>
      </p:sp>
      <p:sp>
        <p:nvSpPr>
          <p:cNvPr id="4" name="文本框 119">
            <a:extLst>
              <a:ext uri="{FF2B5EF4-FFF2-40B4-BE49-F238E27FC236}">
                <a16:creationId xmlns:a16="http://schemas.microsoft.com/office/drawing/2014/main" id="{FFD393EF-94D4-8DAF-DEC1-91C3DE412065}"/>
              </a:ext>
            </a:extLst>
          </p:cNvPr>
          <p:cNvSpPr txBox="1"/>
          <p:nvPr/>
        </p:nvSpPr>
        <p:spPr>
          <a:xfrm>
            <a:off x="280035" y="834420"/>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    a. </a:t>
            </a:r>
            <a:r>
              <a:rPr lang="en-ID" altLang="zh-CN" sz="1400" b="1" dirty="0" err="1">
                <a:solidFill>
                  <a:srgbClr val="262626"/>
                </a:solidFill>
                <a:ea typeface="微软雅黑" panose="020B0503020204020204" charset="-122"/>
                <a:sym typeface="+mn-ea"/>
              </a:rPr>
              <a:t>Pembentukan</a:t>
            </a:r>
            <a:r>
              <a:rPr lang="en-ID" altLang="zh-CN" sz="1400" b="1" dirty="0">
                <a:solidFill>
                  <a:srgbClr val="262626"/>
                </a:solidFill>
                <a:ea typeface="微软雅黑" panose="020B0503020204020204" charset="-122"/>
                <a:sym typeface="+mn-ea"/>
              </a:rPr>
              <a:t> 2 </a:t>
            </a:r>
            <a:r>
              <a:rPr lang="en-ID" altLang="zh-CN" sz="1400" b="1" dirty="0" err="1">
                <a:solidFill>
                  <a:srgbClr val="262626"/>
                </a:solidFill>
                <a:ea typeface="微软雅黑" panose="020B0503020204020204" charset="-122"/>
                <a:sym typeface="+mn-ea"/>
              </a:rPr>
              <a:t>Klaster</a:t>
            </a:r>
            <a:endParaRPr lang="zh-CN" altLang="en-US" sz="1400" b="1" dirty="0">
              <a:solidFill>
                <a:srgbClr val="262626"/>
              </a:solidFill>
              <a:ea typeface="微软雅黑" panose="020B0503020204020204" charset="-122"/>
              <a:sym typeface="+mn-ea"/>
            </a:endParaRPr>
          </a:p>
        </p:txBody>
      </p:sp>
      <p:graphicFrame>
        <p:nvGraphicFramePr>
          <p:cNvPr id="6" name="Table 5">
            <a:extLst>
              <a:ext uri="{FF2B5EF4-FFF2-40B4-BE49-F238E27FC236}">
                <a16:creationId xmlns:a16="http://schemas.microsoft.com/office/drawing/2014/main" id="{9912008A-915D-22FF-10B1-27A0D0162559}"/>
              </a:ext>
            </a:extLst>
          </p:cNvPr>
          <p:cNvGraphicFramePr>
            <a:graphicFrameLocks noGrp="1"/>
          </p:cNvGraphicFramePr>
          <p:nvPr>
            <p:extLst>
              <p:ext uri="{D42A27DB-BD31-4B8C-83A1-F6EECF244321}">
                <p14:modId xmlns:p14="http://schemas.microsoft.com/office/powerpoint/2010/main" val="3668264827"/>
              </p:ext>
            </p:extLst>
          </p:nvPr>
        </p:nvGraphicFramePr>
        <p:xfrm>
          <a:off x="577340" y="1186969"/>
          <a:ext cx="6487694" cy="1005495"/>
        </p:xfrm>
        <a:graphic>
          <a:graphicData uri="http://schemas.openxmlformats.org/drawingml/2006/table">
            <a:tbl>
              <a:tblPr firstRow="1" firstCol="1" bandRow="1">
                <a:tableStyleId>{5C22544A-7EE6-4342-B048-85BDC9FD1C3A}</a:tableStyleId>
              </a:tblPr>
              <a:tblGrid>
                <a:gridCol w="829391">
                  <a:extLst>
                    <a:ext uri="{9D8B030D-6E8A-4147-A177-3AD203B41FA5}">
                      <a16:colId xmlns:a16="http://schemas.microsoft.com/office/drawing/2014/main" val="1159284021"/>
                    </a:ext>
                  </a:extLst>
                </a:gridCol>
                <a:gridCol w="804935">
                  <a:extLst>
                    <a:ext uri="{9D8B030D-6E8A-4147-A177-3AD203B41FA5}">
                      <a16:colId xmlns:a16="http://schemas.microsoft.com/office/drawing/2014/main" val="104477544"/>
                    </a:ext>
                  </a:extLst>
                </a:gridCol>
                <a:gridCol w="805634">
                  <a:extLst>
                    <a:ext uri="{9D8B030D-6E8A-4147-A177-3AD203B41FA5}">
                      <a16:colId xmlns:a16="http://schemas.microsoft.com/office/drawing/2014/main" val="1710293003"/>
                    </a:ext>
                  </a:extLst>
                </a:gridCol>
                <a:gridCol w="805634">
                  <a:extLst>
                    <a:ext uri="{9D8B030D-6E8A-4147-A177-3AD203B41FA5}">
                      <a16:colId xmlns:a16="http://schemas.microsoft.com/office/drawing/2014/main" val="4176543709"/>
                    </a:ext>
                  </a:extLst>
                </a:gridCol>
                <a:gridCol w="805634">
                  <a:extLst>
                    <a:ext uri="{9D8B030D-6E8A-4147-A177-3AD203B41FA5}">
                      <a16:colId xmlns:a16="http://schemas.microsoft.com/office/drawing/2014/main" val="2860178100"/>
                    </a:ext>
                  </a:extLst>
                </a:gridCol>
                <a:gridCol w="805634">
                  <a:extLst>
                    <a:ext uri="{9D8B030D-6E8A-4147-A177-3AD203B41FA5}">
                      <a16:colId xmlns:a16="http://schemas.microsoft.com/office/drawing/2014/main" val="2766405809"/>
                    </a:ext>
                  </a:extLst>
                </a:gridCol>
                <a:gridCol w="805634">
                  <a:extLst>
                    <a:ext uri="{9D8B030D-6E8A-4147-A177-3AD203B41FA5}">
                      <a16:colId xmlns:a16="http://schemas.microsoft.com/office/drawing/2014/main" val="1222301265"/>
                    </a:ext>
                  </a:extLst>
                </a:gridCol>
                <a:gridCol w="825198">
                  <a:extLst>
                    <a:ext uri="{9D8B030D-6E8A-4147-A177-3AD203B41FA5}">
                      <a16:colId xmlns:a16="http://schemas.microsoft.com/office/drawing/2014/main" val="1633684585"/>
                    </a:ext>
                  </a:extLst>
                </a:gridCol>
              </a:tblGrid>
              <a:tr h="195330">
                <a:tc>
                  <a:txBody>
                    <a:bodyPr/>
                    <a:lstStyle/>
                    <a:p>
                      <a:pPr algn="ctr">
                        <a:lnSpc>
                          <a:spcPct val="115000"/>
                        </a:lnSpc>
                        <a:spcAft>
                          <a:spcPts val="1000"/>
                        </a:spcAft>
                      </a:pPr>
                      <a:r>
                        <a:rPr lang="en-US" sz="1200">
                          <a:effectLst/>
                        </a:rPr>
                        <a:t>Nilai K</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66737172"/>
                  </a:ext>
                </a:extLst>
              </a:tr>
              <a:tr h="404481">
                <a:tc>
                  <a:txBody>
                    <a:bodyPr/>
                    <a:lstStyle/>
                    <a:p>
                      <a:pPr algn="ctr">
                        <a:lnSpc>
                          <a:spcPct val="115000"/>
                        </a:lnSpc>
                        <a:spcAft>
                          <a:spcPts val="1000"/>
                        </a:spcAft>
                      </a:pPr>
                      <a:r>
                        <a:rPr lang="en-US" sz="1200" dirty="0">
                          <a:effectLst/>
                        </a:rPr>
                        <a:t>6.333333 </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11.36667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dirty="0">
                          <a:effectLst/>
                        </a:rPr>
                        <a:t>40.04667 </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48.58333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99.92333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17.61333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26.90333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60.72333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8406928"/>
                  </a:ext>
                </a:extLst>
              </a:tr>
              <a:tr h="404481">
                <a:tc>
                  <a:txBody>
                    <a:bodyPr/>
                    <a:lstStyle/>
                    <a:p>
                      <a:pPr algn="ctr">
                        <a:lnSpc>
                          <a:spcPct val="115000"/>
                        </a:lnSpc>
                        <a:spcAft>
                          <a:spcPts val="1000"/>
                        </a:spcAft>
                      </a:pPr>
                      <a:r>
                        <a:rPr lang="en-US" sz="1200">
                          <a:effectLst/>
                        </a:rPr>
                        <a:t>3.400000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19.03800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68.07800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12.88400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99.59800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28.28800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19.76200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dirty="0">
                          <a:effectLst/>
                        </a:rPr>
                        <a:t>64.92600</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65257379"/>
                  </a:ext>
                </a:extLst>
              </a:tr>
            </a:tbl>
          </a:graphicData>
        </a:graphic>
      </p:graphicFrame>
      <p:sp>
        <p:nvSpPr>
          <p:cNvPr id="7" name="文本框 119">
            <a:extLst>
              <a:ext uri="{FF2B5EF4-FFF2-40B4-BE49-F238E27FC236}">
                <a16:creationId xmlns:a16="http://schemas.microsoft.com/office/drawing/2014/main" id="{919D5AA2-637A-DE09-E082-C731F45B97FB}"/>
              </a:ext>
            </a:extLst>
          </p:cNvPr>
          <p:cNvSpPr txBox="1"/>
          <p:nvPr/>
        </p:nvSpPr>
        <p:spPr>
          <a:xfrm>
            <a:off x="504320" y="2279767"/>
            <a:ext cx="5197739" cy="28007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100" dirty="0" err="1"/>
              <a:t>Berdasarkan</a:t>
            </a:r>
            <a:r>
              <a:rPr lang="en-US" sz="1100" dirty="0"/>
              <a:t> </a:t>
            </a:r>
            <a:r>
              <a:rPr lang="en-US" sz="1100" dirty="0" err="1"/>
              <a:t>hasil</a:t>
            </a:r>
            <a:r>
              <a:rPr lang="en-US" sz="1100" dirty="0"/>
              <a:t> </a:t>
            </a:r>
            <a:r>
              <a:rPr lang="en-US" sz="1100" dirty="0" err="1"/>
              <a:t>perhitungan</a:t>
            </a:r>
            <a:r>
              <a:rPr lang="en-US" sz="1100" dirty="0"/>
              <a:t> di </a:t>
            </a:r>
            <a:r>
              <a:rPr lang="en-US" sz="1100" dirty="0" err="1"/>
              <a:t>atas</a:t>
            </a:r>
            <a:r>
              <a:rPr lang="en-US" sz="1100" dirty="0"/>
              <a:t>, </a:t>
            </a:r>
            <a:r>
              <a:rPr lang="en-US" sz="1100" dirty="0" err="1"/>
              <a:t>setelah</a:t>
            </a:r>
            <a:r>
              <a:rPr lang="en-US" sz="1100" dirty="0"/>
              <a:t> </a:t>
            </a:r>
            <a:r>
              <a:rPr lang="en-US" sz="1100" dirty="0" err="1"/>
              <a:t>dilakukan</a:t>
            </a:r>
            <a:r>
              <a:rPr lang="en-US" sz="1100" dirty="0"/>
              <a:t> </a:t>
            </a:r>
            <a:r>
              <a:rPr lang="en-US" sz="1100" dirty="0" err="1"/>
              <a:t>pembentukan</a:t>
            </a:r>
            <a:r>
              <a:rPr lang="en-US" sz="1100" dirty="0"/>
              <a:t> 2 </a:t>
            </a:r>
            <a:r>
              <a:rPr lang="en-US" sz="1100" dirty="0" err="1"/>
              <a:t>klaster</a:t>
            </a:r>
            <a:r>
              <a:rPr lang="en-US" sz="1100" dirty="0"/>
              <a:t> </a:t>
            </a:r>
            <a:r>
              <a:rPr lang="id-ID" sz="1100" dirty="0"/>
              <a:t>dengan</a:t>
            </a:r>
            <a:r>
              <a:rPr lang="en-US" sz="1100" dirty="0"/>
              <a:t> </a:t>
            </a:r>
            <a:r>
              <a:rPr lang="en-US" sz="1100" dirty="0" err="1"/>
              <a:t>pemilihan</a:t>
            </a:r>
            <a:r>
              <a:rPr lang="en-US" sz="1100" dirty="0"/>
              <a:t> </a:t>
            </a:r>
            <a:r>
              <a:rPr lang="en-US" sz="1100" dirty="0" err="1"/>
              <a:t>pusat</a:t>
            </a:r>
            <a:r>
              <a:rPr lang="en-US" sz="1100" dirty="0"/>
              <a:t> </a:t>
            </a:r>
            <a:r>
              <a:rPr lang="en-US" sz="1100" dirty="0" err="1"/>
              <a:t>klaster</a:t>
            </a:r>
            <a:r>
              <a:rPr lang="en-US" sz="1100" dirty="0"/>
              <a:t> </a:t>
            </a:r>
            <a:r>
              <a:rPr lang="en-US" sz="1100" dirty="0" err="1"/>
              <a:t>secara</a:t>
            </a:r>
            <a:r>
              <a:rPr lang="en-US" sz="1100" dirty="0"/>
              <a:t> </a:t>
            </a:r>
            <a:r>
              <a:rPr lang="en-US" sz="1100" dirty="0" err="1"/>
              <a:t>acak</a:t>
            </a:r>
            <a:r>
              <a:rPr lang="en-US" sz="1100" dirty="0"/>
              <a:t> pada </a:t>
            </a:r>
            <a:r>
              <a:rPr lang="en-US" sz="1100" dirty="0" err="1"/>
              <a:t>Rstudio</a:t>
            </a:r>
            <a:r>
              <a:rPr lang="en-US" sz="1100" dirty="0"/>
              <a:t>. </a:t>
            </a:r>
            <a:r>
              <a:rPr lang="en-US" sz="1100" dirty="0" err="1"/>
              <a:t>Dapat</a:t>
            </a:r>
            <a:r>
              <a:rPr lang="en-US" sz="1100" dirty="0"/>
              <a:t> </a:t>
            </a:r>
            <a:r>
              <a:rPr lang="en-US" sz="1100" dirty="0" err="1"/>
              <a:t>diketahui</a:t>
            </a:r>
            <a:r>
              <a:rPr lang="en-US" sz="1100" dirty="0"/>
              <a:t> </a:t>
            </a:r>
            <a:r>
              <a:rPr lang="en-US" sz="1100" dirty="0" err="1"/>
              <a:t>bahwa</a:t>
            </a:r>
            <a:r>
              <a:rPr lang="en-US" sz="1100" dirty="0"/>
              <a:t> </a:t>
            </a:r>
            <a:r>
              <a:rPr lang="en-US" sz="1100" dirty="0" err="1"/>
              <a:t>sebagai</a:t>
            </a:r>
            <a:r>
              <a:rPr lang="en-US" sz="1100" dirty="0"/>
              <a:t> </a:t>
            </a:r>
            <a:r>
              <a:rPr lang="en-US" sz="1100" dirty="0" err="1"/>
              <a:t>berikut</a:t>
            </a:r>
            <a:r>
              <a:rPr lang="en-US" sz="1100" dirty="0"/>
              <a:t>:</a:t>
            </a:r>
            <a:endParaRPr lang="en-ID" sz="1100" dirty="0"/>
          </a:p>
          <a:p>
            <a:pPr marL="228600" lvl="0" indent="-228600" algn="just">
              <a:buAutoNum type="arabicPeriod"/>
            </a:pPr>
            <a:r>
              <a:rPr lang="en-US" sz="1100" dirty="0" err="1"/>
              <a:t>Klaster</a:t>
            </a:r>
            <a:r>
              <a:rPr lang="en-US" sz="1100" dirty="0"/>
              <a:t> 1 </a:t>
            </a:r>
            <a:r>
              <a:rPr lang="en-US" sz="1100" dirty="0" err="1"/>
              <a:t>kolom</a:t>
            </a:r>
            <a:r>
              <a:rPr lang="en-US" sz="1100" dirty="0"/>
              <a:t> </a:t>
            </a:r>
            <a:r>
              <a:rPr lang="en-US" sz="1100" dirty="0" err="1"/>
              <a:t>kabupaten</a:t>
            </a:r>
            <a:r>
              <a:rPr lang="en-US" sz="1100" dirty="0"/>
              <a:t>/</a:t>
            </a:r>
            <a:r>
              <a:rPr lang="en-US" sz="1100" dirty="0" err="1"/>
              <a:t>kota</a:t>
            </a:r>
            <a:r>
              <a:rPr lang="en-US" sz="1100" dirty="0"/>
              <a:t> </a:t>
            </a:r>
            <a:r>
              <a:rPr lang="en-US" sz="1100" dirty="0" err="1"/>
              <a:t>menunjukkan</a:t>
            </a:r>
            <a:r>
              <a:rPr lang="en-US" sz="1100" dirty="0"/>
              <a:t> </a:t>
            </a:r>
            <a:r>
              <a:rPr lang="en-US" sz="1100" dirty="0" err="1"/>
              <a:t>nilai</a:t>
            </a:r>
            <a:r>
              <a:rPr lang="en-US" sz="1100" dirty="0"/>
              <a:t> k </a:t>
            </a:r>
            <a:r>
              <a:rPr lang="en-US" sz="1100" dirty="0" err="1"/>
              <a:t>sebesar</a:t>
            </a:r>
            <a:r>
              <a:rPr lang="en-US" sz="1100" dirty="0"/>
              <a:t> 6.333333 </a:t>
            </a:r>
            <a:r>
              <a:rPr lang="en-US" sz="1100" dirty="0" err="1"/>
              <a:t>dari</a:t>
            </a:r>
            <a:r>
              <a:rPr lang="en-US" sz="1100" dirty="0"/>
              <a:t> data </a:t>
            </a:r>
            <a:r>
              <a:rPr lang="en-US" sz="1100" dirty="0" err="1"/>
              <a:t>kabupaten</a:t>
            </a:r>
            <a:r>
              <a:rPr lang="en-US" sz="1100" dirty="0"/>
              <a:t> </a:t>
            </a:r>
            <a:r>
              <a:rPr lang="en-US" sz="1100" dirty="0" err="1"/>
              <a:t>atau</a:t>
            </a:r>
            <a:r>
              <a:rPr lang="en-US" sz="1100" dirty="0"/>
              <a:t> </a:t>
            </a:r>
            <a:r>
              <a:rPr lang="en-US" sz="1100" dirty="0" err="1"/>
              <a:t>kota</a:t>
            </a:r>
            <a:r>
              <a:rPr lang="en-US" sz="1100" dirty="0"/>
              <a:t> yang </a:t>
            </a:r>
            <a:r>
              <a:rPr lang="en-US" sz="1100" dirty="0" err="1"/>
              <a:t>telah</a:t>
            </a:r>
            <a:r>
              <a:rPr lang="en-US" sz="1100" dirty="0"/>
              <a:t> </a:t>
            </a:r>
            <a:r>
              <a:rPr lang="en-US" sz="1100" dirty="0" err="1"/>
              <a:t>dikonversi</a:t>
            </a:r>
            <a:r>
              <a:rPr lang="en-US" sz="1100" dirty="0"/>
              <a:t> </a:t>
            </a:r>
            <a:r>
              <a:rPr lang="en-US" sz="1100" dirty="0" err="1"/>
              <a:t>menjadi</a:t>
            </a:r>
            <a:r>
              <a:rPr lang="en-US" sz="1100" dirty="0"/>
              <a:t> </a:t>
            </a:r>
            <a:r>
              <a:rPr lang="en-US" sz="1100" dirty="0" err="1"/>
              <a:t>numerik</a:t>
            </a:r>
            <a:r>
              <a:rPr lang="en-US" sz="1100" dirty="0"/>
              <a:t>, </a:t>
            </a:r>
            <a:r>
              <a:rPr lang="en-US" sz="1100" dirty="0" err="1"/>
              <a:t>artinya</a:t>
            </a:r>
            <a:r>
              <a:rPr lang="en-US" sz="1100" dirty="0"/>
              <a:t> </a:t>
            </a:r>
            <a:r>
              <a:rPr lang="en-US" sz="1100" dirty="0" err="1"/>
              <a:t>pusat</a:t>
            </a:r>
            <a:r>
              <a:rPr lang="en-US" sz="1100" dirty="0"/>
              <a:t> </a:t>
            </a:r>
            <a:r>
              <a:rPr lang="en-US" sz="1100" dirty="0" err="1"/>
              <a:t>klaster</a:t>
            </a:r>
            <a:r>
              <a:rPr lang="en-US" sz="1100" dirty="0"/>
              <a:t> 1 </a:t>
            </a:r>
            <a:r>
              <a:rPr lang="en-US" sz="1100" dirty="0" err="1"/>
              <a:t>diantara</a:t>
            </a:r>
            <a:r>
              <a:rPr lang="en-US" sz="1100" dirty="0"/>
              <a:t> Kota </a:t>
            </a:r>
            <a:r>
              <a:rPr lang="en-US" sz="1100" dirty="0" err="1"/>
              <a:t>Cilegon</a:t>
            </a:r>
            <a:r>
              <a:rPr lang="en-US" sz="1100" dirty="0"/>
              <a:t>. </a:t>
            </a:r>
            <a:r>
              <a:rPr lang="en-US" sz="1100" dirty="0" err="1"/>
              <a:t>Klaster</a:t>
            </a:r>
            <a:r>
              <a:rPr lang="en-US" sz="1100" dirty="0"/>
              <a:t> 1 pada </a:t>
            </a:r>
            <a:r>
              <a:rPr lang="en-US" sz="1100" dirty="0" err="1"/>
              <a:t>variabel</a:t>
            </a:r>
            <a:r>
              <a:rPr lang="en-US" sz="1100" dirty="0"/>
              <a:t> X1 </a:t>
            </a:r>
            <a:r>
              <a:rPr lang="en-US" sz="1100" dirty="0" err="1"/>
              <a:t>dengan</a:t>
            </a:r>
            <a:r>
              <a:rPr lang="en-US" sz="1100" dirty="0"/>
              <a:t> </a:t>
            </a:r>
            <a:r>
              <a:rPr lang="en-US" sz="1100" dirty="0" err="1"/>
              <a:t>nilai</a:t>
            </a:r>
            <a:r>
              <a:rPr lang="en-US" sz="1100" dirty="0"/>
              <a:t> 11.36667, X2 </a:t>
            </a:r>
            <a:r>
              <a:rPr lang="en-US" sz="1100" dirty="0" err="1"/>
              <a:t>dengan</a:t>
            </a:r>
            <a:r>
              <a:rPr lang="en-US" sz="1100" dirty="0"/>
              <a:t> </a:t>
            </a:r>
            <a:r>
              <a:rPr lang="en-US" sz="1100" dirty="0" err="1"/>
              <a:t>nilai</a:t>
            </a:r>
            <a:r>
              <a:rPr lang="en-US" sz="1100" dirty="0"/>
              <a:t> 40.04667, X3 </a:t>
            </a:r>
            <a:r>
              <a:rPr lang="en-US" sz="1100" dirty="0" err="1"/>
              <a:t>dengan</a:t>
            </a:r>
            <a:r>
              <a:rPr lang="en-US" sz="1100" dirty="0"/>
              <a:t> </a:t>
            </a:r>
            <a:r>
              <a:rPr lang="en-US" sz="1100" dirty="0" err="1"/>
              <a:t>nilai</a:t>
            </a:r>
            <a:r>
              <a:rPr lang="en-US" sz="1100" dirty="0"/>
              <a:t> 48.58333, X4 </a:t>
            </a:r>
            <a:r>
              <a:rPr lang="en-US" sz="1100" dirty="0" err="1"/>
              <a:t>dengan</a:t>
            </a:r>
            <a:r>
              <a:rPr lang="en-US" sz="1100" dirty="0"/>
              <a:t> </a:t>
            </a:r>
            <a:r>
              <a:rPr lang="en-US" sz="1100" dirty="0" err="1"/>
              <a:t>nilai</a:t>
            </a:r>
            <a:r>
              <a:rPr lang="en-US" sz="1100" dirty="0"/>
              <a:t> 99.92333, X6 </a:t>
            </a:r>
            <a:r>
              <a:rPr lang="en-US" sz="1100" dirty="0" err="1"/>
              <a:t>dengan</a:t>
            </a:r>
            <a:r>
              <a:rPr lang="en-US" sz="1100" dirty="0"/>
              <a:t> </a:t>
            </a:r>
            <a:r>
              <a:rPr lang="en-US" sz="1100" dirty="0" err="1"/>
              <a:t>nilai</a:t>
            </a:r>
            <a:r>
              <a:rPr lang="en-US" sz="1100" dirty="0"/>
              <a:t> 17.61333, X7 </a:t>
            </a:r>
            <a:r>
              <a:rPr lang="en-US" sz="1100" dirty="0" err="1"/>
              <a:t>dengan</a:t>
            </a:r>
            <a:r>
              <a:rPr lang="en-US" sz="1100" dirty="0"/>
              <a:t> </a:t>
            </a:r>
            <a:r>
              <a:rPr lang="en-US" sz="1100" dirty="0" err="1"/>
              <a:t>nilai</a:t>
            </a:r>
            <a:r>
              <a:rPr lang="en-US" sz="1100" dirty="0"/>
              <a:t> 26.90333, X10 </a:t>
            </a:r>
            <a:r>
              <a:rPr lang="en-US" sz="1100" dirty="0" err="1"/>
              <a:t>dengan</a:t>
            </a:r>
            <a:r>
              <a:rPr lang="en-US" sz="1100" dirty="0"/>
              <a:t> </a:t>
            </a:r>
            <a:r>
              <a:rPr lang="en-US" sz="1100" dirty="0" err="1"/>
              <a:t>nilai</a:t>
            </a:r>
            <a:r>
              <a:rPr lang="en-US" sz="1100" dirty="0"/>
              <a:t> 60.72333.</a:t>
            </a:r>
            <a:endParaRPr lang="en-ID" sz="1100" dirty="0"/>
          </a:p>
          <a:p>
            <a:pPr marL="228600" lvl="0" indent="-228600" algn="just">
              <a:buAutoNum type="arabicPeriod"/>
            </a:pPr>
            <a:r>
              <a:rPr lang="en-US" sz="1100" dirty="0" err="1"/>
              <a:t>Klaster</a:t>
            </a:r>
            <a:r>
              <a:rPr lang="en-US" sz="1100" dirty="0"/>
              <a:t> 2 </a:t>
            </a:r>
            <a:r>
              <a:rPr lang="en-US" sz="1100" dirty="0" err="1"/>
              <a:t>kolom</a:t>
            </a:r>
            <a:r>
              <a:rPr lang="en-US" sz="1100" dirty="0"/>
              <a:t> </a:t>
            </a:r>
            <a:r>
              <a:rPr lang="en-US" sz="1100" dirty="0" err="1"/>
              <a:t>kabupaten</a:t>
            </a:r>
            <a:r>
              <a:rPr lang="en-US" sz="1100" dirty="0"/>
              <a:t>/</a:t>
            </a:r>
            <a:r>
              <a:rPr lang="en-US" sz="1100" dirty="0" err="1"/>
              <a:t>kota</a:t>
            </a:r>
            <a:r>
              <a:rPr lang="en-US" sz="1100" dirty="0"/>
              <a:t> </a:t>
            </a:r>
            <a:r>
              <a:rPr lang="en-US" sz="1100" dirty="0" err="1"/>
              <a:t>menunjukkan</a:t>
            </a:r>
            <a:r>
              <a:rPr lang="en-US" sz="1100" dirty="0"/>
              <a:t> </a:t>
            </a:r>
            <a:r>
              <a:rPr lang="en-US" sz="1100" dirty="0" err="1"/>
              <a:t>nilai</a:t>
            </a:r>
            <a:r>
              <a:rPr lang="en-US" sz="1100" dirty="0"/>
              <a:t> k </a:t>
            </a:r>
            <a:r>
              <a:rPr lang="en-US" sz="1100" dirty="0" err="1"/>
              <a:t>sebesar</a:t>
            </a:r>
            <a:r>
              <a:rPr lang="en-US" sz="1100" dirty="0"/>
              <a:t> 3.400000 </a:t>
            </a:r>
            <a:r>
              <a:rPr lang="en-US" sz="1100" dirty="0" err="1"/>
              <a:t>dari</a:t>
            </a:r>
            <a:r>
              <a:rPr lang="en-US" sz="1100" dirty="0"/>
              <a:t> data </a:t>
            </a:r>
            <a:r>
              <a:rPr lang="en-US" sz="1100" dirty="0" err="1"/>
              <a:t>kabupaten</a:t>
            </a:r>
            <a:r>
              <a:rPr lang="en-US" sz="1100" dirty="0"/>
              <a:t> </a:t>
            </a:r>
            <a:r>
              <a:rPr lang="en-US" sz="1100" dirty="0" err="1"/>
              <a:t>atau</a:t>
            </a:r>
            <a:r>
              <a:rPr lang="en-US" sz="1100" dirty="0"/>
              <a:t> </a:t>
            </a:r>
            <a:r>
              <a:rPr lang="en-US" sz="1100" dirty="0" err="1"/>
              <a:t>kota</a:t>
            </a:r>
            <a:r>
              <a:rPr lang="en-US" sz="1100" dirty="0"/>
              <a:t> yang </a:t>
            </a:r>
            <a:r>
              <a:rPr lang="en-US" sz="1100" dirty="0" err="1"/>
              <a:t>telah</a:t>
            </a:r>
            <a:r>
              <a:rPr lang="en-US" sz="1100" dirty="0"/>
              <a:t> </a:t>
            </a:r>
            <a:r>
              <a:rPr lang="en-US" sz="1100" dirty="0" err="1"/>
              <a:t>dikonversi</a:t>
            </a:r>
            <a:r>
              <a:rPr lang="en-US" sz="1100" dirty="0"/>
              <a:t> </a:t>
            </a:r>
            <a:r>
              <a:rPr lang="en-US" sz="1100" dirty="0" err="1"/>
              <a:t>menjadi</a:t>
            </a:r>
            <a:r>
              <a:rPr lang="en-US" sz="1100" dirty="0"/>
              <a:t> </a:t>
            </a:r>
            <a:r>
              <a:rPr lang="en-US" sz="1100" dirty="0" err="1"/>
              <a:t>numerik</a:t>
            </a:r>
            <a:r>
              <a:rPr lang="en-US" sz="1100" dirty="0"/>
              <a:t>, </a:t>
            </a:r>
            <a:r>
              <a:rPr lang="en-US" sz="1100" dirty="0" err="1"/>
              <a:t>artinya</a:t>
            </a:r>
            <a:r>
              <a:rPr lang="en-US" sz="1100" dirty="0"/>
              <a:t> </a:t>
            </a:r>
            <a:r>
              <a:rPr lang="en-US" sz="1100" dirty="0" err="1"/>
              <a:t>pusat</a:t>
            </a:r>
            <a:r>
              <a:rPr lang="en-US" sz="1100" dirty="0"/>
              <a:t> </a:t>
            </a:r>
            <a:r>
              <a:rPr lang="en-US" sz="1100" dirty="0" err="1"/>
              <a:t>klaster</a:t>
            </a:r>
            <a:r>
              <a:rPr lang="en-US" sz="1100" dirty="0"/>
              <a:t> 2 </a:t>
            </a:r>
            <a:r>
              <a:rPr lang="en-US" sz="1100" dirty="0" err="1"/>
              <a:t>diantara</a:t>
            </a:r>
            <a:r>
              <a:rPr lang="en-US" sz="1100" dirty="0"/>
              <a:t> </a:t>
            </a:r>
            <a:r>
              <a:rPr lang="en-US" sz="1100" dirty="0" err="1"/>
              <a:t>Kabupaten</a:t>
            </a:r>
            <a:r>
              <a:rPr lang="en-US" sz="1100" dirty="0"/>
              <a:t> Tangerang dan </a:t>
            </a:r>
            <a:r>
              <a:rPr lang="en-US" sz="1100" dirty="0" err="1"/>
              <a:t>Kabupaten</a:t>
            </a:r>
            <a:r>
              <a:rPr lang="en-US" sz="1100" dirty="0"/>
              <a:t> </a:t>
            </a:r>
            <a:r>
              <a:rPr lang="en-US" sz="1100" dirty="0" err="1"/>
              <a:t>Serang</a:t>
            </a:r>
            <a:r>
              <a:rPr lang="en-US" sz="1100" dirty="0"/>
              <a:t>. </a:t>
            </a:r>
            <a:r>
              <a:rPr lang="en-US" sz="1100" dirty="0" err="1"/>
              <a:t>Klaster</a:t>
            </a:r>
            <a:r>
              <a:rPr lang="en-US" sz="1100" dirty="0"/>
              <a:t> 2 </a:t>
            </a:r>
            <a:r>
              <a:rPr lang="en-US" sz="1100" dirty="0" err="1"/>
              <a:t>variabel</a:t>
            </a:r>
            <a:r>
              <a:rPr lang="en-US" sz="1100" dirty="0"/>
              <a:t> X1 19.03800, X2 </a:t>
            </a:r>
            <a:r>
              <a:rPr lang="en-US" sz="1100" dirty="0" err="1"/>
              <a:t>dengan</a:t>
            </a:r>
            <a:r>
              <a:rPr lang="en-US" sz="1100" dirty="0"/>
              <a:t> </a:t>
            </a:r>
            <a:r>
              <a:rPr lang="en-US" sz="1100" dirty="0" err="1"/>
              <a:t>nilai</a:t>
            </a:r>
            <a:r>
              <a:rPr lang="en-US" sz="1100" dirty="0"/>
              <a:t> 68.07800, X3 </a:t>
            </a:r>
            <a:r>
              <a:rPr lang="en-US" sz="1100" dirty="0" err="1"/>
              <a:t>dengan</a:t>
            </a:r>
            <a:r>
              <a:rPr lang="en-US" sz="1100" dirty="0"/>
              <a:t> </a:t>
            </a:r>
            <a:r>
              <a:rPr lang="en-US" sz="1100" dirty="0" err="1"/>
              <a:t>nilai</a:t>
            </a:r>
            <a:r>
              <a:rPr lang="en-US" sz="1100" dirty="0"/>
              <a:t> 12.88400, X4 </a:t>
            </a:r>
            <a:r>
              <a:rPr lang="en-US" sz="1100" dirty="0" err="1"/>
              <a:t>dengan</a:t>
            </a:r>
            <a:r>
              <a:rPr lang="en-US" sz="1100" dirty="0"/>
              <a:t> </a:t>
            </a:r>
            <a:r>
              <a:rPr lang="en-US" sz="1100" dirty="0" err="1"/>
              <a:t>nilai</a:t>
            </a:r>
            <a:r>
              <a:rPr lang="en-US" sz="1100" dirty="0"/>
              <a:t> 99.59800, X6 </a:t>
            </a:r>
            <a:r>
              <a:rPr lang="en-US" sz="1100" dirty="0" err="1"/>
              <a:t>dengan</a:t>
            </a:r>
            <a:r>
              <a:rPr lang="en-US" sz="1100" dirty="0"/>
              <a:t> </a:t>
            </a:r>
            <a:r>
              <a:rPr lang="en-US" sz="1100" dirty="0" err="1"/>
              <a:t>nilai</a:t>
            </a:r>
            <a:r>
              <a:rPr lang="en-US" sz="1100" dirty="0"/>
              <a:t> 28.28800, X7 </a:t>
            </a:r>
            <a:r>
              <a:rPr lang="en-US" sz="1100" dirty="0" err="1"/>
              <a:t>dengan</a:t>
            </a:r>
            <a:r>
              <a:rPr lang="en-US" sz="1100" dirty="0"/>
              <a:t> </a:t>
            </a:r>
            <a:r>
              <a:rPr lang="en-US" sz="1100" dirty="0" err="1"/>
              <a:t>nilai</a:t>
            </a:r>
            <a:r>
              <a:rPr lang="en-US" sz="1100" dirty="0"/>
              <a:t> 19.76200, X10 </a:t>
            </a:r>
            <a:r>
              <a:rPr lang="en-US" sz="1100" dirty="0" err="1"/>
              <a:t>dengan</a:t>
            </a:r>
            <a:r>
              <a:rPr lang="en-US" sz="1100" dirty="0"/>
              <a:t> </a:t>
            </a:r>
            <a:r>
              <a:rPr lang="en-US" sz="1100" dirty="0" err="1"/>
              <a:t>nilai</a:t>
            </a:r>
            <a:r>
              <a:rPr lang="en-US" sz="1100" dirty="0"/>
              <a:t> 64.92600. </a:t>
            </a:r>
            <a:endParaRPr lang="en-ID" sz="1100" dirty="0"/>
          </a:p>
        </p:txBody>
      </p:sp>
      <p:pic>
        <p:nvPicPr>
          <p:cNvPr id="8" name="Picture 7">
            <a:extLst>
              <a:ext uri="{FF2B5EF4-FFF2-40B4-BE49-F238E27FC236}">
                <a16:creationId xmlns:a16="http://schemas.microsoft.com/office/drawing/2014/main" id="{987B6078-B373-4205-FCCE-16A4908EE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697" y="2417883"/>
            <a:ext cx="5040630" cy="3178175"/>
          </a:xfrm>
          <a:prstGeom prst="rect">
            <a:avLst/>
          </a:prstGeom>
        </p:spPr>
      </p:pic>
      <p:sp>
        <p:nvSpPr>
          <p:cNvPr id="9" name="文本框 119">
            <a:extLst>
              <a:ext uri="{FF2B5EF4-FFF2-40B4-BE49-F238E27FC236}">
                <a16:creationId xmlns:a16="http://schemas.microsoft.com/office/drawing/2014/main" id="{3F58E6BB-BFD5-1674-722D-453D816E7F9B}"/>
              </a:ext>
            </a:extLst>
          </p:cNvPr>
          <p:cNvSpPr txBox="1"/>
          <p:nvPr/>
        </p:nvSpPr>
        <p:spPr>
          <a:xfrm>
            <a:off x="577340" y="5177078"/>
            <a:ext cx="5197739" cy="11079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100" dirty="0" err="1"/>
              <a:t>Berdasarkan</a:t>
            </a:r>
            <a:r>
              <a:rPr lang="en-US" sz="1100" dirty="0"/>
              <a:t> </a:t>
            </a:r>
            <a:r>
              <a:rPr lang="en-US" sz="1100" dirty="0" err="1"/>
              <a:t>gambar</a:t>
            </a:r>
            <a:r>
              <a:rPr lang="en-US" sz="1100" dirty="0"/>
              <a:t> </a:t>
            </a:r>
            <a:r>
              <a:rPr lang="en-US" sz="1100" dirty="0" err="1"/>
              <a:t>disamping</a:t>
            </a:r>
            <a:r>
              <a:rPr lang="en-US" sz="1100" dirty="0"/>
              <a:t>  pada </a:t>
            </a:r>
            <a:r>
              <a:rPr lang="en-US" sz="1100" dirty="0" err="1"/>
              <a:t>pembentukan</a:t>
            </a:r>
            <a:r>
              <a:rPr lang="en-US" sz="1100" dirty="0"/>
              <a:t> 2 </a:t>
            </a:r>
            <a:r>
              <a:rPr lang="en-US" sz="1100" dirty="0" err="1"/>
              <a:t>klaster</a:t>
            </a:r>
            <a:r>
              <a:rPr lang="en-US" sz="1100" dirty="0"/>
              <a:t> </a:t>
            </a:r>
            <a:r>
              <a:rPr lang="en-US" sz="1100" dirty="0" err="1"/>
              <a:t>dapat</a:t>
            </a:r>
            <a:r>
              <a:rPr lang="en-US" sz="1100" dirty="0"/>
              <a:t> </a:t>
            </a:r>
            <a:r>
              <a:rPr lang="en-US" sz="1100" dirty="0" err="1"/>
              <a:t>dilihat</a:t>
            </a:r>
            <a:r>
              <a:rPr lang="en-US" sz="1100" dirty="0"/>
              <a:t> </a:t>
            </a:r>
            <a:r>
              <a:rPr lang="en-US" sz="1100" dirty="0" err="1"/>
              <a:t>bahwa</a:t>
            </a:r>
            <a:r>
              <a:rPr lang="en-US" sz="1100" dirty="0"/>
              <a:t>: </a:t>
            </a:r>
            <a:endParaRPr lang="en-ID" sz="1100" dirty="0"/>
          </a:p>
          <a:p>
            <a:pPr marL="228600" lvl="0" indent="-228600" algn="just">
              <a:buAutoNum type="arabicPeriod"/>
            </a:pPr>
            <a:r>
              <a:rPr lang="en-US" sz="1100" dirty="0" err="1"/>
              <a:t>Klaster</a:t>
            </a:r>
            <a:r>
              <a:rPr lang="en-US" sz="1100" dirty="0"/>
              <a:t> 1 </a:t>
            </a:r>
            <a:r>
              <a:rPr lang="en-US" sz="1100" dirty="0" err="1"/>
              <a:t>terdiri</a:t>
            </a:r>
            <a:r>
              <a:rPr lang="en-US" sz="1100" dirty="0"/>
              <a:t> </a:t>
            </a:r>
            <a:r>
              <a:rPr lang="en-US" sz="1100" dirty="0" err="1"/>
              <a:t>dari</a:t>
            </a:r>
            <a:r>
              <a:rPr lang="en-US" sz="1100" dirty="0"/>
              <a:t> Kota Tangerang, Kota </a:t>
            </a:r>
            <a:r>
              <a:rPr lang="en-US" sz="1100" dirty="0" err="1"/>
              <a:t>Cilegon</a:t>
            </a:r>
            <a:r>
              <a:rPr lang="en-US" sz="1100" dirty="0"/>
              <a:t> dan Kota Tangerang Selatan.</a:t>
            </a:r>
            <a:endParaRPr lang="en-ID" sz="1100" dirty="0"/>
          </a:p>
          <a:p>
            <a:pPr marL="228600" lvl="0" indent="-228600" algn="just">
              <a:buAutoNum type="arabicPeriod"/>
            </a:pPr>
            <a:r>
              <a:rPr lang="en-US" sz="1100" dirty="0" err="1"/>
              <a:t>Klaster</a:t>
            </a:r>
            <a:r>
              <a:rPr lang="en-US" sz="1100" dirty="0"/>
              <a:t> 2 </a:t>
            </a:r>
            <a:r>
              <a:rPr lang="en-US" sz="1100" dirty="0" err="1"/>
              <a:t>terdiri</a:t>
            </a:r>
            <a:r>
              <a:rPr lang="en-US" sz="1100" dirty="0"/>
              <a:t> </a:t>
            </a:r>
            <a:r>
              <a:rPr lang="en-US" sz="1100" dirty="0" err="1"/>
              <a:t>dari</a:t>
            </a:r>
            <a:r>
              <a:rPr lang="en-US" sz="1100" dirty="0"/>
              <a:t> </a:t>
            </a:r>
            <a:r>
              <a:rPr lang="en-US" sz="1100" dirty="0" err="1"/>
              <a:t>Kabupaten</a:t>
            </a:r>
            <a:r>
              <a:rPr lang="en-US" sz="1100" dirty="0"/>
              <a:t> </a:t>
            </a:r>
            <a:r>
              <a:rPr lang="en-US" sz="1100" dirty="0" err="1"/>
              <a:t>Pandeglang</a:t>
            </a:r>
            <a:r>
              <a:rPr lang="en-US" sz="1100" dirty="0"/>
              <a:t>, </a:t>
            </a:r>
            <a:r>
              <a:rPr lang="en-US" sz="1100" dirty="0" err="1"/>
              <a:t>Kabupaten</a:t>
            </a:r>
            <a:r>
              <a:rPr lang="en-US" sz="1100" dirty="0"/>
              <a:t> </a:t>
            </a:r>
            <a:r>
              <a:rPr lang="en-US" sz="1100" dirty="0" err="1"/>
              <a:t>Lebak</a:t>
            </a:r>
            <a:r>
              <a:rPr lang="en-US" sz="1100" dirty="0"/>
              <a:t>, </a:t>
            </a:r>
            <a:r>
              <a:rPr lang="en-US" sz="1100" dirty="0" err="1"/>
              <a:t>Kabupaten</a:t>
            </a:r>
            <a:r>
              <a:rPr lang="en-US" sz="1100" dirty="0"/>
              <a:t> Tangerang, </a:t>
            </a:r>
            <a:r>
              <a:rPr lang="en-US" sz="1100" dirty="0" err="1"/>
              <a:t>Kabupaten</a:t>
            </a:r>
            <a:r>
              <a:rPr lang="en-US" sz="1100" dirty="0"/>
              <a:t> </a:t>
            </a:r>
            <a:r>
              <a:rPr lang="en-US" sz="1100" dirty="0" err="1"/>
              <a:t>Serang</a:t>
            </a:r>
            <a:r>
              <a:rPr lang="en-US" sz="1100" dirty="0"/>
              <a:t>, Kota </a:t>
            </a:r>
            <a:r>
              <a:rPr lang="en-US" sz="1100" dirty="0" err="1"/>
              <a:t>Serang</a:t>
            </a:r>
            <a:r>
              <a:rPr lang="en-US" sz="1100" dirty="0"/>
              <a:t>. </a:t>
            </a:r>
            <a:endParaRPr lang="en-ID" sz="1100" dirty="0"/>
          </a:p>
        </p:txBody>
      </p:sp>
    </p:spTree>
    <p:extLst>
      <p:ext uri="{BB962C8B-B14F-4D97-AF65-F5344CB8AC3E}">
        <p14:creationId xmlns:p14="http://schemas.microsoft.com/office/powerpoint/2010/main" val="219400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7" grpId="0"/>
      <p:bldP spid="4"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19"/>
          <p:cNvSpPr txBox="1"/>
          <p:nvPr/>
        </p:nvSpPr>
        <p:spPr>
          <a:xfrm>
            <a:off x="280035" y="481871"/>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3. </a:t>
            </a:r>
            <a:r>
              <a:rPr lang="en-ID" altLang="zh-CN" sz="1400" b="1" dirty="0" err="1">
                <a:solidFill>
                  <a:srgbClr val="262626"/>
                </a:solidFill>
                <a:ea typeface="微软雅黑" panose="020B0503020204020204" charset="-122"/>
                <a:sym typeface="+mn-ea"/>
              </a:rPr>
              <a:t>Pembentukan</a:t>
            </a:r>
            <a:r>
              <a:rPr lang="en-ID" altLang="zh-CN" sz="1400" b="1" dirty="0">
                <a:solidFill>
                  <a:srgbClr val="262626"/>
                </a:solidFill>
                <a:ea typeface="微软雅黑" panose="020B0503020204020204" charset="-122"/>
                <a:sym typeface="+mn-ea"/>
              </a:rPr>
              <a:t> </a:t>
            </a:r>
            <a:r>
              <a:rPr lang="en-ID" altLang="zh-CN" sz="1400" b="1" dirty="0" err="1">
                <a:solidFill>
                  <a:srgbClr val="262626"/>
                </a:solidFill>
                <a:ea typeface="微软雅黑" panose="020B0503020204020204" charset="-122"/>
                <a:sym typeface="+mn-ea"/>
              </a:rPr>
              <a:t>Klaster</a:t>
            </a:r>
            <a:endParaRPr lang="zh-CN" altLang="en-US" sz="1400" b="1" dirty="0">
              <a:solidFill>
                <a:srgbClr val="262626"/>
              </a:solidFill>
              <a:ea typeface="微软雅黑" panose="020B0503020204020204" charset="-122"/>
              <a:sym typeface="+mn-ea"/>
            </a:endParaRPr>
          </a:p>
        </p:txBody>
      </p:sp>
      <p:sp>
        <p:nvSpPr>
          <p:cNvPr id="4" name="文本框 119">
            <a:extLst>
              <a:ext uri="{FF2B5EF4-FFF2-40B4-BE49-F238E27FC236}">
                <a16:creationId xmlns:a16="http://schemas.microsoft.com/office/drawing/2014/main" id="{FFD393EF-94D4-8DAF-DEC1-91C3DE412065}"/>
              </a:ext>
            </a:extLst>
          </p:cNvPr>
          <p:cNvSpPr txBox="1"/>
          <p:nvPr/>
        </p:nvSpPr>
        <p:spPr>
          <a:xfrm>
            <a:off x="280035" y="741017"/>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    a. </a:t>
            </a:r>
            <a:r>
              <a:rPr lang="en-ID" altLang="zh-CN" sz="1400" b="1" dirty="0" err="1">
                <a:solidFill>
                  <a:srgbClr val="262626"/>
                </a:solidFill>
                <a:ea typeface="微软雅黑" panose="020B0503020204020204" charset="-122"/>
                <a:sym typeface="+mn-ea"/>
              </a:rPr>
              <a:t>Pembentukan</a:t>
            </a:r>
            <a:r>
              <a:rPr lang="en-ID" altLang="zh-CN" sz="1400" b="1" dirty="0">
                <a:solidFill>
                  <a:srgbClr val="262626"/>
                </a:solidFill>
                <a:ea typeface="微软雅黑" panose="020B0503020204020204" charset="-122"/>
                <a:sym typeface="+mn-ea"/>
              </a:rPr>
              <a:t> 3 </a:t>
            </a:r>
            <a:r>
              <a:rPr lang="en-ID" altLang="zh-CN" sz="1400" b="1" dirty="0" err="1">
                <a:solidFill>
                  <a:srgbClr val="262626"/>
                </a:solidFill>
                <a:ea typeface="微软雅黑" panose="020B0503020204020204" charset="-122"/>
                <a:sym typeface="+mn-ea"/>
              </a:rPr>
              <a:t>Klaster</a:t>
            </a:r>
            <a:endParaRPr lang="zh-CN" altLang="en-US" sz="1400" b="1" dirty="0">
              <a:solidFill>
                <a:srgbClr val="262626"/>
              </a:solidFill>
              <a:ea typeface="微软雅黑" panose="020B0503020204020204" charset="-122"/>
              <a:sym typeface="+mn-ea"/>
            </a:endParaRPr>
          </a:p>
        </p:txBody>
      </p:sp>
      <p:sp>
        <p:nvSpPr>
          <p:cNvPr id="7" name="文本框 119">
            <a:extLst>
              <a:ext uri="{FF2B5EF4-FFF2-40B4-BE49-F238E27FC236}">
                <a16:creationId xmlns:a16="http://schemas.microsoft.com/office/drawing/2014/main" id="{919D5AA2-637A-DE09-E082-C731F45B97FB}"/>
              </a:ext>
            </a:extLst>
          </p:cNvPr>
          <p:cNvSpPr txBox="1"/>
          <p:nvPr/>
        </p:nvSpPr>
        <p:spPr>
          <a:xfrm>
            <a:off x="504320" y="2279767"/>
            <a:ext cx="5912603" cy="27084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id-ID" sz="1000" dirty="0"/>
              <a:t>Berdasarkan</a:t>
            </a:r>
            <a:r>
              <a:rPr lang="en-US" sz="1000" dirty="0"/>
              <a:t> </a:t>
            </a:r>
            <a:r>
              <a:rPr lang="en-US" sz="1000" dirty="0" err="1"/>
              <a:t>hasil</a:t>
            </a:r>
            <a:r>
              <a:rPr lang="en-US" sz="1000" dirty="0"/>
              <a:t> </a:t>
            </a:r>
            <a:r>
              <a:rPr lang="en-US" sz="1000" dirty="0" err="1"/>
              <a:t>perhitungan</a:t>
            </a:r>
            <a:r>
              <a:rPr lang="en-US" sz="1000" dirty="0"/>
              <a:t> di </a:t>
            </a:r>
            <a:r>
              <a:rPr lang="en-US" sz="1000" dirty="0" err="1"/>
              <a:t>atas</a:t>
            </a:r>
            <a:r>
              <a:rPr lang="en-US" sz="1000" dirty="0"/>
              <a:t>, </a:t>
            </a:r>
            <a:r>
              <a:rPr lang="en-US" sz="1000" dirty="0" err="1"/>
              <a:t>setelah</a:t>
            </a:r>
            <a:r>
              <a:rPr lang="en-US" sz="1000" dirty="0"/>
              <a:t> </a:t>
            </a:r>
            <a:r>
              <a:rPr lang="en-US" sz="1000" dirty="0" err="1"/>
              <a:t>dilakukan</a:t>
            </a:r>
            <a:r>
              <a:rPr lang="en-US" sz="1000" dirty="0"/>
              <a:t> </a:t>
            </a:r>
            <a:r>
              <a:rPr lang="en-US" sz="1000" dirty="0" err="1"/>
              <a:t>pembentukan</a:t>
            </a:r>
            <a:r>
              <a:rPr lang="en-US" sz="1000" dirty="0"/>
              <a:t> 3 </a:t>
            </a:r>
            <a:r>
              <a:rPr lang="en-US" sz="1000" dirty="0" err="1"/>
              <a:t>klaster</a:t>
            </a:r>
            <a:r>
              <a:rPr lang="en-US" sz="1000" dirty="0"/>
              <a:t> </a:t>
            </a:r>
            <a:r>
              <a:rPr lang="en-US" sz="1000" dirty="0" err="1"/>
              <a:t>dengan</a:t>
            </a:r>
            <a:r>
              <a:rPr lang="en-US" sz="1000" dirty="0"/>
              <a:t> </a:t>
            </a:r>
            <a:r>
              <a:rPr lang="en-US" sz="1000" dirty="0" err="1"/>
              <a:t>pemilihan</a:t>
            </a:r>
            <a:r>
              <a:rPr lang="en-US" sz="1000" dirty="0"/>
              <a:t> </a:t>
            </a:r>
            <a:r>
              <a:rPr lang="en-US" sz="1000" dirty="0" err="1"/>
              <a:t>pusat</a:t>
            </a:r>
            <a:r>
              <a:rPr lang="en-US" sz="1000" dirty="0"/>
              <a:t> </a:t>
            </a:r>
            <a:r>
              <a:rPr lang="en-US" sz="1000" dirty="0" err="1"/>
              <a:t>klaster</a:t>
            </a:r>
            <a:r>
              <a:rPr lang="en-US" sz="1000" dirty="0"/>
              <a:t> </a:t>
            </a:r>
            <a:r>
              <a:rPr lang="en-US" sz="1000" dirty="0" err="1"/>
              <a:t>secara</a:t>
            </a:r>
            <a:r>
              <a:rPr lang="en-US" sz="1000" dirty="0"/>
              <a:t> </a:t>
            </a:r>
            <a:r>
              <a:rPr lang="en-US" sz="1000" dirty="0" err="1"/>
              <a:t>acak</a:t>
            </a:r>
            <a:r>
              <a:rPr lang="en-US" sz="1000" dirty="0"/>
              <a:t> pada </a:t>
            </a:r>
            <a:r>
              <a:rPr lang="en-US" sz="1000" dirty="0" err="1"/>
              <a:t>Rstudio</a:t>
            </a:r>
            <a:r>
              <a:rPr lang="en-US" sz="1000" dirty="0"/>
              <a:t>. </a:t>
            </a:r>
            <a:r>
              <a:rPr lang="en-US" sz="1000" dirty="0" err="1"/>
              <a:t>Dapat</a:t>
            </a:r>
            <a:r>
              <a:rPr lang="en-US" sz="1000" dirty="0"/>
              <a:t> </a:t>
            </a:r>
            <a:r>
              <a:rPr lang="en-US" sz="1000" dirty="0" err="1"/>
              <a:t>diketahui</a:t>
            </a:r>
            <a:r>
              <a:rPr lang="en-US" sz="1000" dirty="0"/>
              <a:t> </a:t>
            </a:r>
            <a:r>
              <a:rPr lang="en-US" sz="1000" dirty="0" err="1"/>
              <a:t>bahwa</a:t>
            </a:r>
            <a:r>
              <a:rPr lang="en-US" sz="1000" dirty="0"/>
              <a:t> </a:t>
            </a:r>
            <a:r>
              <a:rPr lang="en-US" sz="1000" dirty="0" err="1"/>
              <a:t>sebagai</a:t>
            </a:r>
            <a:r>
              <a:rPr lang="en-US" sz="1000" dirty="0"/>
              <a:t> </a:t>
            </a:r>
            <a:r>
              <a:rPr lang="en-US" sz="1000" dirty="0" err="1"/>
              <a:t>berikut</a:t>
            </a:r>
            <a:r>
              <a:rPr lang="en-US" sz="1000" dirty="0"/>
              <a:t>:</a:t>
            </a:r>
            <a:endParaRPr lang="en-ID" sz="1000" dirty="0"/>
          </a:p>
          <a:p>
            <a:pPr marL="228600" lvl="0" indent="-228600" algn="just">
              <a:buAutoNum type="arabicPeriod"/>
            </a:pPr>
            <a:r>
              <a:rPr lang="en-US" sz="1000" dirty="0" err="1"/>
              <a:t>Klaster</a:t>
            </a:r>
            <a:r>
              <a:rPr lang="en-US" sz="1000" dirty="0"/>
              <a:t> 1 </a:t>
            </a:r>
            <a:r>
              <a:rPr lang="en-US" sz="1000" dirty="0" err="1"/>
              <a:t>kolom</a:t>
            </a:r>
            <a:r>
              <a:rPr lang="en-US" sz="1000" dirty="0"/>
              <a:t> </a:t>
            </a:r>
            <a:r>
              <a:rPr lang="en-US" sz="1000" dirty="0" err="1"/>
              <a:t>kabupaten</a:t>
            </a:r>
            <a:r>
              <a:rPr lang="en-US" sz="1000" dirty="0"/>
              <a:t>/</a:t>
            </a:r>
            <a:r>
              <a:rPr lang="en-US" sz="1000" dirty="0" err="1"/>
              <a:t>kota</a:t>
            </a:r>
            <a:r>
              <a:rPr lang="en-US" sz="1000" dirty="0"/>
              <a:t> </a:t>
            </a:r>
            <a:r>
              <a:rPr lang="en-US" sz="1000" dirty="0" err="1"/>
              <a:t>menunjukkan</a:t>
            </a:r>
            <a:r>
              <a:rPr lang="en-US" sz="1000" dirty="0"/>
              <a:t> </a:t>
            </a:r>
            <a:r>
              <a:rPr lang="en-US" sz="1000" dirty="0" err="1"/>
              <a:t>nilai</a:t>
            </a:r>
            <a:r>
              <a:rPr lang="en-US" sz="1000" dirty="0"/>
              <a:t> k </a:t>
            </a:r>
            <a:r>
              <a:rPr lang="en-US" sz="1000" dirty="0" err="1"/>
              <a:t>sebesar</a:t>
            </a:r>
            <a:r>
              <a:rPr lang="en-US" sz="1000" dirty="0"/>
              <a:t> </a:t>
            </a:r>
            <a:r>
              <a:rPr lang="en-ID" sz="1000" dirty="0"/>
              <a:t>3.75000 </a:t>
            </a:r>
            <a:r>
              <a:rPr lang="en-US" sz="1000" dirty="0" err="1"/>
              <a:t>dari</a:t>
            </a:r>
            <a:r>
              <a:rPr lang="en-US" sz="1000" dirty="0"/>
              <a:t> data </a:t>
            </a:r>
            <a:r>
              <a:rPr lang="en-US" sz="1000" dirty="0" err="1"/>
              <a:t>kabupaten</a:t>
            </a:r>
            <a:r>
              <a:rPr lang="en-US" sz="1000" dirty="0"/>
              <a:t> </a:t>
            </a:r>
            <a:r>
              <a:rPr lang="en-US" sz="1000" dirty="0" err="1"/>
              <a:t>atau</a:t>
            </a:r>
            <a:r>
              <a:rPr lang="en-US" sz="1000" dirty="0"/>
              <a:t> </a:t>
            </a:r>
            <a:r>
              <a:rPr lang="en-US" sz="1000" dirty="0" err="1"/>
              <a:t>kota</a:t>
            </a:r>
            <a:r>
              <a:rPr lang="en-US" sz="1000" dirty="0"/>
              <a:t> yang </a:t>
            </a:r>
            <a:r>
              <a:rPr lang="en-US" sz="1000" dirty="0" err="1"/>
              <a:t>telah</a:t>
            </a:r>
            <a:r>
              <a:rPr lang="en-US" sz="1000" dirty="0"/>
              <a:t> </a:t>
            </a:r>
            <a:r>
              <a:rPr lang="en-US" sz="1000" dirty="0" err="1"/>
              <a:t>dikonversi</a:t>
            </a:r>
            <a:r>
              <a:rPr lang="en-US" sz="1000" dirty="0"/>
              <a:t> </a:t>
            </a:r>
            <a:r>
              <a:rPr lang="en-US" sz="1000" dirty="0" err="1"/>
              <a:t>menjadi</a:t>
            </a:r>
            <a:r>
              <a:rPr lang="en-US" sz="1000" dirty="0"/>
              <a:t> </a:t>
            </a:r>
            <a:r>
              <a:rPr lang="en-US" sz="1000" dirty="0" err="1"/>
              <a:t>numerik</a:t>
            </a:r>
            <a:r>
              <a:rPr lang="en-US" sz="1000" dirty="0"/>
              <a:t>, </a:t>
            </a:r>
            <a:r>
              <a:rPr lang="en-US" sz="1000" dirty="0" err="1"/>
              <a:t>artinya</a:t>
            </a:r>
            <a:r>
              <a:rPr lang="en-US" sz="1000" dirty="0"/>
              <a:t> </a:t>
            </a:r>
            <a:r>
              <a:rPr lang="en-US" sz="1000" dirty="0" err="1"/>
              <a:t>pusat</a:t>
            </a:r>
            <a:r>
              <a:rPr lang="en-US" sz="1000" dirty="0"/>
              <a:t> </a:t>
            </a:r>
            <a:r>
              <a:rPr lang="en-US" sz="1000" dirty="0" err="1"/>
              <a:t>klaster</a:t>
            </a:r>
            <a:r>
              <a:rPr lang="en-US" sz="1000" dirty="0"/>
              <a:t> 1 </a:t>
            </a:r>
            <a:r>
              <a:rPr lang="en-US" sz="1000" dirty="0" err="1"/>
              <a:t>diantara</a:t>
            </a:r>
            <a:r>
              <a:rPr lang="en-US" sz="1000" dirty="0"/>
              <a:t> </a:t>
            </a:r>
            <a:r>
              <a:rPr lang="en-US" sz="1000" dirty="0" err="1"/>
              <a:t>Kabupaten</a:t>
            </a:r>
            <a:r>
              <a:rPr lang="en-US" sz="1000" dirty="0"/>
              <a:t> Tangerang dan </a:t>
            </a:r>
            <a:r>
              <a:rPr lang="en-US" sz="1000" dirty="0" err="1"/>
              <a:t>Kabupaten</a:t>
            </a:r>
            <a:r>
              <a:rPr lang="en-US" sz="1000" dirty="0"/>
              <a:t> </a:t>
            </a:r>
            <a:r>
              <a:rPr lang="en-US" sz="1000" dirty="0" err="1"/>
              <a:t>serang</a:t>
            </a:r>
            <a:r>
              <a:rPr lang="en-US" sz="1000" dirty="0"/>
              <a:t>. </a:t>
            </a:r>
            <a:r>
              <a:rPr lang="en-US" sz="1000" dirty="0" err="1"/>
              <a:t>Klaster</a:t>
            </a:r>
            <a:r>
              <a:rPr lang="en-US" sz="1000" dirty="0"/>
              <a:t> 1 pada </a:t>
            </a:r>
            <a:r>
              <a:rPr lang="en-US" sz="1000" dirty="0" err="1"/>
              <a:t>variabel</a:t>
            </a:r>
            <a:r>
              <a:rPr lang="en-US" sz="1000" dirty="0"/>
              <a:t> X1 16.38750, X2 </a:t>
            </a:r>
            <a:r>
              <a:rPr lang="en-US" sz="1000" dirty="0" err="1"/>
              <a:t>dengan</a:t>
            </a:r>
            <a:r>
              <a:rPr lang="en-US" sz="1000" dirty="0"/>
              <a:t> </a:t>
            </a:r>
            <a:r>
              <a:rPr lang="en-US" sz="1000" dirty="0" err="1"/>
              <a:t>nilai</a:t>
            </a:r>
            <a:r>
              <a:rPr lang="en-US" sz="1000" dirty="0"/>
              <a:t> </a:t>
            </a:r>
            <a:r>
              <a:rPr lang="en-ID" sz="1000" dirty="0"/>
              <a:t>69.67500</a:t>
            </a:r>
            <a:r>
              <a:rPr lang="en-US" sz="1000" dirty="0"/>
              <a:t>, X3 </a:t>
            </a:r>
            <a:r>
              <a:rPr lang="en-US" sz="1000" dirty="0" err="1"/>
              <a:t>dengan</a:t>
            </a:r>
            <a:r>
              <a:rPr lang="en-US" sz="1000" dirty="0"/>
              <a:t> </a:t>
            </a:r>
            <a:r>
              <a:rPr lang="en-US" sz="1000" dirty="0" err="1"/>
              <a:t>nilai</a:t>
            </a:r>
            <a:r>
              <a:rPr lang="en-US" sz="1000" dirty="0"/>
              <a:t> </a:t>
            </a:r>
            <a:r>
              <a:rPr lang="en-ID" sz="1000" dirty="0"/>
              <a:t>13.93750</a:t>
            </a:r>
            <a:r>
              <a:rPr lang="en-US" sz="1000" dirty="0"/>
              <a:t>, X4 </a:t>
            </a:r>
            <a:r>
              <a:rPr lang="en-US" sz="1000" dirty="0" err="1"/>
              <a:t>dengan</a:t>
            </a:r>
            <a:r>
              <a:rPr lang="en-US" sz="1000" dirty="0"/>
              <a:t> </a:t>
            </a:r>
            <a:r>
              <a:rPr lang="en-US" sz="1000" dirty="0" err="1"/>
              <a:t>nilai</a:t>
            </a:r>
            <a:r>
              <a:rPr lang="en-US" sz="1000" dirty="0"/>
              <a:t> </a:t>
            </a:r>
            <a:r>
              <a:rPr lang="en-ID" sz="1000" dirty="0"/>
              <a:t>99.82750</a:t>
            </a:r>
            <a:r>
              <a:rPr lang="en-US" sz="1000" dirty="0"/>
              <a:t>, X6 </a:t>
            </a:r>
            <a:r>
              <a:rPr lang="en-US" sz="1000" dirty="0" err="1"/>
              <a:t>dengan</a:t>
            </a:r>
            <a:r>
              <a:rPr lang="en-US" sz="1000" dirty="0"/>
              <a:t> </a:t>
            </a:r>
            <a:r>
              <a:rPr lang="en-US" sz="1000" dirty="0" err="1"/>
              <a:t>nilai</a:t>
            </a:r>
            <a:r>
              <a:rPr lang="en-US" sz="1000" dirty="0"/>
              <a:t> </a:t>
            </a:r>
            <a:r>
              <a:rPr lang="en-ID" sz="1000" dirty="0"/>
              <a:t>23.77000</a:t>
            </a:r>
            <a:r>
              <a:rPr lang="en-US" sz="1000" dirty="0"/>
              <a:t>, X7 </a:t>
            </a:r>
            <a:r>
              <a:rPr lang="en-US" sz="1000" dirty="0" err="1"/>
              <a:t>dengan</a:t>
            </a:r>
            <a:r>
              <a:rPr lang="en-US" sz="1000" dirty="0"/>
              <a:t> </a:t>
            </a:r>
            <a:r>
              <a:rPr lang="en-US" sz="1000" dirty="0" err="1"/>
              <a:t>nilai</a:t>
            </a:r>
            <a:r>
              <a:rPr lang="en-US" sz="1000" dirty="0"/>
              <a:t> </a:t>
            </a:r>
            <a:r>
              <a:rPr lang="en-ID" sz="1000" dirty="0"/>
              <a:t>21.90500</a:t>
            </a:r>
            <a:r>
              <a:rPr lang="en-US" sz="1000" dirty="0"/>
              <a:t>, X10 </a:t>
            </a:r>
            <a:r>
              <a:rPr lang="en-US" sz="1000" dirty="0" err="1"/>
              <a:t>dengan</a:t>
            </a:r>
            <a:r>
              <a:rPr lang="en-US" sz="1000" dirty="0"/>
              <a:t> </a:t>
            </a:r>
            <a:r>
              <a:rPr lang="en-US" sz="1000" dirty="0" err="1"/>
              <a:t>nilai</a:t>
            </a:r>
            <a:r>
              <a:rPr lang="en-US" sz="1000" dirty="0"/>
              <a:t> </a:t>
            </a:r>
            <a:r>
              <a:rPr lang="en-ID" sz="1000" dirty="0"/>
              <a:t>65.00500</a:t>
            </a:r>
            <a:r>
              <a:rPr lang="en-US" sz="1000" dirty="0"/>
              <a:t>.</a:t>
            </a:r>
            <a:endParaRPr lang="en-ID" sz="1000" dirty="0"/>
          </a:p>
          <a:p>
            <a:pPr marL="228600" lvl="0" indent="-228600" algn="just">
              <a:buAutoNum type="arabicPeriod"/>
            </a:pPr>
            <a:r>
              <a:rPr lang="en-US" sz="1000" dirty="0" err="1"/>
              <a:t>Klaster</a:t>
            </a:r>
            <a:r>
              <a:rPr lang="en-US" sz="1000" dirty="0"/>
              <a:t> 2 </a:t>
            </a:r>
            <a:r>
              <a:rPr lang="en-US" sz="1000" dirty="0" err="1"/>
              <a:t>kolom</a:t>
            </a:r>
            <a:r>
              <a:rPr lang="en-US" sz="1000" dirty="0"/>
              <a:t> </a:t>
            </a:r>
            <a:r>
              <a:rPr lang="en-US" sz="1000" dirty="0" err="1"/>
              <a:t>kabupaten</a:t>
            </a:r>
            <a:r>
              <a:rPr lang="en-US" sz="1000" dirty="0"/>
              <a:t>/</a:t>
            </a:r>
            <a:r>
              <a:rPr lang="en-US" sz="1000" dirty="0" err="1"/>
              <a:t>kota</a:t>
            </a:r>
            <a:r>
              <a:rPr lang="en-US" sz="1000" dirty="0"/>
              <a:t> </a:t>
            </a:r>
            <a:r>
              <a:rPr lang="en-US" sz="1000" dirty="0" err="1"/>
              <a:t>menunjukkan</a:t>
            </a:r>
            <a:r>
              <a:rPr lang="en-US" sz="1000" dirty="0"/>
              <a:t> </a:t>
            </a:r>
            <a:r>
              <a:rPr lang="en-US" sz="1000" dirty="0" err="1"/>
              <a:t>nilai</a:t>
            </a:r>
            <a:r>
              <a:rPr lang="en-US" sz="1000" dirty="0"/>
              <a:t> k </a:t>
            </a:r>
            <a:r>
              <a:rPr lang="en-US" sz="1000" dirty="0" err="1"/>
              <a:t>sebesar</a:t>
            </a:r>
            <a:r>
              <a:rPr lang="en-US" sz="1000" dirty="0"/>
              <a:t> 2.00000 </a:t>
            </a:r>
            <a:r>
              <a:rPr lang="en-US" sz="1000" dirty="0" err="1"/>
              <a:t>dari</a:t>
            </a:r>
            <a:r>
              <a:rPr lang="en-US" sz="1000" dirty="0"/>
              <a:t> data </a:t>
            </a:r>
            <a:r>
              <a:rPr lang="en-US" sz="1000" dirty="0" err="1"/>
              <a:t>Kabupaten</a:t>
            </a:r>
            <a:r>
              <a:rPr lang="en-US" sz="1000" dirty="0"/>
              <a:t> </a:t>
            </a:r>
            <a:r>
              <a:rPr lang="en-US" sz="1000" dirty="0" err="1"/>
              <a:t>atau</a:t>
            </a:r>
            <a:r>
              <a:rPr lang="en-US" sz="1000" dirty="0"/>
              <a:t> Kota yang </a:t>
            </a:r>
            <a:r>
              <a:rPr lang="en-US" sz="1000" dirty="0" err="1"/>
              <a:t>telah</a:t>
            </a:r>
            <a:r>
              <a:rPr lang="en-US" sz="1000" dirty="0"/>
              <a:t> </a:t>
            </a:r>
            <a:r>
              <a:rPr lang="en-US" sz="1000" dirty="0" err="1"/>
              <a:t>dikonversi</a:t>
            </a:r>
            <a:r>
              <a:rPr lang="en-US" sz="1000" dirty="0"/>
              <a:t> </a:t>
            </a:r>
            <a:r>
              <a:rPr lang="en-US" sz="1000" dirty="0" err="1"/>
              <a:t>menjadi</a:t>
            </a:r>
            <a:r>
              <a:rPr lang="en-US" sz="1000" dirty="0"/>
              <a:t> </a:t>
            </a:r>
            <a:r>
              <a:rPr lang="en-US" sz="1000" dirty="0" err="1"/>
              <a:t>numerik</a:t>
            </a:r>
            <a:r>
              <a:rPr lang="en-US" sz="1000" dirty="0"/>
              <a:t>, </a:t>
            </a:r>
            <a:r>
              <a:rPr lang="en-US" sz="1000" dirty="0" err="1"/>
              <a:t>artinya</a:t>
            </a:r>
            <a:r>
              <a:rPr lang="en-US" sz="1000" dirty="0"/>
              <a:t> </a:t>
            </a:r>
            <a:r>
              <a:rPr lang="en-US" sz="1000" dirty="0" err="1"/>
              <a:t>pusat</a:t>
            </a:r>
            <a:r>
              <a:rPr lang="en-US" sz="1000" dirty="0"/>
              <a:t> </a:t>
            </a:r>
            <a:r>
              <a:rPr lang="en-US" sz="1000" dirty="0" err="1"/>
              <a:t>klaster</a:t>
            </a:r>
            <a:r>
              <a:rPr lang="en-US" sz="1000" dirty="0"/>
              <a:t> 2 di </a:t>
            </a:r>
            <a:r>
              <a:rPr lang="en-US" sz="1000" dirty="0" err="1"/>
              <a:t>Kabupaten</a:t>
            </a:r>
            <a:r>
              <a:rPr lang="en-US" sz="1000" dirty="0"/>
              <a:t> </a:t>
            </a:r>
            <a:r>
              <a:rPr lang="en-US" sz="1000" dirty="0" err="1"/>
              <a:t>Lebak</a:t>
            </a:r>
            <a:r>
              <a:rPr lang="en-US" sz="1000" dirty="0"/>
              <a:t>. </a:t>
            </a:r>
            <a:r>
              <a:rPr lang="en-US" sz="1000" dirty="0" err="1"/>
              <a:t>Klaster</a:t>
            </a:r>
            <a:r>
              <a:rPr lang="en-US" sz="1000" dirty="0"/>
              <a:t> 2 </a:t>
            </a:r>
            <a:r>
              <a:rPr lang="en-US" sz="1000" dirty="0" err="1"/>
              <a:t>variabel</a:t>
            </a:r>
            <a:r>
              <a:rPr lang="en-US" sz="1000" dirty="0"/>
              <a:t> X1 29.64000, X2 </a:t>
            </a:r>
            <a:r>
              <a:rPr lang="en-US" sz="1000" dirty="0" err="1"/>
              <a:t>dengan</a:t>
            </a:r>
            <a:r>
              <a:rPr lang="en-US" sz="1000" dirty="0"/>
              <a:t> </a:t>
            </a:r>
            <a:r>
              <a:rPr lang="en-US" sz="1000" dirty="0" err="1"/>
              <a:t>nilai</a:t>
            </a:r>
            <a:r>
              <a:rPr lang="en-US" sz="1000" dirty="0"/>
              <a:t> 61.69000, X3 </a:t>
            </a:r>
            <a:r>
              <a:rPr lang="en-US" sz="1000" dirty="0" err="1"/>
              <a:t>dengan</a:t>
            </a:r>
            <a:r>
              <a:rPr lang="en-US" sz="1000" dirty="0"/>
              <a:t> </a:t>
            </a:r>
            <a:r>
              <a:rPr lang="en-US" sz="1000" dirty="0" err="1"/>
              <a:t>nilai</a:t>
            </a:r>
            <a:r>
              <a:rPr lang="en-US" sz="1000" dirty="0"/>
              <a:t> 8.67000, X4 </a:t>
            </a:r>
            <a:r>
              <a:rPr lang="en-US" sz="1000" dirty="0" err="1"/>
              <a:t>dengan</a:t>
            </a:r>
            <a:r>
              <a:rPr lang="en-US" sz="1000" dirty="0"/>
              <a:t> </a:t>
            </a:r>
            <a:r>
              <a:rPr lang="en-US" sz="1000" dirty="0" err="1"/>
              <a:t>nilai</a:t>
            </a:r>
            <a:r>
              <a:rPr lang="en-US" sz="1000" dirty="0"/>
              <a:t> 98.68000, X6 </a:t>
            </a:r>
            <a:r>
              <a:rPr lang="en-US" sz="1000" dirty="0" err="1"/>
              <a:t>dengan</a:t>
            </a:r>
            <a:r>
              <a:rPr lang="en-US" sz="1000" dirty="0"/>
              <a:t> </a:t>
            </a:r>
            <a:r>
              <a:rPr lang="en-US" sz="1000" dirty="0" err="1"/>
              <a:t>nilai</a:t>
            </a:r>
            <a:r>
              <a:rPr lang="en-US" sz="1000" dirty="0"/>
              <a:t> 46.36000, X7 </a:t>
            </a:r>
            <a:r>
              <a:rPr lang="en-US" sz="1000" dirty="0" err="1"/>
              <a:t>dengan</a:t>
            </a:r>
            <a:r>
              <a:rPr lang="en-US" sz="1000" dirty="0"/>
              <a:t> </a:t>
            </a:r>
            <a:r>
              <a:rPr lang="en-US" sz="1000" dirty="0" err="1"/>
              <a:t>nilai</a:t>
            </a:r>
            <a:r>
              <a:rPr lang="en-US" sz="1000" dirty="0"/>
              <a:t> 11.19000, X10 </a:t>
            </a:r>
            <a:r>
              <a:rPr lang="en-US" sz="1000" dirty="0" err="1"/>
              <a:t>dengan</a:t>
            </a:r>
            <a:r>
              <a:rPr lang="en-US" sz="1000" dirty="0"/>
              <a:t> </a:t>
            </a:r>
            <a:r>
              <a:rPr lang="en-US" sz="1000" dirty="0" err="1"/>
              <a:t>nilai</a:t>
            </a:r>
            <a:r>
              <a:rPr lang="en-US" sz="1000" dirty="0"/>
              <a:t> 64.61000. </a:t>
            </a:r>
            <a:endParaRPr lang="en-ID" sz="1000" dirty="0"/>
          </a:p>
          <a:p>
            <a:pPr marL="228600" lvl="0" indent="-228600" algn="just">
              <a:buAutoNum type="arabicPeriod"/>
            </a:pPr>
            <a:r>
              <a:rPr lang="en-US" sz="1000" dirty="0" err="1"/>
              <a:t>Klaster</a:t>
            </a:r>
            <a:r>
              <a:rPr lang="en-US" sz="1000" dirty="0"/>
              <a:t> 3 </a:t>
            </a:r>
            <a:r>
              <a:rPr lang="en-US" sz="1000" dirty="0" err="1"/>
              <a:t>kolom</a:t>
            </a:r>
            <a:r>
              <a:rPr lang="en-US" sz="1000" dirty="0"/>
              <a:t> </a:t>
            </a:r>
            <a:r>
              <a:rPr lang="en-US" sz="1000" dirty="0" err="1"/>
              <a:t>kabupaten</a:t>
            </a:r>
            <a:r>
              <a:rPr lang="en-US" sz="1000" dirty="0"/>
              <a:t>/</a:t>
            </a:r>
            <a:r>
              <a:rPr lang="en-US" sz="1000" dirty="0" err="1"/>
              <a:t>kota</a:t>
            </a:r>
            <a:r>
              <a:rPr lang="en-US" sz="1000" dirty="0"/>
              <a:t> </a:t>
            </a:r>
            <a:r>
              <a:rPr lang="en-US" sz="1000" dirty="0" err="1"/>
              <a:t>menunjukkan</a:t>
            </a:r>
            <a:r>
              <a:rPr lang="en-US" sz="1000" dirty="0"/>
              <a:t> </a:t>
            </a:r>
            <a:r>
              <a:rPr lang="en-US" sz="1000" dirty="0" err="1"/>
              <a:t>nilai</a:t>
            </a:r>
            <a:r>
              <a:rPr lang="en-US" sz="1000" dirty="0"/>
              <a:t> k </a:t>
            </a:r>
            <a:r>
              <a:rPr lang="en-US" sz="1000" dirty="0" err="1"/>
              <a:t>sebesar</a:t>
            </a:r>
            <a:r>
              <a:rPr lang="en-US" sz="1000" dirty="0"/>
              <a:t> 6.333333 </a:t>
            </a:r>
            <a:r>
              <a:rPr lang="en-US" sz="1000" dirty="0" err="1"/>
              <a:t>dari</a:t>
            </a:r>
            <a:r>
              <a:rPr lang="en-US" sz="1000" dirty="0"/>
              <a:t> data </a:t>
            </a:r>
            <a:r>
              <a:rPr lang="en-US" sz="1000" dirty="0" err="1"/>
              <a:t>kabupaten</a:t>
            </a:r>
            <a:r>
              <a:rPr lang="en-US" sz="1000" dirty="0"/>
              <a:t> </a:t>
            </a:r>
            <a:r>
              <a:rPr lang="en-US" sz="1000" dirty="0" err="1"/>
              <a:t>atau</a:t>
            </a:r>
            <a:r>
              <a:rPr lang="en-US" sz="1000" dirty="0"/>
              <a:t> </a:t>
            </a:r>
            <a:r>
              <a:rPr lang="en-US" sz="1000" dirty="0" err="1"/>
              <a:t>kota</a:t>
            </a:r>
            <a:r>
              <a:rPr lang="en-US" sz="1000" dirty="0"/>
              <a:t> yang </a:t>
            </a:r>
            <a:r>
              <a:rPr lang="en-US" sz="1000" dirty="0" err="1"/>
              <a:t>telah</a:t>
            </a:r>
            <a:r>
              <a:rPr lang="en-US" sz="1000" dirty="0"/>
              <a:t> </a:t>
            </a:r>
            <a:r>
              <a:rPr lang="en-US" sz="1000" dirty="0" err="1"/>
              <a:t>dikonversi</a:t>
            </a:r>
            <a:r>
              <a:rPr lang="en-US" sz="1000" dirty="0"/>
              <a:t> </a:t>
            </a:r>
            <a:r>
              <a:rPr lang="en-US" sz="1000" dirty="0" err="1"/>
              <a:t>menjadi</a:t>
            </a:r>
            <a:r>
              <a:rPr lang="en-US" sz="1000" dirty="0"/>
              <a:t> </a:t>
            </a:r>
            <a:r>
              <a:rPr lang="en-US" sz="1000" dirty="0" err="1"/>
              <a:t>numerik</a:t>
            </a:r>
            <a:r>
              <a:rPr lang="en-US" sz="1000" dirty="0"/>
              <a:t>, </a:t>
            </a:r>
            <a:r>
              <a:rPr lang="en-US" sz="1000" dirty="0" err="1"/>
              <a:t>artinya</a:t>
            </a:r>
            <a:r>
              <a:rPr lang="en-US" sz="1000" dirty="0"/>
              <a:t> </a:t>
            </a:r>
            <a:r>
              <a:rPr lang="en-US" sz="1000" dirty="0" err="1"/>
              <a:t>pusat</a:t>
            </a:r>
            <a:r>
              <a:rPr lang="en-US" sz="1000" dirty="0"/>
              <a:t> </a:t>
            </a:r>
            <a:r>
              <a:rPr lang="en-US" sz="1000" dirty="0" err="1"/>
              <a:t>klaster</a:t>
            </a:r>
            <a:r>
              <a:rPr lang="en-US" sz="1000" dirty="0"/>
              <a:t> 3 </a:t>
            </a:r>
            <a:r>
              <a:rPr lang="en-US" sz="1000" dirty="0" err="1"/>
              <a:t>diantara</a:t>
            </a:r>
            <a:r>
              <a:rPr lang="en-US" sz="1000" dirty="0"/>
              <a:t> Kota </a:t>
            </a:r>
            <a:r>
              <a:rPr lang="en-US" sz="1000" dirty="0" err="1"/>
              <a:t>Cilegon</a:t>
            </a:r>
            <a:r>
              <a:rPr lang="en-US" sz="1000" dirty="0"/>
              <a:t>. </a:t>
            </a:r>
            <a:r>
              <a:rPr lang="en-US" sz="1000" dirty="0" err="1"/>
              <a:t>Klaster</a:t>
            </a:r>
            <a:r>
              <a:rPr lang="en-US" sz="1000" dirty="0"/>
              <a:t> 3 pada </a:t>
            </a:r>
            <a:r>
              <a:rPr lang="en-US" sz="1000" dirty="0" err="1"/>
              <a:t>variabel</a:t>
            </a:r>
            <a:r>
              <a:rPr lang="en-US" sz="1000" dirty="0"/>
              <a:t> X1 11.36667, X2 </a:t>
            </a:r>
            <a:r>
              <a:rPr lang="en-US" sz="1000" dirty="0" err="1"/>
              <a:t>dengan</a:t>
            </a:r>
            <a:r>
              <a:rPr lang="en-US" sz="1000" dirty="0"/>
              <a:t> </a:t>
            </a:r>
            <a:r>
              <a:rPr lang="en-US" sz="1000" dirty="0" err="1"/>
              <a:t>nilai</a:t>
            </a:r>
            <a:r>
              <a:rPr lang="en-US" sz="1000" dirty="0"/>
              <a:t> 40.04667, X3 </a:t>
            </a:r>
            <a:r>
              <a:rPr lang="en-US" sz="1000" dirty="0" err="1"/>
              <a:t>dengan</a:t>
            </a:r>
            <a:r>
              <a:rPr lang="en-US" sz="1000" dirty="0"/>
              <a:t> </a:t>
            </a:r>
            <a:r>
              <a:rPr lang="en-US" sz="1000" dirty="0" err="1"/>
              <a:t>nilai</a:t>
            </a:r>
            <a:r>
              <a:rPr lang="en-US" sz="1000" dirty="0"/>
              <a:t> 48.58333, X4 </a:t>
            </a:r>
            <a:r>
              <a:rPr lang="en-US" sz="1000" dirty="0" err="1"/>
              <a:t>dengan</a:t>
            </a:r>
            <a:r>
              <a:rPr lang="en-US" sz="1000" dirty="0"/>
              <a:t> </a:t>
            </a:r>
            <a:r>
              <a:rPr lang="en-US" sz="1000" dirty="0" err="1"/>
              <a:t>nilai</a:t>
            </a:r>
            <a:r>
              <a:rPr lang="en-US" sz="1000" dirty="0"/>
              <a:t> 99.9233, X6 </a:t>
            </a:r>
            <a:r>
              <a:rPr lang="en-US" sz="1000" dirty="0" err="1"/>
              <a:t>dengan</a:t>
            </a:r>
            <a:r>
              <a:rPr lang="en-US" sz="1000" dirty="0"/>
              <a:t> </a:t>
            </a:r>
            <a:r>
              <a:rPr lang="en-US" sz="1000" dirty="0" err="1"/>
              <a:t>nilai</a:t>
            </a:r>
            <a:r>
              <a:rPr lang="en-US" sz="1000" dirty="0"/>
              <a:t> 17.61333, X7 </a:t>
            </a:r>
            <a:r>
              <a:rPr lang="en-US" sz="1000" dirty="0" err="1"/>
              <a:t>dengan</a:t>
            </a:r>
            <a:r>
              <a:rPr lang="en-US" sz="1000" dirty="0"/>
              <a:t> </a:t>
            </a:r>
            <a:r>
              <a:rPr lang="en-US" sz="1000" dirty="0" err="1"/>
              <a:t>nilai</a:t>
            </a:r>
            <a:r>
              <a:rPr lang="en-US" sz="1000" dirty="0"/>
              <a:t> 26.90333, X10 </a:t>
            </a:r>
            <a:r>
              <a:rPr lang="en-US" sz="1000" dirty="0" err="1"/>
              <a:t>dengan</a:t>
            </a:r>
            <a:r>
              <a:rPr lang="en-US" sz="1000" dirty="0"/>
              <a:t> </a:t>
            </a:r>
            <a:r>
              <a:rPr lang="en-US" sz="1000" dirty="0" err="1"/>
              <a:t>nilai</a:t>
            </a:r>
            <a:r>
              <a:rPr lang="en-US" sz="1000" dirty="0"/>
              <a:t> 60.72333. </a:t>
            </a:r>
            <a:endParaRPr lang="en-ID" sz="1000" dirty="0"/>
          </a:p>
        </p:txBody>
      </p:sp>
      <p:sp>
        <p:nvSpPr>
          <p:cNvPr id="9" name="文本框 119">
            <a:extLst>
              <a:ext uri="{FF2B5EF4-FFF2-40B4-BE49-F238E27FC236}">
                <a16:creationId xmlns:a16="http://schemas.microsoft.com/office/drawing/2014/main" id="{3F58E6BB-BFD5-1674-722D-453D816E7F9B}"/>
              </a:ext>
            </a:extLst>
          </p:cNvPr>
          <p:cNvSpPr txBox="1"/>
          <p:nvPr/>
        </p:nvSpPr>
        <p:spPr>
          <a:xfrm>
            <a:off x="689483" y="4994796"/>
            <a:ext cx="5197739" cy="12772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t>Berdasarkan</a:t>
            </a:r>
            <a:r>
              <a:rPr lang="en-US" sz="1100" dirty="0"/>
              <a:t> </a:t>
            </a:r>
            <a:r>
              <a:rPr lang="en-US" sz="1100" dirty="0" err="1"/>
              <a:t>gambar</a:t>
            </a:r>
            <a:r>
              <a:rPr lang="en-US" sz="1100" dirty="0"/>
              <a:t> </a:t>
            </a:r>
            <a:r>
              <a:rPr lang="en-US" sz="1100" dirty="0" err="1"/>
              <a:t>disamping</a:t>
            </a:r>
            <a:r>
              <a:rPr lang="en-US" sz="1100" dirty="0"/>
              <a:t>  Pada </a:t>
            </a:r>
            <a:r>
              <a:rPr lang="id-ID" sz="1100" dirty="0"/>
              <a:t>pembentukan</a:t>
            </a:r>
            <a:r>
              <a:rPr lang="en-US" sz="1100" dirty="0"/>
              <a:t> 3 </a:t>
            </a:r>
            <a:r>
              <a:rPr lang="en-US" sz="1100" dirty="0" err="1"/>
              <a:t>klaster</a:t>
            </a:r>
            <a:r>
              <a:rPr lang="en-US" sz="1100" dirty="0"/>
              <a:t> </a:t>
            </a:r>
            <a:r>
              <a:rPr lang="en-US" sz="1100" dirty="0" err="1"/>
              <a:t>dapat</a:t>
            </a:r>
            <a:r>
              <a:rPr lang="en-US" sz="1100" dirty="0"/>
              <a:t> </a:t>
            </a:r>
            <a:r>
              <a:rPr lang="en-US" sz="1100" dirty="0" err="1"/>
              <a:t>dilihat</a:t>
            </a:r>
            <a:r>
              <a:rPr lang="en-US" sz="1100" dirty="0"/>
              <a:t> </a:t>
            </a:r>
            <a:r>
              <a:rPr lang="en-US" sz="1100" dirty="0" err="1"/>
              <a:t>bahwa</a:t>
            </a:r>
            <a:r>
              <a:rPr lang="en-US" sz="1100" dirty="0"/>
              <a:t>: </a:t>
            </a:r>
            <a:endParaRPr lang="en-ID" sz="1100" dirty="0"/>
          </a:p>
          <a:p>
            <a:pPr marL="228600" lvl="0" indent="-228600">
              <a:buAutoNum type="arabicPeriod"/>
            </a:pPr>
            <a:r>
              <a:rPr lang="en-US" sz="1100" dirty="0" err="1"/>
              <a:t>Klaster</a:t>
            </a:r>
            <a:r>
              <a:rPr lang="en-US" sz="1100" dirty="0"/>
              <a:t> 1 </a:t>
            </a:r>
            <a:r>
              <a:rPr lang="en-US" sz="1100" dirty="0" err="1"/>
              <a:t>terdiri</a:t>
            </a:r>
            <a:r>
              <a:rPr lang="en-US" sz="1100" dirty="0"/>
              <a:t> </a:t>
            </a:r>
            <a:r>
              <a:rPr lang="en-US" sz="1100" dirty="0" err="1"/>
              <a:t>dari</a:t>
            </a:r>
            <a:r>
              <a:rPr lang="en-US" sz="1100" dirty="0"/>
              <a:t> </a:t>
            </a:r>
            <a:r>
              <a:rPr lang="en-US" sz="1100" dirty="0" err="1"/>
              <a:t>Kabupaten</a:t>
            </a:r>
            <a:r>
              <a:rPr lang="en-US" sz="1100" dirty="0"/>
              <a:t> </a:t>
            </a:r>
            <a:r>
              <a:rPr lang="en-US" sz="1100" dirty="0" err="1"/>
              <a:t>Pandeglang</a:t>
            </a:r>
            <a:r>
              <a:rPr lang="en-US" sz="1100" dirty="0"/>
              <a:t>, </a:t>
            </a:r>
            <a:r>
              <a:rPr lang="en-US" sz="1100" dirty="0" err="1"/>
              <a:t>Kabupaten</a:t>
            </a:r>
            <a:r>
              <a:rPr lang="en-US" sz="1100" dirty="0"/>
              <a:t> Tangerang, </a:t>
            </a:r>
            <a:r>
              <a:rPr lang="en-US" sz="1100" dirty="0" err="1"/>
              <a:t>Kabupaten</a:t>
            </a:r>
            <a:r>
              <a:rPr lang="en-US" sz="1100" dirty="0"/>
              <a:t> </a:t>
            </a:r>
            <a:r>
              <a:rPr lang="en-US" sz="1100" dirty="0" err="1"/>
              <a:t>Serang</a:t>
            </a:r>
            <a:r>
              <a:rPr lang="en-US" sz="1100" dirty="0"/>
              <a:t>, Kota </a:t>
            </a:r>
            <a:r>
              <a:rPr lang="en-US" sz="1100" dirty="0" err="1"/>
              <a:t>Serang</a:t>
            </a:r>
            <a:r>
              <a:rPr lang="en-US" sz="1100" dirty="0"/>
              <a:t>.</a:t>
            </a:r>
            <a:endParaRPr lang="en-ID" sz="1100" dirty="0"/>
          </a:p>
          <a:p>
            <a:pPr marL="228600" lvl="0" indent="-228600">
              <a:buAutoNum type="arabicPeriod"/>
            </a:pPr>
            <a:r>
              <a:rPr lang="en-US" sz="1100" dirty="0" err="1"/>
              <a:t>Klaster</a:t>
            </a:r>
            <a:r>
              <a:rPr lang="en-US" sz="1100" dirty="0"/>
              <a:t> 2 </a:t>
            </a:r>
            <a:r>
              <a:rPr lang="en-US" sz="1100" dirty="0" err="1"/>
              <a:t>terdiri</a:t>
            </a:r>
            <a:r>
              <a:rPr lang="en-US" sz="1100" dirty="0"/>
              <a:t> </a:t>
            </a:r>
            <a:r>
              <a:rPr lang="en-US" sz="1100" dirty="0" err="1"/>
              <a:t>dari</a:t>
            </a:r>
            <a:r>
              <a:rPr lang="en-US" sz="1100" dirty="0"/>
              <a:t> </a:t>
            </a:r>
            <a:r>
              <a:rPr lang="en-US" sz="1100" dirty="0" err="1"/>
              <a:t>Kabupaten</a:t>
            </a:r>
            <a:r>
              <a:rPr lang="en-US" sz="1100" dirty="0"/>
              <a:t> </a:t>
            </a:r>
            <a:r>
              <a:rPr lang="en-US" sz="1100" dirty="0" err="1"/>
              <a:t>Lebak</a:t>
            </a:r>
            <a:r>
              <a:rPr lang="en-US" sz="1100" dirty="0"/>
              <a:t>. </a:t>
            </a:r>
            <a:endParaRPr lang="en-ID" sz="1100" dirty="0"/>
          </a:p>
          <a:p>
            <a:pPr marL="228600" lvl="0" indent="-228600">
              <a:buAutoNum type="arabicPeriod"/>
            </a:pPr>
            <a:r>
              <a:rPr lang="en-US" sz="1100" dirty="0" err="1"/>
              <a:t>Klaster</a:t>
            </a:r>
            <a:r>
              <a:rPr lang="en-US" sz="1100" dirty="0"/>
              <a:t> 3 </a:t>
            </a:r>
            <a:r>
              <a:rPr lang="en-US" sz="1100" dirty="0" err="1"/>
              <a:t>terdiri</a:t>
            </a:r>
            <a:r>
              <a:rPr lang="en-US" sz="1100" dirty="0"/>
              <a:t> </a:t>
            </a:r>
            <a:r>
              <a:rPr lang="en-US" sz="1100" dirty="0" err="1"/>
              <a:t>dari</a:t>
            </a:r>
            <a:r>
              <a:rPr lang="en-US" sz="1100" dirty="0"/>
              <a:t> Kota Tangerang, Kota </a:t>
            </a:r>
            <a:r>
              <a:rPr lang="en-US" sz="1100" dirty="0" err="1"/>
              <a:t>Cilegon</a:t>
            </a:r>
            <a:r>
              <a:rPr lang="en-US" sz="1100" dirty="0"/>
              <a:t> dan Kota Tangerang Selatan.</a:t>
            </a:r>
            <a:endParaRPr lang="en-ID" sz="1100" dirty="0"/>
          </a:p>
        </p:txBody>
      </p:sp>
      <p:graphicFrame>
        <p:nvGraphicFramePr>
          <p:cNvPr id="2" name="Table 1">
            <a:extLst>
              <a:ext uri="{FF2B5EF4-FFF2-40B4-BE49-F238E27FC236}">
                <a16:creationId xmlns:a16="http://schemas.microsoft.com/office/drawing/2014/main" id="{D12018A6-2430-C5E2-A96F-6FB3079BD99F}"/>
              </a:ext>
            </a:extLst>
          </p:cNvPr>
          <p:cNvGraphicFramePr>
            <a:graphicFrameLocks noGrp="1"/>
          </p:cNvGraphicFramePr>
          <p:nvPr>
            <p:extLst>
              <p:ext uri="{D42A27DB-BD31-4B8C-83A1-F6EECF244321}">
                <p14:modId xmlns:p14="http://schemas.microsoft.com/office/powerpoint/2010/main" val="1004425825"/>
              </p:ext>
            </p:extLst>
          </p:nvPr>
        </p:nvGraphicFramePr>
        <p:xfrm>
          <a:off x="577340" y="1046480"/>
          <a:ext cx="7177805" cy="1235601"/>
        </p:xfrm>
        <a:graphic>
          <a:graphicData uri="http://schemas.openxmlformats.org/drawingml/2006/table">
            <a:tbl>
              <a:tblPr firstRow="1" firstCol="1" bandRow="1">
                <a:tableStyleId>{5C22544A-7EE6-4342-B048-85BDC9FD1C3A}</a:tableStyleId>
              </a:tblPr>
              <a:tblGrid>
                <a:gridCol w="917615">
                  <a:extLst>
                    <a:ext uri="{9D8B030D-6E8A-4147-A177-3AD203B41FA5}">
                      <a16:colId xmlns:a16="http://schemas.microsoft.com/office/drawing/2014/main" val="440559009"/>
                    </a:ext>
                  </a:extLst>
                </a:gridCol>
                <a:gridCol w="890558">
                  <a:extLst>
                    <a:ext uri="{9D8B030D-6E8A-4147-A177-3AD203B41FA5}">
                      <a16:colId xmlns:a16="http://schemas.microsoft.com/office/drawing/2014/main" val="1274932890"/>
                    </a:ext>
                  </a:extLst>
                </a:gridCol>
                <a:gridCol w="891331">
                  <a:extLst>
                    <a:ext uri="{9D8B030D-6E8A-4147-A177-3AD203B41FA5}">
                      <a16:colId xmlns:a16="http://schemas.microsoft.com/office/drawing/2014/main" val="3403590780"/>
                    </a:ext>
                  </a:extLst>
                </a:gridCol>
                <a:gridCol w="891331">
                  <a:extLst>
                    <a:ext uri="{9D8B030D-6E8A-4147-A177-3AD203B41FA5}">
                      <a16:colId xmlns:a16="http://schemas.microsoft.com/office/drawing/2014/main" val="3487978984"/>
                    </a:ext>
                  </a:extLst>
                </a:gridCol>
                <a:gridCol w="891331">
                  <a:extLst>
                    <a:ext uri="{9D8B030D-6E8A-4147-A177-3AD203B41FA5}">
                      <a16:colId xmlns:a16="http://schemas.microsoft.com/office/drawing/2014/main" val="428808923"/>
                    </a:ext>
                  </a:extLst>
                </a:gridCol>
                <a:gridCol w="891331">
                  <a:extLst>
                    <a:ext uri="{9D8B030D-6E8A-4147-A177-3AD203B41FA5}">
                      <a16:colId xmlns:a16="http://schemas.microsoft.com/office/drawing/2014/main" val="1979922599"/>
                    </a:ext>
                  </a:extLst>
                </a:gridCol>
                <a:gridCol w="891331">
                  <a:extLst>
                    <a:ext uri="{9D8B030D-6E8A-4147-A177-3AD203B41FA5}">
                      <a16:colId xmlns:a16="http://schemas.microsoft.com/office/drawing/2014/main" val="1323124807"/>
                    </a:ext>
                  </a:extLst>
                </a:gridCol>
                <a:gridCol w="912977">
                  <a:extLst>
                    <a:ext uri="{9D8B030D-6E8A-4147-A177-3AD203B41FA5}">
                      <a16:colId xmlns:a16="http://schemas.microsoft.com/office/drawing/2014/main" val="3226944759"/>
                    </a:ext>
                  </a:extLst>
                </a:gridCol>
              </a:tblGrid>
              <a:tr h="167261">
                <a:tc>
                  <a:txBody>
                    <a:bodyPr/>
                    <a:lstStyle/>
                    <a:p>
                      <a:pPr algn="ctr">
                        <a:lnSpc>
                          <a:spcPct val="115000"/>
                        </a:lnSpc>
                        <a:spcAft>
                          <a:spcPts val="1000"/>
                        </a:spcAft>
                      </a:pPr>
                      <a:r>
                        <a:rPr lang="en-US" sz="1200" dirty="0">
                          <a:effectLst/>
                        </a:rPr>
                        <a:t>Nilai K</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03323"/>
                  </a:ext>
                </a:extLst>
              </a:tr>
              <a:tr h="346356">
                <a:tc>
                  <a:txBody>
                    <a:bodyPr/>
                    <a:lstStyle/>
                    <a:p>
                      <a:pPr algn="ctr">
                        <a:lnSpc>
                          <a:spcPct val="115000"/>
                        </a:lnSpc>
                        <a:spcAft>
                          <a:spcPts val="1000"/>
                        </a:spcAft>
                      </a:pPr>
                      <a:r>
                        <a:rPr lang="en-US" sz="1200">
                          <a:effectLst/>
                        </a:rPr>
                        <a:t>3.750000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16.38750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69.67500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13.93750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99.82750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23.77000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21.90500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65.00500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00555448"/>
                  </a:ext>
                </a:extLst>
              </a:tr>
              <a:tr h="346356">
                <a:tc>
                  <a:txBody>
                    <a:bodyPr/>
                    <a:lstStyle/>
                    <a:p>
                      <a:pPr algn="ctr">
                        <a:lnSpc>
                          <a:spcPct val="115000"/>
                        </a:lnSpc>
                        <a:spcAft>
                          <a:spcPts val="1000"/>
                        </a:spcAft>
                      </a:pPr>
                      <a:r>
                        <a:rPr lang="en-US" sz="1200">
                          <a:effectLst/>
                        </a:rPr>
                        <a:t>2.000000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29.64000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61.69000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8.67000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98.68000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46.36000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11.19000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64.61000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8928468"/>
                  </a:ext>
                </a:extLst>
              </a:tr>
              <a:tr h="346356">
                <a:tc>
                  <a:txBody>
                    <a:bodyPr/>
                    <a:lstStyle/>
                    <a:p>
                      <a:pPr algn="ctr">
                        <a:lnSpc>
                          <a:spcPct val="115000"/>
                        </a:lnSpc>
                        <a:spcAft>
                          <a:spcPts val="1000"/>
                        </a:spcAft>
                      </a:pPr>
                      <a:r>
                        <a:rPr lang="en-US" sz="1200">
                          <a:effectLst/>
                        </a:rPr>
                        <a:t>6.333333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dirty="0">
                          <a:effectLst/>
                        </a:rPr>
                        <a:t>11.36667 </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40.04667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48.58333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dirty="0">
                          <a:effectLst/>
                        </a:rPr>
                        <a:t>99.92333 </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17.61333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26.90333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dirty="0">
                          <a:effectLst/>
                        </a:rPr>
                        <a:t>60.72333</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311556"/>
                  </a:ext>
                </a:extLst>
              </a:tr>
            </a:tbl>
          </a:graphicData>
        </a:graphic>
      </p:graphicFrame>
      <p:pic>
        <p:nvPicPr>
          <p:cNvPr id="3" name="Picture 2">
            <a:extLst>
              <a:ext uri="{FF2B5EF4-FFF2-40B4-BE49-F238E27FC236}">
                <a16:creationId xmlns:a16="http://schemas.microsoft.com/office/drawing/2014/main" id="{9353217F-32D2-1E9D-47F3-985EC91FC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215" y="2305882"/>
            <a:ext cx="5040630" cy="3178175"/>
          </a:xfrm>
          <a:prstGeom prst="rect">
            <a:avLst/>
          </a:prstGeom>
        </p:spPr>
      </p:pic>
    </p:spTree>
    <p:extLst>
      <p:ext uri="{BB962C8B-B14F-4D97-AF65-F5344CB8AC3E}">
        <p14:creationId xmlns:p14="http://schemas.microsoft.com/office/powerpoint/2010/main" val="42920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7" grpId="0"/>
      <p:bldP spid="4"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19"/>
          <p:cNvSpPr txBox="1"/>
          <p:nvPr/>
        </p:nvSpPr>
        <p:spPr>
          <a:xfrm>
            <a:off x="280035" y="481871"/>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3. </a:t>
            </a:r>
            <a:r>
              <a:rPr lang="en-ID" altLang="zh-CN" sz="1400" b="1" dirty="0" err="1">
                <a:solidFill>
                  <a:srgbClr val="262626"/>
                </a:solidFill>
                <a:ea typeface="微软雅黑" panose="020B0503020204020204" charset="-122"/>
                <a:sym typeface="+mn-ea"/>
              </a:rPr>
              <a:t>Pembentukan</a:t>
            </a:r>
            <a:r>
              <a:rPr lang="en-ID" altLang="zh-CN" sz="1400" b="1" dirty="0">
                <a:solidFill>
                  <a:srgbClr val="262626"/>
                </a:solidFill>
                <a:ea typeface="微软雅黑" panose="020B0503020204020204" charset="-122"/>
                <a:sym typeface="+mn-ea"/>
              </a:rPr>
              <a:t> </a:t>
            </a:r>
            <a:r>
              <a:rPr lang="en-ID" altLang="zh-CN" sz="1400" b="1" dirty="0" err="1">
                <a:solidFill>
                  <a:srgbClr val="262626"/>
                </a:solidFill>
                <a:ea typeface="微软雅黑" panose="020B0503020204020204" charset="-122"/>
                <a:sym typeface="+mn-ea"/>
              </a:rPr>
              <a:t>Klaster</a:t>
            </a:r>
            <a:endParaRPr lang="zh-CN" altLang="en-US" sz="1400" b="1" dirty="0">
              <a:solidFill>
                <a:srgbClr val="262626"/>
              </a:solidFill>
              <a:ea typeface="微软雅黑" panose="020B0503020204020204" charset="-122"/>
              <a:sym typeface="+mn-ea"/>
            </a:endParaRPr>
          </a:p>
        </p:txBody>
      </p:sp>
      <p:sp>
        <p:nvSpPr>
          <p:cNvPr id="4" name="文本框 119">
            <a:extLst>
              <a:ext uri="{FF2B5EF4-FFF2-40B4-BE49-F238E27FC236}">
                <a16:creationId xmlns:a16="http://schemas.microsoft.com/office/drawing/2014/main" id="{FFD393EF-94D4-8DAF-DEC1-91C3DE412065}"/>
              </a:ext>
            </a:extLst>
          </p:cNvPr>
          <p:cNvSpPr txBox="1"/>
          <p:nvPr/>
        </p:nvSpPr>
        <p:spPr>
          <a:xfrm>
            <a:off x="280035" y="741017"/>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    a. </a:t>
            </a:r>
            <a:r>
              <a:rPr lang="en-ID" altLang="zh-CN" sz="1400" b="1" dirty="0" err="1">
                <a:solidFill>
                  <a:srgbClr val="262626"/>
                </a:solidFill>
                <a:ea typeface="微软雅黑" panose="020B0503020204020204" charset="-122"/>
                <a:sym typeface="+mn-ea"/>
              </a:rPr>
              <a:t>Pembentukan</a:t>
            </a:r>
            <a:r>
              <a:rPr lang="en-ID" altLang="zh-CN" sz="1400" b="1" dirty="0">
                <a:solidFill>
                  <a:srgbClr val="262626"/>
                </a:solidFill>
                <a:ea typeface="微软雅黑" panose="020B0503020204020204" charset="-122"/>
                <a:sym typeface="+mn-ea"/>
              </a:rPr>
              <a:t> 4 </a:t>
            </a:r>
            <a:r>
              <a:rPr lang="en-ID" altLang="zh-CN" sz="1400" b="1" dirty="0" err="1">
                <a:solidFill>
                  <a:srgbClr val="262626"/>
                </a:solidFill>
                <a:ea typeface="微软雅黑" panose="020B0503020204020204" charset="-122"/>
                <a:sym typeface="+mn-ea"/>
              </a:rPr>
              <a:t>Klaster</a:t>
            </a:r>
            <a:endParaRPr lang="zh-CN" altLang="en-US" sz="1400" b="1" dirty="0">
              <a:solidFill>
                <a:srgbClr val="262626"/>
              </a:solidFill>
              <a:ea typeface="微软雅黑" panose="020B0503020204020204" charset="-122"/>
              <a:sym typeface="+mn-ea"/>
            </a:endParaRPr>
          </a:p>
        </p:txBody>
      </p:sp>
      <p:sp>
        <p:nvSpPr>
          <p:cNvPr id="7" name="文本框 119">
            <a:extLst>
              <a:ext uri="{FF2B5EF4-FFF2-40B4-BE49-F238E27FC236}">
                <a16:creationId xmlns:a16="http://schemas.microsoft.com/office/drawing/2014/main" id="{919D5AA2-637A-DE09-E082-C731F45B97FB}"/>
              </a:ext>
            </a:extLst>
          </p:cNvPr>
          <p:cNvSpPr txBox="1"/>
          <p:nvPr/>
        </p:nvSpPr>
        <p:spPr>
          <a:xfrm>
            <a:off x="504320" y="2279767"/>
            <a:ext cx="6295895" cy="34778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err="1"/>
              <a:t>Berdasarkan</a:t>
            </a:r>
            <a:r>
              <a:rPr lang="en-US" sz="1000" dirty="0"/>
              <a:t> </a:t>
            </a:r>
            <a:r>
              <a:rPr lang="en-US" sz="1000" dirty="0" err="1"/>
              <a:t>hasil</a:t>
            </a:r>
            <a:r>
              <a:rPr lang="en-US" sz="1000" dirty="0"/>
              <a:t> </a:t>
            </a:r>
            <a:r>
              <a:rPr lang="id-ID" sz="1000" dirty="0"/>
              <a:t>perhitungan</a:t>
            </a:r>
            <a:r>
              <a:rPr lang="en-US" sz="1000" dirty="0"/>
              <a:t> di </a:t>
            </a:r>
            <a:r>
              <a:rPr lang="en-US" sz="1000" dirty="0" err="1"/>
              <a:t>atas</a:t>
            </a:r>
            <a:r>
              <a:rPr lang="en-US" sz="1000" dirty="0"/>
              <a:t>, </a:t>
            </a:r>
            <a:r>
              <a:rPr lang="en-US" sz="1000" dirty="0" err="1"/>
              <a:t>setelah</a:t>
            </a:r>
            <a:r>
              <a:rPr lang="en-US" sz="1000" dirty="0"/>
              <a:t> </a:t>
            </a:r>
            <a:r>
              <a:rPr lang="en-US" sz="1000" dirty="0" err="1"/>
              <a:t>dilakukan</a:t>
            </a:r>
            <a:r>
              <a:rPr lang="en-US" sz="1000" dirty="0"/>
              <a:t> </a:t>
            </a:r>
            <a:r>
              <a:rPr lang="en-US" sz="1000" dirty="0" err="1"/>
              <a:t>pembentukan</a:t>
            </a:r>
            <a:r>
              <a:rPr lang="en-US" sz="1000" dirty="0"/>
              <a:t> 4 </a:t>
            </a:r>
            <a:r>
              <a:rPr lang="en-US" sz="1000" dirty="0" err="1"/>
              <a:t>klaster</a:t>
            </a:r>
            <a:r>
              <a:rPr lang="en-US" sz="1000" dirty="0"/>
              <a:t> </a:t>
            </a:r>
            <a:r>
              <a:rPr lang="en-US" sz="1000" dirty="0" err="1"/>
              <a:t>dengan</a:t>
            </a:r>
            <a:r>
              <a:rPr lang="en-US" sz="1000" dirty="0"/>
              <a:t> </a:t>
            </a:r>
            <a:r>
              <a:rPr lang="en-US" sz="1000" dirty="0" err="1"/>
              <a:t>pemilihan</a:t>
            </a:r>
            <a:r>
              <a:rPr lang="en-US" sz="1000" dirty="0"/>
              <a:t> </a:t>
            </a:r>
            <a:r>
              <a:rPr lang="en-US" sz="1000" dirty="0" err="1"/>
              <a:t>pusat</a:t>
            </a:r>
            <a:r>
              <a:rPr lang="en-US" sz="1000" dirty="0"/>
              <a:t> </a:t>
            </a:r>
            <a:r>
              <a:rPr lang="en-US" sz="1000" dirty="0" err="1"/>
              <a:t>klaster</a:t>
            </a:r>
            <a:r>
              <a:rPr lang="en-US" sz="1000" dirty="0"/>
              <a:t> </a:t>
            </a:r>
            <a:r>
              <a:rPr lang="en-US" sz="1000" dirty="0" err="1"/>
              <a:t>secara</a:t>
            </a:r>
            <a:r>
              <a:rPr lang="en-US" sz="1000" dirty="0"/>
              <a:t> </a:t>
            </a:r>
            <a:r>
              <a:rPr lang="en-US" sz="1000" dirty="0" err="1"/>
              <a:t>acak</a:t>
            </a:r>
            <a:r>
              <a:rPr lang="en-US" sz="1000" dirty="0"/>
              <a:t> pada RStudio. </a:t>
            </a:r>
            <a:r>
              <a:rPr lang="en-US" sz="1000" dirty="0" err="1"/>
              <a:t>Dapat</a:t>
            </a:r>
            <a:r>
              <a:rPr lang="en-US" sz="1000" dirty="0"/>
              <a:t> </a:t>
            </a:r>
            <a:r>
              <a:rPr lang="en-US" sz="1000" dirty="0" err="1"/>
              <a:t>diketahui</a:t>
            </a:r>
            <a:r>
              <a:rPr lang="en-US" sz="1000" dirty="0"/>
              <a:t> </a:t>
            </a:r>
            <a:r>
              <a:rPr lang="en-US" sz="1000" dirty="0" err="1"/>
              <a:t>bahwa</a:t>
            </a:r>
            <a:r>
              <a:rPr lang="en-US" sz="1000" dirty="0"/>
              <a:t> </a:t>
            </a:r>
            <a:r>
              <a:rPr lang="en-US" sz="1000" dirty="0" err="1"/>
              <a:t>sebagai</a:t>
            </a:r>
            <a:r>
              <a:rPr lang="en-US" sz="1000" dirty="0"/>
              <a:t> </a:t>
            </a:r>
            <a:r>
              <a:rPr lang="en-US" sz="1000" dirty="0" err="1"/>
              <a:t>berikut</a:t>
            </a:r>
            <a:r>
              <a:rPr lang="en-US" sz="1000" dirty="0"/>
              <a:t>:</a:t>
            </a:r>
            <a:endParaRPr lang="en-ID" sz="1000" dirty="0"/>
          </a:p>
          <a:p>
            <a:pPr marL="228600" lvl="0" indent="-228600">
              <a:buAutoNum type="arabicPeriod"/>
            </a:pPr>
            <a:r>
              <a:rPr lang="en-US" sz="1000" dirty="0" err="1"/>
              <a:t>Klaster</a:t>
            </a:r>
            <a:r>
              <a:rPr lang="en-US" sz="1000" dirty="0"/>
              <a:t> 1 </a:t>
            </a:r>
            <a:r>
              <a:rPr lang="en-US" sz="1000" dirty="0" err="1"/>
              <a:t>kolom</a:t>
            </a:r>
            <a:r>
              <a:rPr lang="en-US" sz="1000" dirty="0"/>
              <a:t> </a:t>
            </a:r>
            <a:r>
              <a:rPr lang="en-US" sz="1000" dirty="0" err="1"/>
              <a:t>kabupaten</a:t>
            </a:r>
            <a:r>
              <a:rPr lang="en-US" sz="1000" dirty="0"/>
              <a:t>/</a:t>
            </a:r>
            <a:r>
              <a:rPr lang="en-US" sz="1000" dirty="0" err="1"/>
              <a:t>kota</a:t>
            </a:r>
            <a:r>
              <a:rPr lang="en-US" sz="1000" dirty="0"/>
              <a:t> </a:t>
            </a:r>
            <a:r>
              <a:rPr lang="en-US" sz="1000" dirty="0" err="1"/>
              <a:t>menunjukkan</a:t>
            </a:r>
            <a:r>
              <a:rPr lang="en-US" sz="1000" dirty="0"/>
              <a:t> </a:t>
            </a:r>
            <a:r>
              <a:rPr lang="en-US" sz="1000" dirty="0" err="1"/>
              <a:t>nilai</a:t>
            </a:r>
            <a:r>
              <a:rPr lang="en-US" sz="1000" dirty="0"/>
              <a:t> k </a:t>
            </a:r>
            <a:r>
              <a:rPr lang="en-US" sz="1000" dirty="0" err="1"/>
              <a:t>sebesar</a:t>
            </a:r>
            <a:r>
              <a:rPr lang="en-US" sz="1000" dirty="0"/>
              <a:t> 8.00000 </a:t>
            </a:r>
            <a:r>
              <a:rPr lang="en-US" sz="1000" dirty="0" err="1"/>
              <a:t>dari</a:t>
            </a:r>
            <a:r>
              <a:rPr lang="en-US" sz="1000" dirty="0"/>
              <a:t> data </a:t>
            </a:r>
            <a:r>
              <a:rPr lang="en-US" sz="1000" dirty="0" err="1"/>
              <a:t>kabupaten</a:t>
            </a:r>
            <a:r>
              <a:rPr lang="en-US" sz="1000" dirty="0"/>
              <a:t> </a:t>
            </a:r>
            <a:r>
              <a:rPr lang="en-US" sz="1000" dirty="0" err="1"/>
              <a:t>atau</a:t>
            </a:r>
            <a:r>
              <a:rPr lang="en-US" sz="1000" dirty="0"/>
              <a:t>  </a:t>
            </a:r>
            <a:r>
              <a:rPr lang="en-US" sz="1000" dirty="0" err="1"/>
              <a:t>kota</a:t>
            </a:r>
            <a:r>
              <a:rPr lang="en-US" sz="1000" dirty="0"/>
              <a:t> yang </a:t>
            </a:r>
            <a:r>
              <a:rPr lang="en-US" sz="1000" dirty="0" err="1"/>
              <a:t>telah</a:t>
            </a:r>
            <a:r>
              <a:rPr lang="en-US" sz="1000" dirty="0"/>
              <a:t> </a:t>
            </a:r>
            <a:r>
              <a:rPr lang="en-US" sz="1000" dirty="0" err="1"/>
              <a:t>dikonversi</a:t>
            </a:r>
            <a:r>
              <a:rPr lang="en-US" sz="1000" dirty="0"/>
              <a:t> </a:t>
            </a:r>
            <a:r>
              <a:rPr lang="en-US" sz="1000" dirty="0" err="1"/>
              <a:t>menjadi</a:t>
            </a:r>
            <a:r>
              <a:rPr lang="en-US" sz="1000" dirty="0"/>
              <a:t> </a:t>
            </a:r>
            <a:r>
              <a:rPr lang="en-US" sz="1000" dirty="0" err="1"/>
              <a:t>numerik</a:t>
            </a:r>
            <a:r>
              <a:rPr lang="en-US" sz="1000" dirty="0"/>
              <a:t>, </a:t>
            </a:r>
            <a:r>
              <a:rPr lang="en-US" sz="1000" dirty="0" err="1"/>
              <a:t>artinya</a:t>
            </a:r>
            <a:r>
              <a:rPr lang="en-US" sz="1000" dirty="0"/>
              <a:t> </a:t>
            </a:r>
            <a:r>
              <a:rPr lang="en-US" sz="1000" dirty="0" err="1"/>
              <a:t>pusat</a:t>
            </a:r>
            <a:r>
              <a:rPr lang="en-US" sz="1000" dirty="0"/>
              <a:t> </a:t>
            </a:r>
            <a:r>
              <a:rPr lang="en-US" sz="1000" dirty="0" err="1"/>
              <a:t>klaster</a:t>
            </a:r>
            <a:r>
              <a:rPr lang="en-US" sz="1000" dirty="0"/>
              <a:t> 1 </a:t>
            </a:r>
            <a:r>
              <a:rPr lang="en-US" sz="1000" dirty="0" err="1"/>
              <a:t>diantara</a:t>
            </a:r>
            <a:r>
              <a:rPr lang="en-US" sz="1000" dirty="0"/>
              <a:t> Kota Tangerang Selatan. </a:t>
            </a:r>
            <a:r>
              <a:rPr lang="en-US" sz="1000" dirty="0" err="1"/>
              <a:t>Klaster</a:t>
            </a:r>
            <a:r>
              <a:rPr lang="en-US" sz="1000" dirty="0"/>
              <a:t> 1 </a:t>
            </a:r>
            <a:r>
              <a:rPr lang="en-US" sz="1000" dirty="0" err="1"/>
              <a:t>variabel</a:t>
            </a:r>
            <a:r>
              <a:rPr lang="en-US" sz="1000" dirty="0"/>
              <a:t> X1 0.0000, X2 </a:t>
            </a:r>
            <a:r>
              <a:rPr lang="en-US" sz="1000" dirty="0" err="1"/>
              <a:t>dengan</a:t>
            </a:r>
            <a:r>
              <a:rPr lang="en-US" sz="1000" dirty="0"/>
              <a:t> </a:t>
            </a:r>
            <a:r>
              <a:rPr lang="en-US" sz="1000" dirty="0" err="1"/>
              <a:t>nilai</a:t>
            </a:r>
            <a:r>
              <a:rPr lang="en-US" sz="1000" dirty="0"/>
              <a:t> </a:t>
            </a:r>
            <a:r>
              <a:rPr lang="en-ID" sz="1000" dirty="0"/>
              <a:t>37.60000</a:t>
            </a:r>
            <a:r>
              <a:rPr lang="en-US" sz="1000" dirty="0"/>
              <a:t>, X3 </a:t>
            </a:r>
            <a:r>
              <a:rPr lang="en-US" sz="1000" dirty="0" err="1"/>
              <a:t>dengan</a:t>
            </a:r>
            <a:r>
              <a:rPr lang="en-US" sz="1000" dirty="0"/>
              <a:t> </a:t>
            </a:r>
            <a:r>
              <a:rPr lang="en-US" sz="1000" dirty="0" err="1"/>
              <a:t>nilai</a:t>
            </a:r>
            <a:r>
              <a:rPr lang="en-US" sz="1000" dirty="0"/>
              <a:t> 62.40000, X4 </a:t>
            </a:r>
            <a:r>
              <a:rPr lang="en-US" sz="1000" dirty="0" err="1"/>
              <a:t>dengan</a:t>
            </a:r>
            <a:r>
              <a:rPr lang="en-US" sz="1000" dirty="0"/>
              <a:t> </a:t>
            </a:r>
            <a:r>
              <a:rPr lang="en-US" sz="1000" dirty="0" err="1"/>
              <a:t>nilai</a:t>
            </a:r>
            <a:r>
              <a:rPr lang="en-US" sz="1000" dirty="0"/>
              <a:t> 100.0000, X6 </a:t>
            </a:r>
            <a:r>
              <a:rPr lang="en-US" sz="1000" dirty="0" err="1"/>
              <a:t>dengan</a:t>
            </a:r>
            <a:r>
              <a:rPr lang="en-US" sz="1000" dirty="0"/>
              <a:t> </a:t>
            </a:r>
            <a:r>
              <a:rPr lang="en-US" sz="1000" dirty="0" err="1"/>
              <a:t>nilai</a:t>
            </a:r>
            <a:r>
              <a:rPr lang="en-US" sz="1000" dirty="0"/>
              <a:t> 23.29000, X7 </a:t>
            </a:r>
            <a:r>
              <a:rPr lang="en-US" sz="1000" dirty="0" err="1"/>
              <a:t>dengan</a:t>
            </a:r>
            <a:r>
              <a:rPr lang="en-US" sz="1000" dirty="0"/>
              <a:t> </a:t>
            </a:r>
            <a:r>
              <a:rPr lang="en-US" sz="1000" dirty="0" err="1"/>
              <a:t>nilai</a:t>
            </a:r>
            <a:r>
              <a:rPr lang="en-US" sz="1000" dirty="0"/>
              <a:t> 21.41000, X10 </a:t>
            </a:r>
            <a:r>
              <a:rPr lang="en-US" sz="1000" dirty="0" err="1"/>
              <a:t>dengan</a:t>
            </a:r>
            <a:r>
              <a:rPr lang="en-US" sz="1000" dirty="0"/>
              <a:t> </a:t>
            </a:r>
            <a:r>
              <a:rPr lang="en-US" sz="1000" dirty="0" err="1"/>
              <a:t>nilai</a:t>
            </a:r>
            <a:r>
              <a:rPr lang="en-US" sz="1000" dirty="0"/>
              <a:t> 57.72000.</a:t>
            </a:r>
            <a:endParaRPr lang="en-ID" sz="1000" dirty="0"/>
          </a:p>
          <a:p>
            <a:pPr marL="228600" lvl="0" indent="-228600">
              <a:buAutoNum type="arabicPeriod"/>
            </a:pPr>
            <a:r>
              <a:rPr lang="en-US" sz="1000" dirty="0" err="1"/>
              <a:t>Klaster</a:t>
            </a:r>
            <a:r>
              <a:rPr lang="en-US" sz="1000" dirty="0"/>
              <a:t> 2 </a:t>
            </a:r>
            <a:r>
              <a:rPr lang="en-US" sz="1000" dirty="0" err="1"/>
              <a:t>kolom</a:t>
            </a:r>
            <a:r>
              <a:rPr lang="en-US" sz="1000" dirty="0"/>
              <a:t> </a:t>
            </a:r>
            <a:r>
              <a:rPr lang="en-US" sz="1000" dirty="0" err="1"/>
              <a:t>kabupaten</a:t>
            </a:r>
            <a:r>
              <a:rPr lang="en-US" sz="1000" dirty="0"/>
              <a:t>/</a:t>
            </a:r>
            <a:r>
              <a:rPr lang="en-US" sz="1000" dirty="0" err="1"/>
              <a:t>kota</a:t>
            </a:r>
            <a:r>
              <a:rPr lang="en-US" sz="1000" dirty="0"/>
              <a:t> </a:t>
            </a:r>
            <a:r>
              <a:rPr lang="en-US" sz="1000" dirty="0" err="1"/>
              <a:t>menunjukkan</a:t>
            </a:r>
            <a:r>
              <a:rPr lang="en-US" sz="1000" dirty="0"/>
              <a:t> </a:t>
            </a:r>
            <a:r>
              <a:rPr lang="en-US" sz="1000" dirty="0" err="1"/>
              <a:t>nilai</a:t>
            </a:r>
            <a:r>
              <a:rPr lang="en-US" sz="1000" dirty="0"/>
              <a:t> k </a:t>
            </a:r>
            <a:r>
              <a:rPr lang="en-US" sz="1000" dirty="0" err="1"/>
              <a:t>sebesar</a:t>
            </a:r>
            <a:r>
              <a:rPr lang="en-US" sz="1000" dirty="0"/>
              <a:t> 5.50000 </a:t>
            </a:r>
            <a:r>
              <a:rPr lang="en-US" sz="1000" dirty="0" err="1"/>
              <a:t>dari</a:t>
            </a:r>
            <a:r>
              <a:rPr lang="en-US" sz="1000" dirty="0"/>
              <a:t> data </a:t>
            </a:r>
            <a:r>
              <a:rPr lang="en-US" sz="1000" dirty="0" err="1"/>
              <a:t>kabupaten</a:t>
            </a:r>
            <a:r>
              <a:rPr lang="en-US" sz="1000" dirty="0"/>
              <a:t> </a:t>
            </a:r>
            <a:r>
              <a:rPr lang="en-US" sz="1000" dirty="0" err="1"/>
              <a:t>atau</a:t>
            </a:r>
            <a:r>
              <a:rPr lang="en-US" sz="1000" dirty="0"/>
              <a:t> </a:t>
            </a:r>
            <a:r>
              <a:rPr lang="en-US" sz="1000" dirty="0" err="1"/>
              <a:t>kota</a:t>
            </a:r>
            <a:r>
              <a:rPr lang="en-US" sz="1000" dirty="0"/>
              <a:t> yang </a:t>
            </a:r>
            <a:r>
              <a:rPr lang="en-US" sz="1000" dirty="0" err="1"/>
              <a:t>telah</a:t>
            </a:r>
            <a:r>
              <a:rPr lang="en-US" sz="1000" dirty="0"/>
              <a:t> </a:t>
            </a:r>
            <a:r>
              <a:rPr lang="en-US" sz="1000" dirty="0" err="1"/>
              <a:t>dikonversi</a:t>
            </a:r>
            <a:r>
              <a:rPr lang="en-US" sz="1000" dirty="0"/>
              <a:t> </a:t>
            </a:r>
            <a:r>
              <a:rPr lang="en-US" sz="1000" dirty="0" err="1"/>
              <a:t>menjadi</a:t>
            </a:r>
            <a:r>
              <a:rPr lang="en-US" sz="1000" dirty="0"/>
              <a:t> </a:t>
            </a:r>
            <a:r>
              <a:rPr lang="en-US" sz="1000" dirty="0" err="1"/>
              <a:t>numerik</a:t>
            </a:r>
            <a:r>
              <a:rPr lang="en-US" sz="1000" dirty="0"/>
              <a:t>, </a:t>
            </a:r>
            <a:r>
              <a:rPr lang="en-US" sz="1000" dirty="0" err="1"/>
              <a:t>artinya</a:t>
            </a:r>
            <a:r>
              <a:rPr lang="en-US" sz="1000" dirty="0"/>
              <a:t> </a:t>
            </a:r>
            <a:r>
              <a:rPr lang="en-US" sz="1000" dirty="0" err="1"/>
              <a:t>pusat</a:t>
            </a:r>
            <a:r>
              <a:rPr lang="en-US" sz="1000" dirty="0"/>
              <a:t> </a:t>
            </a:r>
            <a:r>
              <a:rPr lang="en-US" sz="1000" dirty="0" err="1"/>
              <a:t>klaster</a:t>
            </a:r>
            <a:r>
              <a:rPr lang="en-US" sz="1000" dirty="0"/>
              <a:t> 2 </a:t>
            </a:r>
            <a:r>
              <a:rPr lang="en-US" sz="1000" dirty="0" err="1"/>
              <a:t>diantara</a:t>
            </a:r>
            <a:r>
              <a:rPr lang="en-US" sz="1000" dirty="0"/>
              <a:t> </a:t>
            </a:r>
            <a:r>
              <a:rPr lang="en-US" sz="1000" dirty="0" err="1"/>
              <a:t>Kabupaten</a:t>
            </a:r>
            <a:r>
              <a:rPr lang="en-US" sz="1000" dirty="0"/>
              <a:t> </a:t>
            </a:r>
            <a:r>
              <a:rPr lang="en-US" sz="1000" dirty="0" err="1"/>
              <a:t>Lebak</a:t>
            </a:r>
            <a:r>
              <a:rPr lang="en-US" sz="1000" dirty="0"/>
              <a:t>. </a:t>
            </a:r>
            <a:r>
              <a:rPr lang="en-US" sz="1000" dirty="0" err="1"/>
              <a:t>Klaster</a:t>
            </a:r>
            <a:r>
              <a:rPr lang="en-US" sz="1000" dirty="0"/>
              <a:t> 2 </a:t>
            </a:r>
            <a:r>
              <a:rPr lang="en-US" sz="1000" dirty="0" err="1"/>
              <a:t>variabel</a:t>
            </a:r>
            <a:r>
              <a:rPr lang="en-US" sz="1000" dirty="0"/>
              <a:t> X1 17.0500, X2 </a:t>
            </a:r>
            <a:r>
              <a:rPr lang="en-US" sz="1000" dirty="0" err="1"/>
              <a:t>dengan</a:t>
            </a:r>
            <a:r>
              <a:rPr lang="en-US" sz="1000" dirty="0"/>
              <a:t> </a:t>
            </a:r>
            <a:r>
              <a:rPr lang="en-US" sz="1000" dirty="0" err="1"/>
              <a:t>nilai</a:t>
            </a:r>
            <a:r>
              <a:rPr lang="en-US" sz="1000" dirty="0"/>
              <a:t> 41.27000, X3 </a:t>
            </a:r>
            <a:r>
              <a:rPr lang="en-US" sz="1000" dirty="0" err="1"/>
              <a:t>dengan</a:t>
            </a:r>
            <a:r>
              <a:rPr lang="en-US" sz="1000" dirty="0"/>
              <a:t> </a:t>
            </a:r>
            <a:r>
              <a:rPr lang="en-US" sz="1000" dirty="0" err="1"/>
              <a:t>nilai</a:t>
            </a:r>
            <a:r>
              <a:rPr lang="en-US" sz="1000" dirty="0"/>
              <a:t> 41.67000, X4 </a:t>
            </a:r>
            <a:r>
              <a:rPr lang="en-US" sz="1000" dirty="0" err="1"/>
              <a:t>dengan</a:t>
            </a:r>
            <a:r>
              <a:rPr lang="en-US" sz="1000" dirty="0"/>
              <a:t> </a:t>
            </a:r>
            <a:r>
              <a:rPr lang="en-US" sz="1000" dirty="0" err="1"/>
              <a:t>nilai</a:t>
            </a:r>
            <a:r>
              <a:rPr lang="en-US" sz="1000" dirty="0"/>
              <a:t> 998850, X6 </a:t>
            </a:r>
            <a:r>
              <a:rPr lang="en-US" sz="1000" dirty="0" err="1"/>
              <a:t>dengan</a:t>
            </a:r>
            <a:r>
              <a:rPr lang="en-US" sz="1000" dirty="0"/>
              <a:t> </a:t>
            </a:r>
            <a:r>
              <a:rPr lang="en-US" sz="1000" dirty="0" err="1"/>
              <a:t>nilai</a:t>
            </a:r>
            <a:r>
              <a:rPr lang="en-US" sz="1000" dirty="0"/>
              <a:t> 14.77500, X7 </a:t>
            </a:r>
            <a:r>
              <a:rPr lang="en-US" sz="1000" dirty="0" err="1"/>
              <a:t>dengan</a:t>
            </a:r>
            <a:r>
              <a:rPr lang="en-US" sz="1000" dirty="0"/>
              <a:t> </a:t>
            </a:r>
            <a:r>
              <a:rPr lang="en-US" sz="1000" dirty="0" err="1"/>
              <a:t>nilai</a:t>
            </a:r>
            <a:r>
              <a:rPr lang="en-US" sz="1000" dirty="0"/>
              <a:t> 29.65000, X10 </a:t>
            </a:r>
            <a:r>
              <a:rPr lang="en-US" sz="1000" dirty="0" err="1"/>
              <a:t>dengan</a:t>
            </a:r>
            <a:r>
              <a:rPr lang="en-US" sz="1000" dirty="0"/>
              <a:t> </a:t>
            </a:r>
            <a:r>
              <a:rPr lang="en-US" sz="1000" dirty="0" err="1"/>
              <a:t>nilai</a:t>
            </a:r>
            <a:r>
              <a:rPr lang="en-US" sz="1000" dirty="0"/>
              <a:t> 62.22500. </a:t>
            </a:r>
            <a:endParaRPr lang="en-ID" sz="1000" dirty="0"/>
          </a:p>
          <a:p>
            <a:pPr marL="228600" lvl="0" indent="-228600">
              <a:buAutoNum type="arabicPeriod"/>
            </a:pPr>
            <a:r>
              <a:rPr lang="en-US" sz="1000" dirty="0" err="1"/>
              <a:t>Klaster</a:t>
            </a:r>
            <a:r>
              <a:rPr lang="en-US" sz="1000" dirty="0"/>
              <a:t> 3 </a:t>
            </a:r>
            <a:r>
              <a:rPr lang="en-US" sz="1000" dirty="0" err="1"/>
              <a:t>kolom</a:t>
            </a:r>
            <a:r>
              <a:rPr lang="en-US" sz="1000" dirty="0"/>
              <a:t> </a:t>
            </a:r>
            <a:r>
              <a:rPr lang="en-US" sz="1000" dirty="0" err="1"/>
              <a:t>kabupaten</a:t>
            </a:r>
            <a:r>
              <a:rPr lang="en-US" sz="1000" dirty="0"/>
              <a:t>/</a:t>
            </a:r>
            <a:r>
              <a:rPr lang="en-US" sz="1000" dirty="0" err="1"/>
              <a:t>kota</a:t>
            </a:r>
            <a:r>
              <a:rPr lang="en-US" sz="1000" dirty="0"/>
              <a:t> </a:t>
            </a:r>
            <a:r>
              <a:rPr lang="en-US" sz="1000" dirty="0" err="1"/>
              <a:t>menunjukkan</a:t>
            </a:r>
            <a:r>
              <a:rPr lang="en-US" sz="1000" dirty="0"/>
              <a:t> </a:t>
            </a:r>
            <a:r>
              <a:rPr lang="en-US" sz="1000" dirty="0" err="1"/>
              <a:t>nilai</a:t>
            </a:r>
            <a:r>
              <a:rPr lang="en-US" sz="1000" dirty="0"/>
              <a:t> k </a:t>
            </a:r>
            <a:r>
              <a:rPr lang="en-US" sz="1000" dirty="0" err="1"/>
              <a:t>sebesar</a:t>
            </a:r>
            <a:r>
              <a:rPr lang="en-US" sz="1000" dirty="0"/>
              <a:t> 2.00000 </a:t>
            </a:r>
            <a:r>
              <a:rPr lang="en-US" sz="1000" dirty="0" err="1"/>
              <a:t>dari</a:t>
            </a:r>
            <a:r>
              <a:rPr lang="en-US" sz="1000" dirty="0"/>
              <a:t> data </a:t>
            </a:r>
            <a:r>
              <a:rPr lang="en-US" sz="1000" dirty="0" err="1"/>
              <a:t>kabupaten</a:t>
            </a:r>
            <a:r>
              <a:rPr lang="en-US" sz="1000" dirty="0"/>
              <a:t> </a:t>
            </a:r>
            <a:r>
              <a:rPr lang="en-US" sz="1000" dirty="0" err="1"/>
              <a:t>atau</a:t>
            </a:r>
            <a:r>
              <a:rPr lang="en-US" sz="1000" dirty="0"/>
              <a:t> </a:t>
            </a:r>
            <a:r>
              <a:rPr lang="en-US" sz="1000" dirty="0" err="1"/>
              <a:t>kota</a:t>
            </a:r>
            <a:r>
              <a:rPr lang="en-US" sz="1000" dirty="0"/>
              <a:t> yang </a:t>
            </a:r>
            <a:r>
              <a:rPr lang="en-US" sz="1000" dirty="0" err="1"/>
              <a:t>telah</a:t>
            </a:r>
            <a:r>
              <a:rPr lang="en-US" sz="1000" dirty="0"/>
              <a:t> </a:t>
            </a:r>
            <a:r>
              <a:rPr lang="en-US" sz="1000" dirty="0" err="1"/>
              <a:t>dikonversi</a:t>
            </a:r>
            <a:r>
              <a:rPr lang="en-US" sz="1000" dirty="0"/>
              <a:t> </a:t>
            </a:r>
            <a:r>
              <a:rPr lang="en-US" sz="1000" dirty="0" err="1"/>
              <a:t>menjadi</a:t>
            </a:r>
            <a:r>
              <a:rPr lang="en-US" sz="1000" dirty="0"/>
              <a:t> </a:t>
            </a:r>
            <a:r>
              <a:rPr lang="en-US" sz="1000" dirty="0" err="1"/>
              <a:t>numerik</a:t>
            </a:r>
            <a:r>
              <a:rPr lang="en-US" sz="1000" dirty="0"/>
              <a:t>, </a:t>
            </a:r>
            <a:r>
              <a:rPr lang="en-US" sz="1000" dirty="0" err="1"/>
              <a:t>artinya</a:t>
            </a:r>
            <a:r>
              <a:rPr lang="en-US" sz="1000" dirty="0"/>
              <a:t> </a:t>
            </a:r>
            <a:r>
              <a:rPr lang="en-US" sz="1000" dirty="0" err="1"/>
              <a:t>pusat</a:t>
            </a:r>
            <a:r>
              <a:rPr lang="en-US" sz="1000" dirty="0"/>
              <a:t> </a:t>
            </a:r>
            <a:r>
              <a:rPr lang="en-US" sz="1000" dirty="0" err="1"/>
              <a:t>klaster</a:t>
            </a:r>
            <a:r>
              <a:rPr lang="en-US" sz="1000" dirty="0"/>
              <a:t> 3 </a:t>
            </a:r>
            <a:r>
              <a:rPr lang="en-US" sz="1000" dirty="0" err="1"/>
              <a:t>diantara</a:t>
            </a:r>
            <a:r>
              <a:rPr lang="en-US" sz="1000" dirty="0"/>
              <a:t> </a:t>
            </a:r>
            <a:r>
              <a:rPr lang="en-US" sz="1000" dirty="0" err="1"/>
              <a:t>Kabupaten</a:t>
            </a:r>
            <a:r>
              <a:rPr lang="en-US" sz="1000" dirty="0"/>
              <a:t> </a:t>
            </a:r>
            <a:r>
              <a:rPr lang="en-US" sz="1000" dirty="0" err="1"/>
              <a:t>Lebak</a:t>
            </a:r>
            <a:r>
              <a:rPr lang="en-US" sz="1000" dirty="0"/>
              <a:t>. </a:t>
            </a:r>
            <a:r>
              <a:rPr lang="en-US" sz="1000" dirty="0" err="1"/>
              <a:t>Klaster</a:t>
            </a:r>
            <a:r>
              <a:rPr lang="en-US" sz="1000" dirty="0"/>
              <a:t> 3 </a:t>
            </a:r>
            <a:r>
              <a:rPr lang="en-US" sz="1000" dirty="0" err="1"/>
              <a:t>variabel</a:t>
            </a:r>
            <a:r>
              <a:rPr lang="en-US" sz="1000" dirty="0"/>
              <a:t> X1 29.6400, X2 </a:t>
            </a:r>
            <a:r>
              <a:rPr lang="en-US" sz="1000" dirty="0" err="1"/>
              <a:t>dengan</a:t>
            </a:r>
            <a:r>
              <a:rPr lang="en-US" sz="1000" dirty="0"/>
              <a:t> </a:t>
            </a:r>
            <a:r>
              <a:rPr lang="en-US" sz="1000" dirty="0" err="1"/>
              <a:t>nilai</a:t>
            </a:r>
            <a:r>
              <a:rPr lang="en-US" sz="1000" dirty="0"/>
              <a:t> 61.69000, X3 </a:t>
            </a:r>
            <a:r>
              <a:rPr lang="en-US" sz="1000" dirty="0" err="1"/>
              <a:t>dengan</a:t>
            </a:r>
            <a:r>
              <a:rPr lang="en-US" sz="1000" dirty="0"/>
              <a:t> </a:t>
            </a:r>
            <a:r>
              <a:rPr lang="en-US" sz="1000" dirty="0" err="1"/>
              <a:t>nilai</a:t>
            </a:r>
            <a:r>
              <a:rPr lang="en-US" sz="1000" dirty="0"/>
              <a:t> 8.67000, X4 </a:t>
            </a:r>
            <a:r>
              <a:rPr lang="en-US" sz="1000" dirty="0" err="1"/>
              <a:t>dengan</a:t>
            </a:r>
            <a:r>
              <a:rPr lang="en-US" sz="1000" dirty="0"/>
              <a:t> </a:t>
            </a:r>
            <a:r>
              <a:rPr lang="en-US" sz="1000" dirty="0" err="1"/>
              <a:t>nilai</a:t>
            </a:r>
            <a:r>
              <a:rPr lang="en-US" sz="1000" dirty="0"/>
              <a:t> 98.6800, X6 </a:t>
            </a:r>
            <a:r>
              <a:rPr lang="en-US" sz="1000" dirty="0" err="1"/>
              <a:t>dengan</a:t>
            </a:r>
            <a:r>
              <a:rPr lang="en-US" sz="1000" dirty="0"/>
              <a:t> </a:t>
            </a:r>
            <a:r>
              <a:rPr lang="en-US" sz="1000" dirty="0" err="1"/>
              <a:t>nilai</a:t>
            </a:r>
            <a:r>
              <a:rPr lang="en-US" sz="1000" dirty="0"/>
              <a:t> 46.36000, X7 </a:t>
            </a:r>
            <a:r>
              <a:rPr lang="en-US" sz="1000" dirty="0" err="1"/>
              <a:t>dengan</a:t>
            </a:r>
            <a:r>
              <a:rPr lang="en-US" sz="1000" dirty="0"/>
              <a:t> </a:t>
            </a:r>
            <a:r>
              <a:rPr lang="en-US" sz="1000" dirty="0" err="1"/>
              <a:t>nilai</a:t>
            </a:r>
            <a:r>
              <a:rPr lang="en-US" sz="1000" dirty="0"/>
              <a:t> 11.19000, X10 </a:t>
            </a:r>
            <a:r>
              <a:rPr lang="en-US" sz="1000" dirty="0" err="1"/>
              <a:t>dengan</a:t>
            </a:r>
            <a:r>
              <a:rPr lang="en-US" sz="1000" dirty="0"/>
              <a:t> </a:t>
            </a:r>
            <a:r>
              <a:rPr lang="en-US" sz="1000" dirty="0" err="1"/>
              <a:t>nilai</a:t>
            </a:r>
            <a:r>
              <a:rPr lang="en-US" sz="1000" dirty="0"/>
              <a:t> 64.61000. </a:t>
            </a:r>
            <a:endParaRPr lang="en-ID" sz="1000" dirty="0"/>
          </a:p>
          <a:p>
            <a:pPr marL="228600" lvl="0" indent="-228600">
              <a:buAutoNum type="arabicPeriod"/>
            </a:pPr>
            <a:r>
              <a:rPr lang="en-US" sz="1000" dirty="0" err="1"/>
              <a:t>Klaster</a:t>
            </a:r>
            <a:r>
              <a:rPr lang="en-US" sz="1000" dirty="0"/>
              <a:t> 4 </a:t>
            </a:r>
            <a:r>
              <a:rPr lang="en-US" sz="1000" dirty="0" err="1"/>
              <a:t>kolom</a:t>
            </a:r>
            <a:r>
              <a:rPr lang="en-US" sz="1000" dirty="0"/>
              <a:t> </a:t>
            </a:r>
            <a:r>
              <a:rPr lang="en-US" sz="1000" dirty="0" err="1"/>
              <a:t>kabupaten</a:t>
            </a:r>
            <a:r>
              <a:rPr lang="en-US" sz="1000" dirty="0"/>
              <a:t>/</a:t>
            </a:r>
            <a:r>
              <a:rPr lang="en-US" sz="1000" dirty="0" err="1"/>
              <a:t>kota</a:t>
            </a:r>
            <a:r>
              <a:rPr lang="en-US" sz="1000" dirty="0"/>
              <a:t> </a:t>
            </a:r>
            <a:r>
              <a:rPr lang="en-US" sz="1000" dirty="0" err="1"/>
              <a:t>menunjukkan</a:t>
            </a:r>
            <a:r>
              <a:rPr lang="en-US" sz="1000" dirty="0"/>
              <a:t> </a:t>
            </a:r>
            <a:r>
              <a:rPr lang="en-US" sz="1000" dirty="0" err="1"/>
              <a:t>nilai</a:t>
            </a:r>
            <a:r>
              <a:rPr lang="en-US" sz="1000" dirty="0"/>
              <a:t> k </a:t>
            </a:r>
            <a:r>
              <a:rPr lang="en-US" sz="1000" dirty="0" err="1"/>
              <a:t>sebesar</a:t>
            </a:r>
            <a:r>
              <a:rPr lang="en-US" sz="1000" dirty="0"/>
              <a:t> </a:t>
            </a:r>
            <a:r>
              <a:rPr lang="en-ID" sz="1000" dirty="0"/>
              <a:t>3.75000 </a:t>
            </a:r>
            <a:r>
              <a:rPr lang="en-US" sz="1000" dirty="0" err="1"/>
              <a:t>dari</a:t>
            </a:r>
            <a:r>
              <a:rPr lang="en-US" sz="1000" dirty="0"/>
              <a:t> data </a:t>
            </a:r>
            <a:r>
              <a:rPr lang="en-US" sz="1000" dirty="0" err="1"/>
              <a:t>kabupaten</a:t>
            </a:r>
            <a:r>
              <a:rPr lang="en-US" sz="1000" dirty="0"/>
              <a:t> </a:t>
            </a:r>
            <a:r>
              <a:rPr lang="en-US" sz="1000" dirty="0" err="1"/>
              <a:t>atau</a:t>
            </a:r>
            <a:r>
              <a:rPr lang="en-US" sz="1000" dirty="0"/>
              <a:t> </a:t>
            </a:r>
            <a:r>
              <a:rPr lang="en-US" sz="1000" dirty="0" err="1"/>
              <a:t>kota</a:t>
            </a:r>
            <a:r>
              <a:rPr lang="en-US" sz="1000" dirty="0"/>
              <a:t> yang </a:t>
            </a:r>
            <a:r>
              <a:rPr lang="en-US" sz="1000" dirty="0" err="1"/>
              <a:t>telah</a:t>
            </a:r>
            <a:r>
              <a:rPr lang="en-US" sz="1000" dirty="0"/>
              <a:t> </a:t>
            </a:r>
            <a:r>
              <a:rPr lang="en-US" sz="1000" dirty="0" err="1"/>
              <a:t>dikonversi</a:t>
            </a:r>
            <a:r>
              <a:rPr lang="en-US" sz="1000" dirty="0"/>
              <a:t> </a:t>
            </a:r>
            <a:r>
              <a:rPr lang="en-US" sz="1000" dirty="0" err="1"/>
              <a:t>menjadi</a:t>
            </a:r>
            <a:r>
              <a:rPr lang="en-US" sz="1000" dirty="0"/>
              <a:t> </a:t>
            </a:r>
            <a:r>
              <a:rPr lang="en-US" sz="1000" dirty="0" err="1"/>
              <a:t>numerik</a:t>
            </a:r>
            <a:r>
              <a:rPr lang="en-US" sz="1000" dirty="0"/>
              <a:t>, </a:t>
            </a:r>
            <a:r>
              <a:rPr lang="en-US" sz="1000" dirty="0" err="1"/>
              <a:t>artinya</a:t>
            </a:r>
            <a:r>
              <a:rPr lang="en-US" sz="1000" dirty="0"/>
              <a:t> </a:t>
            </a:r>
            <a:r>
              <a:rPr lang="en-US" sz="1000" dirty="0" err="1"/>
              <a:t>pusat</a:t>
            </a:r>
            <a:r>
              <a:rPr lang="en-US" sz="1000" dirty="0"/>
              <a:t> </a:t>
            </a:r>
            <a:r>
              <a:rPr lang="en-US" sz="1000" dirty="0" err="1"/>
              <a:t>klaster</a:t>
            </a:r>
            <a:r>
              <a:rPr lang="en-US" sz="1000" dirty="0"/>
              <a:t> 4 </a:t>
            </a:r>
            <a:r>
              <a:rPr lang="en-US" sz="1000" dirty="0" err="1"/>
              <a:t>diantara</a:t>
            </a:r>
            <a:r>
              <a:rPr lang="en-US" sz="1000" dirty="0"/>
              <a:t> </a:t>
            </a:r>
            <a:r>
              <a:rPr lang="en-US" sz="1000" dirty="0" err="1"/>
              <a:t>Kabupaten</a:t>
            </a:r>
            <a:r>
              <a:rPr lang="en-US" sz="1000" dirty="0"/>
              <a:t> Tangerang dan </a:t>
            </a:r>
            <a:r>
              <a:rPr lang="en-US" sz="1000" dirty="0" err="1"/>
              <a:t>Kabupaten</a:t>
            </a:r>
            <a:r>
              <a:rPr lang="en-US" sz="1000" dirty="0"/>
              <a:t> </a:t>
            </a:r>
            <a:r>
              <a:rPr lang="en-US" sz="1000" dirty="0" err="1"/>
              <a:t>serang</a:t>
            </a:r>
            <a:r>
              <a:rPr lang="en-US" sz="1000" dirty="0"/>
              <a:t>. </a:t>
            </a:r>
            <a:r>
              <a:rPr lang="en-US" sz="1000" dirty="0" err="1"/>
              <a:t>Klaster</a:t>
            </a:r>
            <a:r>
              <a:rPr lang="en-US" sz="1000" dirty="0"/>
              <a:t> 4 pada </a:t>
            </a:r>
            <a:r>
              <a:rPr lang="en-US" sz="1000" dirty="0" err="1"/>
              <a:t>variabel</a:t>
            </a:r>
            <a:r>
              <a:rPr lang="en-US" sz="1000" dirty="0"/>
              <a:t> X1 16.3875, X2 </a:t>
            </a:r>
            <a:r>
              <a:rPr lang="en-US" sz="1000" dirty="0" err="1"/>
              <a:t>dengan</a:t>
            </a:r>
            <a:r>
              <a:rPr lang="en-US" sz="1000" dirty="0"/>
              <a:t> </a:t>
            </a:r>
            <a:r>
              <a:rPr lang="en-US" sz="1000" dirty="0" err="1"/>
              <a:t>nilai</a:t>
            </a:r>
            <a:r>
              <a:rPr lang="en-US" sz="1000" dirty="0"/>
              <a:t> </a:t>
            </a:r>
            <a:r>
              <a:rPr lang="en-ID" sz="1000" dirty="0"/>
              <a:t>69.67500</a:t>
            </a:r>
            <a:r>
              <a:rPr lang="en-US" sz="1000" dirty="0"/>
              <a:t>, X3 </a:t>
            </a:r>
            <a:r>
              <a:rPr lang="en-US" sz="1000" dirty="0" err="1"/>
              <a:t>dengan</a:t>
            </a:r>
            <a:r>
              <a:rPr lang="en-US" sz="1000" dirty="0"/>
              <a:t> </a:t>
            </a:r>
            <a:r>
              <a:rPr lang="en-US" sz="1000" dirty="0" err="1"/>
              <a:t>nilai</a:t>
            </a:r>
            <a:r>
              <a:rPr lang="en-US" sz="1000" dirty="0"/>
              <a:t> </a:t>
            </a:r>
            <a:r>
              <a:rPr lang="en-ID" sz="1000" dirty="0"/>
              <a:t>13.93750</a:t>
            </a:r>
            <a:r>
              <a:rPr lang="en-US" sz="1000" dirty="0"/>
              <a:t>, X4 </a:t>
            </a:r>
            <a:r>
              <a:rPr lang="en-US" sz="1000" dirty="0" err="1"/>
              <a:t>dengan</a:t>
            </a:r>
            <a:r>
              <a:rPr lang="en-US" sz="1000" dirty="0"/>
              <a:t> </a:t>
            </a:r>
            <a:r>
              <a:rPr lang="en-US" sz="1000" dirty="0" err="1"/>
              <a:t>nilai</a:t>
            </a:r>
            <a:r>
              <a:rPr lang="en-US" sz="1000" dirty="0"/>
              <a:t> </a:t>
            </a:r>
            <a:r>
              <a:rPr lang="en-ID" sz="1000" dirty="0"/>
              <a:t>99.8275</a:t>
            </a:r>
            <a:r>
              <a:rPr lang="en-US" sz="1000" dirty="0"/>
              <a:t>, X6 </a:t>
            </a:r>
            <a:r>
              <a:rPr lang="en-US" sz="1000" dirty="0" err="1"/>
              <a:t>dengan</a:t>
            </a:r>
            <a:r>
              <a:rPr lang="en-US" sz="1000" dirty="0"/>
              <a:t> </a:t>
            </a:r>
            <a:r>
              <a:rPr lang="en-US" sz="1000" dirty="0" err="1"/>
              <a:t>nilai</a:t>
            </a:r>
            <a:r>
              <a:rPr lang="en-US" sz="1000" dirty="0"/>
              <a:t> </a:t>
            </a:r>
            <a:r>
              <a:rPr lang="en-ID" sz="1000" dirty="0"/>
              <a:t>23.77000</a:t>
            </a:r>
            <a:r>
              <a:rPr lang="en-US" sz="1000" dirty="0"/>
              <a:t>, X7 </a:t>
            </a:r>
            <a:r>
              <a:rPr lang="en-US" sz="1000" dirty="0" err="1"/>
              <a:t>dengan</a:t>
            </a:r>
            <a:r>
              <a:rPr lang="en-US" sz="1000" dirty="0"/>
              <a:t> </a:t>
            </a:r>
            <a:r>
              <a:rPr lang="en-US" sz="1000" dirty="0" err="1"/>
              <a:t>nilai</a:t>
            </a:r>
            <a:r>
              <a:rPr lang="en-US" sz="1000" dirty="0"/>
              <a:t> </a:t>
            </a:r>
            <a:r>
              <a:rPr lang="en-ID" sz="1000" dirty="0"/>
              <a:t>21.90500</a:t>
            </a:r>
            <a:r>
              <a:rPr lang="en-US" sz="1000" dirty="0"/>
              <a:t>, X10 </a:t>
            </a:r>
            <a:r>
              <a:rPr lang="en-US" sz="1000" dirty="0" err="1"/>
              <a:t>dengan</a:t>
            </a:r>
            <a:r>
              <a:rPr lang="en-US" sz="1000" dirty="0"/>
              <a:t> </a:t>
            </a:r>
            <a:r>
              <a:rPr lang="en-US" sz="1000" dirty="0" err="1"/>
              <a:t>nilai</a:t>
            </a:r>
            <a:r>
              <a:rPr lang="en-US" sz="1000" dirty="0"/>
              <a:t> </a:t>
            </a:r>
            <a:r>
              <a:rPr lang="en-ID" sz="1000" dirty="0"/>
              <a:t>65.00500</a:t>
            </a:r>
            <a:r>
              <a:rPr lang="en-US" sz="1000" dirty="0"/>
              <a:t>.</a:t>
            </a:r>
            <a:endParaRPr lang="en-ID" sz="1000" dirty="0"/>
          </a:p>
        </p:txBody>
      </p:sp>
      <p:sp>
        <p:nvSpPr>
          <p:cNvPr id="9" name="文本框 119">
            <a:extLst>
              <a:ext uri="{FF2B5EF4-FFF2-40B4-BE49-F238E27FC236}">
                <a16:creationId xmlns:a16="http://schemas.microsoft.com/office/drawing/2014/main" id="{3F58E6BB-BFD5-1674-722D-453D816E7F9B}"/>
              </a:ext>
            </a:extLst>
          </p:cNvPr>
          <p:cNvSpPr txBox="1"/>
          <p:nvPr/>
        </p:nvSpPr>
        <p:spPr>
          <a:xfrm>
            <a:off x="6800215" y="4104564"/>
            <a:ext cx="5197739"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err="1"/>
              <a:t>Berdasarkan</a:t>
            </a:r>
            <a:r>
              <a:rPr lang="en-US" sz="1000" dirty="0"/>
              <a:t> </a:t>
            </a:r>
            <a:r>
              <a:rPr lang="en-US" sz="1000" dirty="0" err="1"/>
              <a:t>gambar</a:t>
            </a:r>
            <a:r>
              <a:rPr lang="en-US" sz="1000" dirty="0"/>
              <a:t> </a:t>
            </a:r>
            <a:r>
              <a:rPr lang="en-US" sz="1000" dirty="0" err="1"/>
              <a:t>diatas</a:t>
            </a:r>
            <a:r>
              <a:rPr lang="en-US" sz="1000" dirty="0"/>
              <a:t>  pada </a:t>
            </a:r>
            <a:r>
              <a:rPr lang="en-US" sz="1000" dirty="0" err="1"/>
              <a:t>pembentukan</a:t>
            </a:r>
            <a:r>
              <a:rPr lang="en-US" sz="1000" dirty="0"/>
              <a:t> 4 </a:t>
            </a:r>
            <a:r>
              <a:rPr lang="en-US" sz="1000" dirty="0" err="1"/>
              <a:t>klaster</a:t>
            </a:r>
            <a:r>
              <a:rPr lang="en-US" sz="1000" dirty="0"/>
              <a:t> </a:t>
            </a:r>
            <a:r>
              <a:rPr lang="en-US" sz="1000" dirty="0" err="1"/>
              <a:t>dapat</a:t>
            </a:r>
            <a:r>
              <a:rPr lang="en-US" sz="1000" dirty="0"/>
              <a:t> </a:t>
            </a:r>
            <a:r>
              <a:rPr lang="en-US" sz="1000" dirty="0" err="1"/>
              <a:t>dilihat</a:t>
            </a:r>
            <a:r>
              <a:rPr lang="en-US" sz="1000" dirty="0"/>
              <a:t> </a:t>
            </a:r>
            <a:r>
              <a:rPr lang="en-US" sz="1000" dirty="0" err="1"/>
              <a:t>bahwa</a:t>
            </a:r>
            <a:r>
              <a:rPr lang="en-US" sz="1000" b="1" dirty="0"/>
              <a:t>: </a:t>
            </a:r>
            <a:endParaRPr lang="en-ID" sz="1000" b="1" dirty="0"/>
          </a:p>
          <a:p>
            <a:pPr marL="228600" lvl="0" indent="-228600">
              <a:buAutoNum type="arabicPeriod"/>
            </a:pPr>
            <a:r>
              <a:rPr lang="en-US" sz="1000" dirty="0" err="1"/>
              <a:t>Klaster</a:t>
            </a:r>
            <a:r>
              <a:rPr lang="en-US" sz="1000" dirty="0"/>
              <a:t> 1 </a:t>
            </a:r>
            <a:r>
              <a:rPr lang="en-US" sz="1000" dirty="0" err="1"/>
              <a:t>terdiri</a:t>
            </a:r>
            <a:r>
              <a:rPr lang="en-US" sz="1000" dirty="0"/>
              <a:t> </a:t>
            </a:r>
            <a:r>
              <a:rPr lang="en-US" sz="1000" dirty="0" err="1"/>
              <a:t>dari</a:t>
            </a:r>
            <a:r>
              <a:rPr lang="en-US" sz="1000" dirty="0"/>
              <a:t> Kota </a:t>
            </a:r>
            <a:r>
              <a:rPr lang="en-US" sz="1000" dirty="0" err="1"/>
              <a:t>Tangerasng</a:t>
            </a:r>
            <a:r>
              <a:rPr lang="en-US" sz="1000" dirty="0"/>
              <a:t> Selatan. </a:t>
            </a:r>
            <a:endParaRPr lang="en-ID" sz="1000" dirty="0"/>
          </a:p>
          <a:p>
            <a:pPr marL="228600" lvl="0" indent="-228600">
              <a:buAutoNum type="arabicPeriod"/>
            </a:pPr>
            <a:r>
              <a:rPr lang="en-US" sz="1000" dirty="0" err="1"/>
              <a:t>Klaster</a:t>
            </a:r>
            <a:r>
              <a:rPr lang="en-US" sz="1000" dirty="0"/>
              <a:t> 2 </a:t>
            </a:r>
            <a:r>
              <a:rPr lang="en-US" sz="1000" dirty="0" err="1"/>
              <a:t>terdiri</a:t>
            </a:r>
            <a:r>
              <a:rPr lang="en-US" sz="1000" dirty="0"/>
              <a:t> </a:t>
            </a:r>
            <a:r>
              <a:rPr lang="en-US" sz="1000" dirty="0" err="1"/>
              <a:t>dari</a:t>
            </a:r>
            <a:r>
              <a:rPr lang="en-US" sz="1000" dirty="0"/>
              <a:t> Kota Tangerang, dan Kota </a:t>
            </a:r>
            <a:r>
              <a:rPr lang="en-US" sz="1000" dirty="0" err="1"/>
              <a:t>Cilegon</a:t>
            </a:r>
            <a:r>
              <a:rPr lang="en-US" sz="1000" dirty="0"/>
              <a:t>.</a:t>
            </a:r>
            <a:endParaRPr lang="en-ID" sz="1000" dirty="0"/>
          </a:p>
          <a:p>
            <a:pPr marL="228600" lvl="0" indent="-228600">
              <a:buAutoNum type="arabicPeriod"/>
            </a:pPr>
            <a:r>
              <a:rPr lang="en-US" sz="1000" dirty="0" err="1"/>
              <a:t>Klaster</a:t>
            </a:r>
            <a:r>
              <a:rPr lang="en-US" sz="1000" dirty="0"/>
              <a:t> 3 </a:t>
            </a:r>
            <a:r>
              <a:rPr lang="en-US" sz="1000" dirty="0" err="1"/>
              <a:t>terdiri</a:t>
            </a:r>
            <a:r>
              <a:rPr lang="en-US" sz="1000" dirty="0"/>
              <a:t> </a:t>
            </a:r>
            <a:r>
              <a:rPr lang="en-US" sz="1000" dirty="0" err="1"/>
              <a:t>dari</a:t>
            </a:r>
            <a:r>
              <a:rPr lang="en-US" sz="1000" dirty="0"/>
              <a:t> Kota Tangerang </a:t>
            </a:r>
            <a:endParaRPr lang="en-ID" sz="1000" dirty="0"/>
          </a:p>
          <a:p>
            <a:pPr marL="228600" lvl="0" indent="-228600">
              <a:buAutoNum type="arabicPeriod"/>
            </a:pPr>
            <a:r>
              <a:rPr lang="en-US" sz="1000" dirty="0" err="1"/>
              <a:t>Klaster</a:t>
            </a:r>
            <a:r>
              <a:rPr lang="en-US" sz="1000" dirty="0"/>
              <a:t> 4 </a:t>
            </a:r>
            <a:r>
              <a:rPr lang="en-US" sz="1000" dirty="0" err="1"/>
              <a:t>terdiri</a:t>
            </a:r>
            <a:r>
              <a:rPr lang="en-US" sz="1000" dirty="0"/>
              <a:t> </a:t>
            </a:r>
            <a:r>
              <a:rPr lang="en-US" sz="1000" dirty="0" err="1"/>
              <a:t>dari</a:t>
            </a:r>
            <a:r>
              <a:rPr lang="en-US" sz="1000" dirty="0"/>
              <a:t> </a:t>
            </a:r>
            <a:r>
              <a:rPr lang="en-US" sz="1000" dirty="0" err="1"/>
              <a:t>Kabupaten</a:t>
            </a:r>
            <a:r>
              <a:rPr lang="en-US" sz="1000" dirty="0"/>
              <a:t> </a:t>
            </a:r>
            <a:r>
              <a:rPr lang="en-US" sz="1000" dirty="0" err="1"/>
              <a:t>Pandeglang</a:t>
            </a:r>
            <a:r>
              <a:rPr lang="en-US" sz="1000" dirty="0"/>
              <a:t>, </a:t>
            </a:r>
            <a:r>
              <a:rPr lang="en-US" sz="1000" dirty="0" err="1"/>
              <a:t>Kabupaten</a:t>
            </a:r>
            <a:r>
              <a:rPr lang="en-US" sz="1000" dirty="0"/>
              <a:t> Tangerang, </a:t>
            </a:r>
            <a:r>
              <a:rPr lang="en-US" sz="1000" dirty="0" err="1"/>
              <a:t>Kabupaten</a:t>
            </a:r>
            <a:r>
              <a:rPr lang="en-US" sz="1000" dirty="0"/>
              <a:t> </a:t>
            </a:r>
            <a:r>
              <a:rPr lang="en-US" sz="1000" dirty="0" err="1"/>
              <a:t>Serang</a:t>
            </a:r>
            <a:r>
              <a:rPr lang="en-US" sz="1000" dirty="0"/>
              <a:t>, Kota </a:t>
            </a:r>
            <a:r>
              <a:rPr lang="en-US" sz="1000" dirty="0" err="1"/>
              <a:t>Serang</a:t>
            </a:r>
            <a:r>
              <a:rPr lang="en-US" sz="1000" dirty="0"/>
              <a:t>. </a:t>
            </a:r>
            <a:endParaRPr lang="en-ID" sz="1000" dirty="0"/>
          </a:p>
        </p:txBody>
      </p:sp>
      <p:graphicFrame>
        <p:nvGraphicFramePr>
          <p:cNvPr id="6" name="Table 5">
            <a:extLst>
              <a:ext uri="{FF2B5EF4-FFF2-40B4-BE49-F238E27FC236}">
                <a16:creationId xmlns:a16="http://schemas.microsoft.com/office/drawing/2014/main" id="{1D416B5E-1B1C-076E-04B2-2F3380361464}"/>
              </a:ext>
            </a:extLst>
          </p:cNvPr>
          <p:cNvGraphicFramePr>
            <a:graphicFrameLocks noGrp="1"/>
          </p:cNvGraphicFramePr>
          <p:nvPr>
            <p:extLst>
              <p:ext uri="{D42A27DB-BD31-4B8C-83A1-F6EECF244321}">
                <p14:modId xmlns:p14="http://schemas.microsoft.com/office/powerpoint/2010/main" val="4202477389"/>
              </p:ext>
            </p:extLst>
          </p:nvPr>
        </p:nvGraphicFramePr>
        <p:xfrm>
          <a:off x="520948" y="1000929"/>
          <a:ext cx="5895975" cy="1193485"/>
        </p:xfrm>
        <a:graphic>
          <a:graphicData uri="http://schemas.openxmlformats.org/drawingml/2006/table">
            <a:tbl>
              <a:tblPr firstRow="1" firstCol="1" bandRow="1">
                <a:tableStyleId>{5C22544A-7EE6-4342-B048-85BDC9FD1C3A}</a:tableStyleId>
              </a:tblPr>
              <a:tblGrid>
                <a:gridCol w="753745">
                  <a:extLst>
                    <a:ext uri="{9D8B030D-6E8A-4147-A177-3AD203B41FA5}">
                      <a16:colId xmlns:a16="http://schemas.microsoft.com/office/drawing/2014/main" val="2763727063"/>
                    </a:ext>
                  </a:extLst>
                </a:gridCol>
                <a:gridCol w="731520">
                  <a:extLst>
                    <a:ext uri="{9D8B030D-6E8A-4147-A177-3AD203B41FA5}">
                      <a16:colId xmlns:a16="http://schemas.microsoft.com/office/drawing/2014/main" val="3706191154"/>
                    </a:ext>
                  </a:extLst>
                </a:gridCol>
                <a:gridCol w="732155">
                  <a:extLst>
                    <a:ext uri="{9D8B030D-6E8A-4147-A177-3AD203B41FA5}">
                      <a16:colId xmlns:a16="http://schemas.microsoft.com/office/drawing/2014/main" val="367120076"/>
                    </a:ext>
                  </a:extLst>
                </a:gridCol>
                <a:gridCol w="732155">
                  <a:extLst>
                    <a:ext uri="{9D8B030D-6E8A-4147-A177-3AD203B41FA5}">
                      <a16:colId xmlns:a16="http://schemas.microsoft.com/office/drawing/2014/main" val="1457691562"/>
                    </a:ext>
                  </a:extLst>
                </a:gridCol>
                <a:gridCol w="732155">
                  <a:extLst>
                    <a:ext uri="{9D8B030D-6E8A-4147-A177-3AD203B41FA5}">
                      <a16:colId xmlns:a16="http://schemas.microsoft.com/office/drawing/2014/main" val="3939149367"/>
                    </a:ext>
                  </a:extLst>
                </a:gridCol>
                <a:gridCol w="732155">
                  <a:extLst>
                    <a:ext uri="{9D8B030D-6E8A-4147-A177-3AD203B41FA5}">
                      <a16:colId xmlns:a16="http://schemas.microsoft.com/office/drawing/2014/main" val="3149147561"/>
                    </a:ext>
                  </a:extLst>
                </a:gridCol>
                <a:gridCol w="732155">
                  <a:extLst>
                    <a:ext uri="{9D8B030D-6E8A-4147-A177-3AD203B41FA5}">
                      <a16:colId xmlns:a16="http://schemas.microsoft.com/office/drawing/2014/main" val="3925884847"/>
                    </a:ext>
                  </a:extLst>
                </a:gridCol>
                <a:gridCol w="749935">
                  <a:extLst>
                    <a:ext uri="{9D8B030D-6E8A-4147-A177-3AD203B41FA5}">
                      <a16:colId xmlns:a16="http://schemas.microsoft.com/office/drawing/2014/main" val="215760318"/>
                    </a:ext>
                  </a:extLst>
                </a:gridCol>
              </a:tblGrid>
              <a:tr h="59690">
                <a:tc>
                  <a:txBody>
                    <a:bodyPr/>
                    <a:lstStyle/>
                    <a:p>
                      <a:pPr algn="ctr">
                        <a:lnSpc>
                          <a:spcPct val="115000"/>
                        </a:lnSpc>
                        <a:spcAft>
                          <a:spcPts val="1000"/>
                        </a:spcAft>
                      </a:pPr>
                      <a:r>
                        <a:rPr lang="en-US" sz="1200">
                          <a:effectLst/>
                        </a:rPr>
                        <a:t>Nilai K</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21460201"/>
                  </a:ext>
                </a:extLst>
              </a:tr>
              <a:tr h="183515">
                <a:tc>
                  <a:txBody>
                    <a:bodyPr/>
                    <a:lstStyle/>
                    <a:p>
                      <a:pPr algn="ctr">
                        <a:lnSpc>
                          <a:spcPct val="115000"/>
                        </a:lnSpc>
                        <a:spcAft>
                          <a:spcPts val="1000"/>
                        </a:spcAft>
                      </a:pPr>
                      <a:r>
                        <a:rPr lang="en-US" sz="1200">
                          <a:effectLst/>
                        </a:rPr>
                        <a:t>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0.0000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37.600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62.4000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100.0000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23.290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21.410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57.720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15312173"/>
                  </a:ext>
                </a:extLst>
              </a:tr>
              <a:tr h="183515">
                <a:tc>
                  <a:txBody>
                    <a:bodyPr/>
                    <a:lstStyle/>
                    <a:p>
                      <a:pPr algn="ctr">
                        <a:lnSpc>
                          <a:spcPct val="115000"/>
                        </a:lnSpc>
                        <a:spcAft>
                          <a:spcPts val="1000"/>
                        </a:spcAft>
                      </a:pPr>
                      <a:r>
                        <a:rPr lang="en-US" sz="1200">
                          <a:effectLst/>
                        </a:rPr>
                        <a:t>5.50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17.0500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41.270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41.6750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99.8850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14.775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29.650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62.225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45053417"/>
                  </a:ext>
                </a:extLst>
              </a:tr>
              <a:tr h="183515">
                <a:tc>
                  <a:txBody>
                    <a:bodyPr/>
                    <a:lstStyle/>
                    <a:p>
                      <a:pPr algn="ctr">
                        <a:lnSpc>
                          <a:spcPct val="115000"/>
                        </a:lnSpc>
                        <a:spcAft>
                          <a:spcPts val="1000"/>
                        </a:spcAft>
                      </a:pPr>
                      <a:r>
                        <a:rPr lang="en-US" sz="1200">
                          <a:effectLst/>
                        </a:rPr>
                        <a:t>2.00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29.6400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61.690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8.6700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98.6800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46.360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11.190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64.610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51553173"/>
                  </a:ext>
                </a:extLst>
              </a:tr>
              <a:tr h="183515">
                <a:tc>
                  <a:txBody>
                    <a:bodyPr/>
                    <a:lstStyle/>
                    <a:p>
                      <a:pPr algn="ctr">
                        <a:lnSpc>
                          <a:spcPct val="115000"/>
                        </a:lnSpc>
                        <a:spcAft>
                          <a:spcPts val="1000"/>
                        </a:spcAft>
                      </a:pPr>
                      <a:r>
                        <a:rPr lang="en-US" sz="1200">
                          <a:effectLst/>
                        </a:rPr>
                        <a:t>3.75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16.3875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69.675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13.9375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99.8275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23.770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21.905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dirty="0">
                          <a:effectLst/>
                        </a:rPr>
                        <a:t>65.005</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04143930"/>
                  </a:ext>
                </a:extLst>
              </a:tr>
            </a:tbl>
          </a:graphicData>
        </a:graphic>
      </p:graphicFrame>
      <p:pic>
        <p:nvPicPr>
          <p:cNvPr id="8" name="Picture 7">
            <a:extLst>
              <a:ext uri="{FF2B5EF4-FFF2-40B4-BE49-F238E27FC236}">
                <a16:creationId xmlns:a16="http://schemas.microsoft.com/office/drawing/2014/main" id="{6CDE9D6C-C558-8C08-1F0F-92AE2FF58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775" y="544318"/>
            <a:ext cx="5040630" cy="3178175"/>
          </a:xfrm>
          <a:prstGeom prst="rect">
            <a:avLst/>
          </a:prstGeom>
        </p:spPr>
      </p:pic>
    </p:spTree>
    <p:extLst>
      <p:ext uri="{BB962C8B-B14F-4D97-AF65-F5344CB8AC3E}">
        <p14:creationId xmlns:p14="http://schemas.microsoft.com/office/powerpoint/2010/main" val="117389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7" grpId="0"/>
      <p:bldP spid="4"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19"/>
          <p:cNvSpPr txBox="1"/>
          <p:nvPr/>
        </p:nvSpPr>
        <p:spPr>
          <a:xfrm>
            <a:off x="280035" y="481871"/>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4. </a:t>
            </a:r>
            <a:r>
              <a:rPr lang="en-ID" altLang="zh-CN" sz="1400" b="1" dirty="0" err="1">
                <a:solidFill>
                  <a:srgbClr val="262626"/>
                </a:solidFill>
                <a:ea typeface="微软雅黑" panose="020B0503020204020204" charset="-122"/>
                <a:sym typeface="+mn-ea"/>
              </a:rPr>
              <a:t>Penentuan</a:t>
            </a:r>
            <a:r>
              <a:rPr lang="en-ID" altLang="zh-CN" sz="1400" b="1" dirty="0">
                <a:solidFill>
                  <a:srgbClr val="262626"/>
                </a:solidFill>
                <a:ea typeface="微软雅黑" panose="020B0503020204020204" charset="-122"/>
                <a:sym typeface="+mn-ea"/>
              </a:rPr>
              <a:t> </a:t>
            </a:r>
            <a:r>
              <a:rPr lang="en-ID" altLang="zh-CN" sz="1400" b="1" dirty="0" err="1">
                <a:solidFill>
                  <a:srgbClr val="262626"/>
                </a:solidFill>
                <a:ea typeface="微软雅黑" panose="020B0503020204020204" charset="-122"/>
                <a:sym typeface="+mn-ea"/>
              </a:rPr>
              <a:t>Klaster</a:t>
            </a:r>
            <a:r>
              <a:rPr lang="en-ID" altLang="zh-CN" sz="1400" b="1" dirty="0">
                <a:solidFill>
                  <a:srgbClr val="262626"/>
                </a:solidFill>
                <a:ea typeface="微软雅黑" panose="020B0503020204020204" charset="-122"/>
                <a:sym typeface="+mn-ea"/>
              </a:rPr>
              <a:t> </a:t>
            </a:r>
            <a:r>
              <a:rPr lang="en-ID" altLang="zh-CN" sz="1400" b="1" dirty="0" err="1">
                <a:solidFill>
                  <a:srgbClr val="262626"/>
                </a:solidFill>
                <a:ea typeface="微软雅黑" panose="020B0503020204020204" charset="-122"/>
                <a:sym typeface="+mn-ea"/>
              </a:rPr>
              <a:t>Terbaik</a:t>
            </a:r>
            <a:endParaRPr lang="zh-CN" altLang="en-US" sz="1400" b="1" dirty="0">
              <a:solidFill>
                <a:srgbClr val="262626"/>
              </a:solidFill>
              <a:ea typeface="微软雅黑" panose="020B0503020204020204" charset="-122"/>
              <a:sym typeface="+mn-ea"/>
            </a:endParaRPr>
          </a:p>
        </p:txBody>
      </p:sp>
      <p:sp>
        <p:nvSpPr>
          <p:cNvPr id="4" name="文本框 119">
            <a:extLst>
              <a:ext uri="{FF2B5EF4-FFF2-40B4-BE49-F238E27FC236}">
                <a16:creationId xmlns:a16="http://schemas.microsoft.com/office/drawing/2014/main" id="{FFD393EF-94D4-8DAF-DEC1-91C3DE412065}"/>
              </a:ext>
            </a:extLst>
          </p:cNvPr>
          <p:cNvSpPr txBox="1"/>
          <p:nvPr/>
        </p:nvSpPr>
        <p:spPr>
          <a:xfrm>
            <a:off x="520948" y="690836"/>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a. Silhouette Index</a:t>
            </a:r>
            <a:endParaRPr lang="zh-CN" altLang="en-US" sz="1400" b="1" dirty="0">
              <a:solidFill>
                <a:srgbClr val="262626"/>
              </a:solidFill>
              <a:ea typeface="微软雅黑" panose="020B0503020204020204" charset="-122"/>
              <a:sym typeface="+mn-ea"/>
            </a:endParaRPr>
          </a:p>
        </p:txBody>
      </p:sp>
      <p:sp>
        <p:nvSpPr>
          <p:cNvPr id="9" name="文本框 119">
            <a:extLst>
              <a:ext uri="{FF2B5EF4-FFF2-40B4-BE49-F238E27FC236}">
                <a16:creationId xmlns:a16="http://schemas.microsoft.com/office/drawing/2014/main" id="{3F58E6BB-BFD5-1674-722D-453D816E7F9B}"/>
              </a:ext>
            </a:extLst>
          </p:cNvPr>
          <p:cNvSpPr txBox="1"/>
          <p:nvPr/>
        </p:nvSpPr>
        <p:spPr>
          <a:xfrm>
            <a:off x="417431" y="4030153"/>
            <a:ext cx="5396773"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a:t>Pada </a:t>
            </a:r>
            <a:r>
              <a:rPr lang="en-US" sz="1400" dirty="0" err="1"/>
              <a:t>gambar</a:t>
            </a:r>
            <a:r>
              <a:rPr lang="en-US" sz="1400" dirty="0"/>
              <a:t> </a:t>
            </a:r>
            <a:r>
              <a:rPr lang="en-US" sz="1400" dirty="0" err="1"/>
              <a:t>diatas</a:t>
            </a:r>
            <a:r>
              <a:rPr lang="en-US" sz="1400" dirty="0"/>
              <a:t>  </a:t>
            </a:r>
            <a:r>
              <a:rPr lang="en-US" sz="1400" dirty="0" err="1"/>
              <a:t>menunjukkan</a:t>
            </a:r>
            <a:r>
              <a:rPr lang="en-US" sz="1400" dirty="0"/>
              <a:t> </a:t>
            </a:r>
            <a:r>
              <a:rPr lang="id-ID" sz="1400" dirty="0"/>
              <a:t>hasil </a:t>
            </a:r>
            <a:r>
              <a:rPr lang="en-US" sz="1400" i="1" dirty="0"/>
              <a:t>Silhouette Index</a:t>
            </a:r>
            <a:r>
              <a:rPr lang="en-US" sz="1400" dirty="0"/>
              <a:t> </a:t>
            </a:r>
            <a:r>
              <a:rPr lang="en-US" sz="1400" dirty="0" err="1"/>
              <a:t>bahwa</a:t>
            </a:r>
            <a:r>
              <a:rPr lang="en-US" sz="1400" dirty="0"/>
              <a:t> </a:t>
            </a:r>
            <a:r>
              <a:rPr lang="en-US" sz="1400" dirty="0" err="1"/>
              <a:t>Klaster</a:t>
            </a:r>
            <a:r>
              <a:rPr lang="en-US" sz="1400" dirty="0"/>
              <a:t> 2 </a:t>
            </a:r>
            <a:r>
              <a:rPr lang="en-US" sz="1400" dirty="0" err="1"/>
              <a:t>mendapat</a:t>
            </a:r>
            <a:r>
              <a:rPr lang="en-US" sz="1400" dirty="0"/>
              <a:t> </a:t>
            </a:r>
            <a:r>
              <a:rPr lang="en-US" sz="1400" dirty="0" err="1"/>
              <a:t>nilai</a:t>
            </a:r>
            <a:r>
              <a:rPr lang="en-US" sz="1400" dirty="0"/>
              <a:t> </a:t>
            </a:r>
            <a:r>
              <a:rPr lang="en-US" sz="1400" dirty="0" err="1"/>
              <a:t>tertinggi</a:t>
            </a:r>
            <a:r>
              <a:rPr lang="en-US" sz="1400" dirty="0"/>
              <a:t>, yang </a:t>
            </a:r>
            <a:r>
              <a:rPr lang="en-US" sz="1400" dirty="0" err="1"/>
              <a:t>artinya</a:t>
            </a:r>
            <a:r>
              <a:rPr lang="en-US" sz="1400" dirty="0"/>
              <a:t> </a:t>
            </a:r>
            <a:r>
              <a:rPr lang="en-US" sz="1400" dirty="0" err="1"/>
              <a:t>memiliki</a:t>
            </a:r>
            <a:r>
              <a:rPr lang="en-US" sz="1400" dirty="0"/>
              <a:t> </a:t>
            </a:r>
            <a:r>
              <a:rPr lang="en-US" sz="1400" dirty="0" err="1"/>
              <a:t>nilai</a:t>
            </a:r>
            <a:r>
              <a:rPr lang="en-US" sz="1400" dirty="0"/>
              <a:t> </a:t>
            </a:r>
            <a:r>
              <a:rPr lang="en-US" sz="1400" dirty="0" err="1"/>
              <a:t>keakuratan</a:t>
            </a:r>
            <a:r>
              <a:rPr lang="en-US" sz="1400" dirty="0"/>
              <a:t> </a:t>
            </a:r>
            <a:r>
              <a:rPr lang="en-US" sz="1400" dirty="0" err="1"/>
              <a:t>terbaik</a:t>
            </a:r>
            <a:r>
              <a:rPr lang="en-US" sz="1400" dirty="0"/>
              <a:t> </a:t>
            </a:r>
            <a:r>
              <a:rPr lang="en-US" sz="1400" dirty="0" err="1"/>
              <a:t>dibandingkan</a:t>
            </a:r>
            <a:r>
              <a:rPr lang="en-US" sz="1400" dirty="0"/>
              <a:t> </a:t>
            </a:r>
            <a:r>
              <a:rPr lang="en-US" sz="1400" dirty="0" err="1"/>
              <a:t>dengan</a:t>
            </a:r>
            <a:r>
              <a:rPr lang="en-US" sz="1400" dirty="0"/>
              <a:t> </a:t>
            </a:r>
            <a:r>
              <a:rPr lang="en-US" sz="1400" dirty="0" err="1"/>
              <a:t>Klaster</a:t>
            </a:r>
            <a:r>
              <a:rPr lang="en-US" sz="1400" dirty="0"/>
              <a:t> 3 dan </a:t>
            </a:r>
            <a:r>
              <a:rPr lang="en-US" sz="1400" dirty="0" err="1"/>
              <a:t>Klaster</a:t>
            </a:r>
            <a:r>
              <a:rPr lang="en-US" sz="1400" dirty="0"/>
              <a:t> 4. Nilai </a:t>
            </a:r>
            <a:r>
              <a:rPr lang="en-US" sz="1400" i="1" dirty="0"/>
              <a:t>silhouette index</a:t>
            </a:r>
            <a:r>
              <a:rPr lang="en-US" sz="1400" dirty="0"/>
              <a:t> 0.5336415 </a:t>
            </a:r>
            <a:r>
              <a:rPr lang="en-US" sz="1400" dirty="0" err="1"/>
              <a:t>menunjukkan</a:t>
            </a:r>
            <a:r>
              <a:rPr lang="en-US" sz="1400" dirty="0"/>
              <a:t> </a:t>
            </a:r>
            <a:r>
              <a:rPr lang="en-US" sz="1400" dirty="0" err="1"/>
              <a:t>struktur</a:t>
            </a:r>
            <a:r>
              <a:rPr lang="en-US" sz="1400" dirty="0"/>
              <a:t> </a:t>
            </a:r>
            <a:r>
              <a:rPr lang="en-US" sz="1400" dirty="0" err="1"/>
              <a:t>nilai</a:t>
            </a:r>
            <a:r>
              <a:rPr lang="en-US" sz="1400" dirty="0"/>
              <a:t> yang </a:t>
            </a:r>
            <a:r>
              <a:rPr lang="en-US" sz="1400" dirty="0" err="1"/>
              <a:t>baik</a:t>
            </a:r>
            <a:r>
              <a:rPr lang="en-US" sz="1400" dirty="0"/>
              <a:t> </a:t>
            </a:r>
            <a:r>
              <a:rPr lang="en-US" sz="1400" dirty="0" err="1"/>
              <a:t>dari</a:t>
            </a:r>
            <a:r>
              <a:rPr lang="en-US" sz="1400" dirty="0"/>
              <a:t> </a:t>
            </a:r>
            <a:r>
              <a:rPr lang="en-US" sz="1400" dirty="0" err="1"/>
              <a:t>pembentukan</a:t>
            </a:r>
            <a:r>
              <a:rPr lang="en-US" sz="1400" dirty="0"/>
              <a:t> </a:t>
            </a:r>
            <a:r>
              <a:rPr lang="en-US" sz="1400" dirty="0" err="1"/>
              <a:t>klaster</a:t>
            </a:r>
            <a:r>
              <a:rPr lang="en-US" sz="1400" dirty="0"/>
              <a:t>.</a:t>
            </a:r>
            <a:endParaRPr lang="en-ID" sz="1400" dirty="0"/>
          </a:p>
        </p:txBody>
      </p:sp>
      <p:pic>
        <p:nvPicPr>
          <p:cNvPr id="2" name="Picture 1">
            <a:extLst>
              <a:ext uri="{FF2B5EF4-FFF2-40B4-BE49-F238E27FC236}">
                <a16:creationId xmlns:a16="http://schemas.microsoft.com/office/drawing/2014/main" id="{B40031B4-37C8-A76D-84CE-B12C5061F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48" y="998613"/>
            <a:ext cx="4594860" cy="2822575"/>
          </a:xfrm>
          <a:prstGeom prst="rect">
            <a:avLst/>
          </a:prstGeom>
        </p:spPr>
      </p:pic>
    </p:spTree>
    <p:extLst>
      <p:ext uri="{BB962C8B-B14F-4D97-AF65-F5344CB8AC3E}">
        <p14:creationId xmlns:p14="http://schemas.microsoft.com/office/powerpoint/2010/main" val="383105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7" grpId="0"/>
      <p:bldP spid="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19"/>
          <p:cNvSpPr txBox="1"/>
          <p:nvPr/>
        </p:nvSpPr>
        <p:spPr>
          <a:xfrm>
            <a:off x="280035" y="348428"/>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5. </a:t>
            </a:r>
            <a:r>
              <a:rPr lang="en-ID" altLang="zh-CN" sz="1400" b="1" dirty="0" err="1">
                <a:solidFill>
                  <a:srgbClr val="262626"/>
                </a:solidFill>
                <a:ea typeface="微软雅黑" panose="020B0503020204020204" charset="-122"/>
                <a:sym typeface="+mn-ea"/>
              </a:rPr>
              <a:t>Interpretasi</a:t>
            </a:r>
            <a:r>
              <a:rPr lang="en-ID" altLang="zh-CN" sz="1400" b="1" dirty="0">
                <a:solidFill>
                  <a:srgbClr val="262626"/>
                </a:solidFill>
                <a:ea typeface="微软雅黑" panose="020B0503020204020204" charset="-122"/>
                <a:sym typeface="+mn-ea"/>
              </a:rPr>
              <a:t> Hasil </a:t>
            </a:r>
            <a:r>
              <a:rPr lang="en-ID" altLang="zh-CN" sz="1400" b="1" dirty="0" err="1">
                <a:solidFill>
                  <a:srgbClr val="262626"/>
                </a:solidFill>
                <a:ea typeface="微软雅黑" panose="020B0503020204020204" charset="-122"/>
                <a:sym typeface="+mn-ea"/>
              </a:rPr>
              <a:t>Klaster</a:t>
            </a:r>
            <a:endParaRPr lang="zh-CN" altLang="en-US" sz="1400" b="1" dirty="0">
              <a:solidFill>
                <a:srgbClr val="262626"/>
              </a:solidFill>
              <a:ea typeface="微软雅黑" panose="020B0503020204020204" charset="-122"/>
              <a:sym typeface="+mn-ea"/>
            </a:endParaRPr>
          </a:p>
        </p:txBody>
      </p:sp>
      <p:sp>
        <p:nvSpPr>
          <p:cNvPr id="4" name="文本框 119">
            <a:extLst>
              <a:ext uri="{FF2B5EF4-FFF2-40B4-BE49-F238E27FC236}">
                <a16:creationId xmlns:a16="http://schemas.microsoft.com/office/drawing/2014/main" id="{FFD393EF-94D4-8DAF-DEC1-91C3DE412065}"/>
              </a:ext>
            </a:extLst>
          </p:cNvPr>
          <p:cNvSpPr txBox="1"/>
          <p:nvPr/>
        </p:nvSpPr>
        <p:spPr>
          <a:xfrm>
            <a:off x="280035" y="589619"/>
            <a:ext cx="34724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    a. </a:t>
            </a:r>
            <a:r>
              <a:rPr lang="en-ID" altLang="zh-CN" sz="1400" b="1" dirty="0" err="1">
                <a:solidFill>
                  <a:srgbClr val="262626"/>
                </a:solidFill>
                <a:ea typeface="微软雅黑" panose="020B0503020204020204" charset="-122"/>
                <a:sym typeface="+mn-ea"/>
              </a:rPr>
              <a:t>Pembentukan</a:t>
            </a:r>
            <a:r>
              <a:rPr lang="en-ID" altLang="zh-CN" sz="1400" b="1" dirty="0">
                <a:solidFill>
                  <a:srgbClr val="262626"/>
                </a:solidFill>
                <a:ea typeface="微软雅黑" panose="020B0503020204020204" charset="-122"/>
                <a:sym typeface="+mn-ea"/>
              </a:rPr>
              <a:t> 2 </a:t>
            </a:r>
            <a:r>
              <a:rPr lang="en-ID" altLang="zh-CN" sz="1400" b="1" dirty="0" err="1">
                <a:solidFill>
                  <a:srgbClr val="262626"/>
                </a:solidFill>
                <a:ea typeface="微软雅黑" panose="020B0503020204020204" charset="-122"/>
                <a:sym typeface="+mn-ea"/>
              </a:rPr>
              <a:t>Klaster</a:t>
            </a:r>
            <a:endParaRPr lang="zh-CN" altLang="en-US" sz="1400" b="1" dirty="0">
              <a:solidFill>
                <a:srgbClr val="262626"/>
              </a:solidFill>
              <a:ea typeface="微软雅黑" panose="020B0503020204020204" charset="-122"/>
              <a:sym typeface="+mn-ea"/>
            </a:endParaRPr>
          </a:p>
        </p:txBody>
      </p:sp>
      <p:graphicFrame>
        <p:nvGraphicFramePr>
          <p:cNvPr id="6" name="Table 5">
            <a:extLst>
              <a:ext uri="{FF2B5EF4-FFF2-40B4-BE49-F238E27FC236}">
                <a16:creationId xmlns:a16="http://schemas.microsoft.com/office/drawing/2014/main" id="{9912008A-915D-22FF-10B1-27A0D0162559}"/>
              </a:ext>
            </a:extLst>
          </p:cNvPr>
          <p:cNvGraphicFramePr>
            <a:graphicFrameLocks noGrp="1"/>
          </p:cNvGraphicFramePr>
          <p:nvPr>
            <p:extLst>
              <p:ext uri="{D42A27DB-BD31-4B8C-83A1-F6EECF244321}">
                <p14:modId xmlns:p14="http://schemas.microsoft.com/office/powerpoint/2010/main" val="3386140789"/>
              </p:ext>
            </p:extLst>
          </p:nvPr>
        </p:nvGraphicFramePr>
        <p:xfrm>
          <a:off x="508644" y="938445"/>
          <a:ext cx="6487694" cy="1005495"/>
        </p:xfrm>
        <a:graphic>
          <a:graphicData uri="http://schemas.openxmlformats.org/drawingml/2006/table">
            <a:tbl>
              <a:tblPr firstRow="1" firstCol="1" bandRow="1">
                <a:tableStyleId>{5C22544A-7EE6-4342-B048-85BDC9FD1C3A}</a:tableStyleId>
              </a:tblPr>
              <a:tblGrid>
                <a:gridCol w="829391">
                  <a:extLst>
                    <a:ext uri="{9D8B030D-6E8A-4147-A177-3AD203B41FA5}">
                      <a16:colId xmlns:a16="http://schemas.microsoft.com/office/drawing/2014/main" val="1159284021"/>
                    </a:ext>
                  </a:extLst>
                </a:gridCol>
                <a:gridCol w="804935">
                  <a:extLst>
                    <a:ext uri="{9D8B030D-6E8A-4147-A177-3AD203B41FA5}">
                      <a16:colId xmlns:a16="http://schemas.microsoft.com/office/drawing/2014/main" val="104477544"/>
                    </a:ext>
                  </a:extLst>
                </a:gridCol>
                <a:gridCol w="805634">
                  <a:extLst>
                    <a:ext uri="{9D8B030D-6E8A-4147-A177-3AD203B41FA5}">
                      <a16:colId xmlns:a16="http://schemas.microsoft.com/office/drawing/2014/main" val="1710293003"/>
                    </a:ext>
                  </a:extLst>
                </a:gridCol>
                <a:gridCol w="805634">
                  <a:extLst>
                    <a:ext uri="{9D8B030D-6E8A-4147-A177-3AD203B41FA5}">
                      <a16:colId xmlns:a16="http://schemas.microsoft.com/office/drawing/2014/main" val="4176543709"/>
                    </a:ext>
                  </a:extLst>
                </a:gridCol>
                <a:gridCol w="805634">
                  <a:extLst>
                    <a:ext uri="{9D8B030D-6E8A-4147-A177-3AD203B41FA5}">
                      <a16:colId xmlns:a16="http://schemas.microsoft.com/office/drawing/2014/main" val="2860178100"/>
                    </a:ext>
                  </a:extLst>
                </a:gridCol>
                <a:gridCol w="805634">
                  <a:extLst>
                    <a:ext uri="{9D8B030D-6E8A-4147-A177-3AD203B41FA5}">
                      <a16:colId xmlns:a16="http://schemas.microsoft.com/office/drawing/2014/main" val="2766405809"/>
                    </a:ext>
                  </a:extLst>
                </a:gridCol>
                <a:gridCol w="805634">
                  <a:extLst>
                    <a:ext uri="{9D8B030D-6E8A-4147-A177-3AD203B41FA5}">
                      <a16:colId xmlns:a16="http://schemas.microsoft.com/office/drawing/2014/main" val="1222301265"/>
                    </a:ext>
                  </a:extLst>
                </a:gridCol>
                <a:gridCol w="825198">
                  <a:extLst>
                    <a:ext uri="{9D8B030D-6E8A-4147-A177-3AD203B41FA5}">
                      <a16:colId xmlns:a16="http://schemas.microsoft.com/office/drawing/2014/main" val="1633684585"/>
                    </a:ext>
                  </a:extLst>
                </a:gridCol>
              </a:tblGrid>
              <a:tr h="195330">
                <a:tc>
                  <a:txBody>
                    <a:bodyPr/>
                    <a:lstStyle/>
                    <a:p>
                      <a:pPr algn="ctr">
                        <a:lnSpc>
                          <a:spcPct val="115000"/>
                        </a:lnSpc>
                        <a:spcAft>
                          <a:spcPts val="1000"/>
                        </a:spcAft>
                      </a:pPr>
                      <a:r>
                        <a:rPr lang="en-US" sz="1200">
                          <a:effectLst/>
                        </a:rPr>
                        <a:t>Nilai K</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dirty="0">
                          <a:effectLst/>
                        </a:rPr>
                        <a:t>X2</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X10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66737172"/>
                  </a:ext>
                </a:extLst>
              </a:tr>
              <a:tr h="404481">
                <a:tc>
                  <a:txBody>
                    <a:bodyPr/>
                    <a:lstStyle/>
                    <a:p>
                      <a:pPr algn="ctr">
                        <a:lnSpc>
                          <a:spcPct val="115000"/>
                        </a:lnSpc>
                        <a:spcAft>
                          <a:spcPts val="1000"/>
                        </a:spcAft>
                      </a:pPr>
                      <a:r>
                        <a:rPr lang="en-US" sz="1200" dirty="0">
                          <a:effectLst/>
                        </a:rPr>
                        <a:t>6.333333 </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11.36667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dirty="0">
                          <a:effectLst/>
                        </a:rPr>
                        <a:t>40.04667 </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48.58333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99.92333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17.61333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26.90333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60.72333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8406928"/>
                  </a:ext>
                </a:extLst>
              </a:tr>
              <a:tr h="404481">
                <a:tc>
                  <a:txBody>
                    <a:bodyPr/>
                    <a:lstStyle/>
                    <a:p>
                      <a:pPr algn="ctr">
                        <a:lnSpc>
                          <a:spcPct val="115000"/>
                        </a:lnSpc>
                        <a:spcAft>
                          <a:spcPts val="1000"/>
                        </a:spcAft>
                      </a:pPr>
                      <a:r>
                        <a:rPr lang="en-US" sz="1200">
                          <a:effectLst/>
                        </a:rPr>
                        <a:t>3.400000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19.03800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68.07800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12.88400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99.59800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28.28800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a:effectLst/>
                        </a:rPr>
                        <a:t>19.76200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200" dirty="0">
                          <a:effectLst/>
                        </a:rPr>
                        <a:t>64.92600</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65257379"/>
                  </a:ext>
                </a:extLst>
              </a:tr>
            </a:tbl>
          </a:graphicData>
        </a:graphic>
      </p:graphicFrame>
      <p:sp>
        <p:nvSpPr>
          <p:cNvPr id="7" name="文本框 119">
            <a:extLst>
              <a:ext uri="{FF2B5EF4-FFF2-40B4-BE49-F238E27FC236}">
                <a16:creationId xmlns:a16="http://schemas.microsoft.com/office/drawing/2014/main" id="{919D5AA2-637A-DE09-E082-C731F45B97FB}"/>
              </a:ext>
            </a:extLst>
          </p:cNvPr>
          <p:cNvSpPr txBox="1"/>
          <p:nvPr/>
        </p:nvSpPr>
        <p:spPr>
          <a:xfrm>
            <a:off x="443935" y="2031532"/>
            <a:ext cx="5942491" cy="41549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a:t>Hasil </a:t>
            </a:r>
            <a:r>
              <a:rPr lang="en-US" sz="1200" dirty="0" err="1"/>
              <a:t>dari</a:t>
            </a:r>
            <a:r>
              <a:rPr lang="en-US" sz="1200" dirty="0"/>
              <a:t> </a:t>
            </a:r>
            <a:r>
              <a:rPr lang="en-US" sz="1200" dirty="0" err="1"/>
              <a:t>pengujian</a:t>
            </a:r>
            <a:r>
              <a:rPr lang="en-US" sz="1200" dirty="0"/>
              <a:t> </a:t>
            </a:r>
            <a:r>
              <a:rPr lang="en-US" sz="1200" i="1" dirty="0"/>
              <a:t>Silhouette Index</a:t>
            </a:r>
            <a:r>
              <a:rPr lang="en-US" sz="1200" dirty="0"/>
              <a:t> </a:t>
            </a:r>
            <a:r>
              <a:rPr lang="en-US" sz="1200" dirty="0" err="1"/>
              <a:t>menunjukkan</a:t>
            </a:r>
            <a:r>
              <a:rPr lang="en-US" sz="1200" dirty="0"/>
              <a:t> </a:t>
            </a:r>
            <a:r>
              <a:rPr lang="en-US" sz="1200" dirty="0" err="1"/>
              <a:t>bahwa</a:t>
            </a:r>
            <a:r>
              <a:rPr lang="en-US" sz="1200" dirty="0"/>
              <a:t> </a:t>
            </a:r>
            <a:r>
              <a:rPr lang="en-US" sz="1200" dirty="0" err="1"/>
              <a:t>pembentuk</a:t>
            </a:r>
            <a:r>
              <a:rPr lang="en-US" sz="1200" dirty="0"/>
              <a:t> 2 </a:t>
            </a:r>
            <a:r>
              <a:rPr lang="en-US" sz="1200" dirty="0" err="1"/>
              <a:t>Klaster</a:t>
            </a:r>
            <a:r>
              <a:rPr lang="en-US" sz="1200" dirty="0"/>
              <a:t> </a:t>
            </a:r>
            <a:r>
              <a:rPr lang="en-US" sz="1200" dirty="0" err="1"/>
              <a:t>memiliki</a:t>
            </a:r>
            <a:r>
              <a:rPr lang="en-US" sz="1200" dirty="0"/>
              <a:t> </a:t>
            </a:r>
            <a:r>
              <a:rPr lang="en-US" sz="1200" dirty="0" err="1"/>
              <a:t>nilai</a:t>
            </a:r>
            <a:r>
              <a:rPr lang="en-US" sz="1200" dirty="0"/>
              <a:t> </a:t>
            </a:r>
            <a:r>
              <a:rPr lang="en-US" sz="1200" dirty="0" err="1"/>
              <a:t>keakuratan</a:t>
            </a:r>
            <a:r>
              <a:rPr lang="en-US" sz="1200" dirty="0"/>
              <a:t> </a:t>
            </a:r>
            <a:r>
              <a:rPr lang="en-US" sz="1200" dirty="0" err="1"/>
              <a:t>terbaik</a:t>
            </a:r>
            <a:r>
              <a:rPr lang="en-US" sz="1200" dirty="0"/>
              <a:t>, </a:t>
            </a:r>
            <a:r>
              <a:rPr lang="en-US" sz="1200" dirty="0" err="1"/>
              <a:t>berikutnya</a:t>
            </a:r>
            <a:r>
              <a:rPr lang="en-US" sz="1200" dirty="0"/>
              <a:t> </a:t>
            </a:r>
            <a:r>
              <a:rPr lang="en-US" sz="1200" dirty="0" err="1"/>
              <a:t>menentukan</a:t>
            </a:r>
            <a:r>
              <a:rPr lang="en-US" sz="1200" dirty="0"/>
              <a:t> </a:t>
            </a:r>
            <a:r>
              <a:rPr lang="en-US" sz="1200" dirty="0" err="1"/>
              <a:t>indikator</a:t>
            </a:r>
            <a:r>
              <a:rPr lang="en-US" sz="1200" dirty="0"/>
              <a:t> </a:t>
            </a:r>
            <a:r>
              <a:rPr lang="en-US" sz="1200" dirty="0" err="1"/>
              <a:t>kemiskinan</a:t>
            </a:r>
            <a:r>
              <a:rPr lang="en-US" sz="1200" dirty="0"/>
              <a:t> pada masing-masing </a:t>
            </a:r>
            <a:r>
              <a:rPr lang="en-US" sz="1200" dirty="0" err="1"/>
              <a:t>klaster</a:t>
            </a:r>
            <a:r>
              <a:rPr lang="en-US" sz="1200" dirty="0"/>
              <a:t>. </a:t>
            </a:r>
            <a:r>
              <a:rPr lang="en-US" sz="1200" dirty="0" err="1"/>
              <a:t>Dengan</a:t>
            </a:r>
            <a:r>
              <a:rPr lang="en-US" sz="1200" dirty="0"/>
              <a:t> </a:t>
            </a:r>
            <a:r>
              <a:rPr lang="en-US" sz="1200" dirty="0" err="1"/>
              <a:t>menggunakan</a:t>
            </a:r>
            <a:r>
              <a:rPr lang="en-US" sz="1200" dirty="0"/>
              <a:t> </a:t>
            </a:r>
            <a:r>
              <a:rPr lang="en-US" sz="1200" dirty="0" err="1"/>
              <a:t>hasil</a:t>
            </a:r>
            <a:r>
              <a:rPr lang="en-US" sz="1200" dirty="0"/>
              <a:t> </a:t>
            </a:r>
            <a:r>
              <a:rPr lang="en-US" sz="1200" dirty="0" err="1"/>
              <a:t>tabel</a:t>
            </a:r>
            <a:r>
              <a:rPr lang="en-US" sz="1200" dirty="0"/>
              <a:t> 4.1. </a:t>
            </a:r>
            <a:r>
              <a:rPr lang="en-US" sz="1200" dirty="0" err="1"/>
              <a:t>dapat</a:t>
            </a:r>
            <a:r>
              <a:rPr lang="en-US" sz="1200" dirty="0"/>
              <a:t> </a:t>
            </a:r>
            <a:r>
              <a:rPr lang="en-US" sz="1200" dirty="0" err="1"/>
              <a:t>ditentukan</a:t>
            </a:r>
            <a:r>
              <a:rPr lang="en-US" sz="1200" dirty="0"/>
              <a:t> </a:t>
            </a:r>
            <a:r>
              <a:rPr lang="en-US" sz="1200" dirty="0" err="1"/>
              <a:t>indikator</a:t>
            </a:r>
            <a:r>
              <a:rPr lang="en-US" sz="1200" dirty="0"/>
              <a:t> </a:t>
            </a:r>
            <a:r>
              <a:rPr lang="en-US" sz="1200" dirty="0" err="1"/>
              <a:t>kemiskinan</a:t>
            </a:r>
            <a:r>
              <a:rPr lang="en-US" sz="1200" dirty="0"/>
              <a:t> </a:t>
            </a:r>
            <a:r>
              <a:rPr lang="en-US" sz="1200" dirty="0" err="1"/>
              <a:t>tertinggi</a:t>
            </a:r>
            <a:r>
              <a:rPr lang="en-US" sz="1200" dirty="0"/>
              <a:t> dan </a:t>
            </a:r>
            <a:r>
              <a:rPr lang="en-US" sz="1200" dirty="0" err="1"/>
              <a:t>terendah</a:t>
            </a:r>
            <a:r>
              <a:rPr lang="en-US" sz="1200" dirty="0"/>
              <a:t> masing-masing </a:t>
            </a:r>
            <a:r>
              <a:rPr lang="en-US" sz="1200" dirty="0" err="1"/>
              <a:t>klaster</a:t>
            </a:r>
            <a:r>
              <a:rPr lang="en-US" sz="1200" dirty="0"/>
              <a:t>. </a:t>
            </a:r>
            <a:r>
              <a:rPr lang="en-US" sz="1200" dirty="0" err="1"/>
              <a:t>Berdasarkan</a:t>
            </a:r>
            <a:r>
              <a:rPr lang="en-US" sz="1200" dirty="0"/>
              <a:t> </a:t>
            </a:r>
            <a:r>
              <a:rPr lang="en-US" sz="1200" dirty="0" err="1"/>
              <a:t>hasil</a:t>
            </a:r>
            <a:r>
              <a:rPr lang="en-US" sz="1200" dirty="0"/>
              <a:t> </a:t>
            </a:r>
            <a:r>
              <a:rPr lang="en-US" sz="1200" dirty="0" err="1"/>
              <a:t>tabel</a:t>
            </a:r>
            <a:r>
              <a:rPr lang="en-US" sz="1200" dirty="0"/>
              <a:t> 4.1. </a:t>
            </a:r>
            <a:r>
              <a:rPr lang="en-US" sz="1200" dirty="0" err="1"/>
              <a:t>diperoleh</a:t>
            </a:r>
            <a:r>
              <a:rPr lang="en-US" sz="1200" dirty="0"/>
              <a:t> </a:t>
            </a:r>
            <a:r>
              <a:rPr lang="en-US" sz="1200" dirty="0" err="1"/>
              <a:t>bahwa</a:t>
            </a:r>
            <a:r>
              <a:rPr lang="en-US" sz="1200" dirty="0"/>
              <a:t> </a:t>
            </a:r>
            <a:r>
              <a:rPr lang="en-US" sz="1200" dirty="0" err="1"/>
              <a:t>pola</a:t>
            </a:r>
            <a:r>
              <a:rPr lang="en-US" sz="1200" dirty="0"/>
              <a:t> </a:t>
            </a:r>
            <a:r>
              <a:rPr lang="en-US" sz="1200" dirty="0" err="1"/>
              <a:t>klaster</a:t>
            </a:r>
            <a:r>
              <a:rPr lang="en-US" sz="1200" dirty="0"/>
              <a:t> yang </a:t>
            </a:r>
            <a:r>
              <a:rPr lang="en-US" sz="1200" dirty="0" err="1"/>
              <a:t>terbentuk</a:t>
            </a:r>
            <a:r>
              <a:rPr lang="en-US" sz="1200" dirty="0"/>
              <a:t> </a:t>
            </a:r>
            <a:r>
              <a:rPr lang="en-US" sz="1200" dirty="0" err="1"/>
              <a:t>adalah</a:t>
            </a:r>
            <a:r>
              <a:rPr lang="en-US" sz="1200" dirty="0"/>
              <a:t> </a:t>
            </a:r>
            <a:r>
              <a:rPr lang="en-US" sz="1200" dirty="0" err="1"/>
              <a:t>sebagai</a:t>
            </a:r>
            <a:r>
              <a:rPr lang="en-US" sz="1200" dirty="0"/>
              <a:t> </a:t>
            </a:r>
            <a:r>
              <a:rPr lang="en-US" sz="1200" dirty="0" err="1"/>
              <a:t>berikut</a:t>
            </a:r>
            <a:r>
              <a:rPr lang="en-US" sz="1200" dirty="0"/>
              <a:t>:</a:t>
            </a:r>
            <a:endParaRPr lang="en-ID" sz="1200" dirty="0"/>
          </a:p>
          <a:p>
            <a:pPr marL="228600" lvl="0" indent="-228600" algn="just">
              <a:buAutoNum type="arabicPeriod"/>
            </a:pPr>
            <a:r>
              <a:rPr lang="en-US" sz="1200" dirty="0"/>
              <a:t>Pada </a:t>
            </a:r>
            <a:r>
              <a:rPr lang="en-US" sz="1200" dirty="0" err="1"/>
              <a:t>klaster</a:t>
            </a:r>
            <a:r>
              <a:rPr lang="en-US" sz="1200" dirty="0"/>
              <a:t> 1 </a:t>
            </a:r>
            <a:r>
              <a:rPr lang="en-US" sz="1200" dirty="0" err="1"/>
              <a:t>terdiri</a:t>
            </a:r>
            <a:r>
              <a:rPr lang="en-US" sz="1200" dirty="0"/>
              <a:t> </a:t>
            </a:r>
            <a:r>
              <a:rPr lang="en-US" sz="1200" dirty="0" err="1"/>
              <a:t>dari</a:t>
            </a:r>
            <a:r>
              <a:rPr lang="en-US" sz="1200" dirty="0"/>
              <a:t> Kota Tangerang, Kota </a:t>
            </a:r>
            <a:r>
              <a:rPr lang="en-US" sz="1200" dirty="0" err="1"/>
              <a:t>Cilegon</a:t>
            </a:r>
            <a:r>
              <a:rPr lang="en-US" sz="1200" dirty="0"/>
              <a:t> dan Kota Tangerang Selatan </a:t>
            </a:r>
            <a:r>
              <a:rPr lang="en-US" sz="1200" dirty="0" err="1"/>
              <a:t>sektor</a:t>
            </a:r>
            <a:r>
              <a:rPr lang="en-US" sz="1200" dirty="0"/>
              <a:t> </a:t>
            </a:r>
            <a:r>
              <a:rPr lang="en-US" sz="1200" dirty="0" err="1"/>
              <a:t>kemiskinan</a:t>
            </a:r>
            <a:r>
              <a:rPr lang="en-US" sz="1200" dirty="0"/>
              <a:t>. </a:t>
            </a:r>
            <a:r>
              <a:rPr lang="en-US" sz="1200" dirty="0" err="1"/>
              <a:t>Sektor</a:t>
            </a:r>
            <a:r>
              <a:rPr lang="en-US" sz="1200" dirty="0"/>
              <a:t> </a:t>
            </a:r>
            <a:r>
              <a:rPr lang="en-US" sz="1200" dirty="0" err="1"/>
              <a:t>kemiskinan</a:t>
            </a:r>
            <a:r>
              <a:rPr lang="en-US" sz="1200" dirty="0"/>
              <a:t> pada </a:t>
            </a:r>
            <a:r>
              <a:rPr lang="en-US" sz="1200" dirty="0" err="1"/>
              <a:t>klaster</a:t>
            </a:r>
            <a:r>
              <a:rPr lang="en-US" sz="1200" dirty="0"/>
              <a:t> 2 </a:t>
            </a:r>
            <a:r>
              <a:rPr lang="en-US" sz="1200" dirty="0" err="1"/>
              <a:t>berkaitan</a:t>
            </a:r>
            <a:r>
              <a:rPr lang="en-US" sz="1200" dirty="0"/>
              <a:t> </a:t>
            </a:r>
            <a:r>
              <a:rPr lang="en-US" sz="1200" dirty="0" err="1"/>
              <a:t>dengan</a:t>
            </a:r>
            <a:r>
              <a:rPr lang="en-US" sz="1200" dirty="0"/>
              <a:t> </a:t>
            </a:r>
            <a:r>
              <a:rPr lang="en-US" sz="1200" dirty="0" err="1"/>
              <a:t>tingginya</a:t>
            </a:r>
            <a:r>
              <a:rPr lang="en-US" sz="1200" dirty="0"/>
              <a:t> </a:t>
            </a:r>
            <a:r>
              <a:rPr lang="en-US" sz="1200" dirty="0" err="1"/>
              <a:t>persentase</a:t>
            </a:r>
            <a:r>
              <a:rPr lang="en-US" sz="1200" dirty="0"/>
              <a:t> </a:t>
            </a:r>
            <a:r>
              <a:rPr lang="en-US" sz="1200" dirty="0" err="1"/>
              <a:t>penduduk</a:t>
            </a:r>
            <a:r>
              <a:rPr lang="en-US" sz="1200" dirty="0"/>
              <a:t> miskin </a:t>
            </a:r>
            <a:r>
              <a:rPr lang="en-US" sz="1200" dirty="0" err="1"/>
              <a:t>usia</a:t>
            </a:r>
            <a:r>
              <a:rPr lang="en-US" sz="1200" dirty="0"/>
              <a:t> 15 </a:t>
            </a:r>
            <a:r>
              <a:rPr lang="en-US" sz="1200" dirty="0" err="1"/>
              <a:t>keatas</a:t>
            </a:r>
            <a:r>
              <a:rPr lang="en-US" sz="1200" dirty="0"/>
              <a:t> </a:t>
            </a:r>
            <a:r>
              <a:rPr lang="en-US" sz="1200" dirty="0" err="1"/>
              <a:t>tamat</a:t>
            </a:r>
            <a:r>
              <a:rPr lang="en-US" sz="1200" dirty="0"/>
              <a:t> </a:t>
            </a:r>
            <a:r>
              <a:rPr lang="en-US" sz="1200" dirty="0" err="1"/>
              <a:t>pendidikan</a:t>
            </a:r>
            <a:r>
              <a:rPr lang="en-US" sz="1200" dirty="0"/>
              <a:t> </a:t>
            </a:r>
            <a:r>
              <a:rPr lang="en-US" sz="1200" dirty="0" err="1"/>
              <a:t>sma</a:t>
            </a:r>
            <a:r>
              <a:rPr lang="en-US" sz="1200" dirty="0"/>
              <a:t> </a:t>
            </a:r>
            <a:r>
              <a:rPr lang="en-US" sz="1200" dirty="0" err="1"/>
              <a:t>keatas</a:t>
            </a:r>
            <a:r>
              <a:rPr lang="en-US" sz="1200" dirty="0"/>
              <a:t> (X3) </a:t>
            </a:r>
            <a:r>
              <a:rPr lang="en-US" sz="1200" dirty="0" err="1"/>
              <a:t>dengan</a:t>
            </a:r>
            <a:r>
              <a:rPr lang="en-US" sz="1200" dirty="0"/>
              <a:t> </a:t>
            </a:r>
            <a:r>
              <a:rPr lang="en-US" sz="1200" dirty="0" err="1"/>
              <a:t>nilai</a:t>
            </a:r>
            <a:r>
              <a:rPr lang="en-US" sz="1200" dirty="0"/>
              <a:t> 48.58333, </a:t>
            </a:r>
            <a:r>
              <a:rPr lang="en-US" sz="1200" dirty="0" err="1"/>
              <a:t>rendahnya</a:t>
            </a:r>
            <a:r>
              <a:rPr lang="en-US" sz="1200" dirty="0"/>
              <a:t> </a:t>
            </a:r>
            <a:r>
              <a:rPr lang="en-US" sz="1200" dirty="0" err="1"/>
              <a:t>persentase</a:t>
            </a:r>
            <a:r>
              <a:rPr lang="en-US" sz="1200" dirty="0"/>
              <a:t> </a:t>
            </a:r>
            <a:r>
              <a:rPr lang="en-US" sz="1200" dirty="0" err="1"/>
              <a:t>penduduk</a:t>
            </a:r>
            <a:r>
              <a:rPr lang="en-US" sz="1200" dirty="0"/>
              <a:t> miskin </a:t>
            </a:r>
            <a:r>
              <a:rPr lang="en-US" sz="1200" dirty="0" err="1"/>
              <a:t>usia</a:t>
            </a:r>
            <a:r>
              <a:rPr lang="en-US" sz="1200" dirty="0"/>
              <a:t> 15 </a:t>
            </a:r>
            <a:r>
              <a:rPr lang="en-US" sz="1200" dirty="0" err="1"/>
              <a:t>tahun</a:t>
            </a:r>
            <a:r>
              <a:rPr lang="en-US" sz="1200" dirty="0"/>
              <a:t> </a:t>
            </a:r>
            <a:r>
              <a:rPr lang="en-US" sz="1200" dirty="0" err="1"/>
              <a:t>ke</a:t>
            </a:r>
            <a:r>
              <a:rPr lang="en-US" sz="1200" dirty="0"/>
              <a:t> </a:t>
            </a:r>
            <a:r>
              <a:rPr lang="en-US" sz="1200" dirty="0" err="1"/>
              <a:t>atas</a:t>
            </a:r>
            <a:r>
              <a:rPr lang="en-US" sz="1200" dirty="0"/>
              <a:t> </a:t>
            </a:r>
            <a:r>
              <a:rPr lang="en-US" sz="1200" dirty="0" err="1"/>
              <a:t>menurut</a:t>
            </a:r>
            <a:r>
              <a:rPr lang="en-US" sz="1200" dirty="0"/>
              <a:t> </a:t>
            </a:r>
            <a:r>
              <a:rPr lang="en-US" sz="1200" dirty="0" err="1"/>
              <a:t>kabupaten</a:t>
            </a:r>
            <a:r>
              <a:rPr lang="en-US" sz="1200" dirty="0"/>
              <a:t>/</a:t>
            </a:r>
            <a:r>
              <a:rPr lang="en-US" sz="1200" dirty="0" err="1"/>
              <a:t>kota</a:t>
            </a:r>
            <a:r>
              <a:rPr lang="en-US" sz="1200" dirty="0"/>
              <a:t> </a:t>
            </a:r>
            <a:r>
              <a:rPr lang="en-US" sz="1200" dirty="0" err="1"/>
              <a:t>bekerja</a:t>
            </a:r>
            <a:r>
              <a:rPr lang="en-US" sz="1200" dirty="0"/>
              <a:t> di </a:t>
            </a:r>
            <a:r>
              <a:rPr lang="en-US" sz="1200" dirty="0" err="1"/>
              <a:t>sektor</a:t>
            </a:r>
            <a:r>
              <a:rPr lang="en-US" sz="1200" dirty="0"/>
              <a:t> informal (X6) </a:t>
            </a:r>
            <a:r>
              <a:rPr lang="en-US" sz="1200" dirty="0" err="1"/>
              <a:t>dengan</a:t>
            </a:r>
            <a:r>
              <a:rPr lang="en-US" sz="1200" dirty="0"/>
              <a:t> </a:t>
            </a:r>
            <a:r>
              <a:rPr lang="en-US" sz="1200" dirty="0" err="1"/>
              <a:t>nilai</a:t>
            </a:r>
            <a:r>
              <a:rPr lang="en-US" sz="1200" dirty="0"/>
              <a:t> 17.61333.</a:t>
            </a:r>
            <a:endParaRPr lang="en-ID" sz="1200" dirty="0"/>
          </a:p>
          <a:p>
            <a:pPr marL="228600" lvl="0" indent="-228600" algn="just">
              <a:buAutoNum type="arabicPeriod"/>
            </a:pPr>
            <a:r>
              <a:rPr lang="en-US" sz="1200" dirty="0"/>
              <a:t>Pada </a:t>
            </a:r>
            <a:r>
              <a:rPr lang="en-US" sz="1200" dirty="0" err="1"/>
              <a:t>klaster</a:t>
            </a:r>
            <a:r>
              <a:rPr lang="en-US" sz="1200" dirty="0"/>
              <a:t> 2 </a:t>
            </a:r>
            <a:r>
              <a:rPr lang="en-US" sz="1200" dirty="0" err="1"/>
              <a:t>terdiri</a:t>
            </a:r>
            <a:r>
              <a:rPr lang="en-US" sz="1200" dirty="0"/>
              <a:t> </a:t>
            </a:r>
            <a:r>
              <a:rPr lang="en-US" sz="1200" dirty="0" err="1"/>
              <a:t>dari</a:t>
            </a:r>
            <a:r>
              <a:rPr lang="en-US" sz="1200" dirty="0"/>
              <a:t> </a:t>
            </a:r>
            <a:r>
              <a:rPr lang="en-US" sz="1200" dirty="0" err="1"/>
              <a:t>Kabupaten</a:t>
            </a:r>
            <a:r>
              <a:rPr lang="en-US" sz="1200" dirty="0"/>
              <a:t> </a:t>
            </a:r>
            <a:r>
              <a:rPr lang="en-US" sz="1200" dirty="0" err="1"/>
              <a:t>Pandeglang</a:t>
            </a:r>
            <a:r>
              <a:rPr lang="en-US" sz="1200" dirty="0"/>
              <a:t>, </a:t>
            </a:r>
            <a:r>
              <a:rPr lang="en-US" sz="1200" dirty="0" err="1"/>
              <a:t>Kabupaten</a:t>
            </a:r>
            <a:r>
              <a:rPr lang="en-US" sz="1200" dirty="0"/>
              <a:t> </a:t>
            </a:r>
            <a:r>
              <a:rPr lang="en-US" sz="1200" dirty="0" err="1"/>
              <a:t>Lebak</a:t>
            </a:r>
            <a:r>
              <a:rPr lang="en-US" sz="1200" dirty="0"/>
              <a:t>, </a:t>
            </a:r>
            <a:r>
              <a:rPr lang="en-US" sz="1200" dirty="0" err="1"/>
              <a:t>Kabupaten</a:t>
            </a:r>
            <a:r>
              <a:rPr lang="en-US" sz="1200" dirty="0"/>
              <a:t> Tangerang, </a:t>
            </a:r>
            <a:r>
              <a:rPr lang="en-US" sz="1200" dirty="0" err="1"/>
              <a:t>Kabupaten</a:t>
            </a:r>
            <a:r>
              <a:rPr lang="en-US" sz="1200" dirty="0"/>
              <a:t> </a:t>
            </a:r>
            <a:r>
              <a:rPr lang="en-US" sz="1200" dirty="0" err="1"/>
              <a:t>Serang</a:t>
            </a:r>
            <a:r>
              <a:rPr lang="en-US" sz="1200" dirty="0"/>
              <a:t>, Kota </a:t>
            </a:r>
            <a:r>
              <a:rPr lang="en-US" sz="1200" dirty="0" err="1"/>
              <a:t>Serang</a:t>
            </a:r>
            <a:r>
              <a:rPr lang="en-US" sz="1200" dirty="0"/>
              <a:t>. </a:t>
            </a:r>
            <a:r>
              <a:rPr lang="en-US" sz="1200" dirty="0" err="1"/>
              <a:t>Sektor</a:t>
            </a:r>
            <a:r>
              <a:rPr lang="en-US" sz="1200" dirty="0"/>
              <a:t> </a:t>
            </a:r>
            <a:r>
              <a:rPr lang="en-US" sz="1200" dirty="0" err="1"/>
              <a:t>kemiskinan</a:t>
            </a:r>
            <a:r>
              <a:rPr lang="en-US" sz="1200" dirty="0"/>
              <a:t> pada </a:t>
            </a:r>
            <a:r>
              <a:rPr lang="en-US" sz="1200" dirty="0" err="1"/>
              <a:t>klaster</a:t>
            </a:r>
            <a:r>
              <a:rPr lang="en-US" sz="1200" dirty="0"/>
              <a:t> 1 </a:t>
            </a:r>
            <a:r>
              <a:rPr lang="en-US" sz="1200" dirty="0" err="1"/>
              <a:t>berkaitan</a:t>
            </a:r>
            <a:r>
              <a:rPr lang="en-US" sz="1200" dirty="0"/>
              <a:t> </a:t>
            </a:r>
            <a:r>
              <a:rPr lang="en-US" sz="1200" dirty="0" err="1"/>
              <a:t>dengan</a:t>
            </a:r>
            <a:r>
              <a:rPr lang="en-US" sz="1200" dirty="0"/>
              <a:t> </a:t>
            </a:r>
            <a:r>
              <a:rPr lang="en-US" sz="1200" dirty="0" err="1"/>
              <a:t>tingginya</a:t>
            </a:r>
            <a:r>
              <a:rPr lang="en-US" sz="1200" dirty="0"/>
              <a:t> </a:t>
            </a:r>
            <a:r>
              <a:rPr lang="en-US" sz="1200" dirty="0" err="1"/>
              <a:t>persentase</a:t>
            </a:r>
            <a:r>
              <a:rPr lang="en-US" sz="1200" dirty="0"/>
              <a:t> </a:t>
            </a:r>
            <a:r>
              <a:rPr lang="en-US" sz="1200" dirty="0" err="1"/>
              <a:t>penduduk</a:t>
            </a:r>
            <a:r>
              <a:rPr lang="en-US" sz="1200" dirty="0"/>
              <a:t> miskin </a:t>
            </a:r>
            <a:r>
              <a:rPr lang="en-US" sz="1200" dirty="0" err="1"/>
              <a:t>usia</a:t>
            </a:r>
            <a:r>
              <a:rPr lang="en-US" sz="1200" dirty="0"/>
              <a:t> 15 </a:t>
            </a:r>
            <a:r>
              <a:rPr lang="en-US" sz="1200" dirty="0" err="1"/>
              <a:t>keatas</a:t>
            </a:r>
            <a:r>
              <a:rPr lang="en-US" sz="1200" dirty="0"/>
              <a:t> </a:t>
            </a:r>
            <a:r>
              <a:rPr lang="en-US" sz="1200" dirty="0" err="1"/>
              <a:t>tamat</a:t>
            </a:r>
            <a:r>
              <a:rPr lang="en-US" sz="1200" dirty="0"/>
              <a:t> </a:t>
            </a:r>
            <a:r>
              <a:rPr lang="en-US" sz="1200" dirty="0" err="1"/>
              <a:t>pendidikan</a:t>
            </a:r>
            <a:r>
              <a:rPr lang="en-US" sz="1200" dirty="0"/>
              <a:t> </a:t>
            </a:r>
            <a:r>
              <a:rPr lang="en-US" sz="1200" dirty="0" err="1"/>
              <a:t>dibawah</a:t>
            </a:r>
            <a:r>
              <a:rPr lang="en-US" sz="1200" dirty="0"/>
              <a:t> SD (X1) </a:t>
            </a:r>
            <a:r>
              <a:rPr lang="en-US" sz="1200" dirty="0" err="1"/>
              <a:t>dengan</a:t>
            </a:r>
            <a:r>
              <a:rPr lang="en-US" sz="1200" dirty="0"/>
              <a:t> </a:t>
            </a:r>
            <a:r>
              <a:rPr lang="en-US" sz="1200" dirty="0" err="1"/>
              <a:t>nilai</a:t>
            </a:r>
            <a:r>
              <a:rPr lang="en-US" sz="1200" dirty="0"/>
              <a:t> 19.03800, </a:t>
            </a:r>
            <a:r>
              <a:rPr lang="en-US" sz="1200" dirty="0" err="1"/>
              <a:t>tingginya</a:t>
            </a:r>
            <a:r>
              <a:rPr lang="en-US" sz="1200" dirty="0"/>
              <a:t> </a:t>
            </a:r>
            <a:r>
              <a:rPr lang="en-US" sz="1200" dirty="0" err="1"/>
              <a:t>persentase</a:t>
            </a:r>
            <a:r>
              <a:rPr lang="en-US" sz="1200" dirty="0"/>
              <a:t> </a:t>
            </a:r>
            <a:r>
              <a:rPr lang="en-US" sz="1200" dirty="0" err="1"/>
              <a:t>penduduk</a:t>
            </a:r>
            <a:r>
              <a:rPr lang="en-US" sz="1200" dirty="0"/>
              <a:t> miskin </a:t>
            </a:r>
            <a:r>
              <a:rPr lang="en-US" sz="1200" dirty="0" err="1"/>
              <a:t>usia</a:t>
            </a:r>
            <a:r>
              <a:rPr lang="en-US" sz="1200" dirty="0"/>
              <a:t> 15 </a:t>
            </a:r>
            <a:r>
              <a:rPr lang="en-US" sz="1200" dirty="0" err="1"/>
              <a:t>keatas</a:t>
            </a:r>
            <a:r>
              <a:rPr lang="en-US" sz="1200" dirty="0"/>
              <a:t> </a:t>
            </a:r>
            <a:r>
              <a:rPr lang="en-US" sz="1200" dirty="0" err="1"/>
              <a:t>tamat</a:t>
            </a:r>
            <a:r>
              <a:rPr lang="en-US" sz="1200" dirty="0"/>
              <a:t> </a:t>
            </a:r>
            <a:r>
              <a:rPr lang="en-US" sz="1200" dirty="0" err="1"/>
              <a:t>pendidikan</a:t>
            </a:r>
            <a:r>
              <a:rPr lang="en-US" sz="1200" dirty="0"/>
              <a:t> SD/SMP (X2) </a:t>
            </a:r>
            <a:r>
              <a:rPr lang="en-US" sz="1200" dirty="0" err="1"/>
              <a:t>dengan</a:t>
            </a:r>
            <a:r>
              <a:rPr lang="en-US" sz="1200" dirty="0"/>
              <a:t> </a:t>
            </a:r>
            <a:r>
              <a:rPr lang="en-US" sz="1200" dirty="0" err="1"/>
              <a:t>nilai</a:t>
            </a:r>
            <a:r>
              <a:rPr lang="en-US" sz="1200" dirty="0"/>
              <a:t> 68.07800, </a:t>
            </a:r>
            <a:r>
              <a:rPr lang="en-US" sz="1200" dirty="0" err="1"/>
              <a:t>rendahnya</a:t>
            </a:r>
            <a:r>
              <a:rPr lang="en-US" sz="1200" dirty="0"/>
              <a:t> </a:t>
            </a:r>
            <a:r>
              <a:rPr lang="en-US" sz="1200" dirty="0" err="1"/>
              <a:t>persentase</a:t>
            </a:r>
            <a:r>
              <a:rPr lang="en-US" sz="1200" dirty="0"/>
              <a:t> </a:t>
            </a:r>
            <a:r>
              <a:rPr lang="en-US" sz="1200" dirty="0" err="1"/>
              <a:t>penduduk</a:t>
            </a:r>
            <a:r>
              <a:rPr lang="en-US" sz="1200" dirty="0"/>
              <a:t> miskin </a:t>
            </a:r>
            <a:r>
              <a:rPr lang="en-US" sz="1200" dirty="0" err="1"/>
              <a:t>usia</a:t>
            </a:r>
            <a:r>
              <a:rPr lang="en-US" sz="1200" dirty="0"/>
              <a:t> 15 </a:t>
            </a:r>
            <a:r>
              <a:rPr lang="en-US" sz="1200" dirty="0" err="1"/>
              <a:t>tahun</a:t>
            </a:r>
            <a:r>
              <a:rPr lang="en-US" sz="1200" dirty="0"/>
              <a:t> </a:t>
            </a:r>
            <a:r>
              <a:rPr lang="en-US" sz="1200" dirty="0" err="1"/>
              <a:t>ke</a:t>
            </a:r>
            <a:r>
              <a:rPr lang="en-US" sz="1200" dirty="0"/>
              <a:t> </a:t>
            </a:r>
            <a:r>
              <a:rPr lang="en-US" sz="1200" dirty="0" err="1"/>
              <a:t>atas</a:t>
            </a:r>
            <a:r>
              <a:rPr lang="en-US" sz="1200" dirty="0"/>
              <a:t> </a:t>
            </a:r>
            <a:r>
              <a:rPr lang="en-US" sz="1200" dirty="0" err="1"/>
              <a:t>menurut</a:t>
            </a:r>
            <a:r>
              <a:rPr lang="en-US" sz="1200" dirty="0"/>
              <a:t> </a:t>
            </a:r>
            <a:r>
              <a:rPr lang="en-US" sz="1200" dirty="0" err="1"/>
              <a:t>kabupaten</a:t>
            </a:r>
            <a:r>
              <a:rPr lang="en-US" sz="1200" dirty="0"/>
              <a:t>/</a:t>
            </a:r>
            <a:r>
              <a:rPr lang="en-US" sz="1200" dirty="0" err="1"/>
              <a:t>kota</a:t>
            </a:r>
            <a:r>
              <a:rPr lang="en-US" sz="1200" dirty="0"/>
              <a:t> </a:t>
            </a:r>
            <a:r>
              <a:rPr lang="en-US" sz="1200" dirty="0" err="1"/>
              <a:t>bekerja</a:t>
            </a:r>
            <a:r>
              <a:rPr lang="en-US" sz="1200" dirty="0"/>
              <a:t> di </a:t>
            </a:r>
            <a:r>
              <a:rPr lang="en-US" sz="1200" dirty="0" err="1"/>
              <a:t>sektor</a:t>
            </a:r>
            <a:r>
              <a:rPr lang="en-US" sz="1200" dirty="0"/>
              <a:t> formal (X7) </a:t>
            </a:r>
            <a:r>
              <a:rPr lang="en-US" sz="1200" dirty="0" err="1"/>
              <a:t>nilai</a:t>
            </a:r>
            <a:r>
              <a:rPr lang="en-US" sz="1200" dirty="0"/>
              <a:t> 19.76200, dan </a:t>
            </a:r>
            <a:r>
              <a:rPr lang="en-US" sz="1200" dirty="0" err="1"/>
              <a:t>tingginya</a:t>
            </a:r>
            <a:r>
              <a:rPr lang="en-US" sz="1200" dirty="0"/>
              <a:t> </a:t>
            </a:r>
            <a:r>
              <a:rPr lang="en-US" sz="1200" dirty="0" err="1"/>
              <a:t>persentase</a:t>
            </a:r>
            <a:r>
              <a:rPr lang="en-US" sz="1200" dirty="0"/>
              <a:t> </a:t>
            </a:r>
            <a:r>
              <a:rPr lang="en-US" sz="1200" dirty="0" err="1"/>
              <a:t>pengeluaran</a:t>
            </a:r>
            <a:r>
              <a:rPr lang="en-US" sz="1200" dirty="0"/>
              <a:t> </a:t>
            </a:r>
            <a:r>
              <a:rPr lang="en-US" sz="1200" dirty="0" err="1"/>
              <a:t>perkapita</a:t>
            </a:r>
            <a:r>
              <a:rPr lang="en-US" sz="1200" dirty="0"/>
              <a:t> </a:t>
            </a:r>
            <a:r>
              <a:rPr lang="en-US" sz="1200" dirty="0" err="1"/>
              <a:t>untuk</a:t>
            </a:r>
            <a:r>
              <a:rPr lang="en-US" sz="1200" dirty="0"/>
              <a:t> </a:t>
            </a:r>
            <a:r>
              <a:rPr lang="en-US" sz="1200" dirty="0" err="1"/>
              <a:t>makanan</a:t>
            </a:r>
            <a:r>
              <a:rPr lang="en-US" sz="1200" dirty="0"/>
              <a:t> </a:t>
            </a:r>
            <a:r>
              <a:rPr lang="en-US" sz="1200" dirty="0" err="1"/>
              <a:t>menurut</a:t>
            </a:r>
            <a:r>
              <a:rPr lang="en-US" sz="1200" dirty="0"/>
              <a:t> </a:t>
            </a:r>
            <a:r>
              <a:rPr lang="en-US" sz="1200" dirty="0" err="1"/>
              <a:t>kabupaten</a:t>
            </a:r>
            <a:r>
              <a:rPr lang="en-US" sz="1200" dirty="0"/>
              <a:t>/ </a:t>
            </a:r>
            <a:r>
              <a:rPr lang="en-US" sz="1200" dirty="0" err="1"/>
              <a:t>kota</a:t>
            </a:r>
            <a:r>
              <a:rPr lang="en-US" sz="1200" dirty="0"/>
              <a:t> dan status miskin (X10) </a:t>
            </a:r>
            <a:r>
              <a:rPr lang="en-US" sz="1200" dirty="0" err="1"/>
              <a:t>dengan</a:t>
            </a:r>
            <a:r>
              <a:rPr lang="en-US" sz="1200" dirty="0"/>
              <a:t> </a:t>
            </a:r>
            <a:r>
              <a:rPr lang="en-US" sz="1200" dirty="0" err="1"/>
              <a:t>nilai</a:t>
            </a:r>
            <a:r>
              <a:rPr lang="en-US" sz="1200" dirty="0"/>
              <a:t> 64.92600.</a:t>
            </a:r>
            <a:endParaRPr lang="en-ID" sz="1200" dirty="0"/>
          </a:p>
        </p:txBody>
      </p:sp>
      <p:pic>
        <p:nvPicPr>
          <p:cNvPr id="8" name="Picture 7">
            <a:extLst>
              <a:ext uri="{FF2B5EF4-FFF2-40B4-BE49-F238E27FC236}">
                <a16:creationId xmlns:a16="http://schemas.microsoft.com/office/drawing/2014/main" id="{987B6078-B373-4205-FCCE-16A4908EE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215" y="1984989"/>
            <a:ext cx="5040630" cy="3178175"/>
          </a:xfrm>
          <a:prstGeom prst="rect">
            <a:avLst/>
          </a:prstGeom>
        </p:spPr>
      </p:pic>
      <p:sp>
        <p:nvSpPr>
          <p:cNvPr id="9" name="文本框 119">
            <a:extLst>
              <a:ext uri="{FF2B5EF4-FFF2-40B4-BE49-F238E27FC236}">
                <a16:creationId xmlns:a16="http://schemas.microsoft.com/office/drawing/2014/main" id="{3F58E6BB-BFD5-1674-722D-453D816E7F9B}"/>
              </a:ext>
            </a:extLst>
          </p:cNvPr>
          <p:cNvSpPr txBox="1"/>
          <p:nvPr/>
        </p:nvSpPr>
        <p:spPr>
          <a:xfrm>
            <a:off x="6550326" y="5269259"/>
            <a:ext cx="5197739" cy="11079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100" dirty="0" err="1"/>
              <a:t>Berdasarkan</a:t>
            </a:r>
            <a:r>
              <a:rPr lang="en-US" sz="1100" dirty="0"/>
              <a:t> </a:t>
            </a:r>
            <a:r>
              <a:rPr lang="en-US" sz="1100" dirty="0" err="1"/>
              <a:t>gambar</a:t>
            </a:r>
            <a:r>
              <a:rPr lang="en-US" sz="1100" dirty="0"/>
              <a:t> </a:t>
            </a:r>
            <a:r>
              <a:rPr lang="en-US" sz="1100" dirty="0" err="1"/>
              <a:t>diatas</a:t>
            </a:r>
            <a:r>
              <a:rPr lang="en-US" sz="1100" dirty="0"/>
              <a:t>  pada </a:t>
            </a:r>
            <a:r>
              <a:rPr lang="en-US" sz="1100" dirty="0" err="1"/>
              <a:t>pembentukan</a:t>
            </a:r>
            <a:r>
              <a:rPr lang="en-US" sz="1100" dirty="0"/>
              <a:t> 2 </a:t>
            </a:r>
            <a:r>
              <a:rPr lang="en-US" sz="1100" dirty="0" err="1"/>
              <a:t>klaster</a:t>
            </a:r>
            <a:r>
              <a:rPr lang="en-US" sz="1100" dirty="0"/>
              <a:t> </a:t>
            </a:r>
            <a:r>
              <a:rPr lang="en-US" sz="1100" dirty="0" err="1"/>
              <a:t>dapat</a:t>
            </a:r>
            <a:r>
              <a:rPr lang="en-US" sz="1100" dirty="0"/>
              <a:t> </a:t>
            </a:r>
            <a:r>
              <a:rPr lang="en-US" sz="1100" dirty="0" err="1"/>
              <a:t>dilihat</a:t>
            </a:r>
            <a:r>
              <a:rPr lang="en-US" sz="1100" dirty="0"/>
              <a:t> </a:t>
            </a:r>
            <a:r>
              <a:rPr lang="en-US" sz="1100" dirty="0" err="1"/>
              <a:t>bahwa</a:t>
            </a:r>
            <a:r>
              <a:rPr lang="en-US" sz="1100" dirty="0"/>
              <a:t>: </a:t>
            </a:r>
            <a:endParaRPr lang="en-ID" sz="1100" dirty="0"/>
          </a:p>
          <a:p>
            <a:pPr marL="228600" lvl="0" indent="-228600" algn="just">
              <a:buAutoNum type="arabicPeriod"/>
            </a:pPr>
            <a:r>
              <a:rPr lang="en-US" sz="1100" dirty="0" err="1"/>
              <a:t>Klaster</a:t>
            </a:r>
            <a:r>
              <a:rPr lang="en-US" sz="1100" dirty="0"/>
              <a:t> 1 </a:t>
            </a:r>
            <a:r>
              <a:rPr lang="en-US" sz="1100" dirty="0" err="1"/>
              <a:t>terdiri</a:t>
            </a:r>
            <a:r>
              <a:rPr lang="en-US" sz="1100" dirty="0"/>
              <a:t> </a:t>
            </a:r>
            <a:r>
              <a:rPr lang="en-US" sz="1100" dirty="0" err="1"/>
              <a:t>dari</a:t>
            </a:r>
            <a:r>
              <a:rPr lang="en-US" sz="1100" dirty="0"/>
              <a:t> Kota Tangerang, Kota </a:t>
            </a:r>
            <a:r>
              <a:rPr lang="en-US" sz="1100" dirty="0" err="1"/>
              <a:t>Cilegon</a:t>
            </a:r>
            <a:r>
              <a:rPr lang="en-US" sz="1100" dirty="0"/>
              <a:t> dan Kota Tangerang Selatan.</a:t>
            </a:r>
            <a:endParaRPr lang="en-ID" sz="1100" dirty="0"/>
          </a:p>
          <a:p>
            <a:pPr marL="228600" lvl="0" indent="-228600" algn="just">
              <a:buAutoNum type="arabicPeriod"/>
            </a:pPr>
            <a:r>
              <a:rPr lang="en-US" sz="1100" dirty="0" err="1"/>
              <a:t>Klaster</a:t>
            </a:r>
            <a:r>
              <a:rPr lang="en-US" sz="1100" dirty="0"/>
              <a:t> 2 </a:t>
            </a:r>
            <a:r>
              <a:rPr lang="en-US" sz="1100" dirty="0" err="1"/>
              <a:t>terdiri</a:t>
            </a:r>
            <a:r>
              <a:rPr lang="en-US" sz="1100" dirty="0"/>
              <a:t> </a:t>
            </a:r>
            <a:r>
              <a:rPr lang="en-US" sz="1100" dirty="0" err="1"/>
              <a:t>dari</a:t>
            </a:r>
            <a:r>
              <a:rPr lang="en-US" sz="1100" dirty="0"/>
              <a:t> </a:t>
            </a:r>
            <a:r>
              <a:rPr lang="en-US" sz="1100" dirty="0" err="1"/>
              <a:t>Kabupaten</a:t>
            </a:r>
            <a:r>
              <a:rPr lang="en-US" sz="1100" dirty="0"/>
              <a:t> </a:t>
            </a:r>
            <a:r>
              <a:rPr lang="en-US" sz="1100" dirty="0" err="1"/>
              <a:t>Pandeglang</a:t>
            </a:r>
            <a:r>
              <a:rPr lang="en-US" sz="1100" dirty="0"/>
              <a:t>, </a:t>
            </a:r>
            <a:r>
              <a:rPr lang="en-US" sz="1100" dirty="0" err="1"/>
              <a:t>Kabupaten</a:t>
            </a:r>
            <a:r>
              <a:rPr lang="en-US" sz="1100" dirty="0"/>
              <a:t> </a:t>
            </a:r>
            <a:r>
              <a:rPr lang="en-US" sz="1100" dirty="0" err="1"/>
              <a:t>Lebak</a:t>
            </a:r>
            <a:r>
              <a:rPr lang="en-US" sz="1100" dirty="0"/>
              <a:t>, </a:t>
            </a:r>
            <a:r>
              <a:rPr lang="en-US" sz="1100" dirty="0" err="1"/>
              <a:t>Kabupaten</a:t>
            </a:r>
            <a:r>
              <a:rPr lang="en-US" sz="1100" dirty="0"/>
              <a:t> Tangerang, </a:t>
            </a:r>
            <a:r>
              <a:rPr lang="en-US" sz="1100" dirty="0" err="1"/>
              <a:t>Kabupaten</a:t>
            </a:r>
            <a:r>
              <a:rPr lang="en-US" sz="1100" dirty="0"/>
              <a:t> </a:t>
            </a:r>
            <a:r>
              <a:rPr lang="en-US" sz="1100" dirty="0" err="1"/>
              <a:t>Serang</a:t>
            </a:r>
            <a:r>
              <a:rPr lang="en-US" sz="1100" dirty="0"/>
              <a:t>, Kota </a:t>
            </a:r>
            <a:r>
              <a:rPr lang="en-US" sz="1100" dirty="0" err="1"/>
              <a:t>Serang</a:t>
            </a:r>
            <a:r>
              <a:rPr lang="en-US" sz="1100" dirty="0"/>
              <a:t>. </a:t>
            </a:r>
            <a:endParaRPr lang="en-ID" sz="1100" dirty="0"/>
          </a:p>
        </p:txBody>
      </p:sp>
    </p:spTree>
    <p:extLst>
      <p:ext uri="{BB962C8B-B14F-4D97-AF65-F5344CB8AC3E}">
        <p14:creationId xmlns:p14="http://schemas.microsoft.com/office/powerpoint/2010/main" val="152116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7" grpId="0"/>
      <p:bldP spid="4"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14605"/>
            <a:ext cx="3503930" cy="688784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02180" y="1359535"/>
            <a:ext cx="5493385" cy="4138930"/>
          </a:xfrm>
          <a:prstGeom prst="rect">
            <a:avLst/>
          </a:prstGeom>
          <a:blipFill rotWithShape="1">
            <a:blip r:embed="rId3" cstate="screen">
              <a:graysc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6"/>
          <p:cNvSpPr txBox="1"/>
          <p:nvPr/>
        </p:nvSpPr>
        <p:spPr>
          <a:xfrm>
            <a:off x="354965" y="434975"/>
            <a:ext cx="818515" cy="768350"/>
          </a:xfrm>
          <a:prstGeom prst="rect">
            <a:avLst/>
          </a:prstGeom>
          <a:noFill/>
        </p:spPr>
        <p:txBody>
          <a:bodyPr wrap="square" rtlCol="0">
            <a:spAutoFit/>
          </a:bodyPr>
          <a:lstStyle/>
          <a:p>
            <a:pPr algn="l"/>
            <a:r>
              <a:rPr lang="en-US" altLang="zh-CN" sz="4400" b="1" dirty="0">
                <a:solidFill>
                  <a:schemeClr val="bg1"/>
                </a:solidFill>
              </a:rPr>
              <a:t>05</a:t>
            </a:r>
          </a:p>
        </p:txBody>
      </p:sp>
      <p:sp>
        <p:nvSpPr>
          <p:cNvPr id="9" name="文本框 9"/>
          <p:cNvSpPr txBox="1"/>
          <p:nvPr/>
        </p:nvSpPr>
        <p:spPr>
          <a:xfrm>
            <a:off x="8000365" y="2263775"/>
            <a:ext cx="3673475" cy="1323439"/>
          </a:xfrm>
          <a:prstGeom prst="rect">
            <a:avLst/>
          </a:prstGeom>
          <a:noFill/>
        </p:spPr>
        <p:txBody>
          <a:bodyPr wrap="square" rtlCol="0">
            <a:spAutoFit/>
          </a:bodyPr>
          <a:lstStyle/>
          <a:p>
            <a:r>
              <a:rPr lang="en-US" altLang="zh-CN" sz="4000" b="1" dirty="0">
                <a:solidFill>
                  <a:srgbClr val="262626"/>
                </a:solidFill>
                <a:ea typeface="微软雅黑" panose="020B0503020204020204" charset="-122"/>
                <a:sym typeface="+mn-ea"/>
              </a:rPr>
              <a:t>KESIMPULAN dan SARAN</a:t>
            </a:r>
            <a:endParaRPr lang="zh-CN" altLang="en-US" sz="4000" b="1" dirty="0">
              <a:solidFill>
                <a:srgbClr val="262626"/>
              </a:solidFill>
              <a:ea typeface="微软雅黑" panose="020B0503020204020204" charset="-122"/>
              <a:sym typeface="+mn-ea"/>
            </a:endParaRPr>
          </a:p>
        </p:txBody>
      </p:sp>
    </p:spTree>
    <p:extLst>
      <p:ext uri="{BB962C8B-B14F-4D97-AF65-F5344CB8AC3E}">
        <p14:creationId xmlns:p14="http://schemas.microsoft.com/office/powerpoint/2010/main" val="9665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edge">
                                      <p:cBhvr>
                                        <p:cTn id="11" dur="500"/>
                                        <p:tgtEl>
                                          <p:spTgt spid="3"/>
                                        </p:tgtEl>
                                      </p:cBhvr>
                                    </p:animEffect>
                                  </p:childTnLst>
                                </p:cTn>
                              </p:par>
                            </p:childTnLst>
                          </p:cTn>
                        </p:par>
                        <p:par>
                          <p:cTn id="12" fill="hold">
                            <p:stCondLst>
                              <p:cond delay="1000"/>
                            </p:stCondLst>
                            <p:childTnLst>
                              <p:par>
                                <p:cTn id="13" presetID="53" presetClass="entr" presetSubtype="16" fill="hold" grpId="1"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29"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8" grpId="0"/>
      <p:bldP spid="8" grpId="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19"/>
          <p:cNvSpPr txBox="1"/>
          <p:nvPr/>
        </p:nvSpPr>
        <p:spPr>
          <a:xfrm>
            <a:off x="420713" y="1210852"/>
            <a:ext cx="192118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b="1" dirty="0">
                <a:solidFill>
                  <a:srgbClr val="262626"/>
                </a:solidFill>
                <a:ea typeface="微软雅黑" panose="020B0503020204020204" charset="-122"/>
                <a:sym typeface="+mn-ea"/>
              </a:rPr>
              <a:t>1. Kesimpulan </a:t>
            </a:r>
            <a:endParaRPr lang="zh-CN" altLang="en-US" b="1" dirty="0">
              <a:solidFill>
                <a:srgbClr val="262626"/>
              </a:solidFill>
              <a:ea typeface="微软雅黑" panose="020B0503020204020204" charset="-122"/>
              <a:sym typeface="+mn-ea"/>
            </a:endParaRPr>
          </a:p>
        </p:txBody>
      </p:sp>
      <p:sp>
        <p:nvSpPr>
          <p:cNvPr id="22" name="文本框 20"/>
          <p:cNvSpPr txBox="1"/>
          <p:nvPr/>
        </p:nvSpPr>
        <p:spPr>
          <a:xfrm>
            <a:off x="3727939" y="487680"/>
            <a:ext cx="4876800" cy="523220"/>
          </a:xfrm>
          <a:prstGeom prst="rect">
            <a:avLst/>
          </a:prstGeom>
          <a:noFill/>
        </p:spPr>
        <p:txBody>
          <a:bodyPr wrap="square" rtlCol="0">
            <a:spAutoFit/>
          </a:bodyPr>
          <a:lstStyle/>
          <a:p>
            <a:pPr algn="ctr" fontAlgn="auto">
              <a:lnSpc>
                <a:spcPct val="100000"/>
              </a:lnSpc>
            </a:pPr>
            <a:r>
              <a:rPr lang="en-ID" altLang="zh-CN" sz="2800" b="1" dirty="0">
                <a:solidFill>
                  <a:srgbClr val="262626"/>
                </a:solidFill>
                <a:effectLst>
                  <a:outerShdw blurRad="38100" dist="38100" dir="2700000" algn="tl">
                    <a:srgbClr val="000000">
                      <a:alpha val="43137"/>
                    </a:srgbClr>
                  </a:outerShdw>
                </a:effectLst>
                <a:ea typeface="微软雅黑" panose="020B0503020204020204" charset="-122"/>
                <a:sym typeface="+mn-ea"/>
              </a:rPr>
              <a:t>KESIMPULAN dan SARAN</a:t>
            </a:r>
            <a:endParaRPr lang="zh-CN" altLang="en-US" sz="2800" b="1" dirty="0">
              <a:solidFill>
                <a:srgbClr val="262626"/>
              </a:solidFill>
              <a:effectLst>
                <a:outerShdw blurRad="38100" dist="38100" dir="2700000" algn="tl">
                  <a:srgbClr val="000000">
                    <a:alpha val="43137"/>
                  </a:srgbClr>
                </a:outerShdw>
              </a:effectLst>
              <a:ea typeface="微软雅黑" panose="020B0503020204020204" charset="-122"/>
              <a:sym typeface="+mn-ea"/>
            </a:endParaRPr>
          </a:p>
        </p:txBody>
      </p:sp>
      <p:sp>
        <p:nvSpPr>
          <p:cNvPr id="2" name="文本框 119">
            <a:extLst>
              <a:ext uri="{FF2B5EF4-FFF2-40B4-BE49-F238E27FC236}">
                <a16:creationId xmlns:a16="http://schemas.microsoft.com/office/drawing/2014/main" id="{3ABB04A4-8848-BAF6-1241-C284A592AF34}"/>
              </a:ext>
            </a:extLst>
          </p:cNvPr>
          <p:cNvSpPr txBox="1"/>
          <p:nvPr/>
        </p:nvSpPr>
        <p:spPr>
          <a:xfrm>
            <a:off x="420713" y="1730208"/>
            <a:ext cx="4280684" cy="40318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dirty="0" err="1"/>
              <a:t>Berdasarkan</a:t>
            </a:r>
            <a:r>
              <a:rPr lang="en-US" sz="1600" dirty="0"/>
              <a:t> </a:t>
            </a:r>
            <a:r>
              <a:rPr lang="en-US" sz="1600" dirty="0" err="1"/>
              <a:t>hasil</a:t>
            </a:r>
            <a:r>
              <a:rPr lang="en-US" sz="1600" dirty="0"/>
              <a:t> </a:t>
            </a:r>
            <a:r>
              <a:rPr lang="en-US" sz="1600" dirty="0" err="1"/>
              <a:t>analisis</a:t>
            </a:r>
            <a:r>
              <a:rPr lang="en-US" sz="1600" dirty="0"/>
              <a:t> </a:t>
            </a:r>
            <a:r>
              <a:rPr lang="en-US" sz="1600" dirty="0" err="1"/>
              <a:t>maka</a:t>
            </a:r>
            <a:r>
              <a:rPr lang="en-US" sz="1600" dirty="0"/>
              <a:t> </a:t>
            </a:r>
            <a:r>
              <a:rPr lang="en-US" sz="1600" dirty="0" err="1"/>
              <a:t>diperoleh</a:t>
            </a:r>
            <a:r>
              <a:rPr lang="en-US" sz="1600" dirty="0"/>
              <a:t> </a:t>
            </a:r>
            <a:r>
              <a:rPr lang="en-US" sz="1600" dirty="0" err="1"/>
              <a:t>kesimpulan</a:t>
            </a:r>
            <a:r>
              <a:rPr lang="en-US" sz="1600" dirty="0"/>
              <a:t> </a:t>
            </a:r>
            <a:r>
              <a:rPr lang="en-US" sz="1600" dirty="0" err="1"/>
              <a:t>bahwa</a:t>
            </a:r>
            <a:r>
              <a:rPr lang="en-US" sz="1600" dirty="0"/>
              <a:t> </a:t>
            </a:r>
            <a:r>
              <a:rPr lang="en-US" sz="1600" dirty="0" err="1"/>
              <a:t>pengklasteran</a:t>
            </a:r>
            <a:r>
              <a:rPr lang="en-US" sz="1600" dirty="0"/>
              <a:t> </a:t>
            </a:r>
            <a:r>
              <a:rPr lang="en-US" sz="1600" dirty="0" err="1"/>
              <a:t>kemiskinan</a:t>
            </a:r>
            <a:r>
              <a:rPr lang="en-US" sz="1600" dirty="0"/>
              <a:t> </a:t>
            </a:r>
            <a:r>
              <a:rPr lang="en-US" sz="1600" dirty="0" err="1"/>
              <a:t>kabupaten</a:t>
            </a:r>
            <a:r>
              <a:rPr lang="en-US" sz="1600" dirty="0"/>
              <a:t>/</a:t>
            </a:r>
            <a:r>
              <a:rPr lang="en-US" sz="1600" dirty="0" err="1"/>
              <a:t>kota</a:t>
            </a:r>
            <a:r>
              <a:rPr lang="en-US" sz="1600" dirty="0"/>
              <a:t> di </a:t>
            </a:r>
            <a:r>
              <a:rPr lang="en-US" sz="1600" dirty="0" err="1"/>
              <a:t>Provinsi</a:t>
            </a:r>
            <a:r>
              <a:rPr lang="en-US" sz="1600" dirty="0"/>
              <a:t> Banten </a:t>
            </a:r>
            <a:r>
              <a:rPr lang="en-US" sz="1600" dirty="0" err="1"/>
              <a:t>menggunakan</a:t>
            </a:r>
            <a:r>
              <a:rPr lang="en-US" sz="1600" dirty="0"/>
              <a:t> </a:t>
            </a:r>
            <a:r>
              <a:rPr lang="en-US" sz="1600" dirty="0" err="1"/>
              <a:t>metode</a:t>
            </a:r>
            <a:r>
              <a:rPr lang="en-US" sz="1600" dirty="0"/>
              <a:t> </a:t>
            </a:r>
            <a:r>
              <a:rPr lang="en-US" sz="1600" i="1" dirty="0"/>
              <a:t>K-means </a:t>
            </a:r>
            <a:r>
              <a:rPr lang="id-ID" sz="1600" dirty="0"/>
              <a:t>di</a:t>
            </a:r>
            <a:r>
              <a:rPr lang="en-US" sz="1600" dirty="0" err="1"/>
              <a:t>peroleh</a:t>
            </a:r>
            <a:r>
              <a:rPr lang="en-US" sz="1600" dirty="0"/>
              <a:t> yang </a:t>
            </a:r>
            <a:r>
              <a:rPr lang="en-US" sz="1600" dirty="0" err="1"/>
              <a:t>terbentuk</a:t>
            </a:r>
            <a:r>
              <a:rPr lang="en-US" sz="1600" dirty="0"/>
              <a:t> 2 </a:t>
            </a:r>
            <a:r>
              <a:rPr lang="en-US" sz="1600" dirty="0" err="1"/>
              <a:t>klaster</a:t>
            </a:r>
            <a:r>
              <a:rPr lang="en-US" sz="1600" dirty="0"/>
              <a:t> </a:t>
            </a:r>
            <a:r>
              <a:rPr lang="en-US" sz="1600" dirty="0" err="1"/>
              <a:t>yaitu</a:t>
            </a:r>
            <a:r>
              <a:rPr lang="en-US" sz="1600" dirty="0"/>
              <a:t>, pada </a:t>
            </a:r>
            <a:r>
              <a:rPr lang="en-US" sz="1600" dirty="0" err="1"/>
              <a:t>klaster</a:t>
            </a:r>
            <a:r>
              <a:rPr lang="en-US" sz="1600" dirty="0"/>
              <a:t> 1 </a:t>
            </a:r>
            <a:r>
              <a:rPr lang="en-US" sz="1600" dirty="0" err="1"/>
              <a:t>terdiri</a:t>
            </a:r>
            <a:r>
              <a:rPr lang="en-US" sz="1600" dirty="0"/>
              <a:t> </a:t>
            </a:r>
            <a:r>
              <a:rPr lang="en-US" sz="1600" dirty="0" err="1"/>
              <a:t>dari</a:t>
            </a:r>
            <a:r>
              <a:rPr lang="en-US" sz="1600" dirty="0"/>
              <a:t> Kota Tangerang, Kota </a:t>
            </a:r>
            <a:r>
              <a:rPr lang="en-US" sz="1600" dirty="0" err="1"/>
              <a:t>Cilegon</a:t>
            </a:r>
            <a:r>
              <a:rPr lang="en-US" sz="1600" dirty="0"/>
              <a:t> dan Kota Tangerang Selatan dan </a:t>
            </a:r>
            <a:r>
              <a:rPr lang="en-US" sz="1600" dirty="0" err="1"/>
              <a:t>klaster</a:t>
            </a:r>
            <a:r>
              <a:rPr lang="en-US" sz="1600" dirty="0"/>
              <a:t> 2 </a:t>
            </a:r>
            <a:r>
              <a:rPr lang="en-US" sz="1600" dirty="0" err="1"/>
              <a:t>terdiri</a:t>
            </a:r>
            <a:r>
              <a:rPr lang="en-US" sz="1600" dirty="0"/>
              <a:t> </a:t>
            </a:r>
            <a:r>
              <a:rPr lang="en-US" sz="1600" dirty="0" err="1"/>
              <a:t>dari</a:t>
            </a:r>
            <a:r>
              <a:rPr lang="en-US" sz="1600" dirty="0"/>
              <a:t> </a:t>
            </a:r>
            <a:r>
              <a:rPr lang="en-US" sz="1600" dirty="0" err="1"/>
              <a:t>Kabupaten</a:t>
            </a:r>
            <a:r>
              <a:rPr lang="en-US" sz="1600" dirty="0"/>
              <a:t> </a:t>
            </a:r>
            <a:r>
              <a:rPr lang="en-US" sz="1600" dirty="0" err="1"/>
              <a:t>Pandeglang</a:t>
            </a:r>
            <a:r>
              <a:rPr lang="en-US" sz="1600" dirty="0"/>
              <a:t>, </a:t>
            </a:r>
            <a:r>
              <a:rPr lang="en-US" sz="1600" dirty="0" err="1"/>
              <a:t>Kabupaten</a:t>
            </a:r>
            <a:r>
              <a:rPr lang="en-US" sz="1600" dirty="0"/>
              <a:t> </a:t>
            </a:r>
            <a:r>
              <a:rPr lang="en-US" sz="1600" dirty="0" err="1"/>
              <a:t>Lebak</a:t>
            </a:r>
            <a:r>
              <a:rPr lang="en-US" sz="1600" dirty="0"/>
              <a:t>, </a:t>
            </a:r>
            <a:r>
              <a:rPr lang="en-US" sz="1600" dirty="0" err="1"/>
              <a:t>Kabupaten</a:t>
            </a:r>
            <a:r>
              <a:rPr lang="en-US" sz="1600" dirty="0"/>
              <a:t> Tangerang, </a:t>
            </a:r>
            <a:r>
              <a:rPr lang="en-US" sz="1600" dirty="0" err="1"/>
              <a:t>Kabupaten</a:t>
            </a:r>
            <a:r>
              <a:rPr lang="en-US" sz="1600" dirty="0"/>
              <a:t> </a:t>
            </a:r>
            <a:r>
              <a:rPr lang="en-US" sz="1600" dirty="0" err="1"/>
              <a:t>Serang</a:t>
            </a:r>
            <a:r>
              <a:rPr lang="en-US" sz="1600" dirty="0"/>
              <a:t>, dan Kota </a:t>
            </a:r>
            <a:r>
              <a:rPr lang="en-US" sz="1600" dirty="0" err="1"/>
              <a:t>Serang</a:t>
            </a:r>
            <a:r>
              <a:rPr lang="en-US" sz="1600" dirty="0"/>
              <a:t>. Dimana </a:t>
            </a:r>
            <a:r>
              <a:rPr lang="en-US" sz="1600" dirty="0" err="1"/>
              <a:t>klaster</a:t>
            </a:r>
            <a:r>
              <a:rPr lang="en-US" sz="1600" dirty="0"/>
              <a:t> 2 </a:t>
            </a:r>
            <a:r>
              <a:rPr lang="en-US" sz="1600" dirty="0" err="1"/>
              <a:t>memiliki</a:t>
            </a:r>
            <a:r>
              <a:rPr lang="en-US" sz="1600" dirty="0"/>
              <a:t> </a:t>
            </a:r>
            <a:r>
              <a:rPr lang="en-US" sz="1600" dirty="0" err="1"/>
              <a:t>nilai</a:t>
            </a:r>
            <a:r>
              <a:rPr lang="en-US" sz="1600" dirty="0"/>
              <a:t> </a:t>
            </a:r>
            <a:r>
              <a:rPr lang="en-US" sz="1600" dirty="0" err="1"/>
              <a:t>pengujian</a:t>
            </a:r>
            <a:r>
              <a:rPr lang="en-US" sz="1600" dirty="0"/>
              <a:t> </a:t>
            </a:r>
            <a:r>
              <a:rPr lang="en-US" sz="1600" dirty="0" err="1"/>
              <a:t>dengan</a:t>
            </a:r>
            <a:r>
              <a:rPr lang="en-US" sz="1600" dirty="0"/>
              <a:t> </a:t>
            </a:r>
            <a:r>
              <a:rPr lang="en-US" sz="1600" dirty="0" err="1"/>
              <a:t>nilai</a:t>
            </a:r>
            <a:r>
              <a:rPr lang="en-US" sz="1600" dirty="0"/>
              <a:t> </a:t>
            </a:r>
            <a:r>
              <a:rPr lang="en-US" sz="1600" dirty="0" err="1"/>
              <a:t>struktur</a:t>
            </a:r>
            <a:r>
              <a:rPr lang="en-US" sz="1600" dirty="0"/>
              <a:t> </a:t>
            </a:r>
            <a:r>
              <a:rPr lang="en-US" sz="1600" dirty="0" err="1"/>
              <a:t>baik</a:t>
            </a:r>
            <a:r>
              <a:rPr lang="en-US" sz="1600" dirty="0"/>
              <a:t> </a:t>
            </a:r>
            <a:r>
              <a:rPr lang="en-US" sz="1600" dirty="0" err="1"/>
              <a:t>berdasarkan</a:t>
            </a:r>
            <a:r>
              <a:rPr lang="en-US" sz="1600" dirty="0"/>
              <a:t> </a:t>
            </a:r>
            <a:r>
              <a:rPr lang="en-US" sz="1600" dirty="0" err="1"/>
              <a:t>hasil</a:t>
            </a:r>
            <a:r>
              <a:rPr lang="en-US" sz="1600" dirty="0"/>
              <a:t> </a:t>
            </a:r>
            <a:r>
              <a:rPr lang="en-US" sz="1600" i="1" dirty="0"/>
              <a:t>silhouette index </a:t>
            </a:r>
            <a:r>
              <a:rPr lang="en-US" sz="1600" dirty="0" err="1"/>
              <a:t>sehingga</a:t>
            </a:r>
            <a:r>
              <a:rPr lang="en-US" sz="1600" dirty="0"/>
              <a:t> </a:t>
            </a:r>
            <a:r>
              <a:rPr lang="en-US" sz="1600" dirty="0" err="1"/>
              <a:t>klaster</a:t>
            </a:r>
            <a:r>
              <a:rPr lang="en-US" sz="1600" dirty="0"/>
              <a:t> 2 </a:t>
            </a:r>
            <a:r>
              <a:rPr lang="en-US" sz="1600" dirty="0" err="1"/>
              <a:t>memiliki</a:t>
            </a:r>
            <a:r>
              <a:rPr lang="en-US" sz="1600" dirty="0"/>
              <a:t> </a:t>
            </a:r>
            <a:r>
              <a:rPr lang="en-US" sz="1600" dirty="0" err="1"/>
              <a:t>nilai</a:t>
            </a:r>
            <a:r>
              <a:rPr lang="en-US" sz="1600" dirty="0"/>
              <a:t> </a:t>
            </a:r>
            <a:r>
              <a:rPr lang="en-US" sz="1600" dirty="0" err="1"/>
              <a:t>keakuratan</a:t>
            </a:r>
            <a:r>
              <a:rPr lang="en-US" sz="1600" dirty="0"/>
              <a:t> </a:t>
            </a:r>
            <a:r>
              <a:rPr lang="en-US" sz="1600" dirty="0" err="1"/>
              <a:t>terbaik</a:t>
            </a:r>
            <a:r>
              <a:rPr lang="en-US" sz="1600" dirty="0"/>
              <a:t> </a:t>
            </a:r>
            <a:r>
              <a:rPr lang="en-US" sz="1600" dirty="0" err="1"/>
              <a:t>dibanding</a:t>
            </a:r>
            <a:r>
              <a:rPr lang="en-US" sz="1600" dirty="0"/>
              <a:t> </a:t>
            </a:r>
            <a:r>
              <a:rPr lang="en-US" sz="1600" dirty="0" err="1"/>
              <a:t>dengan</a:t>
            </a:r>
            <a:r>
              <a:rPr lang="en-US" sz="1600" dirty="0"/>
              <a:t> </a:t>
            </a:r>
            <a:r>
              <a:rPr lang="en-US" sz="1600" dirty="0" err="1"/>
              <a:t>klaster</a:t>
            </a:r>
            <a:r>
              <a:rPr lang="en-US" sz="1600" dirty="0"/>
              <a:t> 3 dan </a:t>
            </a:r>
            <a:r>
              <a:rPr lang="en-US" sz="1600" dirty="0" err="1"/>
              <a:t>klaster</a:t>
            </a:r>
            <a:r>
              <a:rPr lang="en-US" sz="1600" dirty="0"/>
              <a:t> 4.</a:t>
            </a:r>
            <a:endParaRPr lang="en-ID" sz="1600" dirty="0"/>
          </a:p>
        </p:txBody>
      </p:sp>
      <p:sp>
        <p:nvSpPr>
          <p:cNvPr id="3" name="文本框 119">
            <a:extLst>
              <a:ext uri="{FF2B5EF4-FFF2-40B4-BE49-F238E27FC236}">
                <a16:creationId xmlns:a16="http://schemas.microsoft.com/office/drawing/2014/main" id="{3DCB01BF-831B-83D8-A21E-DCE1713C00E9}"/>
              </a:ext>
            </a:extLst>
          </p:cNvPr>
          <p:cNvSpPr txBox="1"/>
          <p:nvPr/>
        </p:nvSpPr>
        <p:spPr>
          <a:xfrm>
            <a:off x="7469211" y="1210852"/>
            <a:ext cx="192118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b="1" dirty="0">
                <a:solidFill>
                  <a:srgbClr val="262626"/>
                </a:solidFill>
                <a:ea typeface="微软雅黑" panose="020B0503020204020204" charset="-122"/>
                <a:sym typeface="+mn-ea"/>
              </a:rPr>
              <a:t>2. Saran</a:t>
            </a:r>
            <a:endParaRPr lang="zh-CN" altLang="en-US" b="1" dirty="0">
              <a:solidFill>
                <a:srgbClr val="262626"/>
              </a:solidFill>
              <a:ea typeface="微软雅黑" panose="020B0503020204020204" charset="-122"/>
              <a:sym typeface="+mn-ea"/>
            </a:endParaRPr>
          </a:p>
        </p:txBody>
      </p:sp>
      <p:sp>
        <p:nvSpPr>
          <p:cNvPr id="6" name="文本框 119">
            <a:extLst>
              <a:ext uri="{FF2B5EF4-FFF2-40B4-BE49-F238E27FC236}">
                <a16:creationId xmlns:a16="http://schemas.microsoft.com/office/drawing/2014/main" id="{697C011D-EDEB-B7D4-9DF8-DDCF4789DCFB}"/>
              </a:ext>
            </a:extLst>
          </p:cNvPr>
          <p:cNvSpPr txBox="1"/>
          <p:nvPr/>
        </p:nvSpPr>
        <p:spPr>
          <a:xfrm>
            <a:off x="5969480" y="1580184"/>
            <a:ext cx="5707534" cy="41857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buAutoNum type="arabicPeriod"/>
            </a:pPr>
            <a:r>
              <a:rPr lang="en-US" sz="1400" dirty="0" err="1"/>
              <a:t>Untuk</a:t>
            </a:r>
            <a:r>
              <a:rPr lang="en-US" sz="1400" dirty="0"/>
              <a:t> </a:t>
            </a:r>
            <a:r>
              <a:rPr lang="en-US" sz="1400" dirty="0" err="1"/>
              <a:t>Pemerintah</a:t>
            </a:r>
            <a:r>
              <a:rPr lang="en-ID" sz="1400" dirty="0"/>
              <a:t> </a:t>
            </a:r>
          </a:p>
          <a:p>
            <a:pPr lvl="0" algn="just"/>
            <a:endParaRPr lang="en-ID" sz="1400" dirty="0"/>
          </a:p>
          <a:p>
            <a:pPr lvl="0" algn="just"/>
            <a:r>
              <a:rPr lang="en-US" sz="1400" dirty="0"/>
              <a:t>Saran </a:t>
            </a:r>
            <a:r>
              <a:rPr lang="en-US" sz="1400" dirty="0" err="1"/>
              <a:t>untuk</a:t>
            </a:r>
            <a:r>
              <a:rPr lang="en-US" sz="1400" dirty="0"/>
              <a:t> </a:t>
            </a:r>
            <a:r>
              <a:rPr lang="en-US" sz="1400" dirty="0" err="1"/>
              <a:t>pemerintah</a:t>
            </a:r>
            <a:r>
              <a:rPr lang="en-US" sz="1400" dirty="0"/>
              <a:t> </a:t>
            </a:r>
            <a:r>
              <a:rPr lang="en-US" sz="1400" dirty="0" err="1"/>
              <a:t>atau</a:t>
            </a:r>
            <a:r>
              <a:rPr lang="en-US" sz="1400" dirty="0"/>
              <a:t> </a:t>
            </a:r>
            <a:r>
              <a:rPr lang="en-US" sz="1400" dirty="0" err="1"/>
              <a:t>pemangku</a:t>
            </a:r>
            <a:r>
              <a:rPr lang="en-US" sz="1400" dirty="0"/>
              <a:t> </a:t>
            </a:r>
            <a:r>
              <a:rPr lang="en-US" sz="1400" dirty="0" err="1"/>
              <a:t>kebijakan</a:t>
            </a:r>
            <a:r>
              <a:rPr lang="en-US" sz="1400" dirty="0"/>
              <a:t> </a:t>
            </a:r>
            <a:r>
              <a:rPr lang="en-US" sz="1400" dirty="0" err="1"/>
              <a:t>diharapkan</a:t>
            </a:r>
            <a:r>
              <a:rPr lang="en-US" sz="1400" dirty="0"/>
              <a:t> </a:t>
            </a:r>
            <a:r>
              <a:rPr lang="en-US" sz="1400" dirty="0" err="1"/>
              <a:t>untuk</a:t>
            </a:r>
            <a:r>
              <a:rPr lang="en-US" sz="1400" dirty="0"/>
              <a:t> </a:t>
            </a:r>
            <a:r>
              <a:rPr lang="en-US" sz="1400" dirty="0" err="1"/>
              <a:t>meningkatkan</a:t>
            </a:r>
            <a:r>
              <a:rPr lang="en-US" sz="1400" dirty="0"/>
              <a:t> </a:t>
            </a:r>
            <a:r>
              <a:rPr lang="en-US" sz="1400" dirty="0" err="1"/>
              <a:t>perhatian</a:t>
            </a:r>
            <a:r>
              <a:rPr lang="en-US" sz="1400" dirty="0"/>
              <a:t> pada </a:t>
            </a:r>
            <a:r>
              <a:rPr lang="en-US" sz="1400" dirty="0" err="1"/>
              <a:t>sektor</a:t>
            </a:r>
            <a:r>
              <a:rPr lang="en-US" sz="1400" dirty="0"/>
              <a:t> </a:t>
            </a:r>
            <a:r>
              <a:rPr lang="en-US" sz="1400" dirty="0" err="1"/>
              <a:t>pendidikan</a:t>
            </a:r>
            <a:r>
              <a:rPr lang="en-US" sz="1400" dirty="0"/>
              <a:t> </a:t>
            </a:r>
            <a:r>
              <a:rPr lang="en-US" sz="1400" dirty="0" err="1"/>
              <a:t>untuk</a:t>
            </a:r>
            <a:r>
              <a:rPr lang="en-US" sz="1400" dirty="0"/>
              <a:t> </a:t>
            </a:r>
            <a:r>
              <a:rPr lang="en-US" sz="1400" dirty="0" err="1"/>
              <a:t>melakukan</a:t>
            </a:r>
            <a:r>
              <a:rPr lang="en-US" sz="1400" dirty="0"/>
              <a:t> </a:t>
            </a:r>
            <a:r>
              <a:rPr lang="en-US" sz="1400" dirty="0" err="1"/>
              <a:t>upaya</a:t>
            </a:r>
            <a:r>
              <a:rPr lang="en-US" sz="1400" dirty="0"/>
              <a:t> </a:t>
            </a:r>
            <a:r>
              <a:rPr lang="en-US" sz="1400" dirty="0" err="1"/>
              <a:t>dengan</a:t>
            </a:r>
            <a:r>
              <a:rPr lang="en-US" sz="1400" dirty="0"/>
              <a:t> </a:t>
            </a:r>
            <a:r>
              <a:rPr lang="en-US" sz="1400" dirty="0" err="1"/>
              <a:t>meningkatkan</a:t>
            </a:r>
            <a:r>
              <a:rPr lang="en-US" sz="1400" dirty="0"/>
              <a:t> </a:t>
            </a:r>
            <a:r>
              <a:rPr lang="en-US" sz="1400" dirty="0" err="1"/>
              <a:t>kesadaran</a:t>
            </a:r>
            <a:r>
              <a:rPr lang="en-US" sz="1400" dirty="0"/>
              <a:t> </a:t>
            </a:r>
            <a:r>
              <a:rPr lang="en-US" sz="1400" dirty="0" err="1"/>
              <a:t>masyarakat</a:t>
            </a:r>
            <a:r>
              <a:rPr lang="en-US" sz="1400" dirty="0"/>
              <a:t> </a:t>
            </a:r>
            <a:r>
              <a:rPr lang="en-US" sz="1400" dirty="0" err="1"/>
              <a:t>terhadap</a:t>
            </a:r>
            <a:r>
              <a:rPr lang="en-US" sz="1400" dirty="0"/>
              <a:t> </a:t>
            </a:r>
            <a:r>
              <a:rPr lang="en-US" sz="1400" dirty="0" err="1"/>
              <a:t>pendidikan</a:t>
            </a:r>
            <a:r>
              <a:rPr lang="en-US" sz="1400" dirty="0"/>
              <a:t> </a:t>
            </a:r>
            <a:r>
              <a:rPr lang="en-US" sz="1400" dirty="0" err="1"/>
              <a:t>mulai</a:t>
            </a:r>
            <a:r>
              <a:rPr lang="en-US" sz="1400" dirty="0"/>
              <a:t> </a:t>
            </a:r>
            <a:r>
              <a:rPr lang="en-US" sz="1400" dirty="0" err="1"/>
              <a:t>dari</a:t>
            </a:r>
            <a:r>
              <a:rPr lang="en-US" sz="1400" dirty="0"/>
              <a:t> </a:t>
            </a:r>
            <a:r>
              <a:rPr lang="en-US" sz="1400" dirty="0" err="1"/>
              <a:t>tingkat</a:t>
            </a:r>
            <a:r>
              <a:rPr lang="en-US" sz="1400" dirty="0"/>
              <a:t> SD </a:t>
            </a:r>
            <a:r>
              <a:rPr lang="en-US" sz="1400" dirty="0" err="1"/>
              <a:t>hingga</a:t>
            </a:r>
            <a:r>
              <a:rPr lang="en-US" sz="1400" dirty="0"/>
              <a:t> SMA. Pada </a:t>
            </a:r>
            <a:r>
              <a:rPr lang="en-US" sz="1400" dirty="0" err="1"/>
              <a:t>sektor</a:t>
            </a:r>
            <a:r>
              <a:rPr lang="en-US" sz="1400" dirty="0"/>
              <a:t> </a:t>
            </a:r>
            <a:r>
              <a:rPr lang="en-US" sz="1400" dirty="0" err="1"/>
              <a:t>pekerjaan</a:t>
            </a:r>
            <a:r>
              <a:rPr lang="en-US" sz="1400" dirty="0"/>
              <a:t> </a:t>
            </a:r>
            <a:r>
              <a:rPr lang="en-US" sz="1400" dirty="0" err="1"/>
              <a:t>dapat</a:t>
            </a:r>
            <a:r>
              <a:rPr lang="en-US" sz="1400" dirty="0"/>
              <a:t> </a:t>
            </a:r>
            <a:r>
              <a:rPr lang="en-US" sz="1400" dirty="0" err="1"/>
              <a:t>melakukan</a:t>
            </a:r>
            <a:r>
              <a:rPr lang="en-US" sz="1400" dirty="0"/>
              <a:t> </a:t>
            </a:r>
            <a:r>
              <a:rPr lang="en-US" sz="1400" dirty="0" err="1"/>
              <a:t>upaya</a:t>
            </a:r>
            <a:r>
              <a:rPr lang="en-US" sz="1400" dirty="0"/>
              <a:t> </a:t>
            </a:r>
            <a:r>
              <a:rPr lang="en-US" sz="1400" dirty="0" err="1"/>
              <a:t>membuka</a:t>
            </a:r>
            <a:r>
              <a:rPr lang="en-US" sz="1400" dirty="0"/>
              <a:t> </a:t>
            </a:r>
            <a:r>
              <a:rPr lang="en-US" sz="1400" dirty="0" err="1"/>
              <a:t>lapangan</a:t>
            </a:r>
            <a:r>
              <a:rPr lang="en-US" sz="1400" dirty="0"/>
              <a:t> </a:t>
            </a:r>
            <a:r>
              <a:rPr lang="en-US" sz="1400" dirty="0" err="1"/>
              <a:t>lapangan</a:t>
            </a:r>
            <a:r>
              <a:rPr lang="en-US" sz="1400" dirty="0"/>
              <a:t> </a:t>
            </a:r>
            <a:r>
              <a:rPr lang="en-US" sz="1400" dirty="0" err="1"/>
              <a:t>pekerjaan</a:t>
            </a:r>
            <a:r>
              <a:rPr lang="en-US" sz="1400" dirty="0"/>
              <a:t> </a:t>
            </a:r>
            <a:r>
              <a:rPr lang="en-US" sz="1400" dirty="0" err="1"/>
              <a:t>lebih</a:t>
            </a:r>
            <a:r>
              <a:rPr lang="en-US" sz="1400" dirty="0"/>
              <a:t> </a:t>
            </a:r>
            <a:r>
              <a:rPr lang="en-US" sz="1400" dirty="0" err="1"/>
              <a:t>luas</a:t>
            </a:r>
            <a:r>
              <a:rPr lang="en-US" sz="1400" dirty="0"/>
              <a:t> </a:t>
            </a:r>
            <a:r>
              <a:rPr lang="en-US" sz="1400" dirty="0" err="1"/>
              <a:t>serta</a:t>
            </a:r>
            <a:r>
              <a:rPr lang="en-US" sz="1400" dirty="0"/>
              <a:t> </a:t>
            </a:r>
            <a:r>
              <a:rPr lang="en-US" sz="1400" dirty="0" err="1"/>
              <a:t>memberikan</a:t>
            </a:r>
            <a:r>
              <a:rPr lang="en-US" sz="1400" dirty="0"/>
              <a:t> </a:t>
            </a:r>
            <a:r>
              <a:rPr lang="en-US" sz="1400" dirty="0" err="1"/>
              <a:t>pelatihan</a:t>
            </a:r>
            <a:r>
              <a:rPr lang="en-US" sz="1400" dirty="0"/>
              <a:t> </a:t>
            </a:r>
            <a:r>
              <a:rPr lang="en-US" sz="1400" dirty="0" err="1"/>
              <a:t>kepada</a:t>
            </a:r>
            <a:r>
              <a:rPr lang="en-US" sz="1400" dirty="0"/>
              <a:t> </a:t>
            </a:r>
            <a:r>
              <a:rPr lang="en-US" sz="1400" dirty="0" err="1"/>
              <a:t>masyarakat</a:t>
            </a:r>
            <a:r>
              <a:rPr lang="en-US" sz="1400" dirty="0"/>
              <a:t> </a:t>
            </a:r>
            <a:r>
              <a:rPr lang="en-US" sz="1400" dirty="0" err="1"/>
              <a:t>untuk</a:t>
            </a:r>
            <a:r>
              <a:rPr lang="en-US" sz="1400" dirty="0"/>
              <a:t> </a:t>
            </a:r>
            <a:r>
              <a:rPr lang="en-US" sz="1400" dirty="0" err="1"/>
              <a:t>mengembangkan</a:t>
            </a:r>
            <a:r>
              <a:rPr lang="en-US" sz="1400" dirty="0"/>
              <a:t> </a:t>
            </a:r>
            <a:r>
              <a:rPr lang="en-US" sz="1400" dirty="0" err="1"/>
              <a:t>kemampuan</a:t>
            </a:r>
            <a:r>
              <a:rPr lang="en-US" sz="1400" dirty="0"/>
              <a:t> </a:t>
            </a:r>
            <a:r>
              <a:rPr lang="en-US" sz="1400" dirty="0" err="1"/>
              <a:t>individu</a:t>
            </a:r>
            <a:r>
              <a:rPr lang="en-US" sz="1400" dirty="0"/>
              <a:t> di </a:t>
            </a:r>
            <a:r>
              <a:rPr lang="en-US" sz="1400" dirty="0" err="1"/>
              <a:t>kalangan</a:t>
            </a:r>
            <a:r>
              <a:rPr lang="en-US" sz="1400" dirty="0"/>
              <a:t> </a:t>
            </a:r>
            <a:r>
              <a:rPr lang="en-US" sz="1400" dirty="0" err="1"/>
              <a:t>masyarakat</a:t>
            </a:r>
            <a:r>
              <a:rPr lang="en-US" sz="1400" dirty="0"/>
              <a:t>. Pada </a:t>
            </a:r>
            <a:r>
              <a:rPr lang="en-US" sz="1400" dirty="0" err="1"/>
              <a:t>sektor</a:t>
            </a:r>
            <a:r>
              <a:rPr lang="en-US" sz="1400" dirty="0"/>
              <a:t> </a:t>
            </a:r>
            <a:r>
              <a:rPr lang="en-US" sz="1400" dirty="0" err="1"/>
              <a:t>kebutuhan</a:t>
            </a:r>
            <a:r>
              <a:rPr lang="en-US" sz="1400" dirty="0"/>
              <a:t> </a:t>
            </a:r>
            <a:r>
              <a:rPr lang="en-US" sz="1400" dirty="0" err="1"/>
              <a:t>rumah</a:t>
            </a:r>
            <a:r>
              <a:rPr lang="en-US" sz="1400" dirty="0"/>
              <a:t> </a:t>
            </a:r>
            <a:r>
              <a:rPr lang="en-US" sz="1400" dirty="0" err="1"/>
              <a:t>tangga</a:t>
            </a:r>
            <a:r>
              <a:rPr lang="en-US" sz="1400" dirty="0"/>
              <a:t> </a:t>
            </a:r>
            <a:r>
              <a:rPr lang="en-US" sz="1400" dirty="0" err="1"/>
              <a:t>dapat</a:t>
            </a:r>
            <a:r>
              <a:rPr lang="en-US" sz="1400" dirty="0"/>
              <a:t> </a:t>
            </a:r>
            <a:r>
              <a:rPr lang="en-US" sz="1400" dirty="0" err="1"/>
              <a:t>melakukan</a:t>
            </a:r>
            <a:r>
              <a:rPr lang="en-US" sz="1400" dirty="0"/>
              <a:t> </a:t>
            </a:r>
            <a:r>
              <a:rPr lang="en-US" sz="1400" dirty="0" err="1"/>
              <a:t>upaya</a:t>
            </a:r>
            <a:r>
              <a:rPr lang="en-US" sz="1400" dirty="0"/>
              <a:t> </a:t>
            </a:r>
            <a:r>
              <a:rPr lang="en-US" sz="1400" dirty="0" err="1"/>
              <a:t>memberikan</a:t>
            </a:r>
            <a:r>
              <a:rPr lang="en-US" sz="1400" dirty="0"/>
              <a:t> </a:t>
            </a:r>
            <a:r>
              <a:rPr lang="en-US" sz="1400" dirty="0" err="1"/>
              <a:t>harga</a:t>
            </a:r>
            <a:r>
              <a:rPr lang="en-US" sz="1400" dirty="0"/>
              <a:t> </a:t>
            </a:r>
            <a:r>
              <a:rPr lang="en-US" sz="1400" dirty="0" err="1"/>
              <a:t>makanan</a:t>
            </a:r>
            <a:r>
              <a:rPr lang="en-US" sz="1400" dirty="0"/>
              <a:t> </a:t>
            </a:r>
            <a:r>
              <a:rPr lang="en-US" sz="1400" dirty="0" err="1"/>
              <a:t>pokok</a:t>
            </a:r>
            <a:r>
              <a:rPr lang="en-US" sz="1400" dirty="0"/>
              <a:t> yang </a:t>
            </a:r>
            <a:r>
              <a:rPr lang="en-US" sz="1400" dirty="0" err="1"/>
              <a:t>stabil</a:t>
            </a:r>
            <a:r>
              <a:rPr lang="en-US" sz="1400" dirty="0"/>
              <a:t> </a:t>
            </a:r>
            <a:r>
              <a:rPr lang="en-US" sz="1400" dirty="0" err="1"/>
              <a:t>sesuai</a:t>
            </a:r>
            <a:r>
              <a:rPr lang="en-US" sz="1400" dirty="0"/>
              <a:t> </a:t>
            </a:r>
            <a:r>
              <a:rPr lang="en-US" sz="1400" dirty="0" err="1"/>
              <a:t>dengan</a:t>
            </a:r>
            <a:r>
              <a:rPr lang="en-US" sz="1400" dirty="0"/>
              <a:t> </a:t>
            </a:r>
            <a:r>
              <a:rPr lang="en-US" sz="1400" dirty="0" err="1"/>
              <a:t>kemampuan</a:t>
            </a:r>
            <a:r>
              <a:rPr lang="en-US" sz="1400" dirty="0"/>
              <a:t> </a:t>
            </a:r>
            <a:r>
              <a:rPr lang="en-US" sz="1400" dirty="0" err="1"/>
              <a:t>masyarakat</a:t>
            </a:r>
            <a:r>
              <a:rPr lang="en-US" sz="1400" dirty="0"/>
              <a:t>.</a:t>
            </a:r>
          </a:p>
          <a:p>
            <a:pPr lvl="0" algn="just"/>
            <a:endParaRPr lang="en-ID" sz="1400" dirty="0"/>
          </a:p>
          <a:p>
            <a:pPr marL="342900" lvl="0" indent="-342900" algn="just">
              <a:buAutoNum type="arabicPeriod" startAt="2"/>
            </a:pPr>
            <a:r>
              <a:rPr lang="en-US" sz="1400" dirty="0" err="1"/>
              <a:t>Untuk</a:t>
            </a:r>
            <a:r>
              <a:rPr lang="en-US" sz="1400" dirty="0"/>
              <a:t> </a:t>
            </a:r>
            <a:r>
              <a:rPr lang="en-US" sz="1400" dirty="0" err="1"/>
              <a:t>Peneliti</a:t>
            </a:r>
            <a:endParaRPr lang="en-US" sz="1400" dirty="0"/>
          </a:p>
          <a:p>
            <a:pPr lvl="0" algn="just"/>
            <a:endParaRPr lang="en-ID" sz="1400" dirty="0"/>
          </a:p>
          <a:p>
            <a:pPr algn="just"/>
            <a:r>
              <a:rPr lang="en-US" sz="1400" dirty="0"/>
              <a:t>Saran </a:t>
            </a:r>
            <a:r>
              <a:rPr lang="en-US" sz="1400" dirty="0" err="1"/>
              <a:t>untuk</a:t>
            </a:r>
            <a:r>
              <a:rPr lang="en-US" sz="1400" dirty="0"/>
              <a:t> </a:t>
            </a:r>
            <a:r>
              <a:rPr lang="en-US" sz="1400" dirty="0" err="1"/>
              <a:t>peneliti</a:t>
            </a:r>
            <a:r>
              <a:rPr lang="en-US" sz="1400" dirty="0"/>
              <a:t> </a:t>
            </a:r>
            <a:r>
              <a:rPr lang="en-US" sz="1400" dirty="0" err="1"/>
              <a:t>berikutnya</a:t>
            </a:r>
            <a:r>
              <a:rPr lang="en-US" sz="1400" dirty="0"/>
              <a:t> yang </a:t>
            </a:r>
            <a:r>
              <a:rPr lang="en-US" sz="1400" dirty="0" err="1"/>
              <a:t>ingin</a:t>
            </a:r>
            <a:r>
              <a:rPr lang="en-US" sz="1400" dirty="0"/>
              <a:t> </a:t>
            </a:r>
            <a:r>
              <a:rPr lang="en-US" sz="1400" dirty="0" err="1"/>
              <a:t>meneliti</a:t>
            </a:r>
            <a:r>
              <a:rPr lang="en-US" sz="1400" dirty="0"/>
              <a:t> </a:t>
            </a:r>
            <a:r>
              <a:rPr lang="en-US" sz="1400" dirty="0" err="1"/>
              <a:t>terkait</a:t>
            </a:r>
            <a:r>
              <a:rPr lang="en-US" sz="1400" dirty="0"/>
              <a:t> </a:t>
            </a:r>
            <a:r>
              <a:rPr lang="en-US" sz="1400" dirty="0" err="1"/>
              <a:t>kemiskinan</a:t>
            </a:r>
            <a:r>
              <a:rPr lang="en-US" sz="1400" dirty="0"/>
              <a:t> </a:t>
            </a:r>
            <a:r>
              <a:rPr lang="en-US" sz="1400" dirty="0" err="1"/>
              <a:t>metode</a:t>
            </a:r>
            <a:r>
              <a:rPr lang="en-US" sz="1400" dirty="0"/>
              <a:t> </a:t>
            </a:r>
            <a:r>
              <a:rPr lang="en-US" sz="1400" i="1" dirty="0"/>
              <a:t>K-means </a:t>
            </a:r>
            <a:r>
              <a:rPr lang="en-US" sz="1400" dirty="0" err="1"/>
              <a:t>untuk</a:t>
            </a:r>
            <a:r>
              <a:rPr lang="en-US" sz="1400" dirty="0"/>
              <a:t> </a:t>
            </a:r>
            <a:r>
              <a:rPr lang="en-US" sz="1400" dirty="0" err="1"/>
              <a:t>meluaskan</a:t>
            </a:r>
            <a:r>
              <a:rPr lang="en-US" sz="1400" dirty="0"/>
              <a:t> </a:t>
            </a:r>
            <a:r>
              <a:rPr lang="en-US" sz="1400" dirty="0" err="1"/>
              <a:t>variabel</a:t>
            </a:r>
            <a:r>
              <a:rPr lang="en-US" sz="1400" dirty="0"/>
              <a:t> </a:t>
            </a:r>
            <a:r>
              <a:rPr lang="en-US" sz="1400" dirty="0" err="1"/>
              <a:t>atau</a:t>
            </a:r>
            <a:r>
              <a:rPr lang="en-US" sz="1400" dirty="0"/>
              <a:t> </a:t>
            </a:r>
            <a:r>
              <a:rPr lang="en-US" sz="1400" dirty="0" err="1"/>
              <a:t>menerapkan</a:t>
            </a:r>
            <a:r>
              <a:rPr lang="en-US" sz="1400" dirty="0"/>
              <a:t> pada </a:t>
            </a:r>
            <a:r>
              <a:rPr lang="en-US" sz="1400" dirty="0" err="1"/>
              <a:t>segmentasi</a:t>
            </a:r>
            <a:r>
              <a:rPr lang="en-US" sz="1400" dirty="0"/>
              <a:t> lain.</a:t>
            </a:r>
            <a:endParaRPr lang="en-ID" sz="1400" dirty="0"/>
          </a:p>
        </p:txBody>
      </p:sp>
    </p:spTree>
    <p:extLst>
      <p:ext uri="{BB962C8B-B14F-4D97-AF65-F5344CB8AC3E}">
        <p14:creationId xmlns:p14="http://schemas.microsoft.com/office/powerpoint/2010/main" val="335304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000"/>
                            </p:stCondLst>
                            <p:childTnLst>
                              <p:par>
                                <p:cTn id="23" presetID="29"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ppt_x</p:attrName>
                                        </p:attrNameLst>
                                      </p:cBhvr>
                                      <p:tavLst>
                                        <p:tav tm="0">
                                          <p:val>
                                            <p:strVal val="#ppt_x-.2"/>
                                          </p:val>
                                        </p:tav>
                                        <p:tav tm="100000">
                                          <p:val>
                                            <p:strVal val="#ppt_x"/>
                                          </p:val>
                                        </p:tav>
                                      </p:tavLst>
                                    </p:anim>
                                    <p:anim calcmode="lin" valueType="num">
                                      <p:cBhvr>
                                        <p:cTn id="26"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7" dur="500"/>
                                        <p:tgtEl>
                                          <p:spTgt spid="2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7" grpId="0"/>
      <p:bldP spid="22" grpId="0"/>
      <p:bldP spid="2" grpId="0"/>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6234" y="374015"/>
            <a:ext cx="11479530" cy="610997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710338" y="3778616"/>
            <a:ext cx="2491053" cy="1458228"/>
          </a:xfrm>
          <a:prstGeom prst="rect">
            <a:avLst/>
          </a:prstGeom>
          <a:noFill/>
          <a:ln w="190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173220" y="1048385"/>
            <a:ext cx="3845560" cy="707886"/>
          </a:xfrm>
          <a:prstGeom prst="rect">
            <a:avLst/>
          </a:prstGeom>
          <a:noFill/>
        </p:spPr>
        <p:txBody>
          <a:bodyPr wrap="square" rtlCol="0">
            <a:spAutoFit/>
          </a:bodyPr>
          <a:lstStyle/>
          <a:p>
            <a:pPr algn="ctr"/>
            <a:r>
              <a:rPr lang="en-US" altLang="zh-CN" sz="4000" b="1" dirty="0">
                <a:solidFill>
                  <a:srgbClr val="262626"/>
                </a:solidFill>
                <a:effectLst>
                  <a:outerShdw blurRad="38100" dist="38100" dir="2700000" algn="tl">
                    <a:srgbClr val="000000">
                      <a:alpha val="43137"/>
                    </a:srgbClr>
                  </a:outerShdw>
                </a:effectLst>
                <a:ea typeface="方正清刻本悦宋简体" panose="02000000000000000000" charset="-122"/>
              </a:rPr>
              <a:t>CONTENTS</a:t>
            </a:r>
          </a:p>
        </p:txBody>
      </p:sp>
      <p:grpSp>
        <p:nvGrpSpPr>
          <p:cNvPr id="6" name="Group 5">
            <a:extLst>
              <a:ext uri="{FF2B5EF4-FFF2-40B4-BE49-F238E27FC236}">
                <a16:creationId xmlns:a16="http://schemas.microsoft.com/office/drawing/2014/main" id="{71963048-2FF5-DC3B-EBE1-C07C66B5A58C}"/>
              </a:ext>
            </a:extLst>
          </p:cNvPr>
          <p:cNvGrpSpPr/>
          <p:nvPr/>
        </p:nvGrpSpPr>
        <p:grpSpPr>
          <a:xfrm>
            <a:off x="1653211" y="1948685"/>
            <a:ext cx="2613750" cy="1523634"/>
            <a:chOff x="1936960" y="3588385"/>
            <a:chExt cx="2479242" cy="2402107"/>
          </a:xfrm>
        </p:grpSpPr>
        <p:sp>
          <p:nvSpPr>
            <p:cNvPr id="2" name="矩形 1"/>
            <p:cNvSpPr/>
            <p:nvPr/>
          </p:nvSpPr>
          <p:spPr>
            <a:xfrm>
              <a:off x="1975529" y="3588385"/>
              <a:ext cx="2402107" cy="2402107"/>
            </a:xfrm>
            <a:prstGeom prst="rect">
              <a:avLst/>
            </a:prstGeom>
            <a:noFill/>
            <a:ln w="190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375481" y="3754755"/>
              <a:ext cx="1414145" cy="645160"/>
            </a:xfrm>
            <a:prstGeom prst="rect">
              <a:avLst/>
            </a:prstGeom>
            <a:noFill/>
          </p:spPr>
          <p:txBody>
            <a:bodyPr wrap="square" rtlCol="0">
              <a:spAutoFit/>
            </a:bodyPr>
            <a:lstStyle/>
            <a:p>
              <a:pPr algn="ctr"/>
              <a:r>
                <a:rPr lang="en-US" altLang="zh-CN" sz="3600" b="1" dirty="0">
                  <a:solidFill>
                    <a:srgbClr val="262626"/>
                  </a:solidFill>
                </a:rPr>
                <a:t>01</a:t>
              </a:r>
            </a:p>
          </p:txBody>
        </p:sp>
        <p:sp>
          <p:nvSpPr>
            <p:cNvPr id="10" name="文本框 9"/>
            <p:cNvSpPr txBox="1"/>
            <p:nvPr/>
          </p:nvSpPr>
          <p:spPr>
            <a:xfrm>
              <a:off x="1936960" y="4558602"/>
              <a:ext cx="2479242" cy="461665"/>
            </a:xfrm>
            <a:prstGeom prst="rect">
              <a:avLst/>
            </a:prstGeom>
            <a:noFill/>
          </p:spPr>
          <p:txBody>
            <a:bodyPr wrap="square" rtlCol="0">
              <a:spAutoFit/>
            </a:bodyPr>
            <a:lstStyle/>
            <a:p>
              <a:pPr algn="ctr" fontAlgn="auto">
                <a:lnSpc>
                  <a:spcPct val="100000"/>
                </a:lnSpc>
              </a:pPr>
              <a:r>
                <a:rPr lang="en-ID" altLang="zh-CN" sz="2400" b="1" dirty="0">
                  <a:solidFill>
                    <a:srgbClr val="262626"/>
                  </a:solidFill>
                  <a:ea typeface="微软雅黑" panose="020B0503020204020204" charset="-122"/>
                  <a:sym typeface="+mn-ea"/>
                </a:rPr>
                <a:t>PENDAHULUAN</a:t>
              </a:r>
              <a:endParaRPr lang="zh-CN" altLang="en-US" sz="2400" b="1" dirty="0">
                <a:solidFill>
                  <a:srgbClr val="262626"/>
                </a:solidFill>
                <a:ea typeface="微软雅黑" panose="020B0503020204020204" charset="-122"/>
                <a:sym typeface="+mn-ea"/>
              </a:endParaRPr>
            </a:p>
          </p:txBody>
        </p:sp>
      </p:grpSp>
      <p:sp>
        <p:nvSpPr>
          <p:cNvPr id="13" name="文本框 12"/>
          <p:cNvSpPr txBox="1"/>
          <p:nvPr/>
        </p:nvSpPr>
        <p:spPr>
          <a:xfrm>
            <a:off x="2140634" y="3878266"/>
            <a:ext cx="1427227" cy="646331"/>
          </a:xfrm>
          <a:prstGeom prst="rect">
            <a:avLst/>
          </a:prstGeom>
          <a:noFill/>
        </p:spPr>
        <p:txBody>
          <a:bodyPr wrap="square" rtlCol="0">
            <a:spAutoFit/>
          </a:bodyPr>
          <a:lstStyle/>
          <a:p>
            <a:pPr algn="ctr"/>
            <a:r>
              <a:rPr lang="en-US" altLang="zh-CN" sz="3600" b="1" dirty="0">
                <a:solidFill>
                  <a:srgbClr val="262626"/>
                </a:solidFill>
              </a:rPr>
              <a:t>02</a:t>
            </a:r>
          </a:p>
        </p:txBody>
      </p:sp>
      <p:sp>
        <p:nvSpPr>
          <p:cNvPr id="14" name="文本框 13"/>
          <p:cNvSpPr txBox="1"/>
          <p:nvPr/>
        </p:nvSpPr>
        <p:spPr>
          <a:xfrm>
            <a:off x="1587965" y="4452986"/>
            <a:ext cx="2684032" cy="707886"/>
          </a:xfrm>
          <a:prstGeom prst="rect">
            <a:avLst/>
          </a:prstGeom>
          <a:noFill/>
        </p:spPr>
        <p:txBody>
          <a:bodyPr wrap="square" rtlCol="0">
            <a:spAutoFit/>
          </a:bodyPr>
          <a:lstStyle/>
          <a:p>
            <a:pPr algn="ctr" fontAlgn="auto">
              <a:lnSpc>
                <a:spcPct val="100000"/>
              </a:lnSpc>
            </a:pPr>
            <a:r>
              <a:rPr lang="en-ID" altLang="zh-CN" sz="2000" b="1" dirty="0">
                <a:solidFill>
                  <a:srgbClr val="262626"/>
                </a:solidFill>
                <a:ea typeface="微软雅黑" panose="020B0503020204020204" charset="-122"/>
                <a:sym typeface="+mn-ea"/>
              </a:rPr>
              <a:t>METODOLOGI PENELITIAN</a:t>
            </a:r>
            <a:endParaRPr lang="zh-CN" altLang="en-US" sz="2000" b="1" dirty="0">
              <a:solidFill>
                <a:srgbClr val="262626"/>
              </a:solidFill>
              <a:ea typeface="微软雅黑" panose="020B0503020204020204" charset="-122"/>
              <a:sym typeface="+mn-ea"/>
            </a:endParaRPr>
          </a:p>
        </p:txBody>
      </p:sp>
      <p:sp>
        <p:nvSpPr>
          <p:cNvPr id="19" name="矩形 1">
            <a:extLst>
              <a:ext uri="{FF2B5EF4-FFF2-40B4-BE49-F238E27FC236}">
                <a16:creationId xmlns:a16="http://schemas.microsoft.com/office/drawing/2014/main" id="{8AEA44E1-57CF-D9D8-31D6-A5AE0465E199}"/>
              </a:ext>
            </a:extLst>
          </p:cNvPr>
          <p:cNvSpPr/>
          <p:nvPr/>
        </p:nvSpPr>
        <p:spPr>
          <a:xfrm>
            <a:off x="7983565" y="1947800"/>
            <a:ext cx="2669501" cy="1481200"/>
          </a:xfrm>
          <a:prstGeom prst="rect">
            <a:avLst/>
          </a:prstGeom>
          <a:noFill/>
          <a:ln w="190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6">
            <a:extLst>
              <a:ext uri="{FF2B5EF4-FFF2-40B4-BE49-F238E27FC236}">
                <a16:creationId xmlns:a16="http://schemas.microsoft.com/office/drawing/2014/main" id="{DBA28A54-9D96-53DC-286C-5A30DBB343E3}"/>
              </a:ext>
            </a:extLst>
          </p:cNvPr>
          <p:cNvSpPr txBox="1"/>
          <p:nvPr/>
        </p:nvSpPr>
        <p:spPr>
          <a:xfrm>
            <a:off x="8429707" y="1970203"/>
            <a:ext cx="1571562" cy="646331"/>
          </a:xfrm>
          <a:prstGeom prst="rect">
            <a:avLst/>
          </a:prstGeom>
          <a:noFill/>
        </p:spPr>
        <p:txBody>
          <a:bodyPr wrap="square" rtlCol="0">
            <a:spAutoFit/>
          </a:bodyPr>
          <a:lstStyle/>
          <a:p>
            <a:pPr algn="ctr"/>
            <a:r>
              <a:rPr lang="en-US" altLang="zh-CN" sz="3600" b="1" dirty="0">
                <a:solidFill>
                  <a:srgbClr val="262626"/>
                </a:solidFill>
              </a:rPr>
              <a:t>03</a:t>
            </a:r>
          </a:p>
        </p:txBody>
      </p:sp>
      <p:sp>
        <p:nvSpPr>
          <p:cNvPr id="21" name="文本框 9">
            <a:extLst>
              <a:ext uri="{FF2B5EF4-FFF2-40B4-BE49-F238E27FC236}">
                <a16:creationId xmlns:a16="http://schemas.microsoft.com/office/drawing/2014/main" id="{F8C38488-5724-4606-B36F-2E6F3C327ADB}"/>
              </a:ext>
            </a:extLst>
          </p:cNvPr>
          <p:cNvSpPr txBox="1"/>
          <p:nvPr/>
        </p:nvSpPr>
        <p:spPr>
          <a:xfrm>
            <a:off x="7983565" y="2542927"/>
            <a:ext cx="2755223" cy="830997"/>
          </a:xfrm>
          <a:prstGeom prst="rect">
            <a:avLst/>
          </a:prstGeom>
          <a:noFill/>
        </p:spPr>
        <p:txBody>
          <a:bodyPr wrap="square" rtlCol="0">
            <a:spAutoFit/>
          </a:bodyPr>
          <a:lstStyle/>
          <a:p>
            <a:pPr algn="ctr" fontAlgn="auto">
              <a:lnSpc>
                <a:spcPct val="100000"/>
              </a:lnSpc>
            </a:pPr>
            <a:r>
              <a:rPr lang="en-ID" altLang="zh-CN" sz="2400" b="1" dirty="0">
                <a:solidFill>
                  <a:srgbClr val="262626"/>
                </a:solidFill>
                <a:ea typeface="微软雅黑" panose="020B0503020204020204" charset="-122"/>
                <a:sym typeface="+mn-ea"/>
              </a:rPr>
              <a:t>HASIL DAN PEMBAHASAN</a:t>
            </a:r>
            <a:endParaRPr lang="zh-CN" altLang="en-US" sz="2400" b="1" dirty="0">
              <a:solidFill>
                <a:srgbClr val="262626"/>
              </a:solidFill>
              <a:ea typeface="微软雅黑" panose="020B0503020204020204" charset="-122"/>
              <a:sym typeface="+mn-ea"/>
            </a:endParaRPr>
          </a:p>
        </p:txBody>
      </p:sp>
      <p:grpSp>
        <p:nvGrpSpPr>
          <p:cNvPr id="26" name="Group 25">
            <a:extLst>
              <a:ext uri="{FF2B5EF4-FFF2-40B4-BE49-F238E27FC236}">
                <a16:creationId xmlns:a16="http://schemas.microsoft.com/office/drawing/2014/main" id="{FC742AC6-3B57-6E09-A441-A89A0B22D49D}"/>
              </a:ext>
            </a:extLst>
          </p:cNvPr>
          <p:cNvGrpSpPr/>
          <p:nvPr/>
        </p:nvGrpSpPr>
        <p:grpSpPr>
          <a:xfrm>
            <a:off x="7925040" y="3778616"/>
            <a:ext cx="2793597" cy="1523633"/>
            <a:chOff x="7456163" y="2661900"/>
            <a:chExt cx="2613750" cy="1458228"/>
          </a:xfrm>
        </p:grpSpPr>
        <p:sp>
          <p:nvSpPr>
            <p:cNvPr id="22" name="文本框 6">
              <a:extLst>
                <a:ext uri="{FF2B5EF4-FFF2-40B4-BE49-F238E27FC236}">
                  <a16:creationId xmlns:a16="http://schemas.microsoft.com/office/drawing/2014/main" id="{01AE8F94-A0E5-596A-545F-E52AA657383B}"/>
                </a:ext>
              </a:extLst>
            </p:cNvPr>
            <p:cNvSpPr txBox="1"/>
            <p:nvPr/>
          </p:nvSpPr>
          <p:spPr>
            <a:xfrm>
              <a:off x="7864287" y="2675808"/>
              <a:ext cx="1490867" cy="618586"/>
            </a:xfrm>
            <a:prstGeom prst="rect">
              <a:avLst/>
            </a:prstGeom>
            <a:noFill/>
          </p:spPr>
          <p:txBody>
            <a:bodyPr wrap="square" rtlCol="0">
              <a:spAutoFit/>
            </a:bodyPr>
            <a:lstStyle/>
            <a:p>
              <a:pPr algn="ctr"/>
              <a:r>
                <a:rPr lang="en-US" altLang="zh-CN" sz="3600" b="1" dirty="0">
                  <a:solidFill>
                    <a:srgbClr val="262626"/>
                  </a:solidFill>
                </a:rPr>
                <a:t>04</a:t>
              </a:r>
            </a:p>
          </p:txBody>
        </p:sp>
        <p:sp>
          <p:nvSpPr>
            <p:cNvPr id="23" name="文本框 9">
              <a:extLst>
                <a:ext uri="{FF2B5EF4-FFF2-40B4-BE49-F238E27FC236}">
                  <a16:creationId xmlns:a16="http://schemas.microsoft.com/office/drawing/2014/main" id="{9FA649C3-E92F-ADF5-0633-7F3F33FEBC74}"/>
                </a:ext>
              </a:extLst>
            </p:cNvPr>
            <p:cNvSpPr txBox="1"/>
            <p:nvPr/>
          </p:nvSpPr>
          <p:spPr>
            <a:xfrm>
              <a:off x="7456163" y="3238550"/>
              <a:ext cx="2613750" cy="830997"/>
            </a:xfrm>
            <a:prstGeom prst="rect">
              <a:avLst/>
            </a:prstGeom>
            <a:noFill/>
          </p:spPr>
          <p:txBody>
            <a:bodyPr wrap="square" rtlCol="0">
              <a:spAutoFit/>
            </a:bodyPr>
            <a:lstStyle/>
            <a:p>
              <a:pPr algn="ctr" fontAlgn="auto">
                <a:lnSpc>
                  <a:spcPct val="100000"/>
                </a:lnSpc>
              </a:pPr>
              <a:r>
                <a:rPr lang="en-US" altLang="zh-CN" sz="2400" b="1" dirty="0">
                  <a:solidFill>
                    <a:srgbClr val="262626"/>
                  </a:solidFill>
                  <a:ea typeface="微软雅黑" panose="020B0503020204020204" charset="-122"/>
                  <a:sym typeface="+mn-ea"/>
                </a:rPr>
                <a:t>K</a:t>
              </a:r>
              <a:r>
                <a:rPr lang="en-ID" altLang="zh-CN" sz="2400" b="1" dirty="0">
                  <a:solidFill>
                    <a:srgbClr val="262626"/>
                  </a:solidFill>
                  <a:ea typeface="微软雅黑" panose="020B0503020204020204" charset="-122"/>
                  <a:sym typeface="+mn-ea"/>
                </a:rPr>
                <a:t>ESIMPULAN DAN SARAN</a:t>
              </a:r>
              <a:endParaRPr lang="zh-CN" altLang="en-US" sz="2400" b="1" dirty="0">
                <a:solidFill>
                  <a:srgbClr val="262626"/>
                </a:solidFill>
                <a:ea typeface="微软雅黑" panose="020B0503020204020204" charset="-122"/>
                <a:sym typeface="+mn-ea"/>
              </a:endParaRPr>
            </a:p>
          </p:txBody>
        </p:sp>
        <p:sp>
          <p:nvSpPr>
            <p:cNvPr id="24" name="矩形 3">
              <a:extLst>
                <a:ext uri="{FF2B5EF4-FFF2-40B4-BE49-F238E27FC236}">
                  <a16:creationId xmlns:a16="http://schemas.microsoft.com/office/drawing/2014/main" id="{6B96C06A-304E-7E68-4B91-A47BD818F0A5}"/>
                </a:ext>
              </a:extLst>
            </p:cNvPr>
            <p:cNvSpPr/>
            <p:nvPr/>
          </p:nvSpPr>
          <p:spPr>
            <a:xfrm>
              <a:off x="7517512" y="2661900"/>
              <a:ext cx="2491053" cy="1458228"/>
            </a:xfrm>
            <a:prstGeom prst="rect">
              <a:avLst/>
            </a:prstGeom>
            <a:noFill/>
            <a:ln w="190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0" presetClass="entr" presetSubtype="0" fill="hold" grpId="1"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edge">
                                      <p:cBhvr>
                                        <p:cTn id="15" dur="500"/>
                                        <p:tgtEl>
                                          <p:spTgt spid="4"/>
                                        </p:tgtEl>
                                      </p:cBhvr>
                                    </p:animEffect>
                                  </p:childTnLst>
                                </p:cTn>
                              </p:par>
                            </p:childTnLst>
                          </p:cTn>
                        </p:par>
                        <p:par>
                          <p:cTn id="16" fill="hold">
                            <p:stCondLst>
                              <p:cond delay="1500"/>
                            </p:stCondLst>
                            <p:childTnLst>
                              <p:par>
                                <p:cTn id="17" presetID="53" presetClass="entr" presetSubtype="16" fill="hold" grpId="1"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animBg="1"/>
      <p:bldP spid="4" grpId="1" bldLvl="0" animBg="1"/>
      <p:bldP spid="30" grpId="0"/>
      <p:bldP spid="2" grpId="0" animBg="1"/>
      <p:bldP spid="7" grpId="0"/>
      <p:bldP spid="13" grpId="0"/>
      <p:bldP spid="13" grpId="1"/>
      <p:bldP spid="14" grpId="0"/>
      <p:bldP spid="19" grpId="0" animBg="1"/>
      <p:bldP spid="20" grpId="0"/>
      <p:bldP spid="22" grpId="0"/>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14605"/>
            <a:ext cx="3503930" cy="688784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02180" y="1359535"/>
            <a:ext cx="5493385" cy="4138930"/>
          </a:xfrm>
          <a:prstGeom prst="rect">
            <a:avLst/>
          </a:prstGeom>
          <a:blipFill rotWithShape="1">
            <a:blip r:embed="rId3" cstate="screen">
              <a:graysc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4965" y="434975"/>
            <a:ext cx="818515" cy="768350"/>
          </a:xfrm>
          <a:prstGeom prst="rect">
            <a:avLst/>
          </a:prstGeom>
          <a:noFill/>
        </p:spPr>
        <p:txBody>
          <a:bodyPr wrap="square" rtlCol="0">
            <a:spAutoFit/>
          </a:bodyPr>
          <a:lstStyle/>
          <a:p>
            <a:pPr algn="l"/>
            <a:r>
              <a:rPr lang="en-US" altLang="zh-CN" sz="4400" b="1">
                <a:solidFill>
                  <a:schemeClr val="bg1"/>
                </a:solidFill>
              </a:rPr>
              <a:t>01</a:t>
            </a:r>
          </a:p>
        </p:txBody>
      </p:sp>
      <p:sp>
        <p:nvSpPr>
          <p:cNvPr id="10" name="文本框 9"/>
          <p:cNvSpPr txBox="1"/>
          <p:nvPr/>
        </p:nvSpPr>
        <p:spPr>
          <a:xfrm>
            <a:off x="8000365" y="2263775"/>
            <a:ext cx="4097850" cy="707886"/>
          </a:xfrm>
          <a:prstGeom prst="rect">
            <a:avLst/>
          </a:prstGeom>
          <a:noFill/>
        </p:spPr>
        <p:txBody>
          <a:bodyPr wrap="square" rtlCol="0">
            <a:spAutoFit/>
          </a:bodyPr>
          <a:lstStyle/>
          <a:p>
            <a:r>
              <a:rPr lang="en-ID" altLang="zh-CN" sz="4000" b="1" dirty="0">
                <a:solidFill>
                  <a:srgbClr val="262626"/>
                </a:solidFill>
                <a:ea typeface="微软雅黑" panose="020B0503020204020204" charset="-122"/>
                <a:sym typeface="+mn-ea"/>
              </a:rPr>
              <a:t>PENDAHULUAN</a:t>
            </a:r>
            <a:endParaRPr lang="zh-CN" altLang="en-US" sz="4000" b="1" dirty="0">
              <a:solidFill>
                <a:srgbClr val="262626"/>
              </a:solidFill>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edge">
                                      <p:cBhvr>
                                        <p:cTn id="11" dur="500"/>
                                        <p:tgtEl>
                                          <p:spTgt spid="3"/>
                                        </p:tgtEl>
                                      </p:cBhvr>
                                    </p:animEffect>
                                  </p:childTnLst>
                                </p:cTn>
                              </p:par>
                            </p:childTnLst>
                          </p:cTn>
                        </p:par>
                        <p:par>
                          <p:cTn id="12" fill="hold">
                            <p:stCondLst>
                              <p:cond delay="1000"/>
                            </p:stCondLst>
                            <p:childTnLst>
                              <p:par>
                                <p:cTn id="13" presetID="53" presetClass="entr" presetSubtype="16" fill="hold" grpId="1"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9"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2"/>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P spid="7" grpId="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15"/>
          <p:cNvSpPr txBox="1"/>
          <p:nvPr/>
        </p:nvSpPr>
        <p:spPr>
          <a:xfrm>
            <a:off x="805561" y="3626203"/>
            <a:ext cx="3915528" cy="2833020"/>
          </a:xfrm>
          <a:prstGeom prst="rect">
            <a:avLst/>
          </a:prstGeom>
          <a:noFill/>
        </p:spPr>
        <p:txBody>
          <a:bodyPr wrap="square" rtlCol="0">
            <a:spAutoFit/>
          </a:bodyPr>
          <a:lstStyle/>
          <a:p>
            <a:pPr algn="ctr">
              <a:lnSpc>
                <a:spcPct val="150000"/>
              </a:lnSpc>
              <a:spcBef>
                <a:spcPts val="0"/>
              </a:spcBef>
              <a:buFont typeface="Arial" panose="020B0604020202020204" pitchFamily="34" charset="0"/>
            </a:pPr>
            <a:r>
              <a:rPr lang="id-ID" sz="1000" dirty="0"/>
              <a:t>Kemiskinan merupakan permasalahan utama dalam pembangunan ekonomi di negara berkembang seperti Indonesia. Menurut data BPS bulan September 202</a:t>
            </a:r>
            <a:r>
              <a:rPr lang="en-US" sz="1000" dirty="0"/>
              <a:t>1</a:t>
            </a:r>
            <a:r>
              <a:rPr lang="id-ID" sz="1000" dirty="0"/>
              <a:t> yaitu angka kemiskinan di Indonesia mencapai 10,19 persen dan jumlah penduduk miskin di Indonesia mencapai 27,55 juta jiwa. Meningkat </a:t>
            </a:r>
            <a:r>
              <a:rPr lang="en-US" sz="1000" dirty="0" err="1"/>
              <a:t>tajam</a:t>
            </a:r>
            <a:r>
              <a:rPr lang="id-ID" sz="1000" dirty="0"/>
              <a:t> dari tahun sebelumnya</a:t>
            </a:r>
            <a:r>
              <a:rPr lang="en-US" sz="1000" dirty="0"/>
              <a:t> di mana </a:t>
            </a:r>
            <a:r>
              <a:rPr lang="en-US" sz="1000" dirty="0" err="1"/>
              <a:t>jumlah</a:t>
            </a:r>
            <a:r>
              <a:rPr lang="en-US" sz="1000" dirty="0"/>
              <a:t> </a:t>
            </a:r>
            <a:r>
              <a:rPr lang="en-US" sz="1000" dirty="0" err="1"/>
              <a:t>kemiskinan</a:t>
            </a:r>
            <a:r>
              <a:rPr lang="en-US" sz="1000" dirty="0"/>
              <a:t> di Indonesia pada </a:t>
            </a:r>
            <a:r>
              <a:rPr lang="en-US" sz="1000" dirty="0" err="1"/>
              <a:t>bulan</a:t>
            </a:r>
            <a:r>
              <a:rPr lang="en-US" sz="1000" dirty="0"/>
              <a:t> September 2019 </a:t>
            </a:r>
            <a:r>
              <a:rPr lang="en-US" sz="1000" dirty="0" err="1"/>
              <a:t>terdapat</a:t>
            </a:r>
            <a:r>
              <a:rPr lang="en-US" sz="1000" dirty="0"/>
              <a:t> 9,22 </a:t>
            </a:r>
            <a:r>
              <a:rPr lang="en-US" sz="1000" dirty="0" err="1"/>
              <a:t>persen</a:t>
            </a:r>
            <a:r>
              <a:rPr lang="en-US" sz="1000" dirty="0"/>
              <a:t> </a:t>
            </a:r>
            <a:r>
              <a:rPr lang="en-US" sz="1000" dirty="0" err="1"/>
              <a:t>atau</a:t>
            </a:r>
            <a:r>
              <a:rPr lang="en-US" sz="1000" dirty="0"/>
              <a:t> </a:t>
            </a:r>
            <a:r>
              <a:rPr lang="en-US" sz="1000" dirty="0" err="1"/>
              <a:t>sekitar</a:t>
            </a:r>
            <a:r>
              <a:rPr lang="en-US" sz="1000" dirty="0"/>
              <a:t> 24,79 </a:t>
            </a:r>
            <a:r>
              <a:rPr lang="en-US" sz="1000" dirty="0" err="1"/>
              <a:t>juta</a:t>
            </a:r>
            <a:r>
              <a:rPr lang="en-US" sz="1000" dirty="0"/>
              <a:t> </a:t>
            </a:r>
            <a:r>
              <a:rPr lang="en-US" sz="1000" dirty="0" err="1"/>
              <a:t>jiwa</a:t>
            </a:r>
            <a:r>
              <a:rPr lang="en-US" sz="1000" dirty="0"/>
              <a:t> </a:t>
            </a:r>
            <a:r>
              <a:rPr lang="en-US" sz="1000" dirty="0" err="1"/>
              <a:t>penduduk</a:t>
            </a:r>
            <a:r>
              <a:rPr lang="en-US" sz="1000" dirty="0"/>
              <a:t> miskin di Indonesia. </a:t>
            </a:r>
            <a:r>
              <a:rPr lang="en-US" sz="1000" dirty="0" err="1"/>
              <a:t>Hampir</a:t>
            </a:r>
            <a:r>
              <a:rPr lang="en-US" sz="1000" dirty="0"/>
              <a:t> </a:t>
            </a:r>
            <a:r>
              <a:rPr lang="en-US" sz="1000" dirty="0" err="1"/>
              <a:t>sekitar</a:t>
            </a:r>
            <a:r>
              <a:rPr lang="en-US" sz="1000" dirty="0"/>
              <a:t> 3 </a:t>
            </a:r>
            <a:r>
              <a:rPr lang="en-US" sz="1000" dirty="0" err="1"/>
              <a:t>juta</a:t>
            </a:r>
            <a:r>
              <a:rPr lang="en-US" sz="1000" dirty="0"/>
              <a:t> orang yang </a:t>
            </a:r>
            <a:r>
              <a:rPr lang="en-US" sz="1000" dirty="0" err="1"/>
              <a:t>mengalami</a:t>
            </a:r>
            <a:r>
              <a:rPr lang="en-US" sz="1000" dirty="0"/>
              <a:t> </a:t>
            </a:r>
            <a:r>
              <a:rPr lang="en-US" sz="1000" dirty="0" err="1"/>
              <a:t>peningkatan</a:t>
            </a:r>
            <a:r>
              <a:rPr lang="en-US" sz="1000" dirty="0"/>
              <a:t> </a:t>
            </a:r>
            <a:r>
              <a:rPr lang="en-US" sz="1000" dirty="0" err="1"/>
              <a:t>secara</a:t>
            </a:r>
            <a:r>
              <a:rPr lang="en-US" sz="1000" dirty="0"/>
              <a:t> </a:t>
            </a:r>
            <a:r>
              <a:rPr lang="en-US" sz="1000" dirty="0" err="1"/>
              <a:t>materil</a:t>
            </a:r>
            <a:r>
              <a:rPr lang="en-US" sz="1000" dirty="0"/>
              <a:t>, </a:t>
            </a:r>
            <a:r>
              <a:rPr lang="en-US" sz="1000" dirty="0" err="1"/>
              <a:t>ini</a:t>
            </a:r>
            <a:r>
              <a:rPr lang="en-US" sz="1000" dirty="0"/>
              <a:t> </a:t>
            </a:r>
            <a:r>
              <a:rPr lang="en-US" sz="1000" dirty="0" err="1"/>
              <a:t>menandakan</a:t>
            </a:r>
            <a:r>
              <a:rPr lang="en-US" sz="1000" dirty="0"/>
              <a:t> </a:t>
            </a:r>
            <a:r>
              <a:rPr lang="en-US" sz="1000" dirty="0" err="1"/>
              <a:t>bahwa</a:t>
            </a:r>
            <a:r>
              <a:rPr lang="en-US" sz="1000" dirty="0"/>
              <a:t> </a:t>
            </a:r>
            <a:r>
              <a:rPr lang="en-US" sz="1000" dirty="0" err="1"/>
              <a:t>dampak</a:t>
            </a:r>
            <a:r>
              <a:rPr lang="en-US" sz="1000" dirty="0"/>
              <a:t> </a:t>
            </a:r>
            <a:r>
              <a:rPr lang="en-US" sz="1000" dirty="0" err="1"/>
              <a:t>pandemi</a:t>
            </a:r>
            <a:r>
              <a:rPr lang="en-US" sz="1000" dirty="0"/>
              <a:t> </a:t>
            </a:r>
            <a:r>
              <a:rPr lang="en-US" sz="1000" dirty="0" err="1"/>
              <a:t>dari</a:t>
            </a:r>
            <a:r>
              <a:rPr lang="en-US" sz="1000" dirty="0"/>
              <a:t> virus covid – 19 </a:t>
            </a:r>
            <a:r>
              <a:rPr lang="en-US" sz="1000" dirty="0" err="1"/>
              <a:t>ini</a:t>
            </a:r>
            <a:r>
              <a:rPr lang="en-US" sz="1000" dirty="0"/>
              <a:t> sangat </a:t>
            </a:r>
            <a:r>
              <a:rPr lang="en-US" sz="1000" dirty="0" err="1"/>
              <a:t>terasa</a:t>
            </a:r>
            <a:r>
              <a:rPr lang="en-US" sz="1000" dirty="0"/>
              <a:t> di </a:t>
            </a:r>
            <a:r>
              <a:rPr lang="en-US" sz="1000" dirty="0" err="1"/>
              <a:t>masyarakat</a:t>
            </a:r>
            <a:r>
              <a:rPr lang="en-US" sz="1000" dirty="0"/>
              <a:t> Indonesia </a:t>
            </a:r>
            <a:endParaRPr lang="zh-CN" altLang="en-US" sz="1000" dirty="0">
              <a:solidFill>
                <a:schemeClr val="tx1">
                  <a:lumMod val="65000"/>
                  <a:lumOff val="35000"/>
                </a:schemeClr>
              </a:solidFill>
              <a:ea typeface="微软雅黑" panose="020B0503020204020204" charset="-122"/>
            </a:endParaRPr>
          </a:p>
        </p:txBody>
      </p:sp>
      <p:sp>
        <p:nvSpPr>
          <p:cNvPr id="99" name="TextBox 15"/>
          <p:cNvSpPr txBox="1"/>
          <p:nvPr/>
        </p:nvSpPr>
        <p:spPr>
          <a:xfrm>
            <a:off x="3655091" y="491189"/>
            <a:ext cx="4167822" cy="2345386"/>
          </a:xfrm>
          <a:prstGeom prst="rect">
            <a:avLst/>
          </a:prstGeom>
          <a:noFill/>
        </p:spPr>
        <p:txBody>
          <a:bodyPr wrap="square" rtlCol="0">
            <a:spAutoFit/>
          </a:bodyPr>
          <a:lstStyle/>
          <a:p>
            <a:pPr algn="ctr">
              <a:lnSpc>
                <a:spcPct val="150000"/>
              </a:lnSpc>
              <a:spcBef>
                <a:spcPts val="0"/>
              </a:spcBef>
              <a:buFont typeface="Arial" panose="020B0604020202020204" pitchFamily="34" charset="0"/>
            </a:pPr>
            <a:r>
              <a:rPr lang="id-ID" sz="1100" dirty="0"/>
              <a:t>Banten acap kali menjadi sorotan pemerintah pusat, walaupun memiliki banyak tempat wisata yang tersebar sampai ke penjuru dan sumber daya alam yang melimpah ternyata tidak mengurangi kemiskinan yang ada. Daerah selatan Banten seperti Kabupaten Pandeglang, Kabupaten lebak, dan Kabupaten Tangerang menjadi daerah yang cukup disorot karena minimnya peran pemerintah Banten</a:t>
            </a:r>
            <a:r>
              <a:rPr lang="en-US" sz="1100" dirty="0"/>
              <a:t> </a:t>
            </a:r>
            <a:r>
              <a:rPr lang="en-US" sz="1100" dirty="0" err="1"/>
              <a:t>dalam</a:t>
            </a:r>
            <a:r>
              <a:rPr lang="id-ID" sz="1100" dirty="0"/>
              <a:t> mereduksi kemiskinan</a:t>
            </a:r>
            <a:endParaRPr lang="zh-CN" altLang="en-US" sz="1100" dirty="0">
              <a:solidFill>
                <a:schemeClr val="tx1">
                  <a:lumMod val="65000"/>
                  <a:lumOff val="35000"/>
                </a:schemeClr>
              </a:solidFill>
              <a:ea typeface="微软雅黑" panose="020B0503020204020204" charset="-122"/>
            </a:endParaRPr>
          </a:p>
        </p:txBody>
      </p:sp>
      <p:sp>
        <p:nvSpPr>
          <p:cNvPr id="100" name="TextBox 15"/>
          <p:cNvSpPr txBox="1"/>
          <p:nvPr/>
        </p:nvSpPr>
        <p:spPr>
          <a:xfrm>
            <a:off x="7322823" y="3792167"/>
            <a:ext cx="3176408" cy="2292935"/>
          </a:xfrm>
          <a:prstGeom prst="rect">
            <a:avLst/>
          </a:prstGeom>
          <a:noFill/>
        </p:spPr>
        <p:txBody>
          <a:bodyPr wrap="square" rtlCol="0">
            <a:spAutoFit/>
          </a:bodyPr>
          <a:lstStyle/>
          <a:p>
            <a:pPr algn="ctr"/>
            <a:r>
              <a:rPr lang="en-US" sz="1100" dirty="0" err="1">
                <a:latin typeface="+mj-lt"/>
              </a:rPr>
              <a:t>Sekitar</a:t>
            </a:r>
            <a:r>
              <a:rPr lang="en-US" sz="1100" dirty="0">
                <a:latin typeface="+mj-lt"/>
              </a:rPr>
              <a:t> </a:t>
            </a:r>
            <a:r>
              <a:rPr lang="id-ID" sz="1100" dirty="0">
                <a:latin typeface="+mj-lt"/>
              </a:rPr>
              <a:t>hampir </a:t>
            </a:r>
            <a:r>
              <a:rPr lang="en-US" sz="1100" dirty="0" err="1">
                <a:latin typeface="+mj-lt"/>
              </a:rPr>
              <a:t>satu</a:t>
            </a:r>
            <a:r>
              <a:rPr lang="en-US" sz="1100" dirty="0">
                <a:latin typeface="+mj-lt"/>
              </a:rPr>
              <a:t> </a:t>
            </a:r>
            <a:r>
              <a:rPr lang="en-US" sz="1100" dirty="0" err="1">
                <a:latin typeface="+mj-lt"/>
              </a:rPr>
              <a:t>persen</a:t>
            </a:r>
            <a:r>
              <a:rPr lang="en-US" sz="1100" dirty="0">
                <a:latin typeface="+mj-lt"/>
              </a:rPr>
              <a:t> </a:t>
            </a:r>
            <a:r>
              <a:rPr lang="en-US" sz="1100" dirty="0" err="1">
                <a:latin typeface="+mj-lt"/>
              </a:rPr>
              <a:t>atau</a:t>
            </a:r>
            <a:r>
              <a:rPr lang="en-US" sz="1100" dirty="0">
                <a:latin typeface="+mj-lt"/>
              </a:rPr>
              <a:t> </a:t>
            </a:r>
            <a:r>
              <a:rPr lang="en-US" sz="1100" dirty="0" err="1">
                <a:latin typeface="+mj-lt"/>
              </a:rPr>
              <a:t>sekitar</a:t>
            </a:r>
            <a:r>
              <a:rPr lang="en-US" sz="1100" dirty="0">
                <a:latin typeface="+mj-lt"/>
              </a:rPr>
              <a:t> 10 </a:t>
            </a:r>
            <a:r>
              <a:rPr lang="en-US" sz="1100" dirty="0" err="1">
                <a:latin typeface="+mj-lt"/>
              </a:rPr>
              <a:t>ribu</a:t>
            </a:r>
            <a:r>
              <a:rPr lang="en-US" sz="1100" dirty="0">
                <a:latin typeface="+mj-lt"/>
              </a:rPr>
              <a:t> orang </a:t>
            </a:r>
            <a:r>
              <a:rPr lang="en-US" sz="1100" dirty="0" err="1">
                <a:latin typeface="+mj-lt"/>
              </a:rPr>
              <a:t>peningkatan</a:t>
            </a:r>
            <a:r>
              <a:rPr lang="en-US" sz="1100" dirty="0">
                <a:latin typeface="+mj-lt"/>
              </a:rPr>
              <a:t> </a:t>
            </a:r>
            <a:r>
              <a:rPr lang="en-US" sz="1100" dirty="0" err="1">
                <a:latin typeface="+mj-lt"/>
              </a:rPr>
              <a:t>kemiskinan</a:t>
            </a:r>
            <a:r>
              <a:rPr lang="en-US" sz="1100" dirty="0">
                <a:latin typeface="+mj-lt"/>
              </a:rPr>
              <a:t> pada </a:t>
            </a:r>
            <a:r>
              <a:rPr lang="en-US" sz="1100" dirty="0" err="1">
                <a:latin typeface="+mj-lt"/>
              </a:rPr>
              <a:t>periode</a:t>
            </a:r>
            <a:r>
              <a:rPr lang="en-US" sz="1100" dirty="0">
                <a:latin typeface="+mj-lt"/>
              </a:rPr>
              <a:t> 2019 - 2020 di </a:t>
            </a:r>
            <a:r>
              <a:rPr lang="en-US" sz="1100" dirty="0" err="1">
                <a:latin typeface="+mj-lt"/>
              </a:rPr>
              <a:t>seluruh</a:t>
            </a:r>
            <a:r>
              <a:rPr lang="en-US" sz="1100" dirty="0">
                <a:latin typeface="+mj-lt"/>
              </a:rPr>
              <a:t> </a:t>
            </a:r>
            <a:r>
              <a:rPr lang="en-US" sz="1100" dirty="0" err="1">
                <a:latin typeface="+mj-lt"/>
              </a:rPr>
              <a:t>kabupaten</a:t>
            </a:r>
            <a:r>
              <a:rPr lang="en-US" sz="1100" dirty="0">
                <a:latin typeface="+mj-lt"/>
              </a:rPr>
              <a:t> </a:t>
            </a:r>
            <a:r>
              <a:rPr lang="en-US" sz="1100" dirty="0" err="1">
                <a:latin typeface="+mj-lt"/>
              </a:rPr>
              <a:t>atau</a:t>
            </a:r>
            <a:r>
              <a:rPr lang="en-US" sz="1100" dirty="0">
                <a:latin typeface="+mj-lt"/>
              </a:rPr>
              <a:t> </a:t>
            </a:r>
            <a:r>
              <a:rPr lang="en-US" sz="1100" dirty="0" err="1">
                <a:latin typeface="+mj-lt"/>
              </a:rPr>
              <a:t>kota</a:t>
            </a:r>
            <a:r>
              <a:rPr lang="en-US" sz="1100" dirty="0">
                <a:latin typeface="+mj-lt"/>
              </a:rPr>
              <a:t> di </a:t>
            </a:r>
            <a:r>
              <a:rPr lang="en-US" sz="1100" dirty="0" err="1">
                <a:latin typeface="+mj-lt"/>
              </a:rPr>
              <a:t>Provinsi</a:t>
            </a:r>
            <a:r>
              <a:rPr lang="en-US" sz="1100" dirty="0">
                <a:latin typeface="+mj-lt"/>
              </a:rPr>
              <a:t> Banten. </a:t>
            </a:r>
            <a:r>
              <a:rPr lang="en-US" sz="1100" dirty="0" err="1">
                <a:latin typeface="+mj-lt"/>
              </a:rPr>
              <a:t>Ini</a:t>
            </a:r>
            <a:r>
              <a:rPr lang="en-US" sz="1100" dirty="0">
                <a:latin typeface="+mj-lt"/>
              </a:rPr>
              <a:t> </a:t>
            </a:r>
            <a:r>
              <a:rPr lang="en-US" sz="1100" dirty="0" err="1">
                <a:latin typeface="+mj-lt"/>
              </a:rPr>
              <a:t>terjadi</a:t>
            </a:r>
            <a:r>
              <a:rPr lang="en-US" sz="1100" dirty="0">
                <a:latin typeface="+mj-lt"/>
              </a:rPr>
              <a:t> </a:t>
            </a:r>
            <a:r>
              <a:rPr lang="en-US" sz="1100" dirty="0" err="1">
                <a:latin typeface="+mj-lt"/>
              </a:rPr>
              <a:t>karena</a:t>
            </a:r>
            <a:r>
              <a:rPr lang="en-US" sz="1100" dirty="0">
                <a:latin typeface="+mj-lt"/>
              </a:rPr>
              <a:t> </a:t>
            </a:r>
            <a:r>
              <a:rPr lang="en-US" sz="1100" dirty="0" err="1">
                <a:latin typeface="+mj-lt"/>
              </a:rPr>
              <a:t>dampak</a:t>
            </a:r>
            <a:r>
              <a:rPr lang="en-US" sz="1100" dirty="0">
                <a:latin typeface="+mj-lt"/>
              </a:rPr>
              <a:t> </a:t>
            </a:r>
            <a:r>
              <a:rPr lang="en-US" sz="1100" dirty="0" err="1">
                <a:latin typeface="+mj-lt"/>
              </a:rPr>
              <a:t>pandemi</a:t>
            </a:r>
            <a:r>
              <a:rPr lang="en-US" sz="1100" dirty="0">
                <a:latin typeface="+mj-lt"/>
              </a:rPr>
              <a:t> yang </a:t>
            </a:r>
            <a:r>
              <a:rPr lang="en-US" sz="1100" dirty="0" err="1">
                <a:latin typeface="+mj-lt"/>
              </a:rPr>
              <a:t>betul</a:t>
            </a:r>
            <a:r>
              <a:rPr lang="en-US" sz="1100" dirty="0">
                <a:latin typeface="+mj-lt"/>
              </a:rPr>
              <a:t> – </a:t>
            </a:r>
            <a:r>
              <a:rPr lang="en-US" sz="1100" dirty="0" err="1">
                <a:latin typeface="+mj-lt"/>
              </a:rPr>
              <a:t>betul</a:t>
            </a:r>
            <a:r>
              <a:rPr lang="en-US" sz="1100" dirty="0">
                <a:latin typeface="+mj-lt"/>
              </a:rPr>
              <a:t> </a:t>
            </a:r>
            <a:r>
              <a:rPr lang="en-US" sz="1100" dirty="0" err="1">
                <a:latin typeface="+mj-lt"/>
              </a:rPr>
              <a:t>terasa</a:t>
            </a:r>
            <a:r>
              <a:rPr lang="en-US" sz="1100" dirty="0">
                <a:latin typeface="+mj-lt"/>
              </a:rPr>
              <a:t> di </a:t>
            </a:r>
            <a:r>
              <a:rPr lang="en-US" sz="1100" dirty="0" err="1">
                <a:latin typeface="+mj-lt"/>
              </a:rPr>
              <a:t>setiap</a:t>
            </a:r>
            <a:r>
              <a:rPr lang="en-US" sz="1100" dirty="0">
                <a:latin typeface="+mj-lt"/>
              </a:rPr>
              <a:t> </a:t>
            </a:r>
            <a:r>
              <a:rPr lang="en-US" sz="1100" dirty="0" err="1">
                <a:latin typeface="+mj-lt"/>
              </a:rPr>
              <a:t>kalangan</a:t>
            </a:r>
            <a:r>
              <a:rPr lang="en-US" sz="1100" dirty="0">
                <a:latin typeface="+mj-lt"/>
              </a:rPr>
              <a:t> </a:t>
            </a:r>
            <a:r>
              <a:rPr lang="en-US" sz="1100" dirty="0" err="1">
                <a:latin typeface="+mj-lt"/>
              </a:rPr>
              <a:t>masyarakat</a:t>
            </a:r>
            <a:r>
              <a:rPr lang="en-US" sz="1100" dirty="0">
                <a:latin typeface="+mj-lt"/>
              </a:rPr>
              <a:t>. </a:t>
            </a:r>
            <a:r>
              <a:rPr lang="id-ID" sz="1100" dirty="0"/>
              <a:t>Untuk menanggulangi kemiskinan pemerintah Provinsi Banten bertekad untuk menurunkan tingkat kemiskinan hingga mencapai 5 persen pada tahun 2025. Butuh upaya yang sungguh - sungguh dan rencana yang terukur serta koordinasi yang kokoh antara berbagai pihak</a:t>
            </a:r>
            <a:r>
              <a:rPr lang="en-US" sz="1100" dirty="0"/>
              <a:t>.</a:t>
            </a:r>
            <a:endParaRPr lang="en-ID" sz="1100" dirty="0">
              <a:latin typeface="+mj-lt"/>
            </a:endParaRPr>
          </a:p>
        </p:txBody>
      </p:sp>
      <p:sp>
        <p:nvSpPr>
          <p:cNvPr id="39" name="文本框 20"/>
          <p:cNvSpPr txBox="1"/>
          <p:nvPr/>
        </p:nvSpPr>
        <p:spPr>
          <a:xfrm>
            <a:off x="280035" y="374650"/>
            <a:ext cx="3324543" cy="523220"/>
          </a:xfrm>
          <a:prstGeom prst="rect">
            <a:avLst/>
          </a:prstGeom>
          <a:noFill/>
        </p:spPr>
        <p:txBody>
          <a:bodyPr wrap="square" rtlCol="0">
            <a:spAutoFit/>
          </a:bodyPr>
          <a:lstStyle/>
          <a:p>
            <a:pPr algn="ctr" fontAlgn="auto">
              <a:lnSpc>
                <a:spcPct val="100000"/>
              </a:lnSpc>
            </a:pPr>
            <a:r>
              <a:rPr lang="en-ID" altLang="zh-CN" sz="2800" b="1" dirty="0">
                <a:solidFill>
                  <a:srgbClr val="262626"/>
                </a:solidFill>
                <a:effectLst>
                  <a:outerShdw blurRad="38100" dist="38100" dir="2700000" algn="tl">
                    <a:srgbClr val="000000">
                      <a:alpha val="43137"/>
                    </a:srgbClr>
                  </a:outerShdw>
                </a:effectLst>
                <a:ea typeface="微软雅黑" panose="020B0503020204020204" charset="-122"/>
                <a:sym typeface="+mn-ea"/>
              </a:rPr>
              <a:t>LATAR BELAKANG</a:t>
            </a:r>
            <a:endParaRPr lang="zh-CN" altLang="en-US" sz="2800" b="1" dirty="0">
              <a:solidFill>
                <a:srgbClr val="262626"/>
              </a:solidFill>
              <a:effectLst>
                <a:outerShdw blurRad="38100" dist="38100" dir="2700000" algn="tl">
                  <a:srgbClr val="000000">
                    <a:alpha val="43137"/>
                  </a:srgbClr>
                </a:outerShdw>
              </a:effectLst>
              <a:ea typeface="微软雅黑" panose="020B0503020204020204" charset="-122"/>
              <a:sym typeface="+mn-ea"/>
            </a:endParaRPr>
          </a:p>
        </p:txBody>
      </p:sp>
      <p:grpSp>
        <p:nvGrpSpPr>
          <p:cNvPr id="3" name="Group 2"/>
          <p:cNvGrpSpPr/>
          <p:nvPr/>
        </p:nvGrpSpPr>
        <p:grpSpPr>
          <a:xfrm>
            <a:off x="987170" y="2851568"/>
            <a:ext cx="10358120" cy="901574"/>
            <a:chOff x="987170" y="2288864"/>
            <a:chExt cx="10358120" cy="901574"/>
          </a:xfrm>
        </p:grpSpPr>
        <p:sp>
          <p:nvSpPr>
            <p:cNvPr id="66" name="任意多边形 31"/>
            <p:cNvSpPr/>
            <p:nvPr/>
          </p:nvSpPr>
          <p:spPr>
            <a:xfrm flipH="1">
              <a:off x="987170" y="2731699"/>
              <a:ext cx="10358120"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endParaRPr>
            </a:p>
          </p:txBody>
        </p:sp>
        <p:grpSp>
          <p:nvGrpSpPr>
            <p:cNvPr id="2" name="Group 1"/>
            <p:cNvGrpSpPr/>
            <p:nvPr/>
          </p:nvGrpSpPr>
          <p:grpSpPr>
            <a:xfrm>
              <a:off x="987171" y="2288864"/>
              <a:ext cx="10290429" cy="901574"/>
              <a:chOff x="987171" y="2288864"/>
              <a:chExt cx="10290429" cy="901574"/>
            </a:xfrm>
          </p:grpSpPr>
          <p:sp>
            <p:nvSpPr>
              <p:cNvPr id="40" name="Freeform 5"/>
              <p:cNvSpPr/>
              <p:nvPr/>
            </p:nvSpPr>
            <p:spPr bwMode="auto">
              <a:xfrm>
                <a:off x="987171" y="2288864"/>
                <a:ext cx="1556738" cy="826041"/>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262626"/>
              </a:solidFill>
              <a:ln>
                <a:noFill/>
              </a:ln>
            </p:spPr>
            <p:txBody>
              <a:bodyPr vert="horz" wrap="square" lIns="91440" tIns="45720" rIns="91440" bIns="45720" numCol="1" anchor="t" anchorCtr="0" compatLnSpc="1"/>
              <a:lstStyle/>
              <a:p>
                <a:endParaRPr lang="zh-CN" altLang="en-US">
                  <a:solidFill>
                    <a:srgbClr val="262626"/>
                  </a:solidFill>
                </a:endParaRPr>
              </a:p>
            </p:txBody>
          </p:sp>
          <p:sp>
            <p:nvSpPr>
              <p:cNvPr id="43" name="Freeform 5"/>
              <p:cNvSpPr/>
              <p:nvPr/>
            </p:nvSpPr>
            <p:spPr bwMode="auto">
              <a:xfrm>
                <a:off x="2440833" y="2335756"/>
                <a:ext cx="1556738" cy="826041"/>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262626"/>
              </a:solidFill>
              <a:ln>
                <a:noFill/>
              </a:ln>
            </p:spPr>
            <p:txBody>
              <a:bodyPr vert="horz" wrap="square" lIns="91440" tIns="45720" rIns="91440" bIns="45720" numCol="1" anchor="t" anchorCtr="0" compatLnSpc="1"/>
              <a:lstStyle/>
              <a:p>
                <a:endParaRPr lang="zh-CN" altLang="en-US">
                  <a:solidFill>
                    <a:srgbClr val="262626"/>
                  </a:solidFill>
                </a:endParaRPr>
              </a:p>
            </p:txBody>
          </p:sp>
          <p:sp>
            <p:nvSpPr>
              <p:cNvPr id="44" name="Freeform 5"/>
              <p:cNvSpPr/>
              <p:nvPr/>
            </p:nvSpPr>
            <p:spPr bwMode="auto">
              <a:xfrm>
                <a:off x="3903787" y="2364397"/>
                <a:ext cx="1556738" cy="826041"/>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262626"/>
              </a:solidFill>
              <a:ln>
                <a:noFill/>
              </a:ln>
            </p:spPr>
            <p:txBody>
              <a:bodyPr vert="horz" wrap="square" lIns="91440" tIns="45720" rIns="91440" bIns="45720" numCol="1" anchor="t" anchorCtr="0" compatLnSpc="1"/>
              <a:lstStyle/>
              <a:p>
                <a:endParaRPr lang="zh-CN" altLang="en-US">
                  <a:solidFill>
                    <a:srgbClr val="262626"/>
                  </a:solidFill>
                </a:endParaRPr>
              </a:p>
            </p:txBody>
          </p:sp>
          <p:sp>
            <p:nvSpPr>
              <p:cNvPr id="45" name="Freeform 5"/>
              <p:cNvSpPr/>
              <p:nvPr/>
            </p:nvSpPr>
            <p:spPr bwMode="auto">
              <a:xfrm>
                <a:off x="5364523" y="2335756"/>
                <a:ext cx="1556738" cy="826041"/>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262626"/>
              </a:solidFill>
              <a:ln>
                <a:noFill/>
              </a:ln>
            </p:spPr>
            <p:txBody>
              <a:bodyPr vert="horz" wrap="square" lIns="91440" tIns="45720" rIns="91440" bIns="45720" numCol="1" anchor="t" anchorCtr="0" compatLnSpc="1"/>
              <a:lstStyle/>
              <a:p>
                <a:endParaRPr lang="zh-CN" altLang="en-US">
                  <a:solidFill>
                    <a:srgbClr val="262626"/>
                  </a:solidFill>
                </a:endParaRPr>
              </a:p>
            </p:txBody>
          </p:sp>
          <p:sp>
            <p:nvSpPr>
              <p:cNvPr id="46" name="Freeform 5"/>
              <p:cNvSpPr/>
              <p:nvPr/>
            </p:nvSpPr>
            <p:spPr bwMode="auto">
              <a:xfrm>
                <a:off x="6812757" y="2341537"/>
                <a:ext cx="1556738" cy="826041"/>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262626"/>
              </a:solidFill>
              <a:ln>
                <a:noFill/>
              </a:ln>
            </p:spPr>
            <p:txBody>
              <a:bodyPr vert="horz" wrap="square" lIns="91440" tIns="45720" rIns="91440" bIns="45720" numCol="1" anchor="t" anchorCtr="0" compatLnSpc="1"/>
              <a:lstStyle/>
              <a:p>
                <a:endParaRPr lang="zh-CN" altLang="en-US">
                  <a:solidFill>
                    <a:srgbClr val="262626"/>
                  </a:solidFill>
                </a:endParaRPr>
              </a:p>
            </p:txBody>
          </p:sp>
          <p:sp>
            <p:nvSpPr>
              <p:cNvPr id="47" name="Freeform 5"/>
              <p:cNvSpPr/>
              <p:nvPr/>
            </p:nvSpPr>
            <p:spPr bwMode="auto">
              <a:xfrm>
                <a:off x="8269091" y="2318678"/>
                <a:ext cx="1556738" cy="826041"/>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262626"/>
              </a:solidFill>
              <a:ln>
                <a:noFill/>
              </a:ln>
            </p:spPr>
            <p:txBody>
              <a:bodyPr vert="horz" wrap="square" lIns="91440" tIns="45720" rIns="91440" bIns="45720" numCol="1" anchor="t" anchorCtr="0" compatLnSpc="1"/>
              <a:lstStyle/>
              <a:p>
                <a:endParaRPr lang="zh-CN" altLang="en-US">
                  <a:solidFill>
                    <a:srgbClr val="262626"/>
                  </a:solidFill>
                </a:endParaRPr>
              </a:p>
            </p:txBody>
          </p:sp>
          <p:sp>
            <p:nvSpPr>
              <p:cNvPr id="48" name="Freeform 5"/>
              <p:cNvSpPr/>
              <p:nvPr/>
            </p:nvSpPr>
            <p:spPr bwMode="auto">
              <a:xfrm>
                <a:off x="9720862" y="2318678"/>
                <a:ext cx="1556738" cy="826041"/>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262626"/>
              </a:solidFill>
              <a:ln>
                <a:noFill/>
              </a:ln>
            </p:spPr>
            <p:txBody>
              <a:bodyPr vert="horz" wrap="square" lIns="91440" tIns="45720" rIns="91440" bIns="45720" numCol="1" anchor="t" anchorCtr="0" compatLnSpc="1"/>
              <a:lstStyle/>
              <a:p>
                <a:endParaRPr lang="zh-CN" altLang="en-US">
                  <a:solidFill>
                    <a:srgbClr val="262626"/>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anim calcmode="lin" valueType="num">
                                      <p:cBhvr>
                                        <p:cTn id="21" dur="500" fill="hold"/>
                                        <p:tgtEl>
                                          <p:spTgt spid="82"/>
                                        </p:tgtEl>
                                        <p:attrNameLst>
                                          <p:attrName>ppt_x</p:attrName>
                                        </p:attrNameLst>
                                      </p:cBhvr>
                                      <p:tavLst>
                                        <p:tav tm="0">
                                          <p:val>
                                            <p:strVal val="#ppt_x"/>
                                          </p:val>
                                        </p:tav>
                                        <p:tav tm="100000">
                                          <p:val>
                                            <p:strVal val="#ppt_x"/>
                                          </p:val>
                                        </p:tav>
                                      </p:tavLst>
                                    </p:anim>
                                    <p:anim calcmode="lin" valueType="num">
                                      <p:cBhvr>
                                        <p:cTn id="22" dur="500" fill="hold"/>
                                        <p:tgtEl>
                                          <p:spTgt spid="8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fade">
                                      <p:cBhvr>
                                        <p:cTn id="25" dur="500"/>
                                        <p:tgtEl>
                                          <p:spTgt spid="99"/>
                                        </p:tgtEl>
                                      </p:cBhvr>
                                    </p:animEffect>
                                    <p:anim calcmode="lin" valueType="num">
                                      <p:cBhvr>
                                        <p:cTn id="26" dur="500" fill="hold"/>
                                        <p:tgtEl>
                                          <p:spTgt spid="99"/>
                                        </p:tgtEl>
                                        <p:attrNameLst>
                                          <p:attrName>ppt_x</p:attrName>
                                        </p:attrNameLst>
                                      </p:cBhvr>
                                      <p:tavLst>
                                        <p:tav tm="0">
                                          <p:val>
                                            <p:strVal val="#ppt_x"/>
                                          </p:val>
                                        </p:tav>
                                        <p:tav tm="100000">
                                          <p:val>
                                            <p:strVal val="#ppt_x"/>
                                          </p:val>
                                        </p:tav>
                                      </p:tavLst>
                                    </p:anim>
                                    <p:anim calcmode="lin" valueType="num">
                                      <p:cBhvr>
                                        <p:cTn id="27" dur="500" fill="hold"/>
                                        <p:tgtEl>
                                          <p:spTgt spid="9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anim calcmode="lin" valueType="num">
                                      <p:cBhvr>
                                        <p:cTn id="31" dur="500" fill="hold"/>
                                        <p:tgtEl>
                                          <p:spTgt spid="100"/>
                                        </p:tgtEl>
                                        <p:attrNameLst>
                                          <p:attrName>ppt_x</p:attrName>
                                        </p:attrNameLst>
                                      </p:cBhvr>
                                      <p:tavLst>
                                        <p:tav tm="0">
                                          <p:val>
                                            <p:strVal val="#ppt_x"/>
                                          </p:val>
                                        </p:tav>
                                        <p:tav tm="100000">
                                          <p:val>
                                            <p:strVal val="#ppt_x"/>
                                          </p:val>
                                        </p:tav>
                                      </p:tavLst>
                                    </p:anim>
                                    <p:anim calcmode="lin" valueType="num">
                                      <p:cBhvr>
                                        <p:cTn id="32" dur="500" fill="hold"/>
                                        <p:tgtEl>
                                          <p:spTgt spid="10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9" presetClass="entr" presetSubtype="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ppt_x</p:attrName>
                                        </p:attrNameLst>
                                      </p:cBhvr>
                                      <p:tavLst>
                                        <p:tav tm="0">
                                          <p:val>
                                            <p:strVal val="#ppt_x-.2"/>
                                          </p:val>
                                        </p:tav>
                                        <p:tav tm="100000">
                                          <p:val>
                                            <p:strVal val="#ppt_x"/>
                                          </p:val>
                                        </p:tav>
                                      </p:tavLst>
                                    </p:anim>
                                    <p:anim calcmode="lin" valueType="num">
                                      <p:cBhvr>
                                        <p:cTn id="37" dur="5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82" grpId="0"/>
      <p:bldP spid="99" grpId="0"/>
      <p:bldP spid="100"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850765" y="487680"/>
            <a:ext cx="2490470" cy="954107"/>
          </a:xfrm>
          <a:prstGeom prst="rect">
            <a:avLst/>
          </a:prstGeom>
          <a:noFill/>
        </p:spPr>
        <p:txBody>
          <a:bodyPr wrap="square" rtlCol="0">
            <a:spAutoFit/>
          </a:bodyPr>
          <a:lstStyle/>
          <a:p>
            <a:pPr algn="ctr" fontAlgn="auto">
              <a:lnSpc>
                <a:spcPct val="100000"/>
              </a:lnSpc>
            </a:pPr>
            <a:r>
              <a:rPr lang="en-ID" altLang="zh-CN" sz="2800" b="1" dirty="0">
                <a:solidFill>
                  <a:srgbClr val="262626"/>
                </a:solidFill>
                <a:effectLst>
                  <a:outerShdw blurRad="38100" dist="38100" dir="2700000" algn="tl">
                    <a:srgbClr val="000000">
                      <a:alpha val="43137"/>
                    </a:srgbClr>
                  </a:outerShdw>
                </a:effectLst>
                <a:ea typeface="微软雅黑" panose="020B0503020204020204" charset="-122"/>
                <a:sym typeface="+mn-ea"/>
              </a:rPr>
              <a:t>IDENTIFIKASI MASALAH</a:t>
            </a:r>
            <a:endParaRPr lang="zh-CN" altLang="en-US" sz="2800" b="1" dirty="0">
              <a:solidFill>
                <a:srgbClr val="262626"/>
              </a:solidFill>
              <a:effectLst>
                <a:outerShdw blurRad="38100" dist="38100" dir="2700000" algn="tl">
                  <a:srgbClr val="000000">
                    <a:alpha val="43137"/>
                  </a:srgbClr>
                </a:outerShdw>
              </a:effectLst>
              <a:ea typeface="微软雅黑" panose="020B0503020204020204" charset="-122"/>
              <a:sym typeface="+mn-ea"/>
            </a:endParaRPr>
          </a:p>
        </p:txBody>
      </p:sp>
      <p:sp>
        <p:nvSpPr>
          <p:cNvPr id="10" name="Freeform 5"/>
          <p:cNvSpPr/>
          <p:nvPr/>
        </p:nvSpPr>
        <p:spPr bwMode="auto">
          <a:xfrm>
            <a:off x="1665171" y="2147092"/>
            <a:ext cx="3682870" cy="1954216"/>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262626"/>
          </a:solidFill>
          <a:ln>
            <a:noFill/>
          </a:ln>
        </p:spPr>
        <p:txBody>
          <a:bodyPr vert="horz" wrap="square" lIns="91440" tIns="45720" rIns="91440" bIns="45720" numCol="1" anchor="t" anchorCtr="0" compatLnSpc="1"/>
          <a:lstStyle/>
          <a:p>
            <a:endParaRPr lang="zh-CN" altLang="en-US">
              <a:solidFill>
                <a:srgbClr val="262626"/>
              </a:solidFill>
            </a:endParaRPr>
          </a:p>
        </p:txBody>
      </p:sp>
      <p:sp>
        <p:nvSpPr>
          <p:cNvPr id="11" name="上箭头 10"/>
          <p:cNvSpPr/>
          <p:nvPr/>
        </p:nvSpPr>
        <p:spPr>
          <a:xfrm>
            <a:off x="2308719" y="2775858"/>
            <a:ext cx="711200" cy="867229"/>
          </a:xfrm>
          <a:prstGeom prst="upArrow">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62626"/>
              </a:solidFill>
            </a:endParaRPr>
          </a:p>
        </p:txBody>
      </p:sp>
      <p:sp>
        <p:nvSpPr>
          <p:cNvPr id="12" name="上箭头 11"/>
          <p:cNvSpPr/>
          <p:nvPr/>
        </p:nvSpPr>
        <p:spPr>
          <a:xfrm flipV="1">
            <a:off x="4079241" y="2601686"/>
            <a:ext cx="711200" cy="867229"/>
          </a:xfrm>
          <a:prstGeom prst="upArrow">
            <a:avLst/>
          </a:prstGeom>
          <a:solidFill>
            <a:srgbClr val="26262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62626"/>
              </a:solidFill>
            </a:endParaRPr>
          </a:p>
        </p:txBody>
      </p:sp>
      <p:sp>
        <p:nvSpPr>
          <p:cNvPr id="3" name="文本框 2"/>
          <p:cNvSpPr txBox="1"/>
          <p:nvPr/>
        </p:nvSpPr>
        <p:spPr>
          <a:xfrm>
            <a:off x="5847715" y="1557972"/>
            <a:ext cx="4892172" cy="923330"/>
          </a:xfrm>
          <a:prstGeom prst="rect">
            <a:avLst/>
          </a:prstGeom>
          <a:noFill/>
        </p:spPr>
        <p:txBody>
          <a:bodyPr wrap="square" rtlCol="0">
            <a:spAutoFit/>
          </a:bodyPr>
          <a:lstStyle/>
          <a:p>
            <a:r>
              <a:rPr lang="id-ID" dirty="0"/>
              <a:t>Berdasarkan uraian latar belakang di atas, masalah yang teridentifikas</a:t>
            </a:r>
            <a:r>
              <a:rPr lang="en-US" dirty="0" err="1"/>
              <a:t>i</a:t>
            </a:r>
            <a:r>
              <a:rPr lang="en-US" dirty="0"/>
              <a:t> </a:t>
            </a:r>
            <a:r>
              <a:rPr lang="en-US" dirty="0" err="1"/>
              <a:t>sebagau</a:t>
            </a:r>
            <a:r>
              <a:rPr lang="en-US" dirty="0"/>
              <a:t> </a:t>
            </a:r>
            <a:r>
              <a:rPr lang="en-US" dirty="0" err="1"/>
              <a:t>berikut</a:t>
            </a:r>
            <a:r>
              <a:rPr lang="en-US" dirty="0"/>
              <a:t>:</a:t>
            </a:r>
            <a:endParaRPr lang="en-ID" dirty="0"/>
          </a:p>
        </p:txBody>
      </p:sp>
      <p:sp>
        <p:nvSpPr>
          <p:cNvPr id="2" name="文本框 2">
            <a:extLst>
              <a:ext uri="{FF2B5EF4-FFF2-40B4-BE49-F238E27FC236}">
                <a16:creationId xmlns:a16="http://schemas.microsoft.com/office/drawing/2014/main" id="{AB96DA80-23C6-1BAE-F5B3-6DF32E393AB0}"/>
              </a:ext>
            </a:extLst>
          </p:cNvPr>
          <p:cNvSpPr txBox="1"/>
          <p:nvPr/>
        </p:nvSpPr>
        <p:spPr>
          <a:xfrm>
            <a:off x="5847715" y="2545585"/>
            <a:ext cx="4892172" cy="2308324"/>
          </a:xfrm>
          <a:prstGeom prst="rect">
            <a:avLst/>
          </a:prstGeom>
          <a:noFill/>
        </p:spPr>
        <p:txBody>
          <a:bodyPr wrap="square" rtlCol="0">
            <a:spAutoFit/>
          </a:bodyPr>
          <a:lstStyle/>
          <a:p>
            <a:pPr marL="342900" lvl="0" indent="-342900">
              <a:buAutoNum type="arabicPeriod"/>
            </a:pPr>
            <a:r>
              <a:rPr lang="en-US" dirty="0"/>
              <a:t>Masih </a:t>
            </a:r>
            <a:r>
              <a:rPr lang="en-US" dirty="0" err="1"/>
              <a:t>kurangnya</a:t>
            </a:r>
            <a:r>
              <a:rPr lang="en-US" dirty="0"/>
              <a:t> </a:t>
            </a:r>
            <a:r>
              <a:rPr lang="en-US" dirty="0" err="1"/>
              <a:t>informasi</a:t>
            </a:r>
            <a:r>
              <a:rPr lang="en-US" dirty="0"/>
              <a:t> </a:t>
            </a:r>
            <a:r>
              <a:rPr lang="en-US" dirty="0" err="1"/>
              <a:t>terkait</a:t>
            </a:r>
            <a:r>
              <a:rPr lang="en-US" dirty="0"/>
              <a:t> </a:t>
            </a:r>
            <a:r>
              <a:rPr lang="en-US" dirty="0" err="1"/>
              <a:t>daerah</a:t>
            </a:r>
            <a:r>
              <a:rPr lang="en-US" dirty="0"/>
              <a:t> mana yang </a:t>
            </a:r>
            <a:r>
              <a:rPr lang="en-US" dirty="0" err="1"/>
              <a:t>menjadi</a:t>
            </a:r>
            <a:r>
              <a:rPr lang="en-US" dirty="0"/>
              <a:t> </a:t>
            </a:r>
            <a:r>
              <a:rPr lang="en-US" dirty="0" err="1"/>
              <a:t>prioritas</a:t>
            </a:r>
            <a:r>
              <a:rPr lang="en-US" dirty="0"/>
              <a:t> </a:t>
            </a:r>
            <a:r>
              <a:rPr lang="en-US" dirty="0" err="1"/>
              <a:t>utama</a:t>
            </a:r>
            <a:r>
              <a:rPr lang="en-US" dirty="0"/>
              <a:t> </a:t>
            </a:r>
            <a:r>
              <a:rPr lang="en-US" dirty="0" err="1"/>
              <a:t>dalam</a:t>
            </a:r>
            <a:r>
              <a:rPr lang="en-US" dirty="0"/>
              <a:t> </a:t>
            </a:r>
            <a:r>
              <a:rPr lang="en-US" dirty="0" err="1"/>
              <a:t>penanggulangan</a:t>
            </a:r>
            <a:r>
              <a:rPr lang="en-US" dirty="0"/>
              <a:t> </a:t>
            </a:r>
            <a:r>
              <a:rPr lang="en-US" dirty="0" err="1"/>
              <a:t>kemiskinan</a:t>
            </a:r>
            <a:r>
              <a:rPr lang="en-US" dirty="0"/>
              <a:t> </a:t>
            </a:r>
            <a:r>
              <a:rPr lang="en-US" dirty="0" err="1"/>
              <a:t>Kabupaten</a:t>
            </a:r>
            <a:r>
              <a:rPr lang="en-US" dirty="0"/>
              <a:t>/Kota di </a:t>
            </a:r>
            <a:r>
              <a:rPr lang="en-US" dirty="0" err="1"/>
              <a:t>Provinsi</a:t>
            </a:r>
            <a:r>
              <a:rPr lang="en-US" dirty="0"/>
              <a:t> Banten 2021</a:t>
            </a:r>
          </a:p>
          <a:p>
            <a:pPr marL="342900" indent="-342900">
              <a:buFontTx/>
              <a:buAutoNum type="arabicPeriod"/>
            </a:pPr>
            <a:r>
              <a:rPr lang="en-US" dirty="0"/>
              <a:t>Belum </a:t>
            </a:r>
            <a:r>
              <a:rPr lang="en-US" dirty="0" err="1"/>
              <a:t>adanya</a:t>
            </a:r>
            <a:r>
              <a:rPr lang="en-US" dirty="0"/>
              <a:t> </a:t>
            </a:r>
            <a:r>
              <a:rPr lang="en-US" dirty="0" err="1"/>
              <a:t>pemetaan</a:t>
            </a:r>
            <a:r>
              <a:rPr lang="en-US" dirty="0"/>
              <a:t> </a:t>
            </a:r>
            <a:r>
              <a:rPr lang="en-US" dirty="0" err="1"/>
              <a:t>kemiskinan</a:t>
            </a:r>
            <a:r>
              <a:rPr lang="en-US" dirty="0"/>
              <a:t> </a:t>
            </a:r>
            <a:r>
              <a:rPr lang="en-US" dirty="0" err="1"/>
              <a:t>Kabupaten</a:t>
            </a:r>
            <a:r>
              <a:rPr lang="en-US" dirty="0"/>
              <a:t>/Kota di </a:t>
            </a:r>
            <a:r>
              <a:rPr lang="en-US" dirty="0" err="1"/>
              <a:t>Provinsi</a:t>
            </a:r>
            <a:r>
              <a:rPr lang="en-US" dirty="0"/>
              <a:t> Banten </a:t>
            </a:r>
            <a:r>
              <a:rPr lang="en-US" dirty="0" err="1"/>
              <a:t>tahun</a:t>
            </a:r>
            <a:r>
              <a:rPr lang="en-US" dirty="0"/>
              <a:t> 2021</a:t>
            </a:r>
            <a:endParaRPr lang="en-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9"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ppt_x</p:attrName>
                                        </p:attrNameLst>
                                      </p:cBhvr>
                                      <p:tavLst>
                                        <p:tav tm="0">
                                          <p:val>
                                            <p:strVal val="#ppt_x-.2"/>
                                          </p:val>
                                        </p:tav>
                                        <p:tav tm="100000">
                                          <p:val>
                                            <p:strVal val="#ppt_x"/>
                                          </p:val>
                                        </p:tav>
                                      </p:tavLst>
                                    </p:anim>
                                    <p:anim calcmode="lin" valueType="num">
                                      <p:cBhvr>
                                        <p:cTn id="22"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23" dur="500"/>
                                        <p:tgtEl>
                                          <p:spTgt spid="21"/>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750"/>
                                        <p:tgtEl>
                                          <p:spTgt spid="10"/>
                                        </p:tgtEl>
                                      </p:cBhvr>
                                    </p:animEffect>
                                  </p:childTnLst>
                                </p:cTn>
                              </p:par>
                              <p:par>
                                <p:cTn id="28" presetID="42" presetClass="entr" presetSubtype="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750"/>
                                        <p:tgtEl>
                                          <p:spTgt spid="11"/>
                                        </p:tgtEl>
                                      </p:cBhvr>
                                    </p:animEffect>
                                    <p:anim calcmode="lin" valueType="num">
                                      <p:cBhvr>
                                        <p:cTn id="31" dur="750" fill="hold"/>
                                        <p:tgtEl>
                                          <p:spTgt spid="11"/>
                                        </p:tgtEl>
                                        <p:attrNameLst>
                                          <p:attrName>ppt_x</p:attrName>
                                        </p:attrNameLst>
                                      </p:cBhvr>
                                      <p:tavLst>
                                        <p:tav tm="0">
                                          <p:val>
                                            <p:strVal val="#ppt_x"/>
                                          </p:val>
                                        </p:tav>
                                        <p:tav tm="100000">
                                          <p:val>
                                            <p:strVal val="#ppt_x"/>
                                          </p:val>
                                        </p:tav>
                                      </p:tavLst>
                                    </p:anim>
                                    <p:anim calcmode="lin" valueType="num">
                                      <p:cBhvr>
                                        <p:cTn id="32" dur="750" fill="hold"/>
                                        <p:tgtEl>
                                          <p:spTgt spid="11"/>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25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par>
                          <p:cTn id="38" fill="hold">
                            <p:stCondLst>
                              <p:cond delay="3250"/>
                            </p:stCondLst>
                            <p:childTnLst>
                              <p:par>
                                <p:cTn id="39" presetID="22" presetClass="entr" presetSubtype="8"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par>
                          <p:cTn id="42" fill="hold">
                            <p:stCondLst>
                              <p:cond delay="3750"/>
                            </p:stCondLst>
                            <p:childTnLst>
                              <p:par>
                                <p:cTn id="43" presetID="22" presetClass="entr" presetSubtype="8"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1" grpId="0"/>
      <p:bldP spid="10" grpId="0" bldLvl="0" animBg="1"/>
      <p:bldP spid="11" grpId="0" bldLvl="0" animBg="1"/>
      <p:bldP spid="12" grpId="0" bldLvl="0" animBg="1"/>
      <p:bldP spid="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5329489" y="1204219"/>
            <a:ext cx="1533022" cy="1533022"/>
            <a:chOff x="5184292" y="3158835"/>
            <a:chExt cx="1823416" cy="1823416"/>
          </a:xfrm>
        </p:grpSpPr>
        <p:grpSp>
          <p:nvGrpSpPr>
            <p:cNvPr id="54" name="组合 53"/>
            <p:cNvGrpSpPr/>
            <p:nvPr/>
          </p:nvGrpSpPr>
          <p:grpSpPr>
            <a:xfrm>
              <a:off x="5184292" y="3158835"/>
              <a:ext cx="1823416" cy="1823416"/>
              <a:chOff x="4489450" y="2618448"/>
              <a:chExt cx="2209800" cy="2209800"/>
            </a:xfrm>
          </p:grpSpPr>
          <p:sp>
            <p:nvSpPr>
              <p:cNvPr id="56" name="椭圆 55"/>
              <p:cNvSpPr/>
              <p:nvPr/>
            </p:nvSpPr>
            <p:spPr>
              <a:xfrm>
                <a:off x="4489450" y="2618448"/>
                <a:ext cx="2209800" cy="2209800"/>
              </a:xfrm>
              <a:prstGeom prst="ellipse">
                <a:avLst/>
              </a:prstGeom>
              <a:solidFill>
                <a:srgbClr val="262626">
                  <a:alpha val="25000"/>
                </a:srgbClr>
              </a:solidFill>
              <a:ln w="15875" cap="rnd" cmpd="sng" algn="ctr">
                <a:no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62626"/>
                  </a:solidFill>
                  <a:effectLst/>
                  <a:uLnTx/>
                  <a:uFillTx/>
                  <a:ea typeface="小米兰亭_GB外压缩"/>
                </a:endParaRPr>
              </a:p>
            </p:txBody>
          </p:sp>
          <p:sp>
            <p:nvSpPr>
              <p:cNvPr id="57" name="椭圆 56"/>
              <p:cNvSpPr/>
              <p:nvPr/>
            </p:nvSpPr>
            <p:spPr>
              <a:xfrm>
                <a:off x="4701442" y="2830441"/>
                <a:ext cx="1785818" cy="1785816"/>
              </a:xfrm>
              <a:prstGeom prst="ellipse">
                <a:avLst/>
              </a:prstGeom>
              <a:solidFill>
                <a:srgbClr val="262626"/>
              </a:solidFill>
              <a:ln w="444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62626"/>
                  </a:solidFill>
                  <a:effectLst/>
                  <a:uLnTx/>
                  <a:uFillTx/>
                  <a:ea typeface="小米兰亭_GB外压缩"/>
                </a:endParaRPr>
              </a:p>
            </p:txBody>
          </p:sp>
        </p:grpSp>
        <p:sp>
          <p:nvSpPr>
            <p:cNvPr id="55" name="Freeform 61"/>
            <p:cNvSpPr>
              <a:spLocks noEditPoints="1"/>
            </p:cNvSpPr>
            <p:nvPr/>
          </p:nvSpPr>
          <p:spPr bwMode="auto">
            <a:xfrm>
              <a:off x="5824097" y="3798640"/>
              <a:ext cx="543805" cy="543805"/>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62626"/>
                </a:solidFill>
                <a:effectLst/>
                <a:uLnTx/>
                <a:uFillTx/>
                <a:ea typeface="小米兰亭_GB外压缩"/>
              </a:endParaRPr>
            </a:p>
          </p:txBody>
        </p:sp>
      </p:grpSp>
      <p:sp>
        <p:nvSpPr>
          <p:cNvPr id="58" name="上箭头 57"/>
          <p:cNvSpPr/>
          <p:nvPr/>
        </p:nvSpPr>
        <p:spPr>
          <a:xfrm>
            <a:off x="5000478" y="2691272"/>
            <a:ext cx="2191044" cy="2807827"/>
          </a:xfrm>
          <a:prstGeom prst="upArrow">
            <a:avLst>
              <a:gd name="adj1" fmla="val 73185"/>
              <a:gd name="adj2" fmla="val 50000"/>
            </a:avLst>
          </a:prstGeom>
          <a:gradFill flip="none" rotWithShape="1">
            <a:gsLst>
              <a:gs pos="0">
                <a:srgbClr val="5A6478">
                  <a:lumMod val="20000"/>
                  <a:lumOff val="80000"/>
                  <a:alpha val="13000"/>
                </a:srgbClr>
              </a:gs>
              <a:gs pos="90000">
                <a:srgbClr val="5A6478">
                  <a:lumMod val="20000"/>
                  <a:lumOff val="80000"/>
                  <a:alpha val="0"/>
                </a:srgbClr>
              </a:gs>
            </a:gsLst>
            <a:lin ang="54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62626"/>
              </a:solidFill>
              <a:effectLst/>
              <a:uLnTx/>
              <a:uFillTx/>
              <a:ea typeface="小米兰亭_GB外压缩"/>
            </a:endParaRPr>
          </a:p>
        </p:txBody>
      </p:sp>
      <p:grpSp>
        <p:nvGrpSpPr>
          <p:cNvPr id="115" name="组合 114"/>
          <p:cNvGrpSpPr/>
          <p:nvPr/>
        </p:nvGrpSpPr>
        <p:grpSpPr>
          <a:xfrm>
            <a:off x="4138838" y="2687585"/>
            <a:ext cx="4311710" cy="2204091"/>
            <a:chOff x="4028417" y="1661548"/>
            <a:chExt cx="2952750" cy="1509408"/>
          </a:xfrm>
        </p:grpSpPr>
        <p:sp>
          <p:nvSpPr>
            <p:cNvPr id="116" name="矩形 115"/>
            <p:cNvSpPr/>
            <p:nvPr/>
          </p:nvSpPr>
          <p:spPr>
            <a:xfrm>
              <a:off x="4028417" y="1779862"/>
              <a:ext cx="2952750" cy="1391094"/>
            </a:xfrm>
            <a:prstGeom prst="rect">
              <a:avLst/>
            </a:prstGeom>
          </p:spPr>
          <p:txBody>
            <a:bodyPr wrap="square">
              <a:spAutoFit/>
            </a:bodyPr>
            <a:lstStyle/>
            <a:p>
              <a:pPr algn="just"/>
              <a:r>
                <a:rPr lang="id-ID" b="1" dirty="0"/>
                <a:t>Berdasarkan latar belakang dan identifikasi masalah di atas, maka rumusan masalah </a:t>
              </a:r>
              <a:r>
                <a:rPr lang="en-US" b="1" dirty="0" err="1"/>
                <a:t>dalam</a:t>
              </a:r>
              <a:r>
                <a:rPr lang="en-US" b="1" dirty="0"/>
                <a:t> </a:t>
              </a:r>
              <a:r>
                <a:rPr lang="en-US" b="1" dirty="0" err="1"/>
                <a:t>penelitian</a:t>
              </a:r>
              <a:r>
                <a:rPr lang="en-US" b="1" dirty="0"/>
                <a:t> </a:t>
              </a:r>
              <a:r>
                <a:rPr lang="en-US" b="1" dirty="0" err="1"/>
                <a:t>ini</a:t>
              </a:r>
              <a:r>
                <a:rPr lang="en-US" b="1" dirty="0"/>
                <a:t> </a:t>
              </a:r>
              <a:r>
                <a:rPr lang="en-US" b="1" dirty="0" err="1"/>
                <a:t>adalah</a:t>
              </a:r>
              <a:r>
                <a:rPr lang="id-ID" b="1" dirty="0"/>
                <a:t> bagaimana pengklasteran kemiskinan di </a:t>
              </a:r>
              <a:r>
                <a:rPr lang="en-US" b="1" dirty="0" err="1"/>
                <a:t>kabupaten</a:t>
              </a:r>
              <a:r>
                <a:rPr lang="en-US" b="1" dirty="0"/>
                <a:t>/</a:t>
              </a:r>
              <a:r>
                <a:rPr lang="en-US" b="1" dirty="0" err="1"/>
                <a:t>kota</a:t>
              </a:r>
              <a:r>
                <a:rPr lang="en-US" b="1" dirty="0"/>
                <a:t> </a:t>
              </a:r>
              <a:r>
                <a:rPr lang="id-ID" b="1" dirty="0"/>
                <a:t>Provinsi Banten menggunakan metode </a:t>
              </a:r>
              <a:r>
                <a:rPr lang="en-US" b="1" i="1" dirty="0"/>
                <a:t>K</a:t>
              </a:r>
              <a:r>
                <a:rPr lang="id-ID" b="1" i="1" dirty="0"/>
                <a:t>-</a:t>
              </a:r>
              <a:r>
                <a:rPr lang="en-US" b="1" i="1" dirty="0"/>
                <a:t>M</a:t>
              </a:r>
              <a:r>
                <a:rPr lang="id-ID" b="1" i="1" dirty="0"/>
                <a:t>eans </a:t>
              </a:r>
              <a:r>
                <a:rPr lang="id-ID" b="1" dirty="0"/>
                <a:t>?</a:t>
              </a:r>
              <a:endParaRPr lang="en-ID" b="1" dirty="0"/>
            </a:p>
          </p:txBody>
        </p:sp>
        <p:sp>
          <p:nvSpPr>
            <p:cNvPr id="117" name="矩形 116"/>
            <p:cNvSpPr/>
            <p:nvPr/>
          </p:nvSpPr>
          <p:spPr>
            <a:xfrm>
              <a:off x="4028417" y="1661548"/>
              <a:ext cx="184730" cy="461665"/>
            </a:xfrm>
            <a:prstGeom prst="rect">
              <a:avLst/>
            </a:prstGeom>
          </p:spPr>
          <p:txBody>
            <a:bodyPr wrap="none">
              <a:spAutoFit/>
            </a:bodyPr>
            <a:lstStyle/>
            <a:p>
              <a:pPr algn="ctr"/>
              <a:endParaRPr lang="en-US" altLang="zh-CN" sz="2400" b="1" dirty="0">
                <a:solidFill>
                  <a:srgbClr val="262626"/>
                </a:solidFill>
                <a:ea typeface="微软雅黑" panose="020B0503020204020204" charset="-122"/>
              </a:endParaRPr>
            </a:p>
          </p:txBody>
        </p:sp>
      </p:grpSp>
      <p:sp>
        <p:nvSpPr>
          <p:cNvPr id="119" name="文本框 20"/>
          <p:cNvSpPr txBox="1"/>
          <p:nvPr/>
        </p:nvSpPr>
        <p:spPr>
          <a:xfrm>
            <a:off x="4347768" y="487680"/>
            <a:ext cx="3921104" cy="523220"/>
          </a:xfrm>
          <a:prstGeom prst="rect">
            <a:avLst/>
          </a:prstGeom>
          <a:noFill/>
        </p:spPr>
        <p:txBody>
          <a:bodyPr wrap="square" rtlCol="0">
            <a:spAutoFit/>
          </a:bodyPr>
          <a:lstStyle/>
          <a:p>
            <a:pPr algn="ctr" fontAlgn="auto">
              <a:lnSpc>
                <a:spcPct val="100000"/>
              </a:lnSpc>
            </a:pPr>
            <a:r>
              <a:rPr lang="en-ID" altLang="zh-CN" sz="2800" b="1" dirty="0">
                <a:solidFill>
                  <a:srgbClr val="262626"/>
                </a:solidFill>
                <a:effectLst>
                  <a:outerShdw blurRad="38100" dist="38100" dir="2700000" algn="tl">
                    <a:srgbClr val="000000">
                      <a:alpha val="43137"/>
                    </a:srgbClr>
                  </a:outerShdw>
                </a:effectLst>
                <a:ea typeface="微软雅黑" panose="020B0503020204020204" charset="-122"/>
                <a:sym typeface="+mn-ea"/>
              </a:rPr>
              <a:t>RUMUSAN MASALAH</a:t>
            </a:r>
            <a:endParaRPr lang="zh-CN" altLang="en-US" sz="2800" b="1" dirty="0">
              <a:solidFill>
                <a:srgbClr val="262626"/>
              </a:solidFill>
              <a:effectLst>
                <a:outerShdw blurRad="38100" dist="38100" dir="2700000" algn="tl">
                  <a:srgbClr val="000000">
                    <a:alpha val="43137"/>
                  </a:srgbClr>
                </a:outerShdw>
              </a:effectLst>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additive="base">
                                        <p:cTn id="21" dur="500"/>
                                        <p:tgtEl>
                                          <p:spTgt spid="58"/>
                                        </p:tgtEl>
                                        <p:attrNameLst>
                                          <p:attrName>ppt_y</p:attrName>
                                        </p:attrNameLst>
                                      </p:cBhvr>
                                      <p:tavLst>
                                        <p:tav tm="0">
                                          <p:val>
                                            <p:strVal val="#ppt_y+#ppt_h*1.125000"/>
                                          </p:val>
                                        </p:tav>
                                        <p:tav tm="100000">
                                          <p:val>
                                            <p:strVal val="#ppt_y"/>
                                          </p:val>
                                        </p:tav>
                                      </p:tavLst>
                                    </p:anim>
                                    <p:animEffect transition="in" filter="wipe(up)">
                                      <p:cBhvr>
                                        <p:cTn id="22" dur="500"/>
                                        <p:tgtEl>
                                          <p:spTgt spid="58"/>
                                        </p:tgtEl>
                                      </p:cBhvr>
                                    </p:animEffect>
                                  </p:childTnLst>
                                </p:cTn>
                              </p:par>
                            </p:childTnLst>
                          </p:cTn>
                        </p:par>
                        <p:par>
                          <p:cTn id="23" fill="hold">
                            <p:stCondLst>
                              <p:cond delay="2000"/>
                            </p:stCondLst>
                            <p:childTnLst>
                              <p:par>
                                <p:cTn id="24" presetID="49" presetClass="entr" presetSubtype="0" decel="100000" fill="hold" nodeType="after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 calcmode="lin" valueType="num">
                                      <p:cBhvr>
                                        <p:cTn id="28" dur="500" fill="hold"/>
                                        <p:tgtEl>
                                          <p:spTgt spid="53"/>
                                        </p:tgtEl>
                                        <p:attrNameLst>
                                          <p:attrName>style.rotation</p:attrName>
                                        </p:attrNameLst>
                                      </p:cBhvr>
                                      <p:tavLst>
                                        <p:tav tm="0">
                                          <p:val>
                                            <p:fltVal val="360"/>
                                          </p:val>
                                        </p:tav>
                                        <p:tav tm="100000">
                                          <p:val>
                                            <p:fltVal val="0"/>
                                          </p:val>
                                        </p:tav>
                                      </p:tavLst>
                                    </p:anim>
                                    <p:animEffect transition="in" filter="fade">
                                      <p:cBhvr>
                                        <p:cTn id="29" dur="500"/>
                                        <p:tgtEl>
                                          <p:spTgt spid="53"/>
                                        </p:tgtEl>
                                      </p:cBhvr>
                                    </p:animEffect>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additive="base">
                                        <p:cTn id="33" dur="500" fill="hold"/>
                                        <p:tgtEl>
                                          <p:spTgt spid="115"/>
                                        </p:tgtEl>
                                        <p:attrNameLst>
                                          <p:attrName>ppt_x</p:attrName>
                                        </p:attrNameLst>
                                      </p:cBhvr>
                                      <p:tavLst>
                                        <p:tav tm="0">
                                          <p:val>
                                            <p:strVal val="0-#ppt_w/2"/>
                                          </p:val>
                                        </p:tav>
                                        <p:tav tm="100000">
                                          <p:val>
                                            <p:strVal val="#ppt_x"/>
                                          </p:val>
                                        </p:tav>
                                      </p:tavLst>
                                    </p:anim>
                                    <p:anim calcmode="lin" valueType="num">
                                      <p:cBhvr additive="base">
                                        <p:cTn id="34" dur="500" fill="hold"/>
                                        <p:tgtEl>
                                          <p:spTgt spid="115"/>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9" presetClass="entr" presetSubtype="0" fill="hold" grpId="0" nodeType="afterEffect">
                                  <p:stCondLst>
                                    <p:cond delay="0"/>
                                  </p:stCondLst>
                                  <p:childTnLst>
                                    <p:set>
                                      <p:cBhvr>
                                        <p:cTn id="37" dur="1" fill="hold">
                                          <p:stCondLst>
                                            <p:cond delay="0"/>
                                          </p:stCondLst>
                                        </p:cTn>
                                        <p:tgtEl>
                                          <p:spTgt spid="119"/>
                                        </p:tgtEl>
                                        <p:attrNameLst>
                                          <p:attrName>style.visibility</p:attrName>
                                        </p:attrNameLst>
                                      </p:cBhvr>
                                      <p:to>
                                        <p:strVal val="visible"/>
                                      </p:to>
                                    </p:set>
                                    <p:anim calcmode="lin" valueType="num">
                                      <p:cBhvr>
                                        <p:cTn id="38" dur="500" fill="hold"/>
                                        <p:tgtEl>
                                          <p:spTgt spid="119"/>
                                        </p:tgtEl>
                                        <p:attrNameLst>
                                          <p:attrName>ppt_x</p:attrName>
                                        </p:attrNameLst>
                                      </p:cBhvr>
                                      <p:tavLst>
                                        <p:tav tm="0">
                                          <p:val>
                                            <p:strVal val="#ppt_x-.2"/>
                                          </p:val>
                                        </p:tav>
                                        <p:tav tm="100000">
                                          <p:val>
                                            <p:strVal val="#ppt_x"/>
                                          </p:val>
                                        </p:tav>
                                      </p:tavLst>
                                    </p:anim>
                                    <p:anim calcmode="lin" valueType="num">
                                      <p:cBhvr>
                                        <p:cTn id="39" dur="500" fill="hold"/>
                                        <p:tgtEl>
                                          <p:spTgt spid="119"/>
                                        </p:tgtEl>
                                        <p:attrNameLst>
                                          <p:attrName>ppt_y</p:attrName>
                                        </p:attrNameLst>
                                      </p:cBhvr>
                                      <p:tavLst>
                                        <p:tav tm="0">
                                          <p:val>
                                            <p:strVal val="#ppt_y"/>
                                          </p:val>
                                        </p:tav>
                                        <p:tav tm="100000">
                                          <p:val>
                                            <p:strVal val="#ppt_y"/>
                                          </p:val>
                                        </p:tav>
                                      </p:tavLst>
                                    </p:anim>
                                    <p:animEffect transition="in" filter="wipe(right)" prLst="gradientSize: 0.1">
                                      <p:cBhvr>
                                        <p:cTn id="4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58" grpId="0" bldLvl="0" animBg="1"/>
      <p:bldP spid="1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14605"/>
            <a:ext cx="3503930" cy="688784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02180" y="1359535"/>
            <a:ext cx="5493385" cy="4138930"/>
          </a:xfrm>
          <a:prstGeom prst="rect">
            <a:avLst/>
          </a:prstGeom>
          <a:blipFill rotWithShape="1">
            <a:blip r:embed="rId3" cstate="screen">
              <a:graysc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6"/>
          <p:cNvSpPr txBox="1"/>
          <p:nvPr/>
        </p:nvSpPr>
        <p:spPr>
          <a:xfrm>
            <a:off x="354965" y="434975"/>
            <a:ext cx="818515" cy="768350"/>
          </a:xfrm>
          <a:prstGeom prst="rect">
            <a:avLst/>
          </a:prstGeom>
          <a:noFill/>
        </p:spPr>
        <p:txBody>
          <a:bodyPr wrap="square" rtlCol="0">
            <a:spAutoFit/>
          </a:bodyPr>
          <a:lstStyle/>
          <a:p>
            <a:pPr algn="l"/>
            <a:r>
              <a:rPr lang="en-US" altLang="zh-CN" sz="4400" b="1" dirty="0">
                <a:solidFill>
                  <a:schemeClr val="bg1"/>
                </a:solidFill>
              </a:rPr>
              <a:t>0</a:t>
            </a:r>
            <a:r>
              <a:rPr lang="tr-TR" altLang="zh-CN" sz="4400" b="1" dirty="0">
                <a:solidFill>
                  <a:schemeClr val="bg1"/>
                </a:solidFill>
              </a:rPr>
              <a:t>3</a:t>
            </a:r>
            <a:endParaRPr lang="en-US" altLang="zh-CN" sz="4400" b="1" dirty="0">
              <a:solidFill>
                <a:schemeClr val="bg1"/>
              </a:solidFill>
            </a:endParaRPr>
          </a:p>
        </p:txBody>
      </p:sp>
      <p:sp>
        <p:nvSpPr>
          <p:cNvPr id="9" name="文本框 9"/>
          <p:cNvSpPr txBox="1"/>
          <p:nvPr/>
        </p:nvSpPr>
        <p:spPr>
          <a:xfrm>
            <a:off x="8000365" y="2263775"/>
            <a:ext cx="3673475" cy="1323439"/>
          </a:xfrm>
          <a:prstGeom prst="rect">
            <a:avLst/>
          </a:prstGeom>
          <a:noFill/>
        </p:spPr>
        <p:txBody>
          <a:bodyPr wrap="square" rtlCol="0">
            <a:spAutoFit/>
          </a:bodyPr>
          <a:lstStyle/>
          <a:p>
            <a:r>
              <a:rPr lang="en-ID" altLang="zh-CN" sz="4000" b="1" dirty="0">
                <a:solidFill>
                  <a:srgbClr val="262626"/>
                </a:solidFill>
                <a:ea typeface="微软雅黑" panose="020B0503020204020204" charset="-122"/>
                <a:sym typeface="+mn-ea"/>
              </a:rPr>
              <a:t>METODOLOGI PENELITIAN</a:t>
            </a:r>
            <a:endParaRPr lang="zh-CN" altLang="en-US" sz="4000" b="1" dirty="0">
              <a:solidFill>
                <a:srgbClr val="262626"/>
              </a:solidFill>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edge">
                                      <p:cBhvr>
                                        <p:cTn id="11" dur="500"/>
                                        <p:tgtEl>
                                          <p:spTgt spid="3"/>
                                        </p:tgtEl>
                                      </p:cBhvr>
                                    </p:animEffect>
                                  </p:childTnLst>
                                </p:cTn>
                              </p:par>
                            </p:childTnLst>
                          </p:cTn>
                        </p:par>
                        <p:par>
                          <p:cTn id="12" fill="hold">
                            <p:stCondLst>
                              <p:cond delay="1000"/>
                            </p:stCondLst>
                            <p:childTnLst>
                              <p:par>
                                <p:cTn id="13" presetID="53" presetClass="entr" presetSubtype="16" fill="hold" grpId="1"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29"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8" grpId="0"/>
      <p:bldP spid="8" grpId="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5" y="283210"/>
            <a:ext cx="11631930" cy="6291580"/>
          </a:xfrm>
          <a:prstGeom prst="rect">
            <a:avLst/>
          </a:prstGeom>
          <a:solidFill>
            <a:schemeClr val="bg1">
              <a:lumMod val="9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1785" y="28321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91785" y="6483350"/>
            <a:ext cx="1408430" cy="914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stCxn id="2" idx="0"/>
            <a:endCxn id="6" idx="4"/>
          </p:cNvCxnSpPr>
          <p:nvPr/>
        </p:nvCxnSpPr>
        <p:spPr>
          <a:xfrm>
            <a:off x="1772684" y="1448485"/>
            <a:ext cx="0" cy="2564506"/>
          </a:xfrm>
          <a:prstGeom prst="line">
            <a:avLst/>
          </a:prstGeom>
          <a:ln w="12700">
            <a:solidFill>
              <a:srgbClr val="262626"/>
            </a:solidFill>
            <a:prstDash val="lg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645274" y="1448485"/>
            <a:ext cx="254819" cy="254819"/>
          </a:xfrm>
          <a:prstGeom prst="ellipse">
            <a:avLst/>
          </a:prstGeom>
          <a:solidFill>
            <a:srgbClr val="2626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62626"/>
              </a:solidFill>
            </a:endParaRPr>
          </a:p>
        </p:txBody>
      </p:sp>
      <p:sp>
        <p:nvSpPr>
          <p:cNvPr id="3" name="椭圆 2"/>
          <p:cNvSpPr/>
          <p:nvPr/>
        </p:nvSpPr>
        <p:spPr>
          <a:xfrm>
            <a:off x="1645274" y="2603328"/>
            <a:ext cx="254819" cy="254819"/>
          </a:xfrm>
          <a:prstGeom prst="ellipse">
            <a:avLst/>
          </a:prstGeom>
          <a:solidFill>
            <a:srgbClr val="2626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62626"/>
              </a:solidFill>
            </a:endParaRPr>
          </a:p>
        </p:txBody>
      </p:sp>
      <p:sp>
        <p:nvSpPr>
          <p:cNvPr id="6" name="椭圆 5"/>
          <p:cNvSpPr/>
          <p:nvPr/>
        </p:nvSpPr>
        <p:spPr>
          <a:xfrm>
            <a:off x="1645274" y="3758172"/>
            <a:ext cx="254819" cy="254819"/>
          </a:xfrm>
          <a:prstGeom prst="ellipse">
            <a:avLst/>
          </a:prstGeom>
          <a:solidFill>
            <a:srgbClr val="2626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62626"/>
              </a:solidFill>
            </a:endParaRPr>
          </a:p>
        </p:txBody>
      </p:sp>
      <p:sp>
        <p:nvSpPr>
          <p:cNvPr id="26" name="文本框 118"/>
          <p:cNvSpPr txBox="1"/>
          <p:nvPr/>
        </p:nvSpPr>
        <p:spPr>
          <a:xfrm>
            <a:off x="2147570" y="1703070"/>
            <a:ext cx="8653145"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1000" dirty="0" err="1"/>
              <a:t>Penelitian</a:t>
            </a:r>
            <a:r>
              <a:rPr lang="en-ID" sz="1000" dirty="0"/>
              <a:t> </a:t>
            </a:r>
            <a:r>
              <a:rPr lang="en-ID" sz="1000" dirty="0" err="1"/>
              <a:t>ini</a:t>
            </a:r>
            <a:r>
              <a:rPr lang="en-ID" sz="1000" dirty="0"/>
              <a:t> </a:t>
            </a:r>
            <a:r>
              <a:rPr lang="en-ID" sz="1000" dirty="0" err="1"/>
              <a:t>menggunakan</a:t>
            </a:r>
            <a:r>
              <a:rPr lang="en-ID" sz="1000" dirty="0"/>
              <a:t> data </a:t>
            </a:r>
            <a:r>
              <a:rPr lang="en-ID" sz="1000" dirty="0" err="1"/>
              <a:t>kuantitatif</a:t>
            </a:r>
            <a:r>
              <a:rPr lang="en-ID" sz="1000" dirty="0"/>
              <a:t>, </a:t>
            </a:r>
            <a:r>
              <a:rPr lang="en-ID" sz="1000" dirty="0" err="1"/>
              <a:t>yakni</a:t>
            </a:r>
            <a:r>
              <a:rPr lang="en-ID" sz="1000" dirty="0"/>
              <a:t> </a:t>
            </a:r>
            <a:r>
              <a:rPr lang="en-ID" sz="1000" dirty="0" err="1"/>
              <a:t>salah</a:t>
            </a:r>
            <a:r>
              <a:rPr lang="en-ID" sz="1000" dirty="0"/>
              <a:t> </a:t>
            </a:r>
            <a:r>
              <a:rPr lang="en-ID" sz="1000" dirty="0" err="1"/>
              <a:t>satu</a:t>
            </a:r>
            <a:r>
              <a:rPr lang="en-ID" sz="1000" dirty="0"/>
              <a:t> </a:t>
            </a:r>
            <a:r>
              <a:rPr lang="en-ID" sz="1000" dirty="0" err="1"/>
              <a:t>bentuk</a:t>
            </a:r>
            <a:r>
              <a:rPr lang="en-ID" sz="1000" dirty="0"/>
              <a:t> </a:t>
            </a:r>
            <a:r>
              <a:rPr lang="en-ID" sz="1000" dirty="0" err="1"/>
              <a:t>penelitian</a:t>
            </a:r>
            <a:r>
              <a:rPr lang="en-ID" sz="1000" dirty="0"/>
              <a:t> yang </a:t>
            </a:r>
            <a:r>
              <a:rPr lang="en-ID" sz="1000" dirty="0" err="1"/>
              <a:t>bertujuan</a:t>
            </a:r>
            <a:r>
              <a:rPr lang="en-ID" sz="1000" dirty="0"/>
              <a:t> </a:t>
            </a:r>
            <a:r>
              <a:rPr lang="en-ID" sz="1000" dirty="0" err="1"/>
              <a:t>memberikan</a:t>
            </a:r>
            <a:r>
              <a:rPr lang="en-ID" sz="1000" dirty="0"/>
              <a:t> </a:t>
            </a:r>
            <a:r>
              <a:rPr lang="en-ID" sz="1000" dirty="0" err="1"/>
              <a:t>solusi</a:t>
            </a:r>
            <a:r>
              <a:rPr lang="en-ID" sz="1000" dirty="0"/>
              <a:t> </a:t>
            </a:r>
            <a:r>
              <a:rPr lang="en-ID" sz="1000" dirty="0" err="1"/>
              <a:t>secara</a:t>
            </a:r>
            <a:r>
              <a:rPr lang="en-ID" sz="1000" dirty="0"/>
              <a:t> </a:t>
            </a:r>
            <a:r>
              <a:rPr lang="en-ID" sz="1000" dirty="0" err="1"/>
              <a:t>praktis</a:t>
            </a:r>
            <a:r>
              <a:rPr lang="en-ID" sz="1000" dirty="0"/>
              <a:t>. Pada </a:t>
            </a:r>
            <a:r>
              <a:rPr lang="en-ID" sz="1000" dirty="0" err="1"/>
              <a:t>penelitian</a:t>
            </a:r>
            <a:r>
              <a:rPr lang="en-ID" sz="1000" dirty="0"/>
              <a:t> </a:t>
            </a:r>
            <a:r>
              <a:rPr lang="en-ID" sz="1000" dirty="0" err="1"/>
              <a:t>ini</a:t>
            </a:r>
            <a:r>
              <a:rPr lang="en-ID" sz="1000" dirty="0"/>
              <a:t> </a:t>
            </a:r>
            <a:r>
              <a:rPr lang="en-ID" sz="1000" dirty="0" err="1"/>
              <a:t>akan</a:t>
            </a:r>
            <a:r>
              <a:rPr lang="en-ID" sz="1000" dirty="0"/>
              <a:t> </a:t>
            </a:r>
            <a:r>
              <a:rPr lang="en-ID" sz="1000" dirty="0" err="1"/>
              <a:t>menjawab</a:t>
            </a:r>
            <a:r>
              <a:rPr lang="en-ID" sz="1000" dirty="0"/>
              <a:t> </a:t>
            </a:r>
            <a:r>
              <a:rPr lang="en-ID" sz="1000" dirty="0" err="1"/>
              <a:t>masalah</a:t>
            </a:r>
            <a:r>
              <a:rPr lang="en-ID" sz="1000" dirty="0"/>
              <a:t> </a:t>
            </a:r>
            <a:r>
              <a:rPr lang="en-ID" sz="1000" dirty="0" err="1"/>
              <a:t>dalam</a:t>
            </a:r>
            <a:r>
              <a:rPr lang="en-ID" sz="1000" dirty="0"/>
              <a:t> </a:t>
            </a:r>
            <a:r>
              <a:rPr lang="en-ID" sz="1000" dirty="0" err="1"/>
              <a:t>keseharian</a:t>
            </a:r>
            <a:r>
              <a:rPr lang="en-ID" sz="1000" dirty="0"/>
              <a:t> </a:t>
            </a:r>
            <a:r>
              <a:rPr lang="en-ID" sz="1000" dirty="0" err="1"/>
              <a:t>serta</a:t>
            </a:r>
            <a:r>
              <a:rPr lang="en-ID" sz="1000" dirty="0"/>
              <a:t> </a:t>
            </a:r>
            <a:r>
              <a:rPr lang="en-ID" sz="1000" dirty="0" err="1"/>
              <a:t>memberikan</a:t>
            </a:r>
            <a:r>
              <a:rPr lang="en-ID" sz="1000" dirty="0"/>
              <a:t> </a:t>
            </a:r>
            <a:r>
              <a:rPr lang="en-ID" sz="1000" dirty="0" err="1"/>
              <a:t>gambaran</a:t>
            </a:r>
            <a:r>
              <a:rPr lang="en-ID" sz="1000" dirty="0"/>
              <a:t> </a:t>
            </a:r>
            <a:r>
              <a:rPr lang="en-ID" sz="1000" dirty="0" err="1"/>
              <a:t>untuk</a:t>
            </a:r>
            <a:r>
              <a:rPr lang="en-ID" sz="1000" dirty="0"/>
              <a:t> </a:t>
            </a:r>
            <a:r>
              <a:rPr lang="en-ID" sz="1000" dirty="0" err="1"/>
              <a:t>pemerintah</a:t>
            </a:r>
            <a:r>
              <a:rPr lang="id-ID" sz="1000" dirty="0"/>
              <a:t> </a:t>
            </a:r>
            <a:r>
              <a:rPr lang="en-ID" sz="1000" dirty="0" err="1"/>
              <a:t>dalam</a:t>
            </a:r>
            <a:r>
              <a:rPr lang="en-ID" sz="1000" dirty="0"/>
              <a:t> </a:t>
            </a:r>
            <a:r>
              <a:rPr lang="en-ID" sz="1000" dirty="0" err="1"/>
              <a:t>menangani</a:t>
            </a:r>
            <a:r>
              <a:rPr lang="en-ID" sz="1000" dirty="0"/>
              <a:t> </a:t>
            </a:r>
            <a:r>
              <a:rPr lang="en-ID" sz="1000" dirty="0" err="1"/>
              <a:t>kasus</a:t>
            </a:r>
            <a:r>
              <a:rPr lang="en-ID" sz="1000" dirty="0"/>
              <a:t> </a:t>
            </a:r>
            <a:r>
              <a:rPr lang="en-ID" sz="1000" dirty="0" err="1"/>
              <a:t>kemiskinan</a:t>
            </a:r>
            <a:r>
              <a:rPr lang="en-ID" sz="1000" dirty="0"/>
              <a:t> di </a:t>
            </a:r>
            <a:r>
              <a:rPr lang="en-ID" sz="1000" dirty="0" err="1"/>
              <a:t>Provinsi</a:t>
            </a:r>
            <a:r>
              <a:rPr lang="en-ID" sz="1000" dirty="0"/>
              <a:t> Banten.</a:t>
            </a:r>
            <a:endParaRPr lang="en-US" sz="1000" dirty="0"/>
          </a:p>
        </p:txBody>
      </p:sp>
      <p:sp>
        <p:nvSpPr>
          <p:cNvPr id="27" name="文本框 119"/>
          <p:cNvSpPr txBox="1"/>
          <p:nvPr/>
        </p:nvSpPr>
        <p:spPr>
          <a:xfrm>
            <a:off x="2147338" y="1383699"/>
            <a:ext cx="1921186" cy="3194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JENIS PENELITIAN</a:t>
            </a:r>
            <a:endParaRPr lang="zh-CN" altLang="en-US" sz="1400" b="1" dirty="0">
              <a:solidFill>
                <a:srgbClr val="262626"/>
              </a:solidFill>
              <a:ea typeface="微软雅黑" panose="020B0503020204020204" charset="-122"/>
              <a:sym typeface="+mn-ea"/>
            </a:endParaRPr>
          </a:p>
        </p:txBody>
      </p:sp>
      <p:sp>
        <p:nvSpPr>
          <p:cNvPr id="7" name="文本框 118"/>
          <p:cNvSpPr txBox="1"/>
          <p:nvPr/>
        </p:nvSpPr>
        <p:spPr>
          <a:xfrm>
            <a:off x="2147570" y="2858135"/>
            <a:ext cx="8653145" cy="7555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pPr>
            <a:r>
              <a:rPr lang="en-ID" sz="1000" dirty="0"/>
              <a:t>Data </a:t>
            </a:r>
            <a:r>
              <a:rPr lang="en-ID" sz="1000" dirty="0" err="1"/>
              <a:t>penelitian</a:t>
            </a:r>
            <a:r>
              <a:rPr lang="en-ID" sz="1000" dirty="0"/>
              <a:t> </a:t>
            </a:r>
            <a:r>
              <a:rPr lang="en-ID" sz="1000" dirty="0" err="1"/>
              <a:t>merupakan</a:t>
            </a:r>
            <a:r>
              <a:rPr lang="en-ID" sz="1000" dirty="0"/>
              <a:t> data </a:t>
            </a:r>
            <a:r>
              <a:rPr lang="en-ID" sz="1000" dirty="0" err="1"/>
              <a:t>sekunder</a:t>
            </a:r>
            <a:r>
              <a:rPr lang="en-ID" sz="1000" dirty="0"/>
              <a:t> yang di </a:t>
            </a:r>
            <a:r>
              <a:rPr lang="en-ID" sz="1000" dirty="0" err="1"/>
              <a:t>dapat</a:t>
            </a:r>
            <a:r>
              <a:rPr lang="en-ID" sz="1000" dirty="0"/>
              <a:t> </a:t>
            </a:r>
            <a:r>
              <a:rPr lang="en-ID" sz="1000" dirty="0" err="1"/>
              <a:t>dari</a:t>
            </a:r>
            <a:r>
              <a:rPr lang="en-ID" sz="1000" dirty="0"/>
              <a:t> Badan Pusat </a:t>
            </a:r>
            <a:r>
              <a:rPr lang="en-ID" sz="1000" dirty="0" err="1"/>
              <a:t>Statistik</a:t>
            </a:r>
            <a:r>
              <a:rPr lang="en-ID" sz="1000" dirty="0"/>
              <a:t> (BPS) Indonesia </a:t>
            </a:r>
            <a:r>
              <a:rPr lang="en-ID" sz="1000" dirty="0" err="1"/>
              <a:t>dalam</a:t>
            </a:r>
            <a:r>
              <a:rPr lang="en-ID" sz="1000" dirty="0"/>
              <a:t> </a:t>
            </a:r>
            <a:r>
              <a:rPr lang="en-ID" sz="1000" dirty="0" err="1"/>
              <a:t>Buku</a:t>
            </a:r>
            <a:r>
              <a:rPr lang="en-ID" sz="1000" dirty="0"/>
              <a:t> Data dan </a:t>
            </a:r>
            <a:r>
              <a:rPr lang="en-ID" sz="1000" dirty="0" err="1"/>
              <a:t>Informasi</a:t>
            </a:r>
            <a:r>
              <a:rPr lang="en-ID" sz="1000" dirty="0"/>
              <a:t> </a:t>
            </a:r>
            <a:r>
              <a:rPr lang="en-ID" sz="1000" dirty="0" err="1"/>
              <a:t>Kemiskinan</a:t>
            </a:r>
            <a:r>
              <a:rPr lang="en-ID" sz="1000" dirty="0"/>
              <a:t> </a:t>
            </a:r>
            <a:r>
              <a:rPr lang="en-ID" sz="1000" dirty="0" err="1"/>
              <a:t>Kabupaten</a:t>
            </a:r>
            <a:r>
              <a:rPr lang="en-ID" sz="1000" dirty="0"/>
              <a:t>/Kota </a:t>
            </a:r>
            <a:r>
              <a:rPr lang="en-ID" sz="1000" dirty="0" err="1"/>
              <a:t>Tahun</a:t>
            </a:r>
            <a:r>
              <a:rPr lang="en-ID" sz="1000" dirty="0"/>
              <a:t> 2021. </a:t>
            </a:r>
            <a:r>
              <a:rPr lang="en-ID" sz="1000" dirty="0" err="1"/>
              <a:t>Penelitian</a:t>
            </a:r>
            <a:r>
              <a:rPr lang="en-ID" sz="1000" dirty="0"/>
              <a:t> </a:t>
            </a:r>
            <a:r>
              <a:rPr lang="en-ID" sz="1000" dirty="0" err="1"/>
              <a:t>ini</a:t>
            </a:r>
            <a:r>
              <a:rPr lang="en-ID" sz="1000" dirty="0"/>
              <a:t> </a:t>
            </a:r>
            <a:r>
              <a:rPr lang="en-ID" sz="1000" dirty="0" err="1"/>
              <a:t>mengamati</a:t>
            </a:r>
            <a:r>
              <a:rPr lang="en-ID" sz="1000" dirty="0"/>
              <a:t> 4 </a:t>
            </a:r>
            <a:r>
              <a:rPr lang="en-ID" sz="1000" dirty="0" err="1"/>
              <a:t>Kabupaten</a:t>
            </a:r>
            <a:r>
              <a:rPr lang="en-ID" sz="1000" dirty="0"/>
              <a:t> dan </a:t>
            </a:r>
            <a:r>
              <a:rPr lang="id-ID" sz="1000" dirty="0"/>
              <a:t>4</a:t>
            </a:r>
            <a:r>
              <a:rPr lang="en-ID" sz="1000" dirty="0"/>
              <a:t> </a:t>
            </a:r>
            <a:r>
              <a:rPr lang="en-ID" sz="1000" dirty="0" err="1"/>
              <a:t>kota</a:t>
            </a:r>
            <a:r>
              <a:rPr lang="en-ID" sz="1000" dirty="0"/>
              <a:t> yang </a:t>
            </a:r>
            <a:r>
              <a:rPr lang="en-ID" sz="1000" dirty="0" err="1"/>
              <a:t>ada</a:t>
            </a:r>
            <a:r>
              <a:rPr lang="en-ID" sz="1000" dirty="0"/>
              <a:t> di Banten. </a:t>
            </a:r>
            <a:r>
              <a:rPr lang="en-ID" sz="1000" dirty="0" err="1"/>
              <a:t>Kabupaten</a:t>
            </a:r>
            <a:r>
              <a:rPr lang="en-ID" sz="1000" dirty="0"/>
              <a:t> </a:t>
            </a:r>
            <a:r>
              <a:rPr lang="en-ID" sz="1000" dirty="0" err="1"/>
              <a:t>terdiri</a:t>
            </a:r>
            <a:r>
              <a:rPr lang="en-ID" sz="1000" dirty="0"/>
              <a:t> </a:t>
            </a:r>
            <a:r>
              <a:rPr lang="en-ID" sz="1000" dirty="0" err="1"/>
              <a:t>dari</a:t>
            </a:r>
            <a:r>
              <a:rPr lang="en-ID" sz="1000" dirty="0"/>
              <a:t> </a:t>
            </a:r>
            <a:r>
              <a:rPr lang="en-ID" sz="1000" dirty="0" err="1"/>
              <a:t>Pandeglang</a:t>
            </a:r>
            <a:r>
              <a:rPr lang="en-ID" sz="1000" dirty="0"/>
              <a:t>, </a:t>
            </a:r>
            <a:r>
              <a:rPr lang="en-ID" sz="1000" dirty="0" err="1"/>
              <a:t>Lebak</a:t>
            </a:r>
            <a:r>
              <a:rPr lang="en-ID" sz="1000" dirty="0"/>
              <a:t>, </a:t>
            </a:r>
            <a:r>
              <a:rPr lang="en-ID" sz="1000" dirty="0" err="1"/>
              <a:t>Serang</a:t>
            </a:r>
            <a:r>
              <a:rPr lang="en-ID" sz="1000" dirty="0"/>
              <a:t>, </a:t>
            </a:r>
            <a:r>
              <a:rPr lang="en-ID" sz="1000" dirty="0" err="1"/>
              <a:t>dan</a:t>
            </a:r>
            <a:r>
              <a:rPr lang="en-ID" sz="1000" dirty="0"/>
              <a:t> </a:t>
            </a:r>
            <a:r>
              <a:rPr lang="en-ID" sz="1000" dirty="0" err="1"/>
              <a:t>Tangerang</a:t>
            </a:r>
            <a:r>
              <a:rPr lang="en-ID" sz="1000" dirty="0"/>
              <a:t>. </a:t>
            </a:r>
            <a:r>
              <a:rPr lang="en-ID" sz="1000" dirty="0" err="1"/>
              <a:t>Sedangkan</a:t>
            </a:r>
            <a:r>
              <a:rPr lang="en-ID" sz="1000" dirty="0"/>
              <a:t> Kota </a:t>
            </a:r>
            <a:r>
              <a:rPr lang="en-ID" sz="1000" dirty="0" err="1"/>
              <a:t>terdiri</a:t>
            </a:r>
            <a:r>
              <a:rPr lang="en-ID" sz="1000" dirty="0"/>
              <a:t> </a:t>
            </a:r>
            <a:r>
              <a:rPr lang="en-ID" sz="1000" dirty="0" err="1"/>
              <a:t>dari</a:t>
            </a:r>
            <a:r>
              <a:rPr lang="en-ID" sz="1000" dirty="0"/>
              <a:t> </a:t>
            </a:r>
            <a:r>
              <a:rPr lang="en-ID" sz="1000" dirty="0" err="1"/>
              <a:t>Tangerang</a:t>
            </a:r>
            <a:r>
              <a:rPr lang="en-ID" sz="1000" dirty="0"/>
              <a:t>, </a:t>
            </a:r>
            <a:r>
              <a:rPr lang="en-ID" sz="1000" dirty="0" err="1"/>
              <a:t>Tangerang</a:t>
            </a:r>
            <a:r>
              <a:rPr lang="en-ID" sz="1000" dirty="0"/>
              <a:t> Selatan, </a:t>
            </a:r>
            <a:r>
              <a:rPr lang="en-ID" sz="1000" dirty="0" err="1"/>
              <a:t>Cilegon</a:t>
            </a:r>
            <a:r>
              <a:rPr lang="en-ID" sz="1000" dirty="0"/>
              <a:t>, </a:t>
            </a:r>
            <a:r>
              <a:rPr lang="en-ID" sz="1000" dirty="0" err="1"/>
              <a:t>Serang</a:t>
            </a:r>
            <a:r>
              <a:rPr lang="en-ID" sz="1000" dirty="0"/>
              <a:t>.</a:t>
            </a:r>
            <a:endParaRPr lang="zh-CN" altLang="en-US" sz="1000" dirty="0">
              <a:solidFill>
                <a:srgbClr val="262626"/>
              </a:solidFill>
              <a:ea typeface="微软雅黑" panose="020B0503020204020204" charset="-122"/>
              <a:sym typeface="+mn-ea"/>
            </a:endParaRPr>
          </a:p>
        </p:txBody>
      </p:sp>
      <p:sp>
        <p:nvSpPr>
          <p:cNvPr id="8" name="文本框 119"/>
          <p:cNvSpPr txBox="1"/>
          <p:nvPr/>
        </p:nvSpPr>
        <p:spPr>
          <a:xfrm>
            <a:off x="2147338" y="2538764"/>
            <a:ext cx="1921186" cy="3194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SUMBER DATA</a:t>
            </a:r>
            <a:endParaRPr lang="zh-CN" altLang="en-US" sz="1400" b="1" dirty="0">
              <a:solidFill>
                <a:srgbClr val="262626"/>
              </a:solidFill>
              <a:ea typeface="微软雅黑" panose="020B0503020204020204" charset="-122"/>
              <a:sym typeface="+mn-ea"/>
            </a:endParaRPr>
          </a:p>
        </p:txBody>
      </p:sp>
      <p:sp>
        <p:nvSpPr>
          <p:cNvPr id="9" name="文本框 118"/>
          <p:cNvSpPr txBox="1"/>
          <p:nvPr/>
        </p:nvSpPr>
        <p:spPr>
          <a:xfrm>
            <a:off x="2211705" y="4012565"/>
            <a:ext cx="8588375"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1000" dirty="0" err="1"/>
              <a:t>Pada</a:t>
            </a:r>
            <a:r>
              <a:rPr lang="en-ID" sz="1000" dirty="0"/>
              <a:t> </a:t>
            </a:r>
            <a:r>
              <a:rPr lang="en-ID" sz="1000" dirty="0" err="1"/>
              <a:t>penelitian</a:t>
            </a:r>
            <a:r>
              <a:rPr lang="en-ID" sz="1000" dirty="0"/>
              <a:t> </a:t>
            </a:r>
            <a:r>
              <a:rPr lang="en-ID" sz="1000" dirty="0" err="1"/>
              <a:t>ini</a:t>
            </a:r>
            <a:r>
              <a:rPr lang="en-ID" sz="1000" dirty="0"/>
              <a:t> </a:t>
            </a:r>
            <a:r>
              <a:rPr lang="en-ID" sz="1000" dirty="0" err="1"/>
              <a:t>menggunakan</a:t>
            </a:r>
            <a:r>
              <a:rPr lang="en-ID" sz="1000" dirty="0"/>
              <a:t> </a:t>
            </a:r>
            <a:r>
              <a:rPr lang="en-ID" sz="1000" dirty="0" err="1"/>
              <a:t>sepuluh</a:t>
            </a:r>
            <a:r>
              <a:rPr lang="en-ID" sz="1000" dirty="0"/>
              <a:t> variable </a:t>
            </a:r>
            <a:r>
              <a:rPr lang="en-ID" sz="1000" dirty="0" err="1"/>
              <a:t>penelitian</a:t>
            </a:r>
            <a:r>
              <a:rPr lang="en-ID" sz="1000" dirty="0"/>
              <a:t> </a:t>
            </a:r>
            <a:r>
              <a:rPr lang="en-ID" sz="1000" dirty="0" err="1"/>
              <a:t>yaitu</a:t>
            </a:r>
            <a:r>
              <a:rPr lang="en-ID" sz="1000" dirty="0"/>
              <a:t> :</a:t>
            </a:r>
            <a:endParaRPr lang="en-US" sz="1000" dirty="0"/>
          </a:p>
          <a:p>
            <a:pPr lvl="0"/>
            <a:r>
              <a:rPr lang="en-ID" sz="1000" dirty="0"/>
              <a:t>x1 = </a:t>
            </a:r>
            <a:r>
              <a:rPr lang="en-ID" sz="1000" dirty="0" err="1"/>
              <a:t>Presentase</a:t>
            </a:r>
            <a:r>
              <a:rPr lang="en-ID" sz="1000" dirty="0"/>
              <a:t> </a:t>
            </a:r>
            <a:r>
              <a:rPr lang="en-ID" sz="1000" dirty="0" err="1"/>
              <a:t>Penduduk</a:t>
            </a:r>
            <a:r>
              <a:rPr lang="en-ID" sz="1000" dirty="0"/>
              <a:t> </a:t>
            </a:r>
            <a:r>
              <a:rPr lang="en-ID" sz="1000" dirty="0" err="1"/>
              <a:t>Miskin</a:t>
            </a:r>
            <a:r>
              <a:rPr lang="en-ID" sz="1000" dirty="0"/>
              <a:t> </a:t>
            </a:r>
            <a:r>
              <a:rPr lang="en-ID" sz="1000" dirty="0" err="1"/>
              <a:t>Usia</a:t>
            </a:r>
            <a:r>
              <a:rPr lang="en-ID" sz="1000" dirty="0"/>
              <a:t> 15 </a:t>
            </a:r>
            <a:r>
              <a:rPr lang="en-ID" sz="1000" dirty="0" err="1"/>
              <a:t>keatas</a:t>
            </a:r>
            <a:r>
              <a:rPr lang="en-ID" sz="1000" dirty="0"/>
              <a:t> </a:t>
            </a:r>
            <a:r>
              <a:rPr lang="en-ID" sz="1000" dirty="0" err="1"/>
              <a:t>Tamat</a:t>
            </a:r>
            <a:r>
              <a:rPr lang="en-ID" sz="1000" dirty="0"/>
              <a:t> </a:t>
            </a:r>
            <a:r>
              <a:rPr lang="en-ID" sz="1000" dirty="0" err="1"/>
              <a:t>Pendidikan</a:t>
            </a:r>
            <a:r>
              <a:rPr lang="en-ID" sz="1000" dirty="0"/>
              <a:t> </a:t>
            </a:r>
            <a:r>
              <a:rPr lang="en-ID" sz="1000" dirty="0" err="1"/>
              <a:t>dibawah</a:t>
            </a:r>
            <a:r>
              <a:rPr lang="en-ID" sz="1000" dirty="0"/>
              <a:t> SD</a:t>
            </a:r>
            <a:endParaRPr lang="en-US" sz="1000" dirty="0"/>
          </a:p>
          <a:p>
            <a:pPr lvl="0"/>
            <a:r>
              <a:rPr lang="en-ID" sz="1000" dirty="0"/>
              <a:t>x2 = </a:t>
            </a:r>
            <a:r>
              <a:rPr lang="en-ID" sz="1000" dirty="0" err="1"/>
              <a:t>Presentase</a:t>
            </a:r>
            <a:r>
              <a:rPr lang="en-ID" sz="1000" dirty="0"/>
              <a:t> </a:t>
            </a:r>
            <a:r>
              <a:rPr lang="en-ID" sz="1000" dirty="0" err="1"/>
              <a:t>Penduduk</a:t>
            </a:r>
            <a:r>
              <a:rPr lang="en-ID" sz="1000" dirty="0"/>
              <a:t> </a:t>
            </a:r>
            <a:r>
              <a:rPr lang="en-ID" sz="1000" dirty="0" err="1"/>
              <a:t>Miskin</a:t>
            </a:r>
            <a:r>
              <a:rPr lang="en-ID" sz="1000" dirty="0"/>
              <a:t> </a:t>
            </a:r>
            <a:r>
              <a:rPr lang="en-ID" sz="1000" dirty="0" err="1"/>
              <a:t>Usia</a:t>
            </a:r>
            <a:r>
              <a:rPr lang="en-ID" sz="1000" dirty="0"/>
              <a:t> 15 </a:t>
            </a:r>
            <a:r>
              <a:rPr lang="en-ID" sz="1000" dirty="0" err="1"/>
              <a:t>keatas</a:t>
            </a:r>
            <a:r>
              <a:rPr lang="en-ID" sz="1000" dirty="0"/>
              <a:t> </a:t>
            </a:r>
            <a:r>
              <a:rPr lang="en-ID" sz="1000" dirty="0" err="1"/>
              <a:t>Tamat</a:t>
            </a:r>
            <a:r>
              <a:rPr lang="en-ID" sz="1000" dirty="0"/>
              <a:t> </a:t>
            </a:r>
            <a:r>
              <a:rPr lang="en-ID" sz="1000" dirty="0" err="1"/>
              <a:t>Pendidikan</a:t>
            </a:r>
            <a:r>
              <a:rPr lang="en-ID" sz="1000" dirty="0"/>
              <a:t> SD/SLTP</a:t>
            </a:r>
            <a:endParaRPr lang="en-US" sz="1000" dirty="0"/>
          </a:p>
          <a:p>
            <a:pPr lvl="0"/>
            <a:r>
              <a:rPr lang="en-ID" sz="1000" dirty="0"/>
              <a:t>x3 = </a:t>
            </a:r>
            <a:r>
              <a:rPr lang="en-ID" sz="1000" dirty="0" err="1"/>
              <a:t>Presentase</a:t>
            </a:r>
            <a:r>
              <a:rPr lang="en-ID" sz="1000" dirty="0"/>
              <a:t> </a:t>
            </a:r>
            <a:r>
              <a:rPr lang="en-ID" sz="1000" dirty="0" err="1"/>
              <a:t>Penduduk</a:t>
            </a:r>
            <a:r>
              <a:rPr lang="en-ID" sz="1000" dirty="0"/>
              <a:t> </a:t>
            </a:r>
            <a:r>
              <a:rPr lang="en-ID" sz="1000" dirty="0" err="1"/>
              <a:t>Miskin</a:t>
            </a:r>
            <a:r>
              <a:rPr lang="en-ID" sz="1000" dirty="0"/>
              <a:t> </a:t>
            </a:r>
            <a:r>
              <a:rPr lang="en-ID" sz="1000" dirty="0" err="1"/>
              <a:t>Usia</a:t>
            </a:r>
            <a:r>
              <a:rPr lang="en-ID" sz="1000" dirty="0"/>
              <a:t> 15 </a:t>
            </a:r>
            <a:r>
              <a:rPr lang="en-ID" sz="1000" dirty="0" err="1"/>
              <a:t>keatas</a:t>
            </a:r>
            <a:r>
              <a:rPr lang="en-ID" sz="1000" dirty="0"/>
              <a:t> </a:t>
            </a:r>
            <a:r>
              <a:rPr lang="en-ID" sz="1000" dirty="0" err="1"/>
              <a:t>Tamat</a:t>
            </a:r>
            <a:r>
              <a:rPr lang="en-ID" sz="1000" dirty="0"/>
              <a:t> </a:t>
            </a:r>
            <a:r>
              <a:rPr lang="en-ID" sz="1000" dirty="0" err="1"/>
              <a:t>Pendidikan</a:t>
            </a:r>
            <a:r>
              <a:rPr lang="en-ID" sz="1000" dirty="0"/>
              <a:t> SLTA +</a:t>
            </a:r>
            <a:endParaRPr lang="en-US" sz="1000" dirty="0"/>
          </a:p>
          <a:p>
            <a:pPr lvl="0"/>
            <a:r>
              <a:rPr lang="en-ID" sz="1000" dirty="0"/>
              <a:t>x4 = </a:t>
            </a:r>
            <a:r>
              <a:rPr lang="en-ID" sz="1000" dirty="0" err="1"/>
              <a:t>Angka</a:t>
            </a:r>
            <a:r>
              <a:rPr lang="en-ID" sz="1000" dirty="0"/>
              <a:t> </a:t>
            </a:r>
            <a:r>
              <a:rPr lang="en-ID" sz="1000" dirty="0" err="1"/>
              <a:t>Melek</a:t>
            </a:r>
            <a:r>
              <a:rPr lang="en-ID" sz="1000" dirty="0"/>
              <a:t> </a:t>
            </a:r>
            <a:r>
              <a:rPr lang="en-ID" sz="1000" dirty="0" err="1"/>
              <a:t>Huruf</a:t>
            </a:r>
            <a:r>
              <a:rPr lang="en-ID" sz="1000" dirty="0"/>
              <a:t> </a:t>
            </a:r>
            <a:r>
              <a:rPr lang="en-ID" sz="1000" dirty="0" err="1"/>
              <a:t>Usia</a:t>
            </a:r>
            <a:r>
              <a:rPr lang="en-ID" sz="1000" dirty="0"/>
              <a:t> 15-55 </a:t>
            </a:r>
            <a:r>
              <a:rPr lang="en-ID" sz="1000" dirty="0" err="1"/>
              <a:t>Tahun</a:t>
            </a:r>
            <a:endParaRPr lang="en-US" sz="1000" dirty="0"/>
          </a:p>
          <a:p>
            <a:pPr lvl="0"/>
            <a:r>
              <a:rPr lang="en-ID" sz="1000" dirty="0"/>
              <a:t>x5 = </a:t>
            </a:r>
            <a:r>
              <a:rPr lang="en-ID" sz="1000" dirty="0" err="1"/>
              <a:t>Angka</a:t>
            </a:r>
            <a:r>
              <a:rPr lang="en-ID" sz="1000" dirty="0"/>
              <a:t> </a:t>
            </a:r>
            <a:r>
              <a:rPr lang="en-ID" sz="1000" dirty="0" err="1"/>
              <a:t>Partisipasi</a:t>
            </a:r>
            <a:r>
              <a:rPr lang="en-ID" sz="1000" dirty="0"/>
              <a:t> </a:t>
            </a:r>
            <a:r>
              <a:rPr lang="en-ID" sz="1000" dirty="0" err="1"/>
              <a:t>Sekolah</a:t>
            </a:r>
            <a:r>
              <a:rPr lang="en-ID" sz="1000" dirty="0"/>
              <a:t> </a:t>
            </a:r>
            <a:r>
              <a:rPr lang="en-ID" sz="1000" dirty="0" err="1"/>
              <a:t>Penduduk</a:t>
            </a:r>
            <a:r>
              <a:rPr lang="en-ID" sz="1000" dirty="0"/>
              <a:t> </a:t>
            </a:r>
            <a:r>
              <a:rPr lang="en-ID" sz="1000" dirty="0" err="1"/>
              <a:t>Miskin</a:t>
            </a:r>
            <a:r>
              <a:rPr lang="en-ID" sz="1000" dirty="0"/>
              <a:t> </a:t>
            </a:r>
            <a:r>
              <a:rPr lang="en-ID" sz="1000" dirty="0" err="1"/>
              <a:t>Usia</a:t>
            </a:r>
            <a:r>
              <a:rPr lang="en-ID" sz="1000" dirty="0"/>
              <a:t> 13-15 </a:t>
            </a:r>
            <a:r>
              <a:rPr lang="en-ID" sz="1000" dirty="0" err="1"/>
              <a:t>Tahun</a:t>
            </a:r>
            <a:endParaRPr lang="en-US" sz="1000" dirty="0"/>
          </a:p>
          <a:p>
            <a:pPr lvl="0"/>
            <a:r>
              <a:rPr lang="en-ID" sz="1000" dirty="0"/>
              <a:t>x6 = </a:t>
            </a:r>
            <a:r>
              <a:rPr lang="en-ID" sz="1000" dirty="0" err="1"/>
              <a:t>Penduduk</a:t>
            </a:r>
            <a:r>
              <a:rPr lang="en-ID" sz="1000" dirty="0"/>
              <a:t> </a:t>
            </a:r>
            <a:r>
              <a:rPr lang="en-ID" sz="1000" dirty="0" err="1"/>
              <a:t>Miskin</a:t>
            </a:r>
            <a:r>
              <a:rPr lang="en-ID" sz="1000" dirty="0"/>
              <a:t> </a:t>
            </a:r>
            <a:r>
              <a:rPr lang="en-ID" sz="1000" dirty="0" err="1"/>
              <a:t>Usia</a:t>
            </a:r>
            <a:r>
              <a:rPr lang="en-ID" sz="1000" dirty="0"/>
              <a:t> 15 </a:t>
            </a:r>
            <a:r>
              <a:rPr lang="en-ID" sz="1000" dirty="0" err="1"/>
              <a:t>Tahun</a:t>
            </a:r>
            <a:r>
              <a:rPr lang="en-ID" sz="1000" dirty="0"/>
              <a:t> </a:t>
            </a:r>
            <a:r>
              <a:rPr lang="en-ID" sz="1000" dirty="0" err="1"/>
              <a:t>keatas</a:t>
            </a:r>
            <a:r>
              <a:rPr lang="en-ID" sz="1000" dirty="0"/>
              <a:t> </a:t>
            </a:r>
            <a:r>
              <a:rPr lang="en-ID" sz="1000" dirty="0" err="1"/>
              <a:t>Tidak</a:t>
            </a:r>
            <a:r>
              <a:rPr lang="en-ID" sz="1000" dirty="0"/>
              <a:t> </a:t>
            </a:r>
            <a:r>
              <a:rPr lang="en-ID" sz="1000" dirty="0" err="1"/>
              <a:t>Bekerja</a:t>
            </a:r>
            <a:endParaRPr lang="en-US" sz="1000" dirty="0"/>
          </a:p>
          <a:p>
            <a:pPr lvl="0"/>
            <a:r>
              <a:rPr lang="en-ID" sz="1000" dirty="0"/>
              <a:t>x7 = </a:t>
            </a:r>
            <a:r>
              <a:rPr lang="en-ID" sz="1000" dirty="0" err="1"/>
              <a:t>Penduduk</a:t>
            </a:r>
            <a:r>
              <a:rPr lang="en-ID" sz="1000" dirty="0"/>
              <a:t> </a:t>
            </a:r>
            <a:r>
              <a:rPr lang="en-ID" sz="1000" dirty="0" err="1"/>
              <a:t>Miskin</a:t>
            </a:r>
            <a:r>
              <a:rPr lang="en-ID" sz="1000" dirty="0"/>
              <a:t> </a:t>
            </a:r>
            <a:r>
              <a:rPr lang="en-ID" sz="1000" dirty="0" err="1"/>
              <a:t>Usia</a:t>
            </a:r>
            <a:r>
              <a:rPr lang="en-ID" sz="1000" dirty="0"/>
              <a:t> 15 </a:t>
            </a:r>
            <a:r>
              <a:rPr lang="en-ID" sz="1000" dirty="0" err="1"/>
              <a:t>Tahun</a:t>
            </a:r>
            <a:r>
              <a:rPr lang="en-ID" sz="1000" dirty="0"/>
              <a:t> </a:t>
            </a:r>
            <a:r>
              <a:rPr lang="en-ID" sz="1000" dirty="0" err="1"/>
              <a:t>keatas</a:t>
            </a:r>
            <a:r>
              <a:rPr lang="en-ID" sz="1000" dirty="0"/>
              <a:t> </a:t>
            </a:r>
            <a:r>
              <a:rPr lang="en-ID" sz="1000" dirty="0" err="1"/>
              <a:t>Bekerja</a:t>
            </a:r>
            <a:r>
              <a:rPr lang="en-ID" sz="1000" dirty="0"/>
              <a:t> di </a:t>
            </a:r>
            <a:r>
              <a:rPr lang="en-ID" sz="1000" dirty="0" err="1"/>
              <a:t>Sektor</a:t>
            </a:r>
            <a:r>
              <a:rPr lang="en-ID" sz="1000" dirty="0"/>
              <a:t> Informal</a:t>
            </a:r>
            <a:endParaRPr lang="en-US" sz="1000" dirty="0"/>
          </a:p>
          <a:p>
            <a:pPr lvl="0"/>
            <a:r>
              <a:rPr lang="en-ID" sz="1000" dirty="0"/>
              <a:t>x8 = </a:t>
            </a:r>
            <a:r>
              <a:rPr lang="en-ID" sz="1000" dirty="0" err="1"/>
              <a:t>Penduduk</a:t>
            </a:r>
            <a:r>
              <a:rPr lang="en-ID" sz="1000" dirty="0"/>
              <a:t> Miskin </a:t>
            </a:r>
            <a:r>
              <a:rPr lang="en-ID" sz="1000" dirty="0" err="1"/>
              <a:t>Usia</a:t>
            </a:r>
            <a:r>
              <a:rPr lang="en-ID" sz="1000" dirty="0"/>
              <a:t> 15 </a:t>
            </a:r>
            <a:r>
              <a:rPr lang="en-ID" sz="1000" dirty="0" err="1"/>
              <a:t>Tahun</a:t>
            </a:r>
            <a:r>
              <a:rPr lang="en-ID" sz="1000" dirty="0"/>
              <a:t> </a:t>
            </a:r>
            <a:r>
              <a:rPr lang="en-ID" sz="1000" dirty="0" err="1"/>
              <a:t>keatas</a:t>
            </a:r>
            <a:r>
              <a:rPr lang="en-ID" sz="1000" dirty="0"/>
              <a:t> </a:t>
            </a:r>
            <a:r>
              <a:rPr lang="en-ID" sz="1000" dirty="0" err="1"/>
              <a:t>Bekerja</a:t>
            </a:r>
            <a:r>
              <a:rPr lang="en-ID" sz="1000" dirty="0"/>
              <a:t> di </a:t>
            </a:r>
            <a:r>
              <a:rPr lang="en-ID" sz="1000" dirty="0" err="1"/>
              <a:t>Sektor</a:t>
            </a:r>
            <a:r>
              <a:rPr lang="en-ID" sz="1000" dirty="0"/>
              <a:t> Formal</a:t>
            </a:r>
            <a:endParaRPr lang="id-ID" sz="1000" dirty="0"/>
          </a:p>
          <a:p>
            <a:pPr lvl="0"/>
            <a:r>
              <a:rPr lang="en-ID" sz="1000" dirty="0"/>
              <a:t>x9 = </a:t>
            </a:r>
            <a:r>
              <a:rPr lang="en-ID" sz="1000" dirty="0" err="1"/>
              <a:t>Penduduk</a:t>
            </a:r>
            <a:r>
              <a:rPr lang="en-ID" sz="1000" dirty="0"/>
              <a:t> Miskin </a:t>
            </a:r>
            <a:r>
              <a:rPr lang="en-ID" sz="1000" dirty="0" err="1"/>
              <a:t>Usia</a:t>
            </a:r>
            <a:r>
              <a:rPr lang="en-ID" sz="1000" dirty="0"/>
              <a:t> 15 </a:t>
            </a:r>
            <a:r>
              <a:rPr lang="en-ID" sz="1000" dirty="0" err="1"/>
              <a:t>Tahun</a:t>
            </a:r>
            <a:r>
              <a:rPr lang="en-ID" sz="1000" dirty="0"/>
              <a:t> </a:t>
            </a:r>
            <a:r>
              <a:rPr lang="en-ID" sz="1000" dirty="0" err="1"/>
              <a:t>keatas</a:t>
            </a:r>
            <a:r>
              <a:rPr lang="en-ID" sz="1000" dirty="0"/>
              <a:t> </a:t>
            </a:r>
            <a:r>
              <a:rPr lang="en-ID" sz="1000" dirty="0" err="1"/>
              <a:t>Bekerja</a:t>
            </a:r>
            <a:r>
              <a:rPr lang="en-ID" sz="1000" dirty="0"/>
              <a:t> di </a:t>
            </a:r>
            <a:r>
              <a:rPr lang="en-ID" sz="1000" dirty="0" err="1"/>
              <a:t>Sektor</a:t>
            </a:r>
            <a:r>
              <a:rPr lang="en-ID" sz="1000" dirty="0"/>
              <a:t> </a:t>
            </a:r>
            <a:r>
              <a:rPr lang="en-ID" sz="1000" dirty="0" err="1"/>
              <a:t>Pertanian</a:t>
            </a:r>
            <a:endParaRPr lang="id-ID" sz="1000" dirty="0"/>
          </a:p>
          <a:p>
            <a:pPr lvl="0"/>
            <a:r>
              <a:rPr lang="en-ID" sz="1000" dirty="0"/>
              <a:t>x10 = </a:t>
            </a:r>
            <a:r>
              <a:rPr lang="en-ID" sz="1000" dirty="0" err="1"/>
              <a:t>Penduduk</a:t>
            </a:r>
            <a:r>
              <a:rPr lang="en-ID" sz="1000" dirty="0"/>
              <a:t> Miskin </a:t>
            </a:r>
            <a:r>
              <a:rPr lang="en-ID" sz="1000" dirty="0" err="1"/>
              <a:t>Usia</a:t>
            </a:r>
            <a:r>
              <a:rPr lang="en-ID" sz="1000" dirty="0"/>
              <a:t> 15 </a:t>
            </a:r>
            <a:r>
              <a:rPr lang="en-ID" sz="1000" dirty="0" err="1"/>
              <a:t>Tahun</a:t>
            </a:r>
            <a:r>
              <a:rPr lang="en-ID" sz="1000" dirty="0"/>
              <a:t> </a:t>
            </a:r>
            <a:r>
              <a:rPr lang="en-ID" sz="1000" dirty="0" err="1"/>
              <a:t>keatas</a:t>
            </a:r>
            <a:r>
              <a:rPr lang="en-ID" sz="1000" dirty="0"/>
              <a:t> </a:t>
            </a:r>
            <a:r>
              <a:rPr lang="en-ID" sz="1000" dirty="0" err="1"/>
              <a:t>Bekerja</a:t>
            </a:r>
            <a:r>
              <a:rPr lang="en-ID" sz="1000" dirty="0"/>
              <a:t> di </a:t>
            </a:r>
            <a:r>
              <a:rPr lang="en-ID" sz="1000" dirty="0" err="1"/>
              <a:t>Sektor</a:t>
            </a:r>
            <a:r>
              <a:rPr lang="en-ID" sz="1000" dirty="0"/>
              <a:t> </a:t>
            </a:r>
            <a:r>
              <a:rPr lang="en-ID" sz="1000" dirty="0" err="1"/>
              <a:t>Bukan</a:t>
            </a:r>
            <a:r>
              <a:rPr lang="en-ID" sz="1000" dirty="0"/>
              <a:t> </a:t>
            </a:r>
            <a:r>
              <a:rPr lang="en-ID" sz="1000" dirty="0" err="1"/>
              <a:t>Pertanian</a:t>
            </a:r>
            <a:endParaRPr lang="id-ID" sz="1000" dirty="0"/>
          </a:p>
          <a:p>
            <a:pPr lvl="0"/>
            <a:endParaRPr lang="en-US" sz="1000" dirty="0"/>
          </a:p>
        </p:txBody>
      </p:sp>
      <p:sp>
        <p:nvSpPr>
          <p:cNvPr id="13" name="文本框 119"/>
          <p:cNvSpPr txBox="1"/>
          <p:nvPr/>
        </p:nvSpPr>
        <p:spPr>
          <a:xfrm>
            <a:off x="2211472" y="3693194"/>
            <a:ext cx="2208127"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ltLang="zh-CN" sz="1400" b="1" dirty="0">
                <a:solidFill>
                  <a:srgbClr val="262626"/>
                </a:solidFill>
                <a:ea typeface="微软雅黑" panose="020B0503020204020204" charset="-122"/>
                <a:sym typeface="+mn-ea"/>
              </a:rPr>
              <a:t>VARIABEL PENELITIAN</a:t>
            </a:r>
            <a:endParaRPr lang="zh-CN" altLang="en-US" sz="1400" b="1" dirty="0">
              <a:solidFill>
                <a:srgbClr val="262626"/>
              </a:solidFill>
              <a:ea typeface="微软雅黑" panose="020B0503020204020204" charset="-122"/>
              <a:sym typeface="+mn-ea"/>
            </a:endParaRPr>
          </a:p>
        </p:txBody>
      </p:sp>
      <p:sp>
        <p:nvSpPr>
          <p:cNvPr id="22" name="文本框 20"/>
          <p:cNvSpPr txBox="1"/>
          <p:nvPr/>
        </p:nvSpPr>
        <p:spPr>
          <a:xfrm>
            <a:off x="3727939" y="487680"/>
            <a:ext cx="4876800" cy="523220"/>
          </a:xfrm>
          <a:prstGeom prst="rect">
            <a:avLst/>
          </a:prstGeom>
          <a:noFill/>
        </p:spPr>
        <p:txBody>
          <a:bodyPr wrap="square" rtlCol="0">
            <a:spAutoFit/>
          </a:bodyPr>
          <a:lstStyle/>
          <a:p>
            <a:pPr algn="ctr" fontAlgn="auto">
              <a:lnSpc>
                <a:spcPct val="100000"/>
              </a:lnSpc>
            </a:pPr>
            <a:r>
              <a:rPr lang="en-ID" altLang="zh-CN" sz="2800" b="1" dirty="0">
                <a:solidFill>
                  <a:srgbClr val="262626"/>
                </a:solidFill>
                <a:effectLst>
                  <a:outerShdw blurRad="38100" dist="38100" dir="2700000" algn="tl">
                    <a:srgbClr val="000000">
                      <a:alpha val="43137"/>
                    </a:srgbClr>
                  </a:outerShdw>
                </a:effectLst>
                <a:ea typeface="微软雅黑" panose="020B0503020204020204" charset="-122"/>
                <a:sym typeface="+mn-ea"/>
              </a:rPr>
              <a:t>METODOLOGI PENELITIAN</a:t>
            </a:r>
            <a:endParaRPr lang="zh-CN" altLang="en-US" sz="2800" b="1" dirty="0">
              <a:solidFill>
                <a:srgbClr val="262626"/>
              </a:solidFill>
              <a:effectLst>
                <a:outerShdw blurRad="38100" dist="38100" dir="2700000" algn="tl">
                  <a:srgbClr val="000000">
                    <a:alpha val="43137"/>
                  </a:srgbClr>
                </a:outerShdw>
              </a:effectLst>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35"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style.rotation</p:attrName>
                                        </p:attrNameLst>
                                      </p:cBhvr>
                                      <p:tavLst>
                                        <p:tav tm="0">
                                          <p:val>
                                            <p:fltVal val="720"/>
                                          </p:val>
                                        </p:tav>
                                        <p:tav tm="100000">
                                          <p:val>
                                            <p:fltVal val="0"/>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 calcmode="lin" valueType="num">
                                      <p:cBhvr>
                                        <p:cTn id="24" dur="500" fill="hold"/>
                                        <p:tgtEl>
                                          <p:spTgt spid="2"/>
                                        </p:tgtEl>
                                        <p:attrNameLst>
                                          <p:attrName>ppt_w</p:attrName>
                                        </p:attrNameLst>
                                      </p:cBhvr>
                                      <p:tavLst>
                                        <p:tav tm="0">
                                          <p:val>
                                            <p:fltVal val="0"/>
                                          </p:val>
                                        </p:tav>
                                        <p:tav tm="100000">
                                          <p:val>
                                            <p:strVal val="#ppt_w"/>
                                          </p:val>
                                        </p:tav>
                                      </p:tavLst>
                                    </p:anim>
                                  </p:childTnLst>
                                </p:cTn>
                              </p:par>
                              <p:par>
                                <p:cTn id="25" presetID="22" presetClass="entr" presetSubtype="1"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par>
                                <p:cTn id="28" presetID="35"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anim calcmode="lin" valueType="num">
                                      <p:cBhvr>
                                        <p:cTn id="31" dur="500" fill="hold"/>
                                        <p:tgtEl>
                                          <p:spTgt spid="3"/>
                                        </p:tgtEl>
                                        <p:attrNameLst>
                                          <p:attrName>style.rotation</p:attrName>
                                        </p:attrNameLst>
                                      </p:cBhvr>
                                      <p:tavLst>
                                        <p:tav tm="0">
                                          <p:val>
                                            <p:fltVal val="720"/>
                                          </p:val>
                                        </p:tav>
                                        <p:tav tm="100000">
                                          <p:val>
                                            <p:fltVal val="0"/>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 calcmode="lin" valueType="num">
                                      <p:cBhvr>
                                        <p:cTn id="33" dur="500" fill="hold"/>
                                        <p:tgtEl>
                                          <p:spTgt spid="3"/>
                                        </p:tgtEl>
                                        <p:attrNameLst>
                                          <p:attrName>ppt_w</p:attrName>
                                        </p:attrNameLst>
                                      </p:cBhvr>
                                      <p:tavLst>
                                        <p:tav tm="0">
                                          <p:val>
                                            <p:fltVal val="0"/>
                                          </p:val>
                                        </p:tav>
                                        <p:tav tm="100000">
                                          <p:val>
                                            <p:strVal val="#ppt_w"/>
                                          </p:val>
                                        </p:tav>
                                      </p:tavLst>
                                    </p:anim>
                                  </p:childTnLst>
                                </p:cTn>
                              </p:par>
                              <p:par>
                                <p:cTn id="34" presetID="35"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anim calcmode="lin" valueType="num">
                                      <p:cBhvr>
                                        <p:cTn id="37" dur="500" fill="hold"/>
                                        <p:tgtEl>
                                          <p:spTgt spid="6"/>
                                        </p:tgtEl>
                                        <p:attrNameLst>
                                          <p:attrName>style.rotation</p:attrName>
                                        </p:attrNameLst>
                                      </p:cBhvr>
                                      <p:tavLst>
                                        <p:tav tm="0">
                                          <p:val>
                                            <p:fltVal val="720"/>
                                          </p:val>
                                        </p:tav>
                                        <p:tav tm="100000">
                                          <p:val>
                                            <p:fltVal val="0"/>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ppt_w</p:attrName>
                                        </p:attrNameLst>
                                      </p:cBhvr>
                                      <p:tavLst>
                                        <p:tav tm="0">
                                          <p:val>
                                            <p:fltVal val="0"/>
                                          </p:val>
                                        </p:tav>
                                        <p:tav tm="100000">
                                          <p:val>
                                            <p:strVal val="#ppt_w"/>
                                          </p:val>
                                        </p:tav>
                                      </p:tavLst>
                                    </p:anim>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3000"/>
                            </p:stCondLst>
                            <p:childTnLst>
                              <p:par>
                                <p:cTn id="55" presetID="22" presetClass="entr" presetSubtype="8"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3500"/>
                            </p:stCondLst>
                            <p:childTnLst>
                              <p:par>
                                <p:cTn id="62" presetID="29"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ppt_x</p:attrName>
                                        </p:attrNameLst>
                                      </p:cBhvr>
                                      <p:tavLst>
                                        <p:tav tm="0">
                                          <p:val>
                                            <p:strVal val="#ppt_x-.2"/>
                                          </p:val>
                                        </p:tav>
                                        <p:tav tm="100000">
                                          <p:val>
                                            <p:strVal val="#ppt_x"/>
                                          </p:val>
                                        </p:tav>
                                      </p:tavLst>
                                    </p:anim>
                                    <p:anim calcmode="lin" valueType="num">
                                      <p:cBhvr>
                                        <p:cTn id="65"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2" grpId="0" bldLvl="0" animBg="1"/>
      <p:bldP spid="3" grpId="0" bldLvl="0" animBg="1"/>
      <p:bldP spid="6" grpId="0" bldLvl="0" animBg="1"/>
      <p:bldP spid="26" grpId="0"/>
      <p:bldP spid="27" grpId="0"/>
      <p:bldP spid="7" grpId="0"/>
      <p:bldP spid="8" grpId="0"/>
      <p:bldP spid="9" grpId="0"/>
      <p:bldP spid="13"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14605"/>
            <a:ext cx="3503930" cy="688784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02180" y="1359535"/>
            <a:ext cx="5493385" cy="4138930"/>
          </a:xfrm>
          <a:prstGeom prst="rect">
            <a:avLst/>
          </a:prstGeom>
          <a:blipFill rotWithShape="1">
            <a:blip r:embed="rId3" cstate="screen">
              <a:graysc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6"/>
          <p:cNvSpPr txBox="1"/>
          <p:nvPr/>
        </p:nvSpPr>
        <p:spPr>
          <a:xfrm>
            <a:off x="354965" y="434975"/>
            <a:ext cx="818515" cy="768350"/>
          </a:xfrm>
          <a:prstGeom prst="rect">
            <a:avLst/>
          </a:prstGeom>
          <a:noFill/>
        </p:spPr>
        <p:txBody>
          <a:bodyPr wrap="square" rtlCol="0">
            <a:spAutoFit/>
          </a:bodyPr>
          <a:lstStyle/>
          <a:p>
            <a:pPr algn="l"/>
            <a:r>
              <a:rPr lang="en-US" altLang="zh-CN" sz="4400" b="1" dirty="0">
                <a:solidFill>
                  <a:schemeClr val="bg1"/>
                </a:solidFill>
              </a:rPr>
              <a:t>04</a:t>
            </a:r>
          </a:p>
        </p:txBody>
      </p:sp>
      <p:sp>
        <p:nvSpPr>
          <p:cNvPr id="9" name="文本框 9"/>
          <p:cNvSpPr txBox="1"/>
          <p:nvPr/>
        </p:nvSpPr>
        <p:spPr>
          <a:xfrm>
            <a:off x="8000365" y="2263775"/>
            <a:ext cx="3673475" cy="1323439"/>
          </a:xfrm>
          <a:prstGeom prst="rect">
            <a:avLst/>
          </a:prstGeom>
          <a:noFill/>
        </p:spPr>
        <p:txBody>
          <a:bodyPr wrap="square" rtlCol="0">
            <a:spAutoFit/>
          </a:bodyPr>
          <a:lstStyle/>
          <a:p>
            <a:r>
              <a:rPr lang="en-US" altLang="zh-CN" sz="4000" b="1" dirty="0">
                <a:solidFill>
                  <a:srgbClr val="262626"/>
                </a:solidFill>
                <a:ea typeface="微软雅黑" panose="020B0503020204020204" charset="-122"/>
                <a:sym typeface="+mn-ea"/>
              </a:rPr>
              <a:t>HASIL dan PEMBAHASAN</a:t>
            </a:r>
            <a:endParaRPr lang="zh-CN" altLang="en-US" sz="4000" b="1" dirty="0">
              <a:solidFill>
                <a:srgbClr val="262626"/>
              </a:solidFill>
              <a:ea typeface="微软雅黑" panose="020B0503020204020204" charset="-122"/>
              <a:sym typeface="+mn-ea"/>
            </a:endParaRPr>
          </a:p>
        </p:txBody>
      </p:sp>
    </p:spTree>
    <p:extLst>
      <p:ext uri="{BB962C8B-B14F-4D97-AF65-F5344CB8AC3E}">
        <p14:creationId xmlns:p14="http://schemas.microsoft.com/office/powerpoint/2010/main" val="81120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edge">
                                      <p:cBhvr>
                                        <p:cTn id="11" dur="500"/>
                                        <p:tgtEl>
                                          <p:spTgt spid="3"/>
                                        </p:tgtEl>
                                      </p:cBhvr>
                                    </p:animEffect>
                                  </p:childTnLst>
                                </p:cTn>
                              </p:par>
                            </p:childTnLst>
                          </p:cTn>
                        </p:par>
                        <p:par>
                          <p:cTn id="12" fill="hold">
                            <p:stCondLst>
                              <p:cond delay="1000"/>
                            </p:stCondLst>
                            <p:childTnLst>
                              <p:par>
                                <p:cTn id="13" presetID="53" presetClass="entr" presetSubtype="16" fill="hold" grpId="1"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29"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8" grpId="0"/>
      <p:bldP spid="8" grpId="1"/>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Black White Newspaper Template，Freepptbackgrounds.n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2520</Words>
  <Application>Microsoft Office PowerPoint</Application>
  <PresentationFormat>Widescreen</PresentationFormat>
  <Paragraphs>531</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等线</vt:lpstr>
      <vt:lpstr>Arial</vt:lpstr>
      <vt:lpstr>Calibri</vt:lpstr>
      <vt:lpstr>Century Gothic</vt:lpstr>
      <vt:lpstr>Black White Newspaper Template，Freepptbackgrounds.net</vt:lpstr>
      <vt:lpstr>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White Newspaper Template</dc:title>
  <dc:subject>Powerpoint Template</dc:subject>
  <dc:creator>Freepptbackgrounds.net</dc:creator>
  <cp:keywords>Black White Newspaper Template</cp:keywords>
  <dc:description>Black White Newspaper Template_x000d_
www.freepptbackgrounds.net</dc:description>
  <cp:lastModifiedBy>Muhammad Rizkiyanto</cp:lastModifiedBy>
  <cp:revision>37</cp:revision>
  <dcterms:created xsi:type="dcterms:W3CDTF">2018-01-27T15:14:00Z</dcterms:created>
  <dcterms:modified xsi:type="dcterms:W3CDTF">2023-03-30T15:03:59Z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