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266" r:id="rId6"/>
    <p:sldId id="271" r:id="rId7"/>
    <p:sldId id="273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F75425-26E1-434F-BE59-33832B432C46}">
  <a:tblStyle styleId="{8CF75425-26E1-434F-BE59-33832B432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2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zyns\Dropbox\SKRIPSI%20JGN%20DIAPUS,%20DI%20LAPTOP%20UDH%20PERNAH%20ILANG%20SEKALI\SKRIPSI\GUE\DATA%20SKRIPSI%20FIX%20AAMI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zyns\Dropbox\SKRIPSI%20JGN%20DIAPUS,%20DI%20LAPTOP%20UDH%20PERNAH%20ILANG%20SEKALI\SKRIPSI\GUE\DATA%20SKRIPSI%20FIX%20AAMII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zyns\Dropbox\SKRIPSI%20JGN%20DIAPUS,%20DI%20LAPTOP%20UDH%20PERNAH%20ILANG%20SEKALI\SKRIPSI\GUE\DATA%20SKRIPSI%20FIX%20AAMII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zyns\Dropbox\SKRIPSI%20JGN%20DIAPUS,%20DI%20LAPTOP%20UDH%20PERNAH%20ILANG%20SEKALI\SKRIPSI\GUE\DATA%20SKRIPSI%20FIX%20AAMI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b="1">
                <a:solidFill>
                  <a:sysClr val="windowText" lastClr="000000"/>
                </a:solidFill>
              </a:rPr>
              <a:t>Rata-rata Daya Saing Nasional Negara </a:t>
            </a:r>
            <a:r>
              <a:rPr lang="en-US" sz="1600" b="1" i="0" u="none" strike="noStrike" cap="none" normalizeH="0" baseline="0">
                <a:solidFill>
                  <a:sysClr val="windowText" lastClr="000000"/>
                </a:solidFill>
                <a:effectLst/>
              </a:rPr>
              <a:t>Berkembang </a:t>
            </a:r>
            <a:r>
              <a:rPr lang="en-ID" b="1">
                <a:solidFill>
                  <a:sysClr val="windowText" lastClr="000000"/>
                </a:solidFill>
              </a:rPr>
              <a:t> ASEAN Tahun 2010-2019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Sheet1!$O$24</c:f>
              <c:strCache>
                <c:ptCount val="1"/>
                <c:pt idx="0">
                  <c:v>Rata-rata Daya Saing Negara-Negara ASEAN Tahun 2010-2019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Sheet1!$N$25:$N$31</c:f>
              <c:strCache>
                <c:ptCount val="7"/>
                <c:pt idx="0">
                  <c:v>Indonesia</c:v>
                </c:pt>
                <c:pt idx="1">
                  <c:v>Malaysia</c:v>
                </c:pt>
                <c:pt idx="2">
                  <c:v>Thailand</c:v>
                </c:pt>
                <c:pt idx="3">
                  <c:v>Filipina</c:v>
                </c:pt>
                <c:pt idx="4">
                  <c:v>Vietnam</c:v>
                </c:pt>
                <c:pt idx="5">
                  <c:v>Lao PDR </c:v>
                </c:pt>
                <c:pt idx="6">
                  <c:v>Kamboja</c:v>
                </c:pt>
              </c:strCache>
            </c:strRef>
          </c:cat>
          <c:val>
            <c:numRef>
              <c:f>Sheet1!$O$25:$O$31</c:f>
              <c:numCache>
                <c:formatCode>0.0</c:formatCode>
                <c:ptCount val="7"/>
                <c:pt idx="0">
                  <c:v>64.421428571428564</c:v>
                </c:pt>
                <c:pt idx="1">
                  <c:v>73.142857142857139</c:v>
                </c:pt>
                <c:pt idx="2">
                  <c:v>66.06</c:v>
                </c:pt>
                <c:pt idx="3">
                  <c:v>61.057142857142857</c:v>
                </c:pt>
                <c:pt idx="4">
                  <c:v>60.53142857142857</c:v>
                </c:pt>
                <c:pt idx="5">
                  <c:v>54.64</c:v>
                </c:pt>
                <c:pt idx="6">
                  <c:v>54.85857142857143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2-471D-A2D2-675767018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5552768"/>
        <c:axId val="136270336"/>
      </c:barChart>
      <c:catAx>
        <c:axId val="3555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70336"/>
        <c:crosses val="autoZero"/>
        <c:auto val="1"/>
        <c:lblAlgn val="ctr"/>
        <c:lblOffset val="100"/>
        <c:noMultiLvlLbl val="0"/>
      </c:catAx>
      <c:valAx>
        <c:axId val="13627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5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Rata-rata Ketimpangan Gender Negara </a:t>
            </a:r>
            <a:r>
              <a:rPr lang="en-US" sz="1600" b="1" i="0" u="none" strike="noStrike" cap="none" normalizeH="0" baseline="0">
                <a:solidFill>
                  <a:sysClr val="windowText" lastClr="000000"/>
                </a:solidFill>
                <a:effectLst/>
              </a:rPr>
              <a:t>Berkembang </a:t>
            </a:r>
            <a:r>
              <a:rPr lang="en-ID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ASEAN Tahun 2010-2019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Sheet2!$N$13</c:f>
              <c:strCache>
                <c:ptCount val="1"/>
                <c:pt idx="0">
                  <c:v>Rata-rata Daya Saing Negara-Negara ASEAN Tahun 2010-2019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731334408019993E-17"/>
                  <c:y val="8.33333333333333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10-44B2-BF46-43376E374A46}"/>
                </c:ext>
              </c:extLst>
            </c:dLbl>
            <c:dLbl>
              <c:idx val="1"/>
              <c:layout>
                <c:manualLayout>
                  <c:x val="-2.5462668816039986E-17"/>
                  <c:y val="7.40740740740741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10-44B2-BF46-43376E374A46}"/>
                </c:ext>
              </c:extLst>
            </c:dLbl>
            <c:dLbl>
              <c:idx val="2"/>
              <c:layout>
                <c:manualLayout>
                  <c:x val="0"/>
                  <c:y val="7.87037037037037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10-44B2-BF46-43376E374A46}"/>
                </c:ext>
              </c:extLst>
            </c:dLbl>
            <c:dLbl>
              <c:idx val="3"/>
              <c:layout>
                <c:manualLayout>
                  <c:x val="0"/>
                  <c:y val="8.33333333333333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10-44B2-BF46-43376E374A46}"/>
                </c:ext>
              </c:extLst>
            </c:dLbl>
            <c:dLbl>
              <c:idx val="4"/>
              <c:layout>
                <c:manualLayout>
                  <c:x val="0"/>
                  <c:y val="7.4074074074074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10-44B2-BF46-43376E374A46}"/>
                </c:ext>
              </c:extLst>
            </c:dLbl>
            <c:dLbl>
              <c:idx val="5"/>
              <c:layout>
                <c:manualLayout>
                  <c:x val="2.7777777777777779E-3"/>
                  <c:y val="8.33333333333333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10-44B2-BF46-43376E374A46}"/>
                </c:ext>
              </c:extLst>
            </c:dLbl>
            <c:dLbl>
              <c:idx val="6"/>
              <c:layout>
                <c:manualLayout>
                  <c:x val="-1.0185067526415994E-16"/>
                  <c:y val="8.33333333333333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10-44B2-BF46-43376E374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Sheet2!$M$14:$M$20</c:f>
              <c:strCache>
                <c:ptCount val="7"/>
                <c:pt idx="0">
                  <c:v>Indonesia</c:v>
                </c:pt>
                <c:pt idx="1">
                  <c:v>Malaysia</c:v>
                </c:pt>
                <c:pt idx="2">
                  <c:v>Thailand</c:v>
                </c:pt>
                <c:pt idx="3">
                  <c:v>Filipina</c:v>
                </c:pt>
                <c:pt idx="4">
                  <c:v>Vietnam</c:v>
                </c:pt>
                <c:pt idx="5">
                  <c:v>Lao PDR </c:v>
                </c:pt>
                <c:pt idx="6">
                  <c:v>Kamboja</c:v>
                </c:pt>
              </c:strCache>
            </c:strRef>
          </c:cat>
          <c:val>
            <c:numRef>
              <c:f>Sheet2!$N$14:$N$20</c:f>
              <c:numCache>
                <c:formatCode>0.000</c:formatCode>
                <c:ptCount val="7"/>
                <c:pt idx="0">
                  <c:v>0.49269999999999997</c:v>
                </c:pt>
                <c:pt idx="1">
                  <c:v>0.26580000000000004</c:v>
                </c:pt>
                <c:pt idx="2">
                  <c:v>0.39200000000000002</c:v>
                </c:pt>
                <c:pt idx="3">
                  <c:v>0.44029999999999997</c:v>
                </c:pt>
                <c:pt idx="4">
                  <c:v>0.309</c:v>
                </c:pt>
                <c:pt idx="5">
                  <c:v>0.48059999999999992</c:v>
                </c:pt>
                <c:pt idx="6">
                  <c:v>0.48690000000000005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10-44B2-BF46-43376E374A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10614272"/>
        <c:axId val="136272640"/>
      </c:barChart>
      <c:catAx>
        <c:axId val="21061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72640"/>
        <c:crosses val="autoZero"/>
        <c:auto val="1"/>
        <c:lblAlgn val="ctr"/>
        <c:lblOffset val="100"/>
        <c:noMultiLvlLbl val="0"/>
      </c:catAx>
      <c:valAx>
        <c:axId val="13627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1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b="1">
                <a:solidFill>
                  <a:sysClr val="windowText" lastClr="000000"/>
                </a:solidFill>
              </a:rPr>
              <a:t>Rata-rata Kebebasan Ekonomi Negara </a:t>
            </a:r>
            <a:r>
              <a:rPr lang="en-US" sz="1600" b="1" i="0" u="none" strike="noStrike" cap="none" normalizeH="0" baseline="0">
                <a:solidFill>
                  <a:sysClr val="windowText" lastClr="000000"/>
                </a:solidFill>
                <a:effectLst/>
              </a:rPr>
              <a:t>Berkembang </a:t>
            </a:r>
            <a:r>
              <a:rPr lang="en-ID" b="1">
                <a:solidFill>
                  <a:sysClr val="windowText" lastClr="000000"/>
                </a:solidFill>
              </a:rPr>
              <a:t> ASEAN Tahun 2010-2019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Sheet3!$N$13</c:f>
              <c:strCache>
                <c:ptCount val="1"/>
                <c:pt idx="0">
                  <c:v>Rata-rata Kebebasan Ekonomi Negara-Negara ASEAN Tahun 2010-2019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Sheet3!$M$14:$M$20</c:f>
              <c:strCache>
                <c:ptCount val="7"/>
                <c:pt idx="0">
                  <c:v>Indonesia</c:v>
                </c:pt>
                <c:pt idx="1">
                  <c:v>Malaysia</c:v>
                </c:pt>
                <c:pt idx="2">
                  <c:v>Thailand</c:v>
                </c:pt>
                <c:pt idx="3">
                  <c:v>Filipina</c:v>
                </c:pt>
                <c:pt idx="4">
                  <c:v>Vietnam</c:v>
                </c:pt>
                <c:pt idx="5">
                  <c:v>Lao PDR </c:v>
                </c:pt>
                <c:pt idx="6">
                  <c:v>Kamboja</c:v>
                </c:pt>
              </c:strCache>
            </c:strRef>
          </c:cat>
          <c:val>
            <c:numRef>
              <c:f>Sheet3!$N$14:$N$20</c:f>
              <c:numCache>
                <c:formatCode>0.0</c:formatCode>
                <c:ptCount val="7"/>
                <c:pt idx="0">
                  <c:v>59.269999999999996</c:v>
                </c:pt>
                <c:pt idx="1">
                  <c:v>69.78</c:v>
                </c:pt>
                <c:pt idx="2">
                  <c:v>64.900000000000006</c:v>
                </c:pt>
                <c:pt idx="3">
                  <c:v>60.760000000000005</c:v>
                </c:pt>
                <c:pt idx="4">
                  <c:v>52.1</c:v>
                </c:pt>
                <c:pt idx="5">
                  <c:v>51.989999999999995</c:v>
                </c:pt>
                <c:pt idx="6">
                  <c:v>57.94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7-4B03-B77F-90E80BF4E01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8063488"/>
        <c:axId val="136301952"/>
      </c:barChart>
      <c:catAx>
        <c:axId val="20806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01952"/>
        <c:crosses val="autoZero"/>
        <c:auto val="1"/>
        <c:lblAlgn val="ctr"/>
        <c:lblOffset val="100"/>
        <c:noMultiLvlLbl val="0"/>
      </c:catAx>
      <c:valAx>
        <c:axId val="1363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6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b="1">
                <a:solidFill>
                  <a:sysClr val="windowText" lastClr="000000"/>
                </a:solidFill>
              </a:rPr>
              <a:t>Rata-rata Persepsi Korupsi Negara </a:t>
            </a:r>
            <a:r>
              <a:rPr lang="en-US" sz="1600" b="1" i="0" u="none" strike="noStrike" cap="none" normalizeH="0" baseline="0">
                <a:solidFill>
                  <a:sysClr val="windowText" lastClr="000000"/>
                </a:solidFill>
                <a:effectLst/>
              </a:rPr>
              <a:t>Berkembang </a:t>
            </a:r>
            <a:r>
              <a:rPr lang="en-ID" b="1">
                <a:solidFill>
                  <a:sysClr val="windowText" lastClr="000000"/>
                </a:solidFill>
              </a:rPr>
              <a:t> ASEAN Tahun 2010-2019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Sheet4!$N$24</c:f>
              <c:strCache>
                <c:ptCount val="1"/>
                <c:pt idx="0">
                  <c:v>Rata-rata Persepsi Korupsi Negara-Negara ASEAN Tahun 2010-2019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Sheet4!$M$25:$M$31</c:f>
              <c:strCache>
                <c:ptCount val="7"/>
                <c:pt idx="0">
                  <c:v>Indonesia</c:v>
                </c:pt>
                <c:pt idx="1">
                  <c:v>Malaysia</c:v>
                </c:pt>
                <c:pt idx="2">
                  <c:v>Thailand</c:v>
                </c:pt>
                <c:pt idx="3">
                  <c:v>Filipina</c:v>
                </c:pt>
                <c:pt idx="4">
                  <c:v>Vietnam</c:v>
                </c:pt>
                <c:pt idx="5">
                  <c:v>Lao PDR </c:v>
                </c:pt>
                <c:pt idx="6">
                  <c:v>Kamboja</c:v>
                </c:pt>
              </c:strCache>
            </c:strRef>
          </c:cat>
          <c:val>
            <c:numRef>
              <c:f>Sheet4!$N$25:$N$31</c:f>
              <c:numCache>
                <c:formatCode>General</c:formatCode>
                <c:ptCount val="7"/>
                <c:pt idx="0">
                  <c:v>34.4</c:v>
                </c:pt>
                <c:pt idx="1">
                  <c:v>48.4</c:v>
                </c:pt>
                <c:pt idx="2">
                  <c:v>36.1</c:v>
                </c:pt>
                <c:pt idx="3">
                  <c:v>33.200000000000003</c:v>
                </c:pt>
                <c:pt idx="4">
                  <c:v>31.8</c:v>
                </c:pt>
                <c:pt idx="5">
                  <c:v>25.7</c:v>
                </c:pt>
                <c:pt idx="6">
                  <c:v>20.8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8-4436-8EF0-C82A4F257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5551744"/>
        <c:axId val="136304256"/>
      </c:barChart>
      <c:catAx>
        <c:axId val="3555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04256"/>
        <c:crosses val="autoZero"/>
        <c:auto val="1"/>
        <c:lblAlgn val="ctr"/>
        <c:lblOffset val="100"/>
        <c:noMultiLvlLbl val="0"/>
      </c:catAx>
      <c:valAx>
        <c:axId val="13630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5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875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02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f9b97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f9b97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18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53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5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8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219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653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2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0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2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f9b979809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f9b979809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f9b97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f9b97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25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94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45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f9b97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f9b97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8f9b979809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8f9b979809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f9b979809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f9b979809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8f9b979809_0_2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8f9b979809_0_2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f9b97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f9b97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f9b979809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f9b979809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84175" y="2407625"/>
            <a:ext cx="6168300" cy="2849700"/>
          </a:xfrm>
          <a:prstGeom prst="ellipse">
            <a:avLst/>
          </a:prstGeom>
          <a:solidFill>
            <a:srgbClr val="FF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 flipH="1">
            <a:off x="5245635" y="1255290"/>
            <a:ext cx="5143276" cy="2632696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46022" y="127144"/>
            <a:ext cx="335405" cy="335228"/>
            <a:chOff x="-4030775" y="413625"/>
            <a:chExt cx="88425" cy="88425"/>
          </a:xfrm>
        </p:grpSpPr>
        <p:sp>
          <p:nvSpPr>
            <p:cNvPr id="12" name="Google Shape;12;p2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43972" y="1108932"/>
            <a:ext cx="335405" cy="335228"/>
            <a:chOff x="-4030775" y="413625"/>
            <a:chExt cx="88425" cy="88425"/>
          </a:xfrm>
        </p:grpSpPr>
        <p:sp>
          <p:nvSpPr>
            <p:cNvPr id="15" name="Google Shape;15;p2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rgbClr val="FFBB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rgbClr val="FFBB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26047" y="279107"/>
            <a:ext cx="335405" cy="335228"/>
            <a:chOff x="-4030775" y="413625"/>
            <a:chExt cx="88425" cy="88425"/>
          </a:xfrm>
        </p:grpSpPr>
        <p:sp>
          <p:nvSpPr>
            <p:cNvPr id="18" name="Google Shape;18;p2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rgbClr val="FFD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rgbClr val="FFD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sz="60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202775" y="318007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 flipH="1">
            <a:off x="-1" y="-878674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714125" y="4165675"/>
            <a:ext cx="2800500" cy="46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8429885" y="1866169"/>
            <a:ext cx="335405" cy="335228"/>
            <a:chOff x="-4030775" y="413625"/>
            <a:chExt cx="88425" cy="88425"/>
          </a:xfrm>
        </p:grpSpPr>
        <p:sp>
          <p:nvSpPr>
            <p:cNvPr id="28" name="Google Shape;28;p3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5784197" y="1292832"/>
            <a:ext cx="335405" cy="335228"/>
            <a:chOff x="-4030775" y="413625"/>
            <a:chExt cx="88425" cy="88425"/>
          </a:xfrm>
        </p:grpSpPr>
        <p:sp>
          <p:nvSpPr>
            <p:cNvPr id="31" name="Google Shape;31;p3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6901547" y="203344"/>
            <a:ext cx="335405" cy="335228"/>
            <a:chOff x="-4030775" y="413625"/>
            <a:chExt cx="88425" cy="88425"/>
          </a:xfrm>
        </p:grpSpPr>
        <p:sp>
          <p:nvSpPr>
            <p:cNvPr id="34" name="Google Shape;34;p3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5400000">
            <a:off x="-3388654" y="1417552"/>
            <a:ext cx="6010044" cy="230836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-5400000" flipH="1">
            <a:off x="6527746" y="1417552"/>
            <a:ext cx="6010044" cy="230836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64850" y="272161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867150" y="3348493"/>
            <a:ext cx="15828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2"/>
          </p:nvPr>
        </p:nvSpPr>
        <p:spPr>
          <a:xfrm>
            <a:off x="2707150" y="27214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3"/>
          </p:nvPr>
        </p:nvSpPr>
        <p:spPr>
          <a:xfrm>
            <a:off x="4649450" y="27214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4"/>
          </p:nvPr>
        </p:nvSpPr>
        <p:spPr>
          <a:xfrm>
            <a:off x="6591750" y="27214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5" hasCustomPrompt="1"/>
          </p:nvPr>
        </p:nvSpPr>
        <p:spPr>
          <a:xfrm>
            <a:off x="732600" y="1800229"/>
            <a:ext cx="18519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6" hasCustomPrompt="1"/>
          </p:nvPr>
        </p:nvSpPr>
        <p:spPr>
          <a:xfrm>
            <a:off x="6559500" y="1800228"/>
            <a:ext cx="18519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7" hasCustomPrompt="1"/>
          </p:nvPr>
        </p:nvSpPr>
        <p:spPr>
          <a:xfrm>
            <a:off x="4617200" y="1800129"/>
            <a:ext cx="18519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8" hasCustomPrompt="1"/>
          </p:nvPr>
        </p:nvSpPr>
        <p:spPr>
          <a:xfrm>
            <a:off x="2674900" y="1800129"/>
            <a:ext cx="1851900" cy="9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9"/>
          </p:nvPr>
        </p:nvSpPr>
        <p:spPr>
          <a:xfrm>
            <a:off x="2809450" y="3348493"/>
            <a:ext cx="15828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3"/>
          </p:nvPr>
        </p:nvSpPr>
        <p:spPr>
          <a:xfrm>
            <a:off x="4751750" y="3348493"/>
            <a:ext cx="15828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4"/>
          </p:nvPr>
        </p:nvSpPr>
        <p:spPr>
          <a:xfrm>
            <a:off x="6694050" y="3348503"/>
            <a:ext cx="15828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 idx="15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7941435" y="175044"/>
            <a:ext cx="335405" cy="335228"/>
            <a:chOff x="-4030775" y="413625"/>
            <a:chExt cx="88425" cy="88425"/>
          </a:xfrm>
        </p:grpSpPr>
        <p:sp>
          <p:nvSpPr>
            <p:cNvPr id="54" name="Google Shape;54;p4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w="76200" cap="rnd" cmpd="sng">
              <a:solidFill>
                <a:srgbClr val="FFBB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w="76200" cap="rnd" cmpd="sng">
              <a:solidFill>
                <a:srgbClr val="FFBB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8808585" y="4326794"/>
            <a:ext cx="335405" cy="335228"/>
            <a:chOff x="-4030775" y="413625"/>
            <a:chExt cx="88425" cy="88425"/>
          </a:xfrm>
        </p:grpSpPr>
        <p:sp>
          <p:nvSpPr>
            <p:cNvPr id="57" name="Google Shape;57;p4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rgbClr val="FCEF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rgbClr val="FCEF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-11490" y="3670044"/>
            <a:ext cx="335405" cy="335228"/>
            <a:chOff x="-4030775" y="413625"/>
            <a:chExt cx="88425" cy="88425"/>
          </a:xfrm>
        </p:grpSpPr>
        <p:sp>
          <p:nvSpPr>
            <p:cNvPr id="60" name="Google Shape;60;p4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rot="-5400000" flipH="1">
            <a:off x="5918146" y="1417552"/>
            <a:ext cx="6010044" cy="230836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5400000">
            <a:off x="-2779054" y="1417552"/>
            <a:ext cx="6010044" cy="230836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515413" y="2020921"/>
            <a:ext cx="1787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322363" y="2449375"/>
            <a:ext cx="2173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 idx="2"/>
          </p:nvPr>
        </p:nvSpPr>
        <p:spPr>
          <a:xfrm>
            <a:off x="4841188" y="2020921"/>
            <a:ext cx="1787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3"/>
          </p:nvPr>
        </p:nvSpPr>
        <p:spPr>
          <a:xfrm>
            <a:off x="4648138" y="2449375"/>
            <a:ext cx="2173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378722" y="203357"/>
            <a:ext cx="335405" cy="335228"/>
            <a:chOff x="-4030775" y="413625"/>
            <a:chExt cx="88425" cy="88425"/>
          </a:xfrm>
        </p:grpSpPr>
        <p:sp>
          <p:nvSpPr>
            <p:cNvPr id="125" name="Google Shape;125;p9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2687097" y="4269694"/>
            <a:ext cx="335405" cy="335228"/>
            <a:chOff x="-4030775" y="413625"/>
            <a:chExt cx="88425" cy="88425"/>
          </a:xfrm>
        </p:grpSpPr>
        <p:sp>
          <p:nvSpPr>
            <p:cNvPr id="128" name="Google Shape;128;p9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65547" y="1337344"/>
            <a:ext cx="335405" cy="335228"/>
            <a:chOff x="7265547" y="1337344"/>
            <a:chExt cx="335405" cy="335228"/>
          </a:xfrm>
        </p:grpSpPr>
        <p:sp>
          <p:nvSpPr>
            <p:cNvPr id="131" name="Google Shape;131;p9"/>
            <p:cNvSpPr/>
            <p:nvPr/>
          </p:nvSpPr>
          <p:spPr>
            <a:xfrm>
              <a:off x="7265547" y="1504911"/>
              <a:ext cx="335405" cy="9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7433203" y="1337344"/>
              <a:ext cx="95" cy="335228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9"/>
          <p:cNvSpPr txBox="1">
            <a:spLocks noGrp="1"/>
          </p:cNvSpPr>
          <p:nvPr>
            <p:ph type="title" idx="4"/>
          </p:nvPr>
        </p:nvSpPr>
        <p:spPr>
          <a:xfrm>
            <a:off x="2872450" y="381475"/>
            <a:ext cx="3387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714125" y="1381375"/>
            <a:ext cx="4330500" cy="3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712625" y="382193"/>
            <a:ext cx="40896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4934400" y="2697225"/>
            <a:ext cx="4270500" cy="441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934400" y="-1970025"/>
            <a:ext cx="4270500" cy="441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08" name="Google Shape;208;p16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495647" y="595544"/>
            <a:ext cx="335405" cy="335228"/>
            <a:chOff x="-4030775" y="413625"/>
            <a:chExt cx="88425" cy="88425"/>
          </a:xfrm>
        </p:grpSpPr>
        <p:sp>
          <p:nvSpPr>
            <p:cNvPr id="211" name="Google Shape;211;p16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865372" y="1538182"/>
            <a:ext cx="335405" cy="335228"/>
            <a:chOff x="-4030775" y="413625"/>
            <a:chExt cx="88425" cy="88425"/>
          </a:xfrm>
        </p:grpSpPr>
        <p:sp>
          <p:nvSpPr>
            <p:cNvPr id="214" name="Google Shape;214;p16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 rot="10800000" flipH="1">
            <a:off x="-25" y="-189"/>
            <a:ext cx="9144064" cy="4057839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4700660" y="4611282"/>
            <a:ext cx="335405" cy="335228"/>
            <a:chOff x="-4030775" y="413625"/>
            <a:chExt cx="88425" cy="88425"/>
          </a:xfrm>
        </p:grpSpPr>
        <p:sp>
          <p:nvSpPr>
            <p:cNvPr id="266" name="Google Shape;266;p20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1615447" y="370957"/>
            <a:ext cx="335405" cy="335228"/>
            <a:chOff x="-4030775" y="413625"/>
            <a:chExt cx="88425" cy="88425"/>
          </a:xfrm>
        </p:grpSpPr>
        <p:sp>
          <p:nvSpPr>
            <p:cNvPr id="269" name="Google Shape;269;p20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378722" y="4269707"/>
            <a:ext cx="335405" cy="335228"/>
            <a:chOff x="-4030775" y="413625"/>
            <a:chExt cx="88425" cy="88425"/>
          </a:xfrm>
        </p:grpSpPr>
        <p:sp>
          <p:nvSpPr>
            <p:cNvPr id="272" name="Google Shape;272;p20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714125" y="1105650"/>
            <a:ext cx="3534000" cy="29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_NUMBER_1_1_1">
    <p:bg>
      <p:bgPr>
        <a:solidFill>
          <a:schemeClr val="accent4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subTitle" idx="1"/>
          </p:nvPr>
        </p:nvSpPr>
        <p:spPr>
          <a:xfrm>
            <a:off x="2393700" y="2795177"/>
            <a:ext cx="43566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0" name="Google Shape;420;p27"/>
          <p:cNvSpPr txBox="1">
            <a:spLocks noGrp="1"/>
          </p:cNvSpPr>
          <p:nvPr>
            <p:ph type="title" hasCustomPrompt="1"/>
          </p:nvPr>
        </p:nvSpPr>
        <p:spPr>
          <a:xfrm>
            <a:off x="1948800" y="2016524"/>
            <a:ext cx="52464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27"/>
          <p:cNvSpPr txBox="1">
            <a:spLocks noGrp="1"/>
          </p:cNvSpPr>
          <p:nvPr>
            <p:ph type="subTitle" idx="2"/>
          </p:nvPr>
        </p:nvSpPr>
        <p:spPr>
          <a:xfrm>
            <a:off x="2393700" y="4272711"/>
            <a:ext cx="43566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2" name="Google Shape;422;p27"/>
          <p:cNvSpPr txBox="1">
            <a:spLocks noGrp="1"/>
          </p:cNvSpPr>
          <p:nvPr>
            <p:ph type="title" idx="3" hasCustomPrompt="1"/>
          </p:nvPr>
        </p:nvSpPr>
        <p:spPr>
          <a:xfrm>
            <a:off x="2059200" y="3498122"/>
            <a:ext cx="5025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7"/>
          <p:cNvSpPr/>
          <p:nvPr/>
        </p:nvSpPr>
        <p:spPr>
          <a:xfrm rot="10800000" flipH="1">
            <a:off x="-381000" y="-1177468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/>
          <p:nvPr/>
        </p:nvSpPr>
        <p:spPr>
          <a:xfrm flipH="1">
            <a:off x="4381725" y="4568482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7564122" y="690057"/>
            <a:ext cx="335405" cy="335228"/>
            <a:chOff x="-4030775" y="413625"/>
            <a:chExt cx="88425" cy="88425"/>
          </a:xfrm>
        </p:grpSpPr>
        <p:sp>
          <p:nvSpPr>
            <p:cNvPr id="426" name="Google Shape;426;p27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8262172" y="4269269"/>
            <a:ext cx="335405" cy="335228"/>
            <a:chOff x="-4030775" y="413625"/>
            <a:chExt cx="88425" cy="88425"/>
          </a:xfrm>
        </p:grpSpPr>
        <p:sp>
          <p:nvSpPr>
            <p:cNvPr id="429" name="Google Shape;429;p27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679422" y="2281057"/>
            <a:ext cx="335405" cy="335228"/>
            <a:chOff x="-4030775" y="413625"/>
            <a:chExt cx="88425" cy="88425"/>
          </a:xfrm>
        </p:grpSpPr>
        <p:sp>
          <p:nvSpPr>
            <p:cNvPr id="432" name="Google Shape;432;p27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7"/>
          <p:cNvSpPr txBox="1">
            <a:spLocks noGrp="1"/>
          </p:cNvSpPr>
          <p:nvPr>
            <p:ph type="subTitle" idx="4"/>
          </p:nvPr>
        </p:nvSpPr>
        <p:spPr>
          <a:xfrm>
            <a:off x="2393700" y="1317643"/>
            <a:ext cx="43566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5" name="Google Shape;435;p27"/>
          <p:cNvSpPr txBox="1">
            <a:spLocks noGrp="1"/>
          </p:cNvSpPr>
          <p:nvPr>
            <p:ph type="title" idx="5" hasCustomPrompt="1"/>
          </p:nvPr>
        </p:nvSpPr>
        <p:spPr>
          <a:xfrm>
            <a:off x="2059200" y="534925"/>
            <a:ext cx="5025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01">
  <p:cSld name="BIG_NUMBER_1_1_1_1">
    <p:bg>
      <p:bgPr>
        <a:solidFill>
          <a:schemeClr val="accent4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 rot="10800000" flipH="1">
            <a:off x="2000362" y="-948868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 flipH="1">
            <a:off x="2000362" y="4339882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40" name="Google Shape;440;p28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8"/>
          <p:cNvGrpSpPr/>
          <p:nvPr/>
        </p:nvGrpSpPr>
        <p:grpSpPr>
          <a:xfrm flipH="1">
            <a:off x="679422" y="4269269"/>
            <a:ext cx="335405" cy="335228"/>
            <a:chOff x="-4030775" y="413625"/>
            <a:chExt cx="88425" cy="88425"/>
          </a:xfrm>
        </p:grpSpPr>
        <p:sp>
          <p:nvSpPr>
            <p:cNvPr id="443" name="Google Shape;443;p28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46" name="Google Shape;446;p28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02">
  <p:cSld name="BIG_NUMBER_1_1_1_1_1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 rot="10800000" flipH="1">
            <a:off x="4095862" y="-948868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 flipH="1">
            <a:off x="-95138" y="4339882"/>
            <a:ext cx="5143276" cy="1752485"/>
          </a:xfrm>
          <a:custGeom>
            <a:avLst/>
            <a:gdLst/>
            <a:ahLst/>
            <a:cxnLst/>
            <a:rect l="l" t="t" r="r" b="b"/>
            <a:pathLst>
              <a:path w="208483" h="109479" extrusionOk="0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52" name="Google Shape;452;p29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5"/>
            </a:solidFill>
            <a:ln w="762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w="762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9"/>
          <p:cNvGrpSpPr/>
          <p:nvPr/>
        </p:nvGrpSpPr>
        <p:grpSpPr>
          <a:xfrm flipH="1">
            <a:off x="5426947" y="4608569"/>
            <a:ext cx="335405" cy="335228"/>
            <a:chOff x="-4030775" y="413625"/>
            <a:chExt cx="88425" cy="88425"/>
          </a:xfrm>
        </p:grpSpPr>
        <p:sp>
          <p:nvSpPr>
            <p:cNvPr id="455" name="Google Shape;455;p29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58" name="Google Shape;458;p29"/>
            <p:cNvSpPr/>
            <p:nvPr/>
          </p:nvSpPr>
          <p:spPr>
            <a:xfrm>
              <a:off x="-3986575" y="413625"/>
              <a:ext cx="25" cy="88425"/>
            </a:xfrm>
            <a:custGeom>
              <a:avLst/>
              <a:gdLst/>
              <a:ahLst/>
              <a:cxnLst/>
              <a:rect l="l" t="t" r="r" b="b"/>
              <a:pathLst>
                <a:path w="1" h="3537" fill="none" extrusionOk="0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-4030775" y="457825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w="762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62" r:id="rId5"/>
    <p:sldLayoutId id="2147483666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E18BAF-7CFD-0D71-8103-44912391B486}"/>
              </a:ext>
            </a:extLst>
          </p:cNvPr>
          <p:cNvSpPr/>
          <p:nvPr/>
        </p:nvSpPr>
        <p:spPr>
          <a:xfrm>
            <a:off x="0" y="0"/>
            <a:ext cx="982677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Google Shape;470;p33"/>
          <p:cNvSpPr txBox="1">
            <a:spLocks noGrp="1"/>
          </p:cNvSpPr>
          <p:nvPr>
            <p:ph type="ctrTitle"/>
          </p:nvPr>
        </p:nvSpPr>
        <p:spPr>
          <a:xfrm>
            <a:off x="4644008" y="753696"/>
            <a:ext cx="3956700" cy="205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ID" sz="2400" dirty="0"/>
              <a:t>ANALISIS KONTRIBUSI KETIMPANGAN GENDER, KEBEBASAN EKONOMI, DAN PERSEPSI KORUPSI TERHADAP DAYA SAING NASIONAL NEGARA BERKEMBANG DI ASEAN TAHUN 2010-2019 </a:t>
            </a:r>
            <a:endParaRPr sz="2400" dirty="0"/>
          </a:p>
        </p:txBody>
      </p:sp>
      <p:sp>
        <p:nvSpPr>
          <p:cNvPr id="471" name="Google Shape;471;p33"/>
          <p:cNvSpPr/>
          <p:nvPr/>
        </p:nvSpPr>
        <p:spPr>
          <a:xfrm>
            <a:off x="3463475" y="2023550"/>
            <a:ext cx="25" cy="86750"/>
          </a:xfrm>
          <a:custGeom>
            <a:avLst/>
            <a:gdLst/>
            <a:ahLst/>
            <a:cxnLst/>
            <a:rect l="l" t="t" r="r" b="b"/>
            <a:pathLst>
              <a:path w="1" h="3470" extrusionOk="0">
                <a:moveTo>
                  <a:pt x="1" y="1"/>
                </a:moveTo>
                <a:lnTo>
                  <a:pt x="1" y="3470"/>
                </a:lnTo>
              </a:path>
            </a:pathLst>
          </a:custGeom>
          <a:solidFill>
            <a:srgbClr val="FFE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33"/>
          <p:cNvGrpSpPr/>
          <p:nvPr/>
        </p:nvGrpSpPr>
        <p:grpSpPr>
          <a:xfrm>
            <a:off x="3062360" y="3838434"/>
            <a:ext cx="1887966" cy="964860"/>
            <a:chOff x="5212650" y="1445225"/>
            <a:chExt cx="868150" cy="443675"/>
          </a:xfrm>
        </p:grpSpPr>
        <p:sp>
          <p:nvSpPr>
            <p:cNvPr id="473" name="Google Shape;473;p33"/>
            <p:cNvSpPr/>
            <p:nvPr/>
          </p:nvSpPr>
          <p:spPr>
            <a:xfrm>
              <a:off x="5212650" y="1462100"/>
              <a:ext cx="316075" cy="283175"/>
            </a:xfrm>
            <a:custGeom>
              <a:avLst/>
              <a:gdLst/>
              <a:ahLst/>
              <a:cxnLst/>
              <a:rect l="l" t="t" r="r" b="b"/>
              <a:pathLst>
                <a:path w="12643" h="11327" extrusionOk="0">
                  <a:moveTo>
                    <a:pt x="6310" y="1"/>
                  </a:moveTo>
                  <a:cubicBezTo>
                    <a:pt x="3892" y="1"/>
                    <a:pt x="1666" y="1558"/>
                    <a:pt x="934" y="3996"/>
                  </a:cubicBezTo>
                  <a:cubicBezTo>
                    <a:pt x="0" y="6965"/>
                    <a:pt x="1668" y="10134"/>
                    <a:pt x="4637" y="11068"/>
                  </a:cubicBezTo>
                  <a:cubicBezTo>
                    <a:pt x="5202" y="11243"/>
                    <a:pt x="5772" y="11327"/>
                    <a:pt x="6333" y="11327"/>
                  </a:cubicBezTo>
                  <a:cubicBezTo>
                    <a:pt x="8751" y="11327"/>
                    <a:pt x="10978" y="9769"/>
                    <a:pt x="11709" y="7332"/>
                  </a:cubicBezTo>
                  <a:cubicBezTo>
                    <a:pt x="12643" y="4363"/>
                    <a:pt x="10975" y="1194"/>
                    <a:pt x="8006" y="260"/>
                  </a:cubicBezTo>
                  <a:cubicBezTo>
                    <a:pt x="7441" y="84"/>
                    <a:pt x="6871" y="1"/>
                    <a:pt x="631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607925" y="1586100"/>
              <a:ext cx="322750" cy="282850"/>
            </a:xfrm>
            <a:custGeom>
              <a:avLst/>
              <a:gdLst/>
              <a:ahLst/>
              <a:cxnLst/>
              <a:rect l="l" t="t" r="r" b="b"/>
              <a:pathLst>
                <a:path w="12910" h="11314" extrusionOk="0">
                  <a:moveTo>
                    <a:pt x="6447" y="1"/>
                  </a:moveTo>
                  <a:cubicBezTo>
                    <a:pt x="4540" y="1"/>
                    <a:pt x="2682" y="961"/>
                    <a:pt x="1635" y="2705"/>
                  </a:cubicBezTo>
                  <a:cubicBezTo>
                    <a:pt x="1" y="5374"/>
                    <a:pt x="835" y="8876"/>
                    <a:pt x="3503" y="10477"/>
                  </a:cubicBezTo>
                  <a:cubicBezTo>
                    <a:pt x="4428" y="11044"/>
                    <a:pt x="5453" y="11314"/>
                    <a:pt x="6464" y="11314"/>
                  </a:cubicBezTo>
                  <a:cubicBezTo>
                    <a:pt x="8371" y="11314"/>
                    <a:pt x="10229" y="10353"/>
                    <a:pt x="11275" y="8609"/>
                  </a:cubicBezTo>
                  <a:cubicBezTo>
                    <a:pt x="12910" y="5941"/>
                    <a:pt x="12076" y="2438"/>
                    <a:pt x="9407" y="837"/>
                  </a:cubicBezTo>
                  <a:cubicBezTo>
                    <a:pt x="8483" y="271"/>
                    <a:pt x="7458" y="1"/>
                    <a:pt x="6447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212650" y="1445225"/>
              <a:ext cx="316075" cy="316925"/>
            </a:xfrm>
            <a:custGeom>
              <a:avLst/>
              <a:gdLst/>
              <a:ahLst/>
              <a:cxnLst/>
              <a:rect l="l" t="t" r="r" b="b"/>
              <a:pathLst>
                <a:path w="12643" h="12677" fill="none" extrusionOk="0">
                  <a:moveTo>
                    <a:pt x="11709" y="8007"/>
                  </a:moveTo>
                  <a:cubicBezTo>
                    <a:pt x="10808" y="11009"/>
                    <a:pt x="7639" y="12677"/>
                    <a:pt x="4637" y="11743"/>
                  </a:cubicBezTo>
                  <a:cubicBezTo>
                    <a:pt x="1668" y="10809"/>
                    <a:pt x="0" y="7640"/>
                    <a:pt x="934" y="4671"/>
                  </a:cubicBezTo>
                  <a:cubicBezTo>
                    <a:pt x="1835" y="1669"/>
                    <a:pt x="5004" y="1"/>
                    <a:pt x="8006" y="935"/>
                  </a:cubicBezTo>
                  <a:cubicBezTo>
                    <a:pt x="10975" y="1869"/>
                    <a:pt x="12643" y="5038"/>
                    <a:pt x="11709" y="8007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5607925" y="1566150"/>
              <a:ext cx="322750" cy="322750"/>
            </a:xfrm>
            <a:custGeom>
              <a:avLst/>
              <a:gdLst/>
              <a:ahLst/>
              <a:cxnLst/>
              <a:rect l="l" t="t" r="r" b="b"/>
              <a:pathLst>
                <a:path w="12910" h="12910" fill="none" extrusionOk="0">
                  <a:moveTo>
                    <a:pt x="9407" y="1635"/>
                  </a:moveTo>
                  <a:cubicBezTo>
                    <a:pt x="12076" y="3236"/>
                    <a:pt x="12910" y="6739"/>
                    <a:pt x="11275" y="9407"/>
                  </a:cubicBezTo>
                  <a:cubicBezTo>
                    <a:pt x="9674" y="12076"/>
                    <a:pt x="6172" y="12910"/>
                    <a:pt x="3503" y="11275"/>
                  </a:cubicBezTo>
                  <a:cubicBezTo>
                    <a:pt x="835" y="9674"/>
                    <a:pt x="1" y="6172"/>
                    <a:pt x="1635" y="3503"/>
                  </a:cubicBezTo>
                  <a:cubicBezTo>
                    <a:pt x="3236" y="835"/>
                    <a:pt x="6739" y="1"/>
                    <a:pt x="9407" y="1635"/>
                  </a:cubicBezTo>
                  <a:close/>
                </a:path>
              </a:pathLst>
            </a:custGeom>
            <a:solidFill>
              <a:srgbClr val="FCEFE7"/>
            </a:solidFill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509525" y="1521950"/>
              <a:ext cx="165150" cy="112600"/>
            </a:xfrm>
            <a:custGeom>
              <a:avLst/>
              <a:gdLst/>
              <a:ahLst/>
              <a:cxnLst/>
              <a:rect l="l" t="t" r="r" b="b"/>
              <a:pathLst>
                <a:path w="6606" h="4504" fill="none" extrusionOk="0">
                  <a:moveTo>
                    <a:pt x="1" y="2603"/>
                  </a:moveTo>
                  <a:cubicBezTo>
                    <a:pt x="501" y="935"/>
                    <a:pt x="2302" y="1"/>
                    <a:pt x="3970" y="501"/>
                  </a:cubicBezTo>
                  <a:cubicBezTo>
                    <a:pt x="5671" y="1035"/>
                    <a:pt x="6605" y="2836"/>
                    <a:pt x="6072" y="4504"/>
                  </a:cubicBezTo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903975" y="1696250"/>
              <a:ext cx="176825" cy="73400"/>
            </a:xfrm>
            <a:custGeom>
              <a:avLst/>
              <a:gdLst/>
              <a:ahLst/>
              <a:cxnLst/>
              <a:rect l="l" t="t" r="r" b="b"/>
              <a:pathLst>
                <a:path w="7073" h="2936" fill="none" extrusionOk="0">
                  <a:moveTo>
                    <a:pt x="0" y="2936"/>
                  </a:moveTo>
                  <a:lnTo>
                    <a:pt x="4304" y="668"/>
                  </a:lnTo>
                  <a:cubicBezTo>
                    <a:pt x="5604" y="0"/>
                    <a:pt x="7072" y="1201"/>
                    <a:pt x="6639" y="2602"/>
                  </a:cubicBezTo>
                  <a:lnTo>
                    <a:pt x="6639" y="2602"/>
                  </a:lnTo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328575" y="1577825"/>
              <a:ext cx="89250" cy="47575"/>
            </a:xfrm>
            <a:custGeom>
              <a:avLst/>
              <a:gdLst/>
              <a:ahLst/>
              <a:cxnLst/>
              <a:rect l="l" t="t" r="r" b="b"/>
              <a:pathLst>
                <a:path w="3570" h="1903" fill="none" extrusionOk="0">
                  <a:moveTo>
                    <a:pt x="3569" y="1"/>
                  </a:moveTo>
                  <a:lnTo>
                    <a:pt x="0" y="1902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5371925" y="1630375"/>
              <a:ext cx="48400" cy="25875"/>
            </a:xfrm>
            <a:custGeom>
              <a:avLst/>
              <a:gdLst/>
              <a:ahLst/>
              <a:cxnLst/>
              <a:rect l="l" t="t" r="r" b="b"/>
              <a:pathLst>
                <a:path w="1936" h="1035" fill="none" extrusionOk="0">
                  <a:moveTo>
                    <a:pt x="1935" y="0"/>
                  </a:moveTo>
                  <a:lnTo>
                    <a:pt x="1" y="1034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5743025" y="1707100"/>
              <a:ext cx="89250" cy="46725"/>
            </a:xfrm>
            <a:custGeom>
              <a:avLst/>
              <a:gdLst/>
              <a:ahLst/>
              <a:cxnLst/>
              <a:rect l="l" t="t" r="r" b="b"/>
              <a:pathLst>
                <a:path w="3570" h="1869" fill="none" extrusionOk="0">
                  <a:moveTo>
                    <a:pt x="3570" y="0"/>
                  </a:moveTo>
                  <a:lnTo>
                    <a:pt x="1" y="1868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5786400" y="1758800"/>
              <a:ext cx="48375" cy="25875"/>
            </a:xfrm>
            <a:custGeom>
              <a:avLst/>
              <a:gdLst/>
              <a:ahLst/>
              <a:cxnLst/>
              <a:rect l="l" t="t" r="r" b="b"/>
              <a:pathLst>
                <a:path w="1935" h="1035" fill="none" extrusionOk="0">
                  <a:moveTo>
                    <a:pt x="1935" y="0"/>
                  </a:moveTo>
                  <a:lnTo>
                    <a:pt x="0" y="1034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3533968" y="1851798"/>
            <a:ext cx="971643" cy="999054"/>
            <a:chOff x="6723350" y="2220250"/>
            <a:chExt cx="1420946" cy="1461032"/>
          </a:xfrm>
        </p:grpSpPr>
        <p:sp>
          <p:nvSpPr>
            <p:cNvPr id="484" name="Google Shape;484;p33"/>
            <p:cNvSpPr/>
            <p:nvPr/>
          </p:nvSpPr>
          <p:spPr>
            <a:xfrm>
              <a:off x="7474955" y="2220250"/>
              <a:ext cx="669333" cy="395909"/>
            </a:xfrm>
            <a:custGeom>
              <a:avLst/>
              <a:gdLst/>
              <a:ahLst/>
              <a:cxnLst/>
              <a:rect l="l" t="t" r="r" b="b"/>
              <a:pathLst>
                <a:path w="10041" h="5939" extrusionOk="0">
                  <a:moveTo>
                    <a:pt x="0" y="1"/>
                  </a:moveTo>
                  <a:lnTo>
                    <a:pt x="1601" y="2602"/>
                  </a:lnTo>
                  <a:lnTo>
                    <a:pt x="10041" y="5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A4E7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7474955" y="2220250"/>
              <a:ext cx="669333" cy="395909"/>
            </a:xfrm>
            <a:custGeom>
              <a:avLst/>
              <a:gdLst/>
              <a:ahLst/>
              <a:cxnLst/>
              <a:rect l="l" t="t" r="r" b="b"/>
              <a:pathLst>
                <a:path w="10041" h="5939" fill="none" extrusionOk="0">
                  <a:moveTo>
                    <a:pt x="0" y="1"/>
                  </a:moveTo>
                  <a:lnTo>
                    <a:pt x="10041" y="5938"/>
                  </a:lnTo>
                  <a:lnTo>
                    <a:pt x="1601" y="2602"/>
                  </a:lnTo>
                  <a:close/>
                </a:path>
              </a:pathLst>
            </a:custGeom>
            <a:solidFill>
              <a:srgbClr val="80A4E7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7581680" y="2393704"/>
              <a:ext cx="562610" cy="740554"/>
            </a:xfrm>
            <a:custGeom>
              <a:avLst/>
              <a:gdLst/>
              <a:ahLst/>
              <a:cxnLst/>
              <a:rect l="l" t="t" r="r" b="b"/>
              <a:pathLst>
                <a:path w="8440" h="11109" extrusionOk="0">
                  <a:moveTo>
                    <a:pt x="0" y="0"/>
                  </a:moveTo>
                  <a:lnTo>
                    <a:pt x="5237" y="11108"/>
                  </a:lnTo>
                  <a:lnTo>
                    <a:pt x="8440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8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7581680" y="2393704"/>
              <a:ext cx="562610" cy="740554"/>
            </a:xfrm>
            <a:custGeom>
              <a:avLst/>
              <a:gdLst/>
              <a:ahLst/>
              <a:cxnLst/>
              <a:rect l="l" t="t" r="r" b="b"/>
              <a:pathLst>
                <a:path w="8440" h="11109" fill="none" extrusionOk="0">
                  <a:moveTo>
                    <a:pt x="8440" y="3336"/>
                  </a:moveTo>
                  <a:lnTo>
                    <a:pt x="0" y="0"/>
                  </a:lnTo>
                  <a:lnTo>
                    <a:pt x="5237" y="11108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7930784" y="2616087"/>
              <a:ext cx="213512" cy="807216"/>
            </a:xfrm>
            <a:custGeom>
              <a:avLst/>
              <a:gdLst/>
              <a:ahLst/>
              <a:cxnLst/>
              <a:rect l="l" t="t" r="r" b="b"/>
              <a:pathLst>
                <a:path w="3203" h="12109" extrusionOk="0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832274" y="2220250"/>
              <a:ext cx="749458" cy="278049"/>
            </a:xfrm>
            <a:custGeom>
              <a:avLst/>
              <a:gdLst/>
              <a:ahLst/>
              <a:cxnLst/>
              <a:rect l="l" t="t" r="r" b="b"/>
              <a:pathLst>
                <a:path w="11243" h="4171" extrusionOk="0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rgbClr val="EF9690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7930784" y="2616087"/>
              <a:ext cx="213512" cy="807216"/>
            </a:xfrm>
            <a:custGeom>
              <a:avLst/>
              <a:gdLst/>
              <a:ahLst/>
              <a:cxnLst/>
              <a:rect l="l" t="t" r="r" b="b"/>
              <a:pathLst>
                <a:path w="3203" h="12109" fill="none" extrusionOk="0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6832274" y="2393704"/>
              <a:ext cx="749458" cy="649359"/>
            </a:xfrm>
            <a:custGeom>
              <a:avLst/>
              <a:gdLst/>
              <a:ahLst/>
              <a:cxnLst/>
              <a:rect l="l" t="t" r="r" b="b"/>
              <a:pathLst>
                <a:path w="11243" h="9741" extrusionOk="0">
                  <a:moveTo>
                    <a:pt x="11242" y="0"/>
                  </a:moveTo>
                  <a:lnTo>
                    <a:pt x="1" y="1568"/>
                  </a:lnTo>
                  <a:lnTo>
                    <a:pt x="4337" y="974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C99CE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6832274" y="2220250"/>
              <a:ext cx="749458" cy="278049"/>
            </a:xfrm>
            <a:custGeom>
              <a:avLst/>
              <a:gdLst/>
              <a:ahLst/>
              <a:cxnLst/>
              <a:rect l="l" t="t" r="r" b="b"/>
              <a:pathLst>
                <a:path w="11243" h="4171" fill="none" extrusionOk="0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close/>
                </a:path>
              </a:pathLst>
            </a:custGeom>
            <a:solidFill>
              <a:srgbClr val="FFBBBB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6832274" y="2393704"/>
              <a:ext cx="749458" cy="649359"/>
            </a:xfrm>
            <a:custGeom>
              <a:avLst/>
              <a:gdLst/>
              <a:ahLst/>
              <a:cxnLst/>
              <a:rect l="l" t="t" r="r" b="b"/>
              <a:pathLst>
                <a:path w="11243" h="9741" fill="none" extrusionOk="0">
                  <a:moveTo>
                    <a:pt x="11242" y="0"/>
                  </a:moveTo>
                  <a:lnTo>
                    <a:pt x="4337" y="9741"/>
                  </a:lnTo>
                  <a:lnTo>
                    <a:pt x="1" y="1568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7121384" y="2393704"/>
              <a:ext cx="809452" cy="740554"/>
            </a:xfrm>
            <a:custGeom>
              <a:avLst/>
              <a:gdLst/>
              <a:ahLst/>
              <a:cxnLst/>
              <a:rect l="l" t="t" r="r" b="b"/>
              <a:pathLst>
                <a:path w="12143" h="11109" extrusionOk="0">
                  <a:moveTo>
                    <a:pt x="6905" y="0"/>
                  </a:moveTo>
                  <a:lnTo>
                    <a:pt x="0" y="9741"/>
                  </a:ln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rgbClr val="FFFFFF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7121384" y="2393704"/>
              <a:ext cx="809452" cy="740554"/>
            </a:xfrm>
            <a:custGeom>
              <a:avLst/>
              <a:gdLst/>
              <a:ahLst/>
              <a:cxnLst/>
              <a:rect l="l" t="t" r="r" b="b"/>
              <a:pathLst>
                <a:path w="12143" h="11109" fill="none" extrusionOk="0">
                  <a:moveTo>
                    <a:pt x="0" y="9741"/>
                  </a:move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723350" y="2498229"/>
              <a:ext cx="398094" cy="785018"/>
            </a:xfrm>
            <a:custGeom>
              <a:avLst/>
              <a:gdLst/>
              <a:ahLst/>
              <a:cxnLst/>
              <a:rect l="l" t="t" r="r" b="b"/>
              <a:pathLst>
                <a:path w="5972" h="11776" extrusionOk="0">
                  <a:moveTo>
                    <a:pt x="1635" y="0"/>
                  </a:moveTo>
                  <a:lnTo>
                    <a:pt x="0" y="11775"/>
                  </a:lnTo>
                  <a:lnTo>
                    <a:pt x="0" y="11775"/>
                  </a:lnTo>
                  <a:lnTo>
                    <a:pt x="5971" y="817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BBBB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723350" y="2498229"/>
              <a:ext cx="398094" cy="785018"/>
            </a:xfrm>
            <a:custGeom>
              <a:avLst/>
              <a:gdLst/>
              <a:ahLst/>
              <a:cxnLst/>
              <a:rect l="l" t="t" r="r" b="b"/>
              <a:pathLst>
                <a:path w="5972" h="11776" fill="none" extrusionOk="0">
                  <a:moveTo>
                    <a:pt x="1635" y="0"/>
                  </a:moveTo>
                  <a:lnTo>
                    <a:pt x="0" y="11775"/>
                  </a:lnTo>
                  <a:lnTo>
                    <a:pt x="5971" y="8173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7121384" y="3042989"/>
              <a:ext cx="809452" cy="638293"/>
            </a:xfrm>
            <a:custGeom>
              <a:avLst/>
              <a:gdLst/>
              <a:ahLst/>
              <a:cxnLst/>
              <a:rect l="l" t="t" r="r" b="b"/>
              <a:pathLst>
                <a:path w="12143" h="9575" extrusionOk="0">
                  <a:moveTo>
                    <a:pt x="0" y="1"/>
                  </a:moveTo>
                  <a:lnTo>
                    <a:pt x="4203" y="9574"/>
                  </a:lnTo>
                  <a:lnTo>
                    <a:pt x="12142" y="1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99CE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7121384" y="3042989"/>
              <a:ext cx="809452" cy="638293"/>
            </a:xfrm>
            <a:custGeom>
              <a:avLst/>
              <a:gdLst/>
              <a:ahLst/>
              <a:cxnLst/>
              <a:rect l="l" t="t" r="r" b="b"/>
              <a:pathLst>
                <a:path w="12143" h="9575" fill="none" extrusionOk="0">
                  <a:moveTo>
                    <a:pt x="12142" y="1368"/>
                  </a:moveTo>
                  <a:lnTo>
                    <a:pt x="4203" y="957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7401561" y="3134182"/>
              <a:ext cx="624871" cy="547099"/>
            </a:xfrm>
            <a:custGeom>
              <a:avLst/>
              <a:gdLst/>
              <a:ahLst/>
              <a:cxnLst/>
              <a:rect l="l" t="t" r="r" b="b"/>
              <a:pathLst>
                <a:path w="9374" h="8207" extrusionOk="0">
                  <a:moveTo>
                    <a:pt x="7939" y="0"/>
                  </a:moveTo>
                  <a:lnTo>
                    <a:pt x="0" y="8206"/>
                  </a:lnTo>
                  <a:lnTo>
                    <a:pt x="9374" y="433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80A4E7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7401561" y="3134182"/>
              <a:ext cx="624871" cy="547099"/>
            </a:xfrm>
            <a:custGeom>
              <a:avLst/>
              <a:gdLst/>
              <a:ahLst/>
              <a:cxnLst/>
              <a:rect l="l" t="t" r="r" b="b"/>
              <a:pathLst>
                <a:path w="9374" h="8207" fill="none" extrusionOk="0">
                  <a:moveTo>
                    <a:pt x="9374" y="4337"/>
                  </a:moveTo>
                  <a:lnTo>
                    <a:pt x="7939" y="0"/>
                  </a:lnTo>
                  <a:lnTo>
                    <a:pt x="0" y="8206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723350" y="3042989"/>
              <a:ext cx="678265" cy="638293"/>
            </a:xfrm>
            <a:custGeom>
              <a:avLst/>
              <a:gdLst/>
              <a:ahLst/>
              <a:cxnLst/>
              <a:rect l="l" t="t" r="r" b="b"/>
              <a:pathLst>
                <a:path w="10175" h="9575" extrusionOk="0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FCEFE7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723350" y="3042989"/>
              <a:ext cx="678265" cy="638293"/>
            </a:xfrm>
            <a:custGeom>
              <a:avLst/>
              <a:gdLst/>
              <a:ahLst/>
              <a:cxnLst/>
              <a:rect l="l" t="t" r="r" b="b"/>
              <a:pathLst>
                <a:path w="10175" h="9575" fill="none" extrusionOk="0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3"/>
          <p:cNvGrpSpPr/>
          <p:nvPr/>
        </p:nvGrpSpPr>
        <p:grpSpPr>
          <a:xfrm>
            <a:off x="1803904" y="2436647"/>
            <a:ext cx="3312554" cy="1665494"/>
            <a:chOff x="175855" y="1545896"/>
            <a:chExt cx="3924386" cy="2506620"/>
          </a:xfrm>
        </p:grpSpPr>
        <p:grpSp>
          <p:nvGrpSpPr>
            <p:cNvPr id="505" name="Google Shape;505;p33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06" name="Google Shape;506;p33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avLst/>
                <a:gdLst/>
                <a:ahLst/>
                <a:cxnLst/>
                <a:rect l="l" t="t" r="r" b="b"/>
                <a:pathLst>
                  <a:path w="144426" h="77041" extrusionOk="0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6" h="27253" extrusionOk="0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5" h="27253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7948" extrusionOk="0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8147" fill="none" extrusionOk="0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66327" extrusionOk="0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72420" fill="none" extrusionOk="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66327" extrusionOk="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72420" fill="none" extrusionOk="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3"/>
            <p:cNvSpPr/>
            <p:nvPr/>
          </p:nvSpPr>
          <p:spPr>
            <a:xfrm>
              <a:off x="2152500" y="1757375"/>
              <a:ext cx="199025" cy="1679073"/>
            </a:xfrm>
            <a:custGeom>
              <a:avLst/>
              <a:gdLst/>
              <a:ahLst/>
              <a:cxnLst/>
              <a:rect l="l" t="t" r="r" b="b"/>
              <a:pathLst>
                <a:path w="7473" h="63046" extrusionOk="0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3"/>
          <p:cNvGrpSpPr/>
          <p:nvPr/>
        </p:nvGrpSpPr>
        <p:grpSpPr>
          <a:xfrm>
            <a:off x="2505856" y="1479496"/>
            <a:ext cx="739186" cy="1131427"/>
            <a:chOff x="2781325" y="673325"/>
            <a:chExt cx="437000" cy="668850"/>
          </a:xfrm>
        </p:grpSpPr>
        <p:sp>
          <p:nvSpPr>
            <p:cNvPr id="525" name="Google Shape;525;p33"/>
            <p:cNvSpPr/>
            <p:nvPr/>
          </p:nvSpPr>
          <p:spPr>
            <a:xfrm>
              <a:off x="2979800" y="1126975"/>
              <a:ext cx="238525" cy="215200"/>
            </a:xfrm>
            <a:custGeom>
              <a:avLst/>
              <a:gdLst/>
              <a:ahLst/>
              <a:cxnLst/>
              <a:rect l="l" t="t" r="r" b="b"/>
              <a:pathLst>
                <a:path w="9541" h="8608" extrusionOk="0">
                  <a:moveTo>
                    <a:pt x="7606" y="1"/>
                  </a:moveTo>
                  <a:lnTo>
                    <a:pt x="0" y="2336"/>
                  </a:lnTo>
                  <a:lnTo>
                    <a:pt x="1969" y="8607"/>
                  </a:lnTo>
                  <a:lnTo>
                    <a:pt x="9541" y="6239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CEFE7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005650" y="1207875"/>
              <a:ext cx="209350" cy="130950"/>
            </a:xfrm>
            <a:custGeom>
              <a:avLst/>
              <a:gdLst/>
              <a:ahLst/>
              <a:cxnLst/>
              <a:rect l="l" t="t" r="r" b="b"/>
              <a:pathLst>
                <a:path w="8374" h="5238" fill="none" extrusionOk="0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81325" y="704850"/>
              <a:ext cx="426150" cy="480525"/>
            </a:xfrm>
            <a:custGeom>
              <a:avLst/>
              <a:gdLst/>
              <a:ahLst/>
              <a:cxnLst/>
              <a:rect l="l" t="t" r="r" b="b"/>
              <a:pathLst>
                <a:path w="17046" h="19221" extrusionOk="0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w="2857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013150" y="762475"/>
              <a:ext cx="104275" cy="81075"/>
            </a:xfrm>
            <a:custGeom>
              <a:avLst/>
              <a:gdLst/>
              <a:ahLst/>
              <a:cxnLst/>
              <a:rect l="l" t="t" r="r" b="b"/>
              <a:pathLst>
                <a:path w="4171" h="3243" extrusionOk="0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781325" y="673325"/>
              <a:ext cx="426150" cy="512050"/>
            </a:xfrm>
            <a:custGeom>
              <a:avLst/>
              <a:gdLst/>
              <a:ahLst/>
              <a:cxnLst/>
              <a:rect l="l" t="t" r="r" b="b"/>
              <a:pathLst>
                <a:path w="17046" h="20482" fill="none" extrusionOk="0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979800" y="1126975"/>
              <a:ext cx="215175" cy="139300"/>
            </a:xfrm>
            <a:custGeom>
              <a:avLst/>
              <a:gdLst/>
              <a:ahLst/>
              <a:cxnLst/>
              <a:rect l="l" t="t" r="r" b="b"/>
              <a:pathLst>
                <a:path w="8607" h="5572" fill="none" extrusionOk="0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903075" y="928500"/>
              <a:ext cx="171825" cy="227700"/>
            </a:xfrm>
            <a:custGeom>
              <a:avLst/>
              <a:gdLst/>
              <a:ahLst/>
              <a:cxnLst/>
              <a:rect l="l" t="t" r="r" b="b"/>
              <a:pathLst>
                <a:path w="6873" h="9108" fill="none" extrusionOk="0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3024000" y="870125"/>
              <a:ext cx="65075" cy="122625"/>
            </a:xfrm>
            <a:custGeom>
              <a:avLst/>
              <a:gdLst/>
              <a:ahLst/>
              <a:cxnLst/>
              <a:rect l="l" t="t" r="r" b="b"/>
              <a:pathLst>
                <a:path w="2603" h="4905" fill="none" extrusionOk="0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2" y="250897"/>
            <a:ext cx="674966" cy="67496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853938-E009-BD69-DEF3-A66AAF47F252}"/>
              </a:ext>
            </a:extLst>
          </p:cNvPr>
          <p:cNvGrpSpPr/>
          <p:nvPr/>
        </p:nvGrpSpPr>
        <p:grpSpPr>
          <a:xfrm>
            <a:off x="192690" y="1093695"/>
            <a:ext cx="720411" cy="3906649"/>
            <a:chOff x="8336817" y="1020209"/>
            <a:chExt cx="720411" cy="3906649"/>
          </a:xfrm>
        </p:grpSpPr>
        <p:pic>
          <p:nvPicPr>
            <p:cNvPr id="3" name="Picture 4" descr="C:\Users\HALAL\Downloads\kisspng-emblem-of-the-association-of-southeast-asian-natio-southeast-asia-5b207f3b0729d0.2226737715288563790294.png">
              <a:extLst>
                <a:ext uri="{FF2B5EF4-FFF2-40B4-BE49-F238E27FC236}">
                  <a16:creationId xmlns:a16="http://schemas.microsoft.com/office/drawing/2014/main" id="{7F27D960-6BCB-852A-D258-5EBB7A75D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817" y="1020209"/>
              <a:ext cx="689394" cy="689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C:\Users\HALAL\Downloads\pngfind.com-indonesia-flag-png-1947112.png">
              <a:extLst>
                <a:ext uri="{FF2B5EF4-FFF2-40B4-BE49-F238E27FC236}">
                  <a16:creationId xmlns:a16="http://schemas.microsoft.com/office/drawing/2014/main" id="{9CCD0A03-7742-720F-2082-5E1379F10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1795791"/>
              <a:ext cx="591946" cy="39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C:\Users\HALAL\Downloads\kisspng-flag-of-malaysia-flag-of-indonesia-flag-patch-malisya-5b3ccadd87f2f6.2612039715307107495569.png">
              <a:extLst>
                <a:ext uri="{FF2B5EF4-FFF2-40B4-BE49-F238E27FC236}">
                  <a16:creationId xmlns:a16="http://schemas.microsoft.com/office/drawing/2014/main" id="{19682EA0-1AF6-ED22-BA2E-D874C052B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817" y="2038350"/>
              <a:ext cx="682312" cy="82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" descr="C:\Users\HALAL\Downloads\favpng_flag-of-thailand-thai-language-national-flag.png">
              <a:extLst>
                <a:ext uri="{FF2B5EF4-FFF2-40B4-BE49-F238E27FC236}">
                  <a16:creationId xmlns:a16="http://schemas.microsoft.com/office/drawing/2014/main" id="{97C51EFD-AD83-FD33-F090-88B13057F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2647950"/>
              <a:ext cx="591946" cy="591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9" descr="C:\Users\HALAL\Downloads\pngwing.com (2).png">
              <a:extLst>
                <a:ext uri="{FF2B5EF4-FFF2-40B4-BE49-F238E27FC236}">
                  <a16:creationId xmlns:a16="http://schemas.microsoft.com/office/drawing/2014/main" id="{A9B56436-7918-5D2B-12CD-6775227B9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817" y="3996246"/>
              <a:ext cx="720411" cy="930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C:\Users\HALAL\Downloads\pngwing.com (3).png">
              <a:extLst>
                <a:ext uri="{FF2B5EF4-FFF2-40B4-BE49-F238E27FC236}">
                  <a16:creationId xmlns:a16="http://schemas.microsoft.com/office/drawing/2014/main" id="{7A4326B3-E2E0-7A45-B968-9FCFF620D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3219938"/>
              <a:ext cx="591946" cy="44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1" descr="C:\Users\HALAL\Downloads\kisspng-flag-of-cambodia-national-flag-khmer-cambodia-5b18fc1704d058.1426684315283640550197.png">
              <a:extLst>
                <a:ext uri="{FF2B5EF4-FFF2-40B4-BE49-F238E27FC236}">
                  <a16:creationId xmlns:a16="http://schemas.microsoft.com/office/drawing/2014/main" id="{7257C114-C86E-9BC1-43BD-A30747F52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163" y="3562350"/>
              <a:ext cx="682048" cy="760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3794" y="308778"/>
            <a:ext cx="3279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Metode Analisis Data</a:t>
            </a:r>
            <a:endParaRPr sz="2400" dirty="0"/>
          </a:p>
        </p:txBody>
      </p:sp>
      <p:grpSp>
        <p:nvGrpSpPr>
          <p:cNvPr id="11" name="Google Shape;4209;p62">
            <a:extLst>
              <a:ext uri="{FF2B5EF4-FFF2-40B4-BE49-F238E27FC236}">
                <a16:creationId xmlns:a16="http://schemas.microsoft.com/office/drawing/2014/main" id="{C17362BD-E438-A89E-0B10-F1B44F75EF41}"/>
              </a:ext>
            </a:extLst>
          </p:cNvPr>
          <p:cNvGrpSpPr/>
          <p:nvPr/>
        </p:nvGrpSpPr>
        <p:grpSpPr>
          <a:xfrm rot="5400000">
            <a:off x="2886906" y="-919709"/>
            <a:ext cx="2767851" cy="6546125"/>
            <a:chOff x="979092" y="935160"/>
            <a:chExt cx="807586" cy="1909988"/>
          </a:xfrm>
        </p:grpSpPr>
        <p:grpSp>
          <p:nvGrpSpPr>
            <p:cNvPr id="12" name="Google Shape;4212;p62">
              <a:extLst>
                <a:ext uri="{FF2B5EF4-FFF2-40B4-BE49-F238E27FC236}">
                  <a16:creationId xmlns:a16="http://schemas.microsoft.com/office/drawing/2014/main" id="{850008F1-6732-AF0C-11B7-328C360FA013}"/>
                </a:ext>
              </a:extLst>
            </p:cNvPr>
            <p:cNvGrpSpPr/>
            <p:nvPr/>
          </p:nvGrpSpPr>
          <p:grpSpPr>
            <a:xfrm>
              <a:off x="979092" y="1034176"/>
              <a:ext cx="269927" cy="1689720"/>
              <a:chOff x="979092" y="1034176"/>
              <a:chExt cx="269927" cy="1689720"/>
            </a:xfrm>
          </p:grpSpPr>
          <p:sp>
            <p:nvSpPr>
              <p:cNvPr id="26" name="Google Shape;4213;p62">
                <a:extLst>
                  <a:ext uri="{FF2B5EF4-FFF2-40B4-BE49-F238E27FC236}">
                    <a16:creationId xmlns:a16="http://schemas.microsoft.com/office/drawing/2014/main" id="{BB4FC612-63C2-79D7-FF4E-559F88D8AC47}"/>
                  </a:ext>
                </a:extLst>
              </p:cNvPr>
              <p:cNvSpPr/>
              <p:nvPr/>
            </p:nvSpPr>
            <p:spPr>
              <a:xfrm>
                <a:off x="979092" y="1936312"/>
                <a:ext cx="117575" cy="787584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4;p62">
                <a:extLst>
                  <a:ext uri="{FF2B5EF4-FFF2-40B4-BE49-F238E27FC236}">
                    <a16:creationId xmlns:a16="http://schemas.microsoft.com/office/drawing/2014/main" id="{2DA0F48B-E074-06E5-5CA3-09DCDBFBFF06}"/>
                  </a:ext>
                </a:extLst>
              </p:cNvPr>
              <p:cNvSpPr/>
              <p:nvPr/>
            </p:nvSpPr>
            <p:spPr>
              <a:xfrm>
                <a:off x="979092" y="1034176"/>
                <a:ext cx="167456" cy="858109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952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15;p62">
                <a:extLst>
                  <a:ext uri="{FF2B5EF4-FFF2-40B4-BE49-F238E27FC236}">
                    <a16:creationId xmlns:a16="http://schemas.microsoft.com/office/drawing/2014/main" id="{CE70E23B-A2AE-4F4D-1931-EF2B887ADB6E}"/>
                  </a:ext>
                </a:extLst>
              </p:cNvPr>
              <p:cNvSpPr/>
              <p:nvPr/>
            </p:nvSpPr>
            <p:spPr>
              <a:xfrm>
                <a:off x="1056023" y="1893872"/>
                <a:ext cx="40644" cy="40644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6105" extrusionOk="0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216;p62">
                <a:extLst>
                  <a:ext uri="{FF2B5EF4-FFF2-40B4-BE49-F238E27FC236}">
                    <a16:creationId xmlns:a16="http://schemas.microsoft.com/office/drawing/2014/main" id="{E3516FA0-EA7F-0CB2-ABF3-9EF5E45FF22A}"/>
                  </a:ext>
                </a:extLst>
              </p:cNvPr>
              <p:cNvSpPr/>
              <p:nvPr/>
            </p:nvSpPr>
            <p:spPr>
              <a:xfrm>
                <a:off x="1220365" y="2164199"/>
                <a:ext cx="28654" cy="3832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217;p62">
                <a:extLst>
                  <a:ext uri="{FF2B5EF4-FFF2-40B4-BE49-F238E27FC236}">
                    <a16:creationId xmlns:a16="http://schemas.microsoft.com/office/drawing/2014/main" id="{BE5B9237-D46B-E7D0-EC66-870BA3AA7612}"/>
                  </a:ext>
                </a:extLst>
              </p:cNvPr>
              <p:cNvSpPr/>
              <p:nvPr/>
            </p:nvSpPr>
            <p:spPr>
              <a:xfrm>
                <a:off x="1220365" y="1625948"/>
                <a:ext cx="28654" cy="3846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8;p62">
              <a:extLst>
                <a:ext uri="{FF2B5EF4-FFF2-40B4-BE49-F238E27FC236}">
                  <a16:creationId xmlns:a16="http://schemas.microsoft.com/office/drawing/2014/main" id="{487B771F-7D53-3901-0818-C67938129F3D}"/>
                </a:ext>
              </a:extLst>
            </p:cNvPr>
            <p:cNvGrpSpPr/>
            <p:nvPr/>
          </p:nvGrpSpPr>
          <p:grpSpPr>
            <a:xfrm>
              <a:off x="1112493" y="935160"/>
              <a:ext cx="674185" cy="1909988"/>
              <a:chOff x="1139318" y="935160"/>
              <a:chExt cx="674185" cy="1909988"/>
            </a:xfrm>
          </p:grpSpPr>
          <p:grpSp>
            <p:nvGrpSpPr>
              <p:cNvPr id="14" name="Google Shape;4219;p62">
                <a:extLst>
                  <a:ext uri="{FF2B5EF4-FFF2-40B4-BE49-F238E27FC236}">
                    <a16:creationId xmlns:a16="http://schemas.microsoft.com/office/drawing/2014/main" id="{66AA7921-4224-34FA-3FD2-8E7065A9A582}"/>
                  </a:ext>
                </a:extLst>
              </p:cNvPr>
              <p:cNvGrpSpPr/>
              <p:nvPr/>
            </p:nvGrpSpPr>
            <p:grpSpPr>
              <a:xfrm>
                <a:off x="1161555" y="935160"/>
                <a:ext cx="651948" cy="863195"/>
                <a:chOff x="1161555" y="935160"/>
                <a:chExt cx="651948" cy="863195"/>
              </a:xfrm>
            </p:grpSpPr>
            <p:sp>
              <p:nvSpPr>
                <p:cNvPr id="21" name="Google Shape;4220;p62">
                  <a:extLst>
                    <a:ext uri="{FF2B5EF4-FFF2-40B4-BE49-F238E27FC236}">
                      <a16:creationId xmlns:a16="http://schemas.microsoft.com/office/drawing/2014/main" id="{F5CB3CA4-0D3F-2D48-9582-79D1587A6F56}"/>
                    </a:ext>
                  </a:extLst>
                </p:cNvPr>
                <p:cNvSpPr/>
                <p:nvPr/>
              </p:nvSpPr>
              <p:spPr>
                <a:xfrm>
                  <a:off x="1161555" y="935160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" name="Google Shape;4221;p62">
                  <a:extLst>
                    <a:ext uri="{FF2B5EF4-FFF2-40B4-BE49-F238E27FC236}">
                      <a16:creationId xmlns:a16="http://schemas.microsoft.com/office/drawing/2014/main" id="{B6AEE02B-84D2-34DC-AC71-3AEB1B26CA35}"/>
                    </a:ext>
                  </a:extLst>
                </p:cNvPr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" name="Google Shape;4226;p62">
                    <a:extLst>
                      <a:ext uri="{FF2B5EF4-FFF2-40B4-BE49-F238E27FC236}">
                        <a16:creationId xmlns:a16="http://schemas.microsoft.com/office/drawing/2014/main" id="{4E5D93DD-C057-9FBD-9AD2-E17988015936}"/>
                      </a:ext>
                    </a:extLst>
                  </p:cNvPr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4227;p62">
                    <a:extLst>
                      <a:ext uri="{FF2B5EF4-FFF2-40B4-BE49-F238E27FC236}">
                        <a16:creationId xmlns:a16="http://schemas.microsoft.com/office/drawing/2014/main" id="{B9ED8D1A-A00D-70F9-745E-C1F18118E585}"/>
                      </a:ext>
                    </a:extLst>
                  </p:cNvPr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4228;p62">
                    <a:extLst>
                      <a:ext uri="{FF2B5EF4-FFF2-40B4-BE49-F238E27FC236}">
                        <a16:creationId xmlns:a16="http://schemas.microsoft.com/office/drawing/2014/main" id="{71311782-027F-6666-B7A0-F5669D1768B0}"/>
                      </a:ext>
                    </a:extLst>
                  </p:cNvPr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" name="Google Shape;4232;p62">
                <a:extLst>
                  <a:ext uri="{FF2B5EF4-FFF2-40B4-BE49-F238E27FC236}">
                    <a16:creationId xmlns:a16="http://schemas.microsoft.com/office/drawing/2014/main" id="{172C1735-1A7A-DECA-2DD3-17F536781924}"/>
                  </a:ext>
                </a:extLst>
              </p:cNvPr>
              <p:cNvGrpSpPr/>
              <p:nvPr/>
            </p:nvGrpSpPr>
            <p:grpSpPr>
              <a:xfrm>
                <a:off x="1139318" y="2028359"/>
                <a:ext cx="674185" cy="816789"/>
                <a:chOff x="1139318" y="2028359"/>
                <a:chExt cx="674185" cy="816789"/>
              </a:xfrm>
            </p:grpSpPr>
            <p:sp>
              <p:nvSpPr>
                <p:cNvPr id="16" name="Google Shape;4233;p62">
                  <a:extLst>
                    <a:ext uri="{FF2B5EF4-FFF2-40B4-BE49-F238E27FC236}">
                      <a16:creationId xmlns:a16="http://schemas.microsoft.com/office/drawing/2014/main" id="{18823CDB-64F3-552A-8F33-AB725AD17F77}"/>
                    </a:ext>
                  </a:extLst>
                </p:cNvPr>
                <p:cNvSpPr/>
                <p:nvPr/>
              </p:nvSpPr>
              <p:spPr>
                <a:xfrm>
                  <a:off x="1139318" y="2746131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4234;p62">
                  <a:extLst>
                    <a:ext uri="{FF2B5EF4-FFF2-40B4-BE49-F238E27FC236}">
                      <a16:creationId xmlns:a16="http://schemas.microsoft.com/office/drawing/2014/main" id="{E5CDFA0E-013D-B702-DC1C-A63D7E29410D}"/>
                    </a:ext>
                  </a:extLst>
                </p:cNvPr>
                <p:cNvGrpSpPr/>
                <p:nvPr/>
              </p:nvGrpSpPr>
              <p:grpSpPr>
                <a:xfrm>
                  <a:off x="1616453" y="2028359"/>
                  <a:ext cx="197050" cy="308795"/>
                  <a:chOff x="1616453" y="2028946"/>
                  <a:chExt cx="197050" cy="308795"/>
                </a:xfrm>
              </p:grpSpPr>
              <p:sp>
                <p:nvSpPr>
                  <p:cNvPr id="18" name="Google Shape;4239;p62">
                    <a:extLst>
                      <a:ext uri="{FF2B5EF4-FFF2-40B4-BE49-F238E27FC236}">
                        <a16:creationId xmlns:a16="http://schemas.microsoft.com/office/drawing/2014/main" id="{320B06CD-CEA9-8392-9584-F27951791404}"/>
                      </a:ext>
                    </a:extLst>
                  </p:cNvPr>
                  <p:cNvSpPr/>
                  <p:nvPr/>
                </p:nvSpPr>
                <p:spPr>
                  <a:xfrm>
                    <a:off x="1616453" y="2163114"/>
                    <a:ext cx="42868" cy="4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4240;p62">
                    <a:extLst>
                      <a:ext uri="{FF2B5EF4-FFF2-40B4-BE49-F238E27FC236}">
                        <a16:creationId xmlns:a16="http://schemas.microsoft.com/office/drawing/2014/main" id="{A87DA36F-8B84-CBB3-5925-A5482B54BC6A}"/>
                      </a:ext>
                    </a:extLst>
                  </p:cNvPr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241;p62">
                    <a:extLst>
                      <a:ext uri="{FF2B5EF4-FFF2-40B4-BE49-F238E27FC236}">
                        <a16:creationId xmlns:a16="http://schemas.microsoft.com/office/drawing/2014/main" id="{CFD1EFF4-3CDA-D777-921D-285C715D8FE3}"/>
                      </a:ext>
                    </a:extLst>
                  </p:cNvPr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D99384-E096-98DD-5B39-8C2D6554DA9B}"/>
              </a:ext>
            </a:extLst>
          </p:cNvPr>
          <p:cNvSpPr/>
          <p:nvPr/>
        </p:nvSpPr>
        <p:spPr>
          <a:xfrm>
            <a:off x="76294" y="1933477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Pendekatan Kuantitatif menggunakan metode analisis regresi data panel dengan alat bantu RStudio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CD5BD-074B-5EF3-CA7E-6AF2B732084B}"/>
              </a:ext>
            </a:extLst>
          </p:cNvPr>
          <p:cNvSpPr/>
          <p:nvPr/>
        </p:nvSpPr>
        <p:spPr>
          <a:xfrm>
            <a:off x="3048094" y="1893770"/>
            <a:ext cx="2514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Teknik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Analisis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Data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Penentuan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Model </a:t>
            </a: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Estimasi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(Common Effect Model </a:t>
            </a: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atau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Pooled Least Square (PLS), Fixed Effect Model (FE), Random Effect Model (RE))</a:t>
            </a: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chow</a:t>
            </a: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  <a:cs typeface="+mn-ea"/>
                <a:sym typeface="+mn-lt"/>
              </a:rPr>
              <a:t>hausman</a:t>
            </a: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Lagrange Multiplier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E6B290-34C8-0D7B-40E6-64D53BEC6B37}"/>
              </a:ext>
            </a:extLst>
          </p:cNvPr>
          <p:cNvSpPr/>
          <p:nvPr/>
        </p:nvSpPr>
        <p:spPr>
          <a:xfrm>
            <a:off x="6434896" y="3107999"/>
            <a:ext cx="242362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Hipotesis</a:t>
            </a:r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Signifikansi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(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T)</a:t>
            </a: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signifikansi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simultan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(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F)</a:t>
            </a: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Koefisien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Determinasi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R2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79221A-C848-E90B-B6F0-FF5FCBAC4029}"/>
              </a:ext>
            </a:extLst>
          </p:cNvPr>
          <p:cNvCxnSpPr/>
          <p:nvPr/>
        </p:nvCxnSpPr>
        <p:spPr>
          <a:xfrm>
            <a:off x="4191094" y="969427"/>
            <a:ext cx="0" cy="70848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4220;p62">
            <a:extLst>
              <a:ext uri="{FF2B5EF4-FFF2-40B4-BE49-F238E27FC236}">
                <a16:creationId xmlns:a16="http://schemas.microsoft.com/office/drawing/2014/main" id="{41409E48-697C-4828-1764-07A1186C3317}"/>
              </a:ext>
            </a:extLst>
          </p:cNvPr>
          <p:cNvSpPr/>
          <p:nvPr/>
        </p:nvSpPr>
        <p:spPr>
          <a:xfrm rot="5400000">
            <a:off x="4016028" y="1520973"/>
            <a:ext cx="350131" cy="339362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6A3219-723B-861E-4323-5E58F61C03E2}"/>
                  </a:ext>
                </a:extLst>
              </p:cNvPr>
              <p:cNvSpPr/>
              <p:nvPr/>
            </p:nvSpPr>
            <p:spPr>
              <a:xfrm>
                <a:off x="2648586" y="3941228"/>
                <a:ext cx="33713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𝑌𝑖𝑡</m:t>
                      </m:r>
                      <m:r>
                        <a:rPr lang="en-US" sz="1200" i="1" smtClean="0">
                          <a:latin typeface="Cambria Math"/>
                        </a:rPr>
                        <m:t> = </m:t>
                      </m:r>
                      <m:r>
                        <a:rPr lang="en-US" sz="1200" i="1" smtClean="0">
                          <a:latin typeface="Cambria Math"/>
                        </a:rPr>
                        <m:t>𝛽</m:t>
                      </m:r>
                      <m:r>
                        <a:rPr lang="en-US" sz="1200" i="1" smtClean="0">
                          <a:latin typeface="Cambria Math"/>
                        </a:rPr>
                        <m:t>0  + </m:t>
                      </m:r>
                      <m:r>
                        <a:rPr lang="en-US" sz="1200" i="1">
                          <a:latin typeface="Cambria Math"/>
                        </a:rPr>
                        <m:t>𝛽</m:t>
                      </m:r>
                      <m:r>
                        <a:rPr lang="en-US" sz="1200" i="1">
                          <a:latin typeface="Cambria Math"/>
                        </a:rPr>
                        <m:t>1  </m:t>
                      </m:r>
                      <m:r>
                        <a:rPr lang="en-US" sz="1200" i="1">
                          <a:latin typeface="Cambria Math"/>
                        </a:rPr>
                        <m:t>𝑋𝑖𝑡</m:t>
                      </m:r>
                      <m:r>
                        <a:rPr lang="en-US" sz="1200" i="1">
                          <a:latin typeface="Cambria Math"/>
                        </a:rPr>
                        <m:t> + </m:t>
                      </m:r>
                      <m:r>
                        <a:rPr lang="en-US" sz="1200" i="1">
                          <a:latin typeface="Cambria Math"/>
                        </a:rPr>
                        <m:t>𝛽</m:t>
                      </m:r>
                      <m:r>
                        <a:rPr lang="en-US" sz="1200" i="1">
                          <a:latin typeface="Cambria Math"/>
                        </a:rPr>
                        <m:t>2 </m:t>
                      </m:r>
                      <m:r>
                        <a:rPr lang="en-US" sz="1200" i="1">
                          <a:latin typeface="Cambria Math"/>
                        </a:rPr>
                        <m:t>𝑋𝑖𝑡</m:t>
                      </m:r>
                      <m:r>
                        <a:rPr lang="en-US" sz="1200" i="1">
                          <a:latin typeface="Cambria Math"/>
                        </a:rPr>
                        <m:t> + </m:t>
                      </m:r>
                      <m:r>
                        <a:rPr lang="en-US" sz="1200" i="1">
                          <a:latin typeface="Cambria Math"/>
                        </a:rPr>
                        <m:t>𝛽</m:t>
                      </m:r>
                      <m:r>
                        <a:rPr lang="en-US" sz="1200" i="1">
                          <a:latin typeface="Cambria Math"/>
                        </a:rPr>
                        <m:t>3 </m:t>
                      </m:r>
                      <m:r>
                        <a:rPr lang="en-US" sz="1200" i="1">
                          <a:latin typeface="Cambria Math"/>
                        </a:rPr>
                        <m:t>𝑋𝑖𝑡</m:t>
                      </m:r>
                      <m:r>
                        <a:rPr lang="en-US" sz="1200" i="1">
                          <a:latin typeface="Cambria Math"/>
                        </a:rPr>
                        <m:t>+ ℇ</m:t>
                      </m:r>
                      <m:r>
                        <a:rPr lang="en-US" sz="1200" i="1">
                          <a:latin typeface="Cambria Math"/>
                        </a:rPr>
                        <m:t>𝑖𝑡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6A3219-723B-861E-4323-5E58F61C0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86" y="3941228"/>
                <a:ext cx="337130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DD13F626-5415-4881-5B63-0D353A6EFC75}"/>
              </a:ext>
            </a:extLst>
          </p:cNvPr>
          <p:cNvSpPr/>
          <p:nvPr/>
        </p:nvSpPr>
        <p:spPr>
          <a:xfrm>
            <a:off x="6415673" y="1933477"/>
            <a:ext cx="2423621" cy="103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Asumsi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Klasik</a:t>
            </a:r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Uji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Multikolinearitas</a:t>
            </a:r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Uji</a:t>
            </a:r>
            <a:r>
              <a:rPr lang="en-US" altLang="zh-CN" sz="105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cs typeface="+mn-ea"/>
                <a:sym typeface="+mn-lt"/>
              </a:rPr>
              <a:t>Heterokedastisitas</a:t>
            </a:r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28600" indent="-228600" defTabSz="412750" hangingPunct="0">
              <a:lnSpc>
                <a:spcPct val="150000"/>
              </a:lnSpc>
              <a:buFont typeface="+mj-lt"/>
              <a:buAutoNum type="arabicPeriod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8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280772" y="2063786"/>
            <a:ext cx="4653866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3600" dirty="0"/>
              <a:t>TEMUAN PENELITIAN DAN PEMBAHASAN</a:t>
            </a:r>
          </a:p>
        </p:txBody>
      </p:sp>
      <p:sp>
        <p:nvSpPr>
          <p:cNvPr id="563" name="Google Shape;563;p36"/>
          <p:cNvSpPr txBox="1">
            <a:spLocks noGrp="1"/>
          </p:cNvSpPr>
          <p:nvPr>
            <p:ph type="title" idx="2"/>
          </p:nvPr>
        </p:nvSpPr>
        <p:spPr>
          <a:xfrm>
            <a:off x="992134" y="1333605"/>
            <a:ext cx="4220654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IV</a:t>
            </a:r>
            <a:endParaRPr dirty="0"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65" name="Google Shape;565;p36"/>
            <p:cNvSpPr/>
            <p:nvPr/>
          </p:nvSpPr>
          <p:spPr>
            <a:xfrm>
              <a:off x="5169700" y="601682"/>
              <a:ext cx="476868" cy="2152217"/>
            </a:xfrm>
            <a:custGeom>
              <a:avLst/>
              <a:gdLst/>
              <a:ahLst/>
              <a:cxnLst/>
              <a:rect l="l" t="t" r="r" b="b"/>
              <a:pathLst>
                <a:path w="11375" h="51338" fill="none" extrusionOk="0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169700" y="601682"/>
              <a:ext cx="472676" cy="2152217"/>
            </a:xfrm>
            <a:custGeom>
              <a:avLst/>
              <a:gdLst/>
              <a:ahLst/>
              <a:cxnLst/>
              <a:rect l="l" t="t" r="r" b="b"/>
              <a:pathLst>
                <a:path w="11275" h="51338" extrusionOk="0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489643" y="2579012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extrusionOk="0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02518" y="2497893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fill="none" extrusionOk="0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224240" y="440870"/>
              <a:ext cx="964930" cy="861465"/>
            </a:xfrm>
            <a:custGeom>
              <a:avLst/>
              <a:gdLst/>
              <a:ahLst/>
              <a:cxnLst/>
              <a:rect l="l" t="t" r="r" b="b"/>
              <a:pathLst>
                <a:path w="23017" h="20549" fill="none" extrusionOk="0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2518" y="2579012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fill="none" extrusionOk="0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89643" y="2497893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extrusionOk="0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24240" y="440870"/>
              <a:ext cx="964930" cy="861465"/>
            </a:xfrm>
            <a:custGeom>
              <a:avLst/>
              <a:gdLst/>
              <a:ahLst/>
              <a:cxnLst/>
              <a:rect l="l" t="t" r="r" b="b"/>
              <a:pathLst>
                <a:path w="23017" h="20549" extrusionOk="0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881450" y="430096"/>
              <a:ext cx="683882" cy="895548"/>
            </a:xfrm>
            <a:custGeom>
              <a:avLst/>
              <a:gdLst/>
              <a:ahLst/>
              <a:cxnLst/>
              <a:rect l="l" t="t" r="r" b="b"/>
              <a:pathLst>
                <a:path w="16313" h="21362" extrusionOk="0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881450" y="407291"/>
              <a:ext cx="683882" cy="941202"/>
            </a:xfrm>
            <a:custGeom>
              <a:avLst/>
              <a:gdLst/>
              <a:ahLst/>
              <a:cxnLst/>
              <a:rect l="l" t="t" r="r" b="b"/>
              <a:pathLst>
                <a:path w="16313" h="22451" fill="none" extrusionOk="0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76" name="Google Shape;576;p36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avLst/>
                <a:gdLst/>
                <a:ahLst/>
                <a:cxnLst/>
                <a:rect l="l" t="t" r="r" b="b"/>
                <a:pathLst>
                  <a:path w="144426" h="77041" extrusionOk="0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6" h="27253" extrusionOk="0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5" h="27253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7948" extrusionOk="0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8147" fill="none" extrusionOk="0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66327" extrusionOk="0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72420" fill="none" extrusionOk="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66327" extrusionOk="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72420" fill="none" extrusionOk="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36"/>
            <p:cNvSpPr/>
            <p:nvPr/>
          </p:nvSpPr>
          <p:spPr>
            <a:xfrm>
              <a:off x="2152500" y="1757375"/>
              <a:ext cx="199025" cy="1679073"/>
            </a:xfrm>
            <a:custGeom>
              <a:avLst/>
              <a:gdLst/>
              <a:ahLst/>
              <a:cxnLst/>
              <a:rect l="l" t="t" r="r" b="b"/>
              <a:pathLst>
                <a:path w="7473" h="63046" extrusionOk="0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003" y="933177"/>
            <a:ext cx="4986438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GambaranUmum Objek Penelitian</a:t>
            </a:r>
            <a:endParaRPr sz="2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257BFB5-7228-C732-56F8-968B75B19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489080"/>
              </p:ext>
            </p:extLst>
          </p:nvPr>
        </p:nvGraphicFramePr>
        <p:xfrm>
          <a:off x="101038" y="1633921"/>
          <a:ext cx="3606866" cy="257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90F517-1E45-E4A8-CF13-BDF0A9383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498086"/>
              </p:ext>
            </p:extLst>
          </p:nvPr>
        </p:nvGraphicFramePr>
        <p:xfrm>
          <a:off x="4067944" y="1633920"/>
          <a:ext cx="4320480" cy="257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2034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003" y="933177"/>
            <a:ext cx="4986438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GambaranUmum Objek Penelitian</a:t>
            </a:r>
            <a:endParaRPr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4495BC-7147-6C7F-68DA-A6EC42F59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083171"/>
              </p:ext>
            </p:extLst>
          </p:nvPr>
        </p:nvGraphicFramePr>
        <p:xfrm>
          <a:off x="179512" y="1779662"/>
          <a:ext cx="4158208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FC84E3-5983-8512-D95A-B356F7ACB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025200"/>
              </p:ext>
            </p:extLst>
          </p:nvPr>
        </p:nvGraphicFramePr>
        <p:xfrm>
          <a:off x="4804744" y="1779662"/>
          <a:ext cx="4158208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4274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2863" y="151404"/>
            <a:ext cx="4986438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Temuan Hasil Penelitian</a:t>
            </a:r>
            <a:endParaRPr sz="2400" dirty="0"/>
          </a:p>
        </p:txBody>
      </p:sp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28568" y="667495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Hasil </a:t>
            </a:r>
            <a:r>
              <a:rPr lang="en-ID" sz="1200" b="0" dirty="0" err="1"/>
              <a:t>Estimasi</a:t>
            </a:r>
            <a:r>
              <a:rPr lang="en-ID" sz="1200" b="0" dirty="0"/>
              <a:t> Common Effect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906C95-0BA3-DA84-0AC7-D9F3D933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9" y="1071459"/>
            <a:ext cx="3581817" cy="2796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5C57F7-9128-89FC-FE1C-8CD3CC47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80" y="390507"/>
            <a:ext cx="3843299" cy="2127651"/>
          </a:xfrm>
          <a:prstGeom prst="rect">
            <a:avLst/>
          </a:prstGeom>
        </p:spPr>
      </p:pic>
      <p:sp>
        <p:nvSpPr>
          <p:cNvPr id="15" name="Google Shape;491;p41">
            <a:extLst>
              <a:ext uri="{FF2B5EF4-FFF2-40B4-BE49-F238E27FC236}">
                <a16:creationId xmlns:a16="http://schemas.microsoft.com/office/drawing/2014/main" id="{B4F98F60-0EC4-5083-C583-F8D03E5673C4}"/>
              </a:ext>
            </a:extLst>
          </p:cNvPr>
          <p:cNvSpPr txBox="1">
            <a:spLocks/>
          </p:cNvSpPr>
          <p:nvPr/>
        </p:nvSpPr>
        <p:spPr>
          <a:xfrm>
            <a:off x="4890495" y="41918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Hasil </a:t>
            </a:r>
            <a:r>
              <a:rPr lang="en-ID" sz="1200" b="0" dirty="0" err="1"/>
              <a:t>Estimasi</a:t>
            </a:r>
            <a:r>
              <a:rPr lang="en-ID" sz="1200" b="0" dirty="0"/>
              <a:t> Fixed Effect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4B467A-4E1C-A92D-185F-BF7DDCA7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962" y="2866747"/>
            <a:ext cx="3581817" cy="2080632"/>
          </a:xfrm>
          <a:prstGeom prst="rect">
            <a:avLst/>
          </a:prstGeom>
        </p:spPr>
      </p:pic>
      <p:sp>
        <p:nvSpPr>
          <p:cNvPr id="19" name="Google Shape;491;p41">
            <a:extLst>
              <a:ext uri="{FF2B5EF4-FFF2-40B4-BE49-F238E27FC236}">
                <a16:creationId xmlns:a16="http://schemas.microsoft.com/office/drawing/2014/main" id="{5422ACA3-5852-B559-1B3B-88DFE1DEC581}"/>
              </a:ext>
            </a:extLst>
          </p:cNvPr>
          <p:cNvSpPr txBox="1">
            <a:spLocks/>
          </p:cNvSpPr>
          <p:nvPr/>
        </p:nvSpPr>
        <p:spPr>
          <a:xfrm>
            <a:off x="4718962" y="2455705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Hasil </a:t>
            </a:r>
            <a:r>
              <a:rPr lang="en-ID" sz="1200" b="0" dirty="0" err="1"/>
              <a:t>Estimasi</a:t>
            </a:r>
            <a:r>
              <a:rPr lang="en-ID" sz="1200" b="0" dirty="0"/>
              <a:t> Random Effect Model</a:t>
            </a:r>
          </a:p>
        </p:txBody>
      </p:sp>
    </p:spTree>
    <p:extLst>
      <p:ext uri="{BB962C8B-B14F-4D97-AF65-F5344CB8AC3E}">
        <p14:creationId xmlns:p14="http://schemas.microsoft.com/office/powerpoint/2010/main" val="72120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2863" y="151404"/>
            <a:ext cx="4986438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Temuan Hasil Penelitian</a:t>
            </a:r>
            <a:endParaRPr sz="2400" dirty="0"/>
          </a:p>
        </p:txBody>
      </p:sp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177247" y="707989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Hasil Uji Chow</a:t>
            </a:r>
          </a:p>
        </p:txBody>
      </p:sp>
      <p:sp>
        <p:nvSpPr>
          <p:cNvPr id="15" name="Google Shape;491;p41">
            <a:extLst>
              <a:ext uri="{FF2B5EF4-FFF2-40B4-BE49-F238E27FC236}">
                <a16:creationId xmlns:a16="http://schemas.microsoft.com/office/drawing/2014/main" id="{B4F98F60-0EC4-5083-C583-F8D03E5673C4}"/>
              </a:ext>
            </a:extLst>
          </p:cNvPr>
          <p:cNvSpPr txBox="1">
            <a:spLocks/>
          </p:cNvSpPr>
          <p:nvPr/>
        </p:nvSpPr>
        <p:spPr>
          <a:xfrm>
            <a:off x="177247" y="2461952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Hasil Uji </a:t>
            </a:r>
            <a:r>
              <a:rPr lang="en-ID" sz="1200" b="0" dirty="0" err="1"/>
              <a:t>Haussman</a:t>
            </a:r>
            <a:endParaRPr lang="en-ID" sz="12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10FBAA-972C-1A75-ABEB-FC67C59CA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58491"/>
              </p:ext>
            </p:extLst>
          </p:nvPr>
        </p:nvGraphicFramePr>
        <p:xfrm>
          <a:off x="179512" y="1212928"/>
          <a:ext cx="4287738" cy="990946"/>
        </p:xfrm>
        <a:graphic>
          <a:graphicData uri="http://schemas.openxmlformats.org/drawingml/2006/table">
            <a:tbl>
              <a:tblPr firstRow="1" firstCol="1" bandRow="1">
                <a:tableStyleId>{8CF75425-26E1-434F-BE59-33832B432C46}</a:tableStyleId>
              </a:tblPr>
              <a:tblGrid>
                <a:gridCol w="1429246">
                  <a:extLst>
                    <a:ext uri="{9D8B030D-6E8A-4147-A177-3AD203B41FA5}">
                      <a16:colId xmlns:a16="http://schemas.microsoft.com/office/drawing/2014/main" val="3700194224"/>
                    </a:ext>
                  </a:extLst>
                </a:gridCol>
                <a:gridCol w="1429246">
                  <a:extLst>
                    <a:ext uri="{9D8B030D-6E8A-4147-A177-3AD203B41FA5}">
                      <a16:colId xmlns:a16="http://schemas.microsoft.com/office/drawing/2014/main" val="1902353507"/>
                    </a:ext>
                  </a:extLst>
                </a:gridCol>
                <a:gridCol w="1429246">
                  <a:extLst>
                    <a:ext uri="{9D8B030D-6E8A-4147-A177-3AD203B41FA5}">
                      <a16:colId xmlns:a16="http://schemas.microsoft.com/office/drawing/2014/main" val="2573489510"/>
                    </a:ext>
                  </a:extLst>
                </a:gridCol>
              </a:tblGrid>
              <a:tr h="471833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Effect Test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Statistic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622901"/>
                  </a:ext>
                </a:extLst>
              </a:tr>
              <a:tr h="471833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Cross-section 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12.822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4.365e</a:t>
                      </a:r>
                      <a:r>
                        <a:rPr lang="en-US" sz="1200" baseline="30000" dirty="0">
                          <a:effectLst/>
                        </a:rPr>
                        <a:t>-08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9811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8E80F1-5A86-6BAF-4C08-4F22BD7A2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95102"/>
              </p:ext>
            </p:extLst>
          </p:nvPr>
        </p:nvGraphicFramePr>
        <p:xfrm>
          <a:off x="166231" y="3095930"/>
          <a:ext cx="4363929" cy="1050628"/>
        </p:xfrm>
        <a:graphic>
          <a:graphicData uri="http://schemas.openxmlformats.org/drawingml/2006/table">
            <a:tbl>
              <a:tblPr firstRow="1" firstCol="1" bandRow="1">
                <a:tableStyleId>{8CF75425-26E1-434F-BE59-33832B432C46}</a:tableStyleId>
              </a:tblPr>
              <a:tblGrid>
                <a:gridCol w="1454643">
                  <a:extLst>
                    <a:ext uri="{9D8B030D-6E8A-4147-A177-3AD203B41FA5}">
                      <a16:colId xmlns:a16="http://schemas.microsoft.com/office/drawing/2014/main" val="2811915300"/>
                    </a:ext>
                  </a:extLst>
                </a:gridCol>
                <a:gridCol w="1454643">
                  <a:extLst>
                    <a:ext uri="{9D8B030D-6E8A-4147-A177-3AD203B41FA5}">
                      <a16:colId xmlns:a16="http://schemas.microsoft.com/office/drawing/2014/main" val="577698361"/>
                    </a:ext>
                  </a:extLst>
                </a:gridCol>
                <a:gridCol w="1454643">
                  <a:extLst>
                    <a:ext uri="{9D8B030D-6E8A-4147-A177-3AD203B41FA5}">
                      <a16:colId xmlns:a16="http://schemas.microsoft.com/office/drawing/2014/main" val="2733190851"/>
                    </a:ext>
                  </a:extLst>
                </a:gridCol>
              </a:tblGrid>
              <a:tr h="25719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Effect Test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Statistic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976574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Cross-section random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33.283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2.807e</a:t>
                      </a:r>
                      <a:r>
                        <a:rPr lang="en-US" sz="1200" baseline="30000" dirty="0">
                          <a:effectLst/>
                        </a:rPr>
                        <a:t>-07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0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2863" y="151404"/>
            <a:ext cx="4986438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Temuan Hasil Penelitian</a:t>
            </a:r>
            <a:endParaRPr sz="2400" dirty="0"/>
          </a:p>
        </p:txBody>
      </p:sp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177247" y="707989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Hasil </a:t>
            </a:r>
            <a:r>
              <a:rPr lang="en-ID" sz="1200" b="0" dirty="0" err="1"/>
              <a:t>Estimasi</a:t>
            </a:r>
            <a:r>
              <a:rPr lang="en-ID" sz="1200" b="0" dirty="0"/>
              <a:t> Model </a:t>
            </a:r>
            <a:r>
              <a:rPr lang="en-ID" sz="1200" b="0" dirty="0" err="1"/>
              <a:t>Terpilih</a:t>
            </a:r>
            <a:endParaRPr lang="en-ID" sz="1200" b="0" dirty="0"/>
          </a:p>
          <a:p>
            <a:pPr algn="l"/>
            <a:endParaRPr lang="en-ID" sz="1200" b="0" dirty="0"/>
          </a:p>
          <a:p>
            <a:pPr algn="l"/>
            <a:r>
              <a:rPr lang="en-ID" sz="1200" b="0" dirty="0"/>
              <a:t>Fixed Effect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F90772-7E6F-4D4F-CD74-A94E9293F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19685"/>
              </p:ext>
            </p:extLst>
          </p:nvPr>
        </p:nvGraphicFramePr>
        <p:xfrm>
          <a:off x="1187624" y="1293164"/>
          <a:ext cx="5973272" cy="3262980"/>
        </p:xfrm>
        <a:graphic>
          <a:graphicData uri="http://schemas.openxmlformats.org/drawingml/2006/table">
            <a:tbl>
              <a:tblPr firstRow="1" firstCol="1" bandRow="1">
                <a:tableStyleId>{8CF75425-26E1-434F-BE59-33832B432C46}</a:tableStyleId>
              </a:tblPr>
              <a:tblGrid>
                <a:gridCol w="1194068">
                  <a:extLst>
                    <a:ext uri="{9D8B030D-6E8A-4147-A177-3AD203B41FA5}">
                      <a16:colId xmlns:a16="http://schemas.microsoft.com/office/drawing/2014/main" val="3549865241"/>
                    </a:ext>
                  </a:extLst>
                </a:gridCol>
                <a:gridCol w="1194801">
                  <a:extLst>
                    <a:ext uri="{9D8B030D-6E8A-4147-A177-3AD203B41FA5}">
                      <a16:colId xmlns:a16="http://schemas.microsoft.com/office/drawing/2014/main" val="728599205"/>
                    </a:ext>
                  </a:extLst>
                </a:gridCol>
                <a:gridCol w="1194801">
                  <a:extLst>
                    <a:ext uri="{9D8B030D-6E8A-4147-A177-3AD203B41FA5}">
                      <a16:colId xmlns:a16="http://schemas.microsoft.com/office/drawing/2014/main" val="422935208"/>
                    </a:ext>
                  </a:extLst>
                </a:gridCol>
                <a:gridCol w="1194801">
                  <a:extLst>
                    <a:ext uri="{9D8B030D-6E8A-4147-A177-3AD203B41FA5}">
                      <a16:colId xmlns:a16="http://schemas.microsoft.com/office/drawing/2014/main" val="3224815116"/>
                    </a:ext>
                  </a:extLst>
                </a:gridCol>
                <a:gridCol w="1194801">
                  <a:extLst>
                    <a:ext uri="{9D8B030D-6E8A-4147-A177-3AD203B41FA5}">
                      <a16:colId xmlns:a16="http://schemas.microsoft.com/office/drawing/2014/main" val="2358553006"/>
                    </a:ext>
                  </a:extLst>
                </a:gridCol>
              </a:tblGrid>
              <a:tr h="2871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Estimate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Std. Error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t-value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Probabilitas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0883946"/>
                  </a:ext>
                </a:extLst>
              </a:tr>
              <a:tr h="6090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Ketimpangan Gender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26.084695 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12.620034 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2.0669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0.043835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949597"/>
                  </a:ext>
                </a:extLst>
              </a:tr>
              <a:tr h="6090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Kebebasan Ekonomi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0.278560  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0.092639 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3.0070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0.004089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2016062"/>
                  </a:ext>
                </a:extLst>
              </a:tr>
              <a:tr h="6090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Persepsi Korupsi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0.192114  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0.077197  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2.4886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0.016131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45687"/>
                  </a:ext>
                </a:extLst>
              </a:tr>
              <a:tr h="2871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640425"/>
                  </a:ext>
                </a:extLst>
              </a:tr>
              <a:tr h="2871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0.40187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34265"/>
                  </a:ext>
                </a:extLst>
              </a:tr>
              <a:tr h="2871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Adj.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0.30805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66289"/>
                  </a:ext>
                </a:extLst>
              </a:tr>
              <a:tr h="2871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F-Stat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11.4221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7.6565e</a:t>
                      </a:r>
                      <a:r>
                        <a:rPr lang="en-US" sz="1200" baseline="30000" dirty="0">
                          <a:effectLst/>
                        </a:rPr>
                        <a:t>-06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27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72" y="520718"/>
            <a:ext cx="3581312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Uji Asumsi Klasik</a:t>
            </a:r>
            <a:endParaRPr sz="2400" dirty="0"/>
          </a:p>
        </p:txBody>
      </p:sp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846672" y="981583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Uji </a:t>
            </a:r>
            <a:r>
              <a:rPr lang="en-ID" sz="1200" b="0" dirty="0" err="1"/>
              <a:t>Multikolinieritas</a:t>
            </a:r>
            <a:endParaRPr lang="en-ID" sz="12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1EF45A-1051-9D61-5F9C-A30D4515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57427"/>
              </p:ext>
            </p:extLst>
          </p:nvPr>
        </p:nvGraphicFramePr>
        <p:xfrm>
          <a:off x="827584" y="1419622"/>
          <a:ext cx="6696743" cy="2742295"/>
        </p:xfrm>
        <a:graphic>
          <a:graphicData uri="http://schemas.openxmlformats.org/drawingml/2006/table">
            <a:tbl>
              <a:tblPr firstRow="1" firstCol="1" bandRow="1">
                <a:tableStyleId>{8CF75425-26E1-434F-BE59-33832B432C46}</a:tableStyleId>
              </a:tblPr>
              <a:tblGrid>
                <a:gridCol w="1726641">
                  <a:extLst>
                    <a:ext uri="{9D8B030D-6E8A-4147-A177-3AD203B41FA5}">
                      <a16:colId xmlns:a16="http://schemas.microsoft.com/office/drawing/2014/main" val="963957106"/>
                    </a:ext>
                  </a:extLst>
                </a:gridCol>
                <a:gridCol w="1726641">
                  <a:extLst>
                    <a:ext uri="{9D8B030D-6E8A-4147-A177-3AD203B41FA5}">
                      <a16:colId xmlns:a16="http://schemas.microsoft.com/office/drawing/2014/main" val="917387121"/>
                    </a:ext>
                  </a:extLst>
                </a:gridCol>
                <a:gridCol w="1628287">
                  <a:extLst>
                    <a:ext uri="{9D8B030D-6E8A-4147-A177-3AD203B41FA5}">
                      <a16:colId xmlns:a16="http://schemas.microsoft.com/office/drawing/2014/main" val="1958035235"/>
                    </a:ext>
                  </a:extLst>
                </a:gridCol>
                <a:gridCol w="1615174">
                  <a:extLst>
                    <a:ext uri="{9D8B030D-6E8A-4147-A177-3AD203B41FA5}">
                      <a16:colId xmlns:a16="http://schemas.microsoft.com/office/drawing/2014/main" val="3842520369"/>
                    </a:ext>
                  </a:extLst>
                </a:gridCol>
              </a:tblGrid>
              <a:tr h="82447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Ketimpangan Gender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Kebebasan Ekonomi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Persepsi Korupsi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extLst>
                  <a:ext uri="{0D108BD9-81ED-4DB2-BD59-A6C34878D82A}">
                    <a16:rowId xmlns:a16="http://schemas.microsoft.com/office/drawing/2014/main" val="2101342169"/>
                  </a:ext>
                </a:extLst>
              </a:tr>
              <a:tr h="68557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Ketimpangan Gender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1.0000000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-0.2974356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-0.6582727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extLst>
                  <a:ext uri="{0D108BD9-81ED-4DB2-BD59-A6C34878D82A}">
                    <a16:rowId xmlns:a16="http://schemas.microsoft.com/office/drawing/2014/main" val="51080727"/>
                  </a:ext>
                </a:extLst>
              </a:tr>
              <a:tr h="68557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Kebebasan Ekonomi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-0.2974356  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1.0000000  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0.7012801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extLst>
                  <a:ext uri="{0D108BD9-81ED-4DB2-BD59-A6C34878D82A}">
                    <a16:rowId xmlns:a16="http://schemas.microsoft.com/office/drawing/2014/main" val="1095832888"/>
                  </a:ext>
                </a:extLst>
              </a:tr>
              <a:tr h="54667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Persepsi Korupsi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-0.6582727  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0.7012801  </a:t>
                      </a:r>
                      <a:endParaRPr lang="en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1.0000000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770" marR="62770" marT="0" marB="0" anchor="ctr"/>
                </a:tc>
                <a:extLst>
                  <a:ext uri="{0D108BD9-81ED-4DB2-BD59-A6C34878D82A}">
                    <a16:rowId xmlns:a16="http://schemas.microsoft.com/office/drawing/2014/main" val="294461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33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1;p41">
            <a:extLst>
              <a:ext uri="{FF2B5EF4-FFF2-40B4-BE49-F238E27FC236}">
                <a16:creationId xmlns:a16="http://schemas.microsoft.com/office/drawing/2014/main" id="{FD9BDF5D-8A10-A134-6121-F28914F5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72" y="520718"/>
            <a:ext cx="3581312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Uji Asumsi Klasik</a:t>
            </a:r>
            <a:endParaRPr sz="2400" dirty="0"/>
          </a:p>
        </p:txBody>
      </p:sp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846672" y="1011373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0" dirty="0"/>
              <a:t>Uji </a:t>
            </a:r>
            <a:r>
              <a:rPr lang="en-ID" sz="1200" b="0" dirty="0" err="1"/>
              <a:t>Heteroskesdasititas</a:t>
            </a:r>
            <a:endParaRPr lang="en-ID" sz="1200"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3DA92-8715-642C-D1CA-A998EBA3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580"/>
              </p:ext>
            </p:extLst>
          </p:nvPr>
        </p:nvGraphicFramePr>
        <p:xfrm>
          <a:off x="846672" y="1877928"/>
          <a:ext cx="4532590" cy="976440"/>
        </p:xfrm>
        <a:graphic>
          <a:graphicData uri="http://schemas.openxmlformats.org/drawingml/2006/table">
            <a:tbl>
              <a:tblPr firstRow="1" firstCol="1" bandRow="1">
                <a:tableStyleId>{8CF75425-26E1-434F-BE59-33832B432C46}</a:tableStyleId>
              </a:tblPr>
              <a:tblGrid>
                <a:gridCol w="1548606">
                  <a:extLst>
                    <a:ext uri="{9D8B030D-6E8A-4147-A177-3AD203B41FA5}">
                      <a16:colId xmlns:a16="http://schemas.microsoft.com/office/drawing/2014/main" val="538799002"/>
                    </a:ext>
                  </a:extLst>
                </a:gridCol>
                <a:gridCol w="1460637">
                  <a:extLst>
                    <a:ext uri="{9D8B030D-6E8A-4147-A177-3AD203B41FA5}">
                      <a16:colId xmlns:a16="http://schemas.microsoft.com/office/drawing/2014/main" val="487708377"/>
                    </a:ext>
                  </a:extLst>
                </a:gridCol>
                <a:gridCol w="1523347">
                  <a:extLst>
                    <a:ext uri="{9D8B030D-6E8A-4147-A177-3AD203B41FA5}">
                      <a16:colId xmlns:a16="http://schemas.microsoft.com/office/drawing/2014/main" val="3142182222"/>
                    </a:ext>
                  </a:extLst>
                </a:gridCol>
              </a:tblGrid>
              <a:tr h="73164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Breusch-Pagan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786424"/>
                  </a:ext>
                </a:extLst>
              </a:tr>
              <a:tr h="22573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4.0402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0.2572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10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179512" y="339502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2000" dirty="0" err="1"/>
              <a:t>Pembahasan</a:t>
            </a:r>
            <a:endParaRPr lang="en-ID" sz="2000" dirty="0"/>
          </a:p>
        </p:txBody>
      </p:sp>
      <p:sp>
        <p:nvSpPr>
          <p:cNvPr id="8" name="Google Shape;491;p41">
            <a:extLst>
              <a:ext uri="{FF2B5EF4-FFF2-40B4-BE49-F238E27FC236}">
                <a16:creationId xmlns:a16="http://schemas.microsoft.com/office/drawing/2014/main" id="{D1D5732C-AA58-0531-96DE-A31F1F2C1BFC}"/>
              </a:ext>
            </a:extLst>
          </p:cNvPr>
          <p:cNvSpPr txBox="1">
            <a:spLocks/>
          </p:cNvSpPr>
          <p:nvPr/>
        </p:nvSpPr>
        <p:spPr>
          <a:xfrm>
            <a:off x="-788592" y="1770970"/>
            <a:ext cx="9281024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algn="l">
              <a:spcAft>
                <a:spcPts val="600"/>
              </a:spcAft>
            </a:pP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</a:t>
            </a:r>
            <a:endParaRPr lang="en-ID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10260" indent="457200" algn="l">
              <a:spcAft>
                <a:spcPts val="600"/>
              </a:spcAft>
            </a:pP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hipotesis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Estimate 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0.278560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0.004089.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Artinya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0.278560 dan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berpengaruh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algn="l">
              <a:spcAft>
                <a:spcPts val="600"/>
              </a:spcAft>
            </a:pP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</a:t>
            </a:r>
            <a:endParaRPr lang="en-ID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10260" indent="457200" algn="l">
              <a:spcAft>
                <a:spcPts val="600"/>
              </a:spcAft>
            </a:pP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hipotesis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Estimate 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0.192114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0.016131.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Artinya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0.192114 dan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berpengaruh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491;p41">
            <a:extLst>
              <a:ext uri="{FF2B5EF4-FFF2-40B4-BE49-F238E27FC236}">
                <a16:creationId xmlns:a16="http://schemas.microsoft.com/office/drawing/2014/main" id="{14626316-61B8-AC6E-6E6C-A55D79C4C690}"/>
              </a:ext>
            </a:extLst>
          </p:cNvPr>
          <p:cNvSpPr txBox="1">
            <a:spLocks/>
          </p:cNvSpPr>
          <p:nvPr/>
        </p:nvSpPr>
        <p:spPr>
          <a:xfrm>
            <a:off x="-612576" y="516845"/>
            <a:ext cx="8928992" cy="16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algn="l">
              <a:spcAft>
                <a:spcPts val="600"/>
              </a:spcAft>
            </a:pP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</a:t>
            </a:r>
            <a:endParaRPr lang="en-ID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10260" indent="457200" algn="l">
              <a:spcAft>
                <a:spcPts val="600"/>
              </a:spcAft>
            </a:pP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hipotesis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Estimate 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26.084695 dan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0.043835.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Artinya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berpengraruh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26.084695 dan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berpengrauh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491;p41">
            <a:extLst>
              <a:ext uri="{FF2B5EF4-FFF2-40B4-BE49-F238E27FC236}">
                <a16:creationId xmlns:a16="http://schemas.microsoft.com/office/drawing/2014/main" id="{E96629ED-0FAF-88F8-B932-E489799C1A21}"/>
              </a:ext>
            </a:extLst>
          </p:cNvPr>
          <p:cNvSpPr txBox="1">
            <a:spLocks/>
          </p:cNvSpPr>
          <p:nvPr/>
        </p:nvSpPr>
        <p:spPr>
          <a:xfrm>
            <a:off x="-628200" y="3369275"/>
            <a:ext cx="9281024" cy="16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algn="l">
              <a:spcAft>
                <a:spcPts val="600"/>
              </a:spcAft>
            </a:pP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Ekonomi,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</a:t>
            </a:r>
            <a:endParaRPr lang="en-ID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10260" indent="457200" algn="l">
              <a:spcAft>
                <a:spcPts val="600"/>
              </a:spcAft>
            </a:pP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hipotesis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F-Stat 11.4221 dan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7.6565e</a:t>
            </a:r>
            <a:r>
              <a:rPr lang="en-US" sz="1050" b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-06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Artinya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Ekonomi,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berpengarus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Negara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05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US" sz="105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3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304380-F37A-7B9D-A0FE-AE713DE323CC}"/>
              </a:ext>
            </a:extLst>
          </p:cNvPr>
          <p:cNvSpPr/>
          <p:nvPr/>
        </p:nvSpPr>
        <p:spPr>
          <a:xfrm>
            <a:off x="5286130" y="829642"/>
            <a:ext cx="3892166" cy="1370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732A93-EFB8-219A-6931-93B99D8EF65F}"/>
              </a:ext>
            </a:extLst>
          </p:cNvPr>
          <p:cNvSpPr/>
          <p:nvPr/>
        </p:nvSpPr>
        <p:spPr>
          <a:xfrm>
            <a:off x="895858" y="2400988"/>
            <a:ext cx="3892166" cy="1370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45D8A-3350-D7EE-0766-25AFC39D4268}"/>
              </a:ext>
            </a:extLst>
          </p:cNvPr>
          <p:cNvSpPr/>
          <p:nvPr/>
        </p:nvSpPr>
        <p:spPr>
          <a:xfrm>
            <a:off x="906946" y="841084"/>
            <a:ext cx="3892166" cy="1370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15"/>
          </p:nvPr>
        </p:nvSpPr>
        <p:spPr>
          <a:xfrm>
            <a:off x="1187624" y="70923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546" name="Google Shape;546;p35"/>
          <p:cNvSpPr txBox="1">
            <a:spLocks noGrp="1"/>
          </p:cNvSpPr>
          <p:nvPr>
            <p:ph type="title"/>
          </p:nvPr>
        </p:nvSpPr>
        <p:spPr>
          <a:xfrm>
            <a:off x="2487003" y="960931"/>
            <a:ext cx="1868682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PENDAHULUAN</a:t>
            </a:r>
            <a:br>
              <a:rPr lang="en-ID" sz="1600" dirty="0"/>
            </a:br>
            <a:endParaRPr lang="en-ID" sz="1600"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subTitle" idx="1"/>
          </p:nvPr>
        </p:nvSpPr>
        <p:spPr>
          <a:xfrm>
            <a:off x="2056574" y="1407587"/>
            <a:ext cx="2742538" cy="55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200" dirty="0"/>
              <a:t>Latar Belakang, Rumusan Masalah, Tujuan Penelitian, dan Manfaat Penelitian</a:t>
            </a:r>
            <a:endParaRPr sz="1200"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title" idx="3"/>
          </p:nvPr>
        </p:nvSpPr>
        <p:spPr>
          <a:xfrm>
            <a:off x="1492471" y="2503750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METODOLOGI PENELITIAN</a:t>
            </a:r>
          </a:p>
        </p:txBody>
      </p:sp>
      <p:sp>
        <p:nvSpPr>
          <p:cNvPr id="550" name="Google Shape;550;p35"/>
          <p:cNvSpPr txBox="1">
            <a:spLocks noGrp="1"/>
          </p:cNvSpPr>
          <p:nvPr>
            <p:ph type="title" idx="5"/>
          </p:nvPr>
        </p:nvSpPr>
        <p:spPr>
          <a:xfrm>
            <a:off x="880559" y="971133"/>
            <a:ext cx="1478523" cy="555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BAB</a:t>
            </a:r>
            <a:endParaRPr sz="2800" dirty="0"/>
          </a:p>
        </p:txBody>
      </p:sp>
      <p:sp>
        <p:nvSpPr>
          <p:cNvPr id="555" name="Google Shape;555;p35"/>
          <p:cNvSpPr txBox="1">
            <a:spLocks noGrp="1"/>
          </p:cNvSpPr>
          <p:nvPr>
            <p:ph type="subTitle" idx="13"/>
          </p:nvPr>
        </p:nvSpPr>
        <p:spPr>
          <a:xfrm>
            <a:off x="1109875" y="3069443"/>
            <a:ext cx="2487314" cy="702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Data dan </a:t>
            </a:r>
            <a:r>
              <a:rPr lang="en-US" sz="1200" dirty="0" err="1"/>
              <a:t>Sumber</a:t>
            </a:r>
            <a:r>
              <a:rPr lang="en-US" sz="1200" dirty="0"/>
              <a:t> Data,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Data,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Data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EB7ABD-102B-6D2B-F7CC-76F653DD9854}"/>
              </a:ext>
            </a:extLst>
          </p:cNvPr>
          <p:cNvGrpSpPr/>
          <p:nvPr/>
        </p:nvGrpSpPr>
        <p:grpSpPr>
          <a:xfrm>
            <a:off x="-86819" y="0"/>
            <a:ext cx="982677" cy="5143500"/>
            <a:chOff x="0" y="0"/>
            <a:chExt cx="982677" cy="5143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419BAE-FB69-3183-4507-AA20C9C7E82C}"/>
                </a:ext>
              </a:extLst>
            </p:cNvPr>
            <p:cNvSpPr/>
            <p:nvPr/>
          </p:nvSpPr>
          <p:spPr>
            <a:xfrm>
              <a:off x="0" y="0"/>
              <a:ext cx="982677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457695-D586-56FC-5E76-3B1AD309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32" y="250897"/>
              <a:ext cx="674966" cy="674966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72DA3B-64F0-216D-3184-9607A1F10B5A}"/>
                </a:ext>
              </a:extLst>
            </p:cNvPr>
            <p:cNvGrpSpPr/>
            <p:nvPr/>
          </p:nvGrpSpPr>
          <p:grpSpPr>
            <a:xfrm>
              <a:off x="192690" y="1093695"/>
              <a:ext cx="720411" cy="3906649"/>
              <a:chOff x="8336817" y="1020209"/>
              <a:chExt cx="720411" cy="3906649"/>
            </a:xfrm>
          </p:grpSpPr>
          <p:pic>
            <p:nvPicPr>
              <p:cNvPr id="5" name="Picture 4" descr="C:\Users\HALAL\Downloads\kisspng-emblem-of-the-association-of-southeast-asian-natio-southeast-asia-5b207f3b0729d0.2226737715288563790294.png">
                <a:extLst>
                  <a:ext uri="{FF2B5EF4-FFF2-40B4-BE49-F238E27FC236}">
                    <a16:creationId xmlns:a16="http://schemas.microsoft.com/office/drawing/2014/main" id="{B4130887-925D-C1BA-130E-FE0AA5AD06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1020209"/>
                <a:ext cx="689394" cy="689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 descr="C:\Users\HALAL\Downloads\pngfind.com-indonesia-flag-png-1947112.png">
                <a:extLst>
                  <a:ext uri="{FF2B5EF4-FFF2-40B4-BE49-F238E27FC236}">
                    <a16:creationId xmlns:a16="http://schemas.microsoft.com/office/drawing/2014/main" id="{CD75BEB7-C8A1-798A-1E1B-6B95DAAA2C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1795791"/>
                <a:ext cx="591946" cy="39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C:\Users\HALAL\Downloads\kisspng-flag-of-malaysia-flag-of-indonesia-flag-patch-malisya-5b3ccadd87f2f6.2612039715307107495569.png">
                <a:extLst>
                  <a:ext uri="{FF2B5EF4-FFF2-40B4-BE49-F238E27FC236}">
                    <a16:creationId xmlns:a16="http://schemas.microsoft.com/office/drawing/2014/main" id="{DBF876B9-FBB9-BD5A-3558-5E47FEA04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2038350"/>
                <a:ext cx="682312" cy="8215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C:\Users\HALAL\Downloads\favpng_flag-of-thailand-thai-language-national-flag.png">
                <a:extLst>
                  <a:ext uri="{FF2B5EF4-FFF2-40B4-BE49-F238E27FC236}">
                    <a16:creationId xmlns:a16="http://schemas.microsoft.com/office/drawing/2014/main" id="{B57318BB-8271-4875-6969-9B1B13B1D0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2647950"/>
                <a:ext cx="591946" cy="591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9" descr="C:\Users\HALAL\Downloads\pngwing.com (2).png">
                <a:extLst>
                  <a:ext uri="{FF2B5EF4-FFF2-40B4-BE49-F238E27FC236}">
                    <a16:creationId xmlns:a16="http://schemas.microsoft.com/office/drawing/2014/main" id="{D3925B5E-8C24-B110-3E84-60FF3AA365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3996246"/>
                <a:ext cx="720411" cy="930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0" descr="C:\Users\HALAL\Downloads\pngwing.com (3).png">
                <a:extLst>
                  <a:ext uri="{FF2B5EF4-FFF2-40B4-BE49-F238E27FC236}">
                    <a16:creationId xmlns:a16="http://schemas.microsoft.com/office/drawing/2014/main" id="{1FDE6D0D-560A-A43F-B50D-D519F02E3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3219938"/>
                <a:ext cx="591946" cy="442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1" descr="C:\Users\HALAL\Downloads\kisspng-flag-of-cambodia-national-flag-khmer-cambodia-5b18fc1704d058.1426684315283640550197.png">
                <a:extLst>
                  <a:ext uri="{FF2B5EF4-FFF2-40B4-BE49-F238E27FC236}">
                    <a16:creationId xmlns:a16="http://schemas.microsoft.com/office/drawing/2014/main" id="{6E15C7CA-3314-C655-B216-C7AA124117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4163" y="3562350"/>
                <a:ext cx="682048" cy="760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Google Shape;548;p35">
            <a:extLst>
              <a:ext uri="{FF2B5EF4-FFF2-40B4-BE49-F238E27FC236}">
                <a16:creationId xmlns:a16="http://schemas.microsoft.com/office/drawing/2014/main" id="{97081EF0-71CE-72F7-277D-DAC345A2E51A}"/>
              </a:ext>
            </a:extLst>
          </p:cNvPr>
          <p:cNvSpPr txBox="1">
            <a:spLocks/>
          </p:cNvSpPr>
          <p:nvPr/>
        </p:nvSpPr>
        <p:spPr>
          <a:xfrm>
            <a:off x="5198630" y="834213"/>
            <a:ext cx="3002194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600" dirty="0"/>
              <a:t>TEMUAN PENELITIAN DAN PEMBAHASAN</a:t>
            </a:r>
          </a:p>
        </p:txBody>
      </p:sp>
      <p:sp>
        <p:nvSpPr>
          <p:cNvPr id="15" name="Google Shape;555;p35">
            <a:extLst>
              <a:ext uri="{FF2B5EF4-FFF2-40B4-BE49-F238E27FC236}">
                <a16:creationId xmlns:a16="http://schemas.microsoft.com/office/drawing/2014/main" id="{78AA165D-9B2B-9A0C-6D00-A771D2360411}"/>
              </a:ext>
            </a:extLst>
          </p:cNvPr>
          <p:cNvSpPr txBox="1">
            <a:spLocks/>
          </p:cNvSpPr>
          <p:nvPr/>
        </p:nvSpPr>
        <p:spPr>
          <a:xfrm>
            <a:off x="5281311" y="1415374"/>
            <a:ext cx="2876087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sz="1200" dirty="0"/>
              <a:t>Gambaran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r>
              <a:rPr lang="en-US" sz="1200" dirty="0"/>
              <a:t>, </a:t>
            </a:r>
            <a:r>
              <a:rPr lang="en-US" sz="1200" dirty="0" err="1"/>
              <a:t>Temuan</a:t>
            </a:r>
            <a:r>
              <a:rPr lang="en-US" sz="1200" dirty="0"/>
              <a:t> Hasil </a:t>
            </a:r>
            <a:r>
              <a:rPr lang="en-US" sz="1200" dirty="0" err="1"/>
              <a:t>Penelitian</a:t>
            </a:r>
            <a:r>
              <a:rPr lang="en-US" sz="1200" dirty="0"/>
              <a:t> dan </a:t>
            </a:r>
            <a:r>
              <a:rPr lang="en-US" sz="1200" dirty="0" err="1"/>
              <a:t>Pembahasan</a:t>
            </a:r>
            <a:endParaRPr lang="en-US" sz="1200" dirty="0"/>
          </a:p>
        </p:txBody>
      </p:sp>
      <p:sp>
        <p:nvSpPr>
          <p:cNvPr id="17" name="Google Shape;550;p35">
            <a:extLst>
              <a:ext uri="{FF2B5EF4-FFF2-40B4-BE49-F238E27FC236}">
                <a16:creationId xmlns:a16="http://schemas.microsoft.com/office/drawing/2014/main" id="{9CE92E92-C7B8-2CB6-8469-E8A3990C832A}"/>
              </a:ext>
            </a:extLst>
          </p:cNvPr>
          <p:cNvSpPr txBox="1">
            <a:spLocks/>
          </p:cNvSpPr>
          <p:nvPr/>
        </p:nvSpPr>
        <p:spPr>
          <a:xfrm>
            <a:off x="875740" y="1511991"/>
            <a:ext cx="1478523" cy="55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dirty="0"/>
              <a:t>01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A2A477-4520-85F8-3058-F91F58B9ED54}"/>
              </a:ext>
            </a:extLst>
          </p:cNvPr>
          <p:cNvGrpSpPr/>
          <p:nvPr/>
        </p:nvGrpSpPr>
        <p:grpSpPr>
          <a:xfrm>
            <a:off x="3320983" y="2590465"/>
            <a:ext cx="1483342" cy="1096279"/>
            <a:chOff x="1028140" y="1123533"/>
            <a:chExt cx="1483342" cy="1096279"/>
          </a:xfrm>
        </p:grpSpPr>
        <p:sp>
          <p:nvSpPr>
            <p:cNvPr id="31" name="Google Shape;550;p35">
              <a:extLst>
                <a:ext uri="{FF2B5EF4-FFF2-40B4-BE49-F238E27FC236}">
                  <a16:creationId xmlns:a16="http://schemas.microsoft.com/office/drawing/2014/main" id="{851C5CEE-998F-40A5-F4C3-217C4061F44B}"/>
                </a:ext>
              </a:extLst>
            </p:cNvPr>
            <p:cNvSpPr txBox="1">
              <a:spLocks/>
            </p:cNvSpPr>
            <p:nvPr/>
          </p:nvSpPr>
          <p:spPr>
            <a:xfrm>
              <a:off x="1032959" y="1123533"/>
              <a:ext cx="1478523" cy="555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M Serif Display"/>
                <a:buNone/>
                <a:defRPr sz="6000" b="1" i="0" u="none" strike="noStrike" cap="none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D" sz="2800" dirty="0"/>
                <a:t>BAB</a:t>
              </a:r>
            </a:p>
          </p:txBody>
        </p:sp>
        <p:sp>
          <p:nvSpPr>
            <p:cNvPr id="32" name="Google Shape;550;p35">
              <a:extLst>
                <a:ext uri="{FF2B5EF4-FFF2-40B4-BE49-F238E27FC236}">
                  <a16:creationId xmlns:a16="http://schemas.microsoft.com/office/drawing/2014/main" id="{139BBCEF-8CDE-2770-95D0-21E0FFB91CA9}"/>
                </a:ext>
              </a:extLst>
            </p:cNvPr>
            <p:cNvSpPr txBox="1">
              <a:spLocks/>
            </p:cNvSpPr>
            <p:nvPr/>
          </p:nvSpPr>
          <p:spPr>
            <a:xfrm>
              <a:off x="1028140" y="1664391"/>
              <a:ext cx="1478523" cy="555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M Serif Display"/>
                <a:buNone/>
                <a:defRPr sz="6000" b="1" i="0" u="none" strike="noStrike" cap="none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D" sz="2800" dirty="0"/>
                <a:t>03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3C2422-F00F-AA19-5CD3-53FA06DDEAAA}"/>
              </a:ext>
            </a:extLst>
          </p:cNvPr>
          <p:cNvGrpSpPr/>
          <p:nvPr/>
        </p:nvGrpSpPr>
        <p:grpSpPr>
          <a:xfrm>
            <a:off x="7740352" y="893098"/>
            <a:ext cx="1483342" cy="1096279"/>
            <a:chOff x="1028140" y="1123533"/>
            <a:chExt cx="1483342" cy="1096279"/>
          </a:xfrm>
        </p:grpSpPr>
        <p:sp>
          <p:nvSpPr>
            <p:cNvPr id="34" name="Google Shape;550;p35">
              <a:extLst>
                <a:ext uri="{FF2B5EF4-FFF2-40B4-BE49-F238E27FC236}">
                  <a16:creationId xmlns:a16="http://schemas.microsoft.com/office/drawing/2014/main" id="{6E647A6D-B3C4-4EA3-31D2-372CBBF69F24}"/>
                </a:ext>
              </a:extLst>
            </p:cNvPr>
            <p:cNvSpPr txBox="1">
              <a:spLocks/>
            </p:cNvSpPr>
            <p:nvPr/>
          </p:nvSpPr>
          <p:spPr>
            <a:xfrm>
              <a:off x="1032959" y="1123533"/>
              <a:ext cx="1478523" cy="555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M Serif Display"/>
                <a:buNone/>
                <a:defRPr sz="6000" b="1" i="0" u="none" strike="noStrike" cap="none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D" sz="2800" dirty="0"/>
                <a:t>BAB</a:t>
              </a:r>
            </a:p>
          </p:txBody>
        </p:sp>
        <p:sp>
          <p:nvSpPr>
            <p:cNvPr id="35" name="Google Shape;550;p35">
              <a:extLst>
                <a:ext uri="{FF2B5EF4-FFF2-40B4-BE49-F238E27FC236}">
                  <a16:creationId xmlns:a16="http://schemas.microsoft.com/office/drawing/2014/main" id="{51DA9277-F680-DEE2-DED3-04014C68273D}"/>
                </a:ext>
              </a:extLst>
            </p:cNvPr>
            <p:cNvSpPr txBox="1">
              <a:spLocks/>
            </p:cNvSpPr>
            <p:nvPr/>
          </p:nvSpPr>
          <p:spPr>
            <a:xfrm>
              <a:off x="1028140" y="1664391"/>
              <a:ext cx="1478523" cy="555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M Serif Display"/>
                <a:buNone/>
                <a:defRPr sz="6000" b="1" i="0" u="none" strike="noStrike" cap="none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D" sz="2800" dirty="0"/>
                <a:t>04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E2676FA-A76E-1D82-A6D4-93BBAED897AC}"/>
              </a:ext>
            </a:extLst>
          </p:cNvPr>
          <p:cNvSpPr/>
          <p:nvPr/>
        </p:nvSpPr>
        <p:spPr>
          <a:xfrm>
            <a:off x="5298614" y="2489851"/>
            <a:ext cx="3892166" cy="12230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22E43C-255F-870D-6732-E7EB5E715FF4}"/>
              </a:ext>
            </a:extLst>
          </p:cNvPr>
          <p:cNvGrpSpPr/>
          <p:nvPr/>
        </p:nvGrpSpPr>
        <p:grpSpPr>
          <a:xfrm>
            <a:off x="7824507" y="2605984"/>
            <a:ext cx="1483342" cy="1096279"/>
            <a:chOff x="1028140" y="1123533"/>
            <a:chExt cx="1483342" cy="1096279"/>
          </a:xfrm>
        </p:grpSpPr>
        <p:sp>
          <p:nvSpPr>
            <p:cNvPr id="38" name="Google Shape;550;p35">
              <a:extLst>
                <a:ext uri="{FF2B5EF4-FFF2-40B4-BE49-F238E27FC236}">
                  <a16:creationId xmlns:a16="http://schemas.microsoft.com/office/drawing/2014/main" id="{BC077610-21E9-9738-13F0-4D820486D9B6}"/>
                </a:ext>
              </a:extLst>
            </p:cNvPr>
            <p:cNvSpPr txBox="1">
              <a:spLocks/>
            </p:cNvSpPr>
            <p:nvPr/>
          </p:nvSpPr>
          <p:spPr>
            <a:xfrm>
              <a:off x="1032959" y="1123533"/>
              <a:ext cx="1478523" cy="555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M Serif Display"/>
                <a:buNone/>
                <a:defRPr sz="6000" b="1" i="0" u="none" strike="noStrike" cap="none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D" sz="2800" dirty="0"/>
                <a:t>BAB</a:t>
              </a:r>
            </a:p>
          </p:txBody>
        </p:sp>
        <p:sp>
          <p:nvSpPr>
            <p:cNvPr id="39" name="Google Shape;550;p35">
              <a:extLst>
                <a:ext uri="{FF2B5EF4-FFF2-40B4-BE49-F238E27FC236}">
                  <a16:creationId xmlns:a16="http://schemas.microsoft.com/office/drawing/2014/main" id="{CB347B37-FD0E-1A84-2FC0-F7E6A61B03A8}"/>
                </a:ext>
              </a:extLst>
            </p:cNvPr>
            <p:cNvSpPr txBox="1">
              <a:spLocks/>
            </p:cNvSpPr>
            <p:nvPr/>
          </p:nvSpPr>
          <p:spPr>
            <a:xfrm>
              <a:off x="1028140" y="1664391"/>
              <a:ext cx="1478523" cy="555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DM Serif Display"/>
                <a:buNone/>
                <a:defRPr sz="6000" b="1" i="0" u="none" strike="noStrike" cap="none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D" sz="2800" dirty="0"/>
                <a:t>05</a:t>
              </a:r>
            </a:p>
          </p:txBody>
        </p:sp>
      </p:grpSp>
      <p:sp>
        <p:nvSpPr>
          <p:cNvPr id="40" name="Google Shape;545;p35">
            <a:extLst>
              <a:ext uri="{FF2B5EF4-FFF2-40B4-BE49-F238E27FC236}">
                <a16:creationId xmlns:a16="http://schemas.microsoft.com/office/drawing/2014/main" id="{3C6B9E6E-36E2-ACD4-DBC5-39CB14D60997}"/>
              </a:ext>
            </a:extLst>
          </p:cNvPr>
          <p:cNvSpPr txBox="1">
            <a:spLocks/>
          </p:cNvSpPr>
          <p:nvPr/>
        </p:nvSpPr>
        <p:spPr>
          <a:xfrm>
            <a:off x="5384637" y="2590465"/>
            <a:ext cx="1787400" cy="38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PENUTUPAN</a:t>
            </a:r>
            <a:endParaRPr lang="en-ID" sz="1600" dirty="0"/>
          </a:p>
        </p:txBody>
      </p:sp>
      <p:sp>
        <p:nvSpPr>
          <p:cNvPr id="41" name="Google Shape;554;p35">
            <a:extLst>
              <a:ext uri="{FF2B5EF4-FFF2-40B4-BE49-F238E27FC236}">
                <a16:creationId xmlns:a16="http://schemas.microsoft.com/office/drawing/2014/main" id="{14CA2F4B-3777-D6E4-4CBD-0D3160C912F4}"/>
              </a:ext>
            </a:extLst>
          </p:cNvPr>
          <p:cNvSpPr txBox="1">
            <a:spLocks/>
          </p:cNvSpPr>
          <p:nvPr/>
        </p:nvSpPr>
        <p:spPr>
          <a:xfrm>
            <a:off x="5415683" y="3070822"/>
            <a:ext cx="1787399" cy="51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None/>
              <a:defRPr sz="13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ID" sz="1200" dirty="0"/>
              <a:t>Kesimpulan dan Saran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903113" y="2126042"/>
            <a:ext cx="3965921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Penutup</a:t>
            </a:r>
            <a:endParaRPr sz="3600"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title" idx="2"/>
          </p:nvPr>
        </p:nvSpPr>
        <p:spPr>
          <a:xfrm>
            <a:off x="992134" y="1333605"/>
            <a:ext cx="4220654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V</a:t>
            </a:r>
            <a:endParaRPr dirty="0"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65" name="Google Shape;565;p36"/>
            <p:cNvSpPr/>
            <p:nvPr/>
          </p:nvSpPr>
          <p:spPr>
            <a:xfrm>
              <a:off x="5169700" y="601682"/>
              <a:ext cx="476868" cy="2152217"/>
            </a:xfrm>
            <a:custGeom>
              <a:avLst/>
              <a:gdLst/>
              <a:ahLst/>
              <a:cxnLst/>
              <a:rect l="l" t="t" r="r" b="b"/>
              <a:pathLst>
                <a:path w="11375" h="51338" fill="none" extrusionOk="0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169700" y="601682"/>
              <a:ext cx="472676" cy="2152217"/>
            </a:xfrm>
            <a:custGeom>
              <a:avLst/>
              <a:gdLst/>
              <a:ahLst/>
              <a:cxnLst/>
              <a:rect l="l" t="t" r="r" b="b"/>
              <a:pathLst>
                <a:path w="11275" h="51338" extrusionOk="0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489643" y="2579012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extrusionOk="0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02518" y="2497893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fill="none" extrusionOk="0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224240" y="440870"/>
              <a:ext cx="964930" cy="861465"/>
            </a:xfrm>
            <a:custGeom>
              <a:avLst/>
              <a:gdLst/>
              <a:ahLst/>
              <a:cxnLst/>
              <a:rect l="l" t="t" r="r" b="b"/>
              <a:pathLst>
                <a:path w="23017" h="20549" fill="none" extrusionOk="0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2518" y="2579012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fill="none" extrusionOk="0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89643" y="2497893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extrusionOk="0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24240" y="440870"/>
              <a:ext cx="964930" cy="861465"/>
            </a:xfrm>
            <a:custGeom>
              <a:avLst/>
              <a:gdLst/>
              <a:ahLst/>
              <a:cxnLst/>
              <a:rect l="l" t="t" r="r" b="b"/>
              <a:pathLst>
                <a:path w="23017" h="20549" extrusionOk="0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881450" y="430096"/>
              <a:ext cx="683882" cy="895548"/>
            </a:xfrm>
            <a:custGeom>
              <a:avLst/>
              <a:gdLst/>
              <a:ahLst/>
              <a:cxnLst/>
              <a:rect l="l" t="t" r="r" b="b"/>
              <a:pathLst>
                <a:path w="16313" h="21362" extrusionOk="0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881450" y="407291"/>
              <a:ext cx="683882" cy="941202"/>
            </a:xfrm>
            <a:custGeom>
              <a:avLst/>
              <a:gdLst/>
              <a:ahLst/>
              <a:cxnLst/>
              <a:rect l="l" t="t" r="r" b="b"/>
              <a:pathLst>
                <a:path w="16313" h="22451" fill="none" extrusionOk="0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76" name="Google Shape;576;p36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avLst/>
                <a:gdLst/>
                <a:ahLst/>
                <a:cxnLst/>
                <a:rect l="l" t="t" r="r" b="b"/>
                <a:pathLst>
                  <a:path w="144426" h="77041" extrusionOk="0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6" h="27253" extrusionOk="0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5" h="27253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7948" extrusionOk="0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8147" fill="none" extrusionOk="0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66327" extrusionOk="0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72420" fill="none" extrusionOk="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66327" extrusionOk="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72420" fill="none" extrusionOk="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36"/>
            <p:cNvSpPr/>
            <p:nvPr/>
          </p:nvSpPr>
          <p:spPr>
            <a:xfrm>
              <a:off x="2152500" y="1757375"/>
              <a:ext cx="199025" cy="1679073"/>
            </a:xfrm>
            <a:custGeom>
              <a:avLst/>
              <a:gdLst/>
              <a:ahLst/>
              <a:cxnLst/>
              <a:rect l="l" t="t" r="r" b="b"/>
              <a:pathLst>
                <a:path w="7473" h="63046" extrusionOk="0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179512" y="339502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2000" dirty="0"/>
              <a:t>Kesimpulan</a:t>
            </a:r>
          </a:p>
        </p:txBody>
      </p:sp>
      <p:sp>
        <p:nvSpPr>
          <p:cNvPr id="8" name="Google Shape;491;p41">
            <a:extLst>
              <a:ext uri="{FF2B5EF4-FFF2-40B4-BE49-F238E27FC236}">
                <a16:creationId xmlns:a16="http://schemas.microsoft.com/office/drawing/2014/main" id="{D1D5732C-AA58-0531-96DE-A31F1F2C1BFC}"/>
              </a:ext>
            </a:extLst>
          </p:cNvPr>
          <p:cNvSpPr txBox="1">
            <a:spLocks/>
          </p:cNvSpPr>
          <p:nvPr/>
        </p:nvSpPr>
        <p:spPr>
          <a:xfrm>
            <a:off x="-788592" y="1770970"/>
            <a:ext cx="9281024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algn="l">
              <a:spcAft>
                <a:spcPts val="600"/>
              </a:spcAft>
            </a:pP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491;p41">
            <a:extLst>
              <a:ext uri="{FF2B5EF4-FFF2-40B4-BE49-F238E27FC236}">
                <a16:creationId xmlns:a16="http://schemas.microsoft.com/office/drawing/2014/main" id="{14626316-61B8-AC6E-6E6C-A55D79C4C690}"/>
              </a:ext>
            </a:extLst>
          </p:cNvPr>
          <p:cNvSpPr txBox="1">
            <a:spLocks/>
          </p:cNvSpPr>
          <p:nvPr/>
        </p:nvSpPr>
        <p:spPr>
          <a:xfrm>
            <a:off x="107504" y="1969709"/>
            <a:ext cx="8928992" cy="16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Aft>
                <a:spcPts val="600"/>
              </a:spcAf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berpengaruh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menunjukkan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arah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positif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kepercayaan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30% di negara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diteliti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menjelaskan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terjadi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negara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diteliti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Estimate 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26.084695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0.043835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di negara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menunjukan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arah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positif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kepercayaan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30% di negara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diteliti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menjelaskan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semakin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terbukanya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Estimate 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26.084695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0.043835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Nasional.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berpengaruh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menunjukkan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arah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positif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kepercayaan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30% di negara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diteliti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arti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jika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semakin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berkurang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praktik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negara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Estimate 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0.192114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0.016131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Nasional.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Ketimpangan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Gender,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Kebebasan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Ekonomi,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Korupsi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signifikan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bersama-sama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F-Stat 11.4221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probabilitas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7.6565e</a:t>
            </a:r>
            <a:r>
              <a:rPr lang="en-US" sz="1400" b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-06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Nasional di negara-negara yang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diteliti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terjadi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perubahan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ketimpangan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gender,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kebebasan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ekonomi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korupsi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bersamaan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Daya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Saing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Nasional.</a:t>
            </a:r>
            <a:endParaRPr lang="en-ID" sz="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491;p41">
            <a:extLst>
              <a:ext uri="{FF2B5EF4-FFF2-40B4-BE49-F238E27FC236}">
                <a16:creationId xmlns:a16="http://schemas.microsoft.com/office/drawing/2014/main" id="{E96629ED-0FAF-88F8-B932-E489799C1A21}"/>
              </a:ext>
            </a:extLst>
          </p:cNvPr>
          <p:cNvSpPr txBox="1">
            <a:spLocks/>
          </p:cNvSpPr>
          <p:nvPr/>
        </p:nvSpPr>
        <p:spPr>
          <a:xfrm>
            <a:off x="-628200" y="3369275"/>
            <a:ext cx="9281024" cy="16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algn="l">
              <a:spcAft>
                <a:spcPts val="600"/>
              </a:spcAft>
            </a:pP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1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1;p41">
            <a:extLst>
              <a:ext uri="{FF2B5EF4-FFF2-40B4-BE49-F238E27FC236}">
                <a16:creationId xmlns:a16="http://schemas.microsoft.com/office/drawing/2014/main" id="{0966F302-252B-095C-94D0-70CA43AE5F26}"/>
              </a:ext>
            </a:extLst>
          </p:cNvPr>
          <p:cNvSpPr txBox="1">
            <a:spLocks/>
          </p:cNvSpPr>
          <p:nvPr/>
        </p:nvSpPr>
        <p:spPr>
          <a:xfrm>
            <a:off x="114400" y="174189"/>
            <a:ext cx="2736304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2000" dirty="0"/>
              <a:t>Saran</a:t>
            </a:r>
          </a:p>
        </p:txBody>
      </p:sp>
      <p:sp>
        <p:nvSpPr>
          <p:cNvPr id="8" name="Google Shape;491;p41">
            <a:extLst>
              <a:ext uri="{FF2B5EF4-FFF2-40B4-BE49-F238E27FC236}">
                <a16:creationId xmlns:a16="http://schemas.microsoft.com/office/drawing/2014/main" id="{D1D5732C-AA58-0531-96DE-A31F1F2C1BFC}"/>
              </a:ext>
            </a:extLst>
          </p:cNvPr>
          <p:cNvSpPr txBox="1">
            <a:spLocks/>
          </p:cNvSpPr>
          <p:nvPr/>
        </p:nvSpPr>
        <p:spPr>
          <a:xfrm>
            <a:off x="-788592" y="1770970"/>
            <a:ext cx="9281024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2" algn="l">
              <a:spcAft>
                <a:spcPts val="600"/>
              </a:spcAft>
            </a:pP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491;p41">
            <a:extLst>
              <a:ext uri="{FF2B5EF4-FFF2-40B4-BE49-F238E27FC236}">
                <a16:creationId xmlns:a16="http://schemas.microsoft.com/office/drawing/2014/main" id="{14626316-61B8-AC6E-6E6C-A55D79C4C690}"/>
              </a:ext>
            </a:extLst>
          </p:cNvPr>
          <p:cNvSpPr txBox="1">
            <a:spLocks/>
          </p:cNvSpPr>
          <p:nvPr/>
        </p:nvSpPr>
        <p:spPr>
          <a:xfrm>
            <a:off x="107504" y="1969709"/>
            <a:ext cx="8928992" cy="16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spcAft>
                <a:spcPts val="600"/>
              </a:spcAf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Pemerintah</a:t>
            </a: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Walaupun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positif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Nasional.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Mengurangi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tetap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laki-laki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perempuan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Diantaranya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peningkatan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indicator Kesehatan,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pemberdayaan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edukasi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), dan status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representasi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politik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ketenagakerjaan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berkurangnya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diskriminasi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menghasilkan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sumber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laki-laki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perempuan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internasional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terbuka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kebijakan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mendorong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pemahaman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penghargaan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public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apreiatif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hak-hak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didasarkan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(1)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pribadi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(2)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pertukaran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sukarela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dikoordinasikan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oleh pasar (3)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memasuki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berkompetisi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pasar (4)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perindungan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pribadi-pribadi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harta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benda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milik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rakyat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agresi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pihak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lain. Karena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membuka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pasar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terbuka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lapangan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terbuka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luas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Mengurangi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praktik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berpengaruh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peningkatan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pemerintah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menyusun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kebijakan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menurunkan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tingkat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terlaksana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Karena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prningkatan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Nasional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otomatis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12 pilar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institusi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infrastuktur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makro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kesehatan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pendidikan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tinggi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pelatihan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pasar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efisien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pasar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tenaga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berfungsi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berkembangnya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pasar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keuangan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ukuran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pasar domestic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luar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negeri,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meningkatnya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kemampuan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bisnis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meningkatnya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inovasi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Masyarakat</a:t>
            </a: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Mayarakat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menyadari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manusia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laki-laki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perempuan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Masyarakat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menyadari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kebijakan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memerangi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kemiskinan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Masyarakat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berkontrubi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peningkatkan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mengurangi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praktik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lingkungan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masyarakat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Selanjutnya</a:t>
            </a:r>
            <a:endParaRPr lang="en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terbaru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kondisi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terbaru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variabel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variabel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lain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memperluas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wawasan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000" b="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pandangan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0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wawasan</a:t>
            </a:r>
            <a:r>
              <a:rPr lang="en-US" sz="10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lain.</a:t>
            </a:r>
            <a:endParaRPr lang="en-ID" sz="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4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>
            <a:spLocks noGrp="1"/>
          </p:cNvSpPr>
          <p:nvPr>
            <p:ph type="title" idx="5"/>
          </p:nvPr>
        </p:nvSpPr>
        <p:spPr>
          <a:xfrm>
            <a:off x="1763688" y="1851670"/>
            <a:ext cx="5025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TERIMA KASIH</a:t>
            </a:r>
            <a:endParaRPr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3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1222597" y="2037783"/>
            <a:ext cx="3965921" cy="821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PENDAHULUAN</a:t>
            </a:r>
            <a:endParaRPr sz="3600"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title" idx="2"/>
          </p:nvPr>
        </p:nvSpPr>
        <p:spPr>
          <a:xfrm>
            <a:off x="1331640" y="1327777"/>
            <a:ext cx="2732884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I.</a:t>
            </a:r>
            <a:endParaRPr dirty="0"/>
          </a:p>
        </p:txBody>
      </p:sp>
      <p:grpSp>
        <p:nvGrpSpPr>
          <p:cNvPr id="575" name="Google Shape;575;p36"/>
          <p:cNvGrpSpPr/>
          <p:nvPr/>
        </p:nvGrpSpPr>
        <p:grpSpPr>
          <a:xfrm>
            <a:off x="4788024" y="3075806"/>
            <a:ext cx="3378805" cy="1887629"/>
            <a:chOff x="175855" y="1545896"/>
            <a:chExt cx="3924386" cy="2506620"/>
          </a:xfrm>
        </p:grpSpPr>
        <p:grpSp>
          <p:nvGrpSpPr>
            <p:cNvPr id="576" name="Google Shape;576;p36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avLst/>
                <a:gdLst/>
                <a:ahLst/>
                <a:cxnLst/>
                <a:rect l="l" t="t" r="r" b="b"/>
                <a:pathLst>
                  <a:path w="144426" h="77041" extrusionOk="0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6" h="27253" extrusionOk="0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5" h="27253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7948" extrusionOk="0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8147" fill="none" extrusionOk="0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66327" extrusionOk="0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72420" fill="none" extrusionOk="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66327" extrusionOk="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72420" fill="none" extrusionOk="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36"/>
            <p:cNvSpPr/>
            <p:nvPr/>
          </p:nvSpPr>
          <p:spPr>
            <a:xfrm>
              <a:off x="2152500" y="1757375"/>
              <a:ext cx="199025" cy="1679073"/>
            </a:xfrm>
            <a:custGeom>
              <a:avLst/>
              <a:gdLst/>
              <a:ahLst/>
              <a:cxnLst/>
              <a:rect l="l" t="t" r="r" b="b"/>
              <a:pathLst>
                <a:path w="7473" h="63046" extrusionOk="0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DA73E7E-FAA2-197E-70E5-9EAB69829A99}"/>
              </a:ext>
            </a:extLst>
          </p:cNvPr>
          <p:cNvGrpSpPr/>
          <p:nvPr/>
        </p:nvGrpSpPr>
        <p:grpSpPr>
          <a:xfrm>
            <a:off x="-86819" y="0"/>
            <a:ext cx="982677" cy="5143500"/>
            <a:chOff x="0" y="0"/>
            <a:chExt cx="982677" cy="5143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04001E-489D-110E-6498-09261AB1FCCA}"/>
                </a:ext>
              </a:extLst>
            </p:cNvPr>
            <p:cNvSpPr/>
            <p:nvPr/>
          </p:nvSpPr>
          <p:spPr>
            <a:xfrm>
              <a:off x="0" y="0"/>
              <a:ext cx="982677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407ACE-318E-47CF-316A-91084F2A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32" y="250897"/>
              <a:ext cx="674966" cy="67496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99B1D2-E7A4-D1A6-169A-23698E481B50}"/>
                </a:ext>
              </a:extLst>
            </p:cNvPr>
            <p:cNvGrpSpPr/>
            <p:nvPr/>
          </p:nvGrpSpPr>
          <p:grpSpPr>
            <a:xfrm>
              <a:off x="192690" y="1093695"/>
              <a:ext cx="720411" cy="3906649"/>
              <a:chOff x="8336817" y="1020209"/>
              <a:chExt cx="720411" cy="3906649"/>
            </a:xfrm>
          </p:grpSpPr>
          <p:pic>
            <p:nvPicPr>
              <p:cNvPr id="6" name="Picture 5" descr="C:\Users\HALAL\Downloads\kisspng-emblem-of-the-association-of-southeast-asian-natio-southeast-asia-5b207f3b0729d0.2226737715288563790294.png">
                <a:extLst>
                  <a:ext uri="{FF2B5EF4-FFF2-40B4-BE49-F238E27FC236}">
                    <a16:creationId xmlns:a16="http://schemas.microsoft.com/office/drawing/2014/main" id="{70C5D3D6-74D6-2A42-BE93-49B771A0D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1020209"/>
                <a:ext cx="689394" cy="689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C:\Users\HALAL\Downloads\pngfind.com-indonesia-flag-png-1947112.png">
                <a:extLst>
                  <a:ext uri="{FF2B5EF4-FFF2-40B4-BE49-F238E27FC236}">
                    <a16:creationId xmlns:a16="http://schemas.microsoft.com/office/drawing/2014/main" id="{DC1A883D-657E-F6CB-9D5F-CB96E4B03F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1795791"/>
                <a:ext cx="591946" cy="39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C:\Users\HALAL\Downloads\kisspng-flag-of-malaysia-flag-of-indonesia-flag-patch-malisya-5b3ccadd87f2f6.2612039715307107495569.png">
                <a:extLst>
                  <a:ext uri="{FF2B5EF4-FFF2-40B4-BE49-F238E27FC236}">
                    <a16:creationId xmlns:a16="http://schemas.microsoft.com/office/drawing/2014/main" id="{E5626E1A-A613-FA50-008E-B6D76EECB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2038350"/>
                <a:ext cx="682312" cy="8215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C:\Users\HALAL\Downloads\favpng_flag-of-thailand-thai-language-national-flag.png">
                <a:extLst>
                  <a:ext uri="{FF2B5EF4-FFF2-40B4-BE49-F238E27FC236}">
                    <a16:creationId xmlns:a16="http://schemas.microsoft.com/office/drawing/2014/main" id="{712200D0-449E-A2B8-B73D-6BC39E872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2647950"/>
                <a:ext cx="591946" cy="591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C:\Users\HALAL\Downloads\pngwing.com (2).png">
                <a:extLst>
                  <a:ext uri="{FF2B5EF4-FFF2-40B4-BE49-F238E27FC236}">
                    <a16:creationId xmlns:a16="http://schemas.microsoft.com/office/drawing/2014/main" id="{73933EB1-F8DB-50BB-54D3-20D341EAF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3996246"/>
                <a:ext cx="720411" cy="930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C:\Users\HALAL\Downloads\pngwing.com (3).png">
                <a:extLst>
                  <a:ext uri="{FF2B5EF4-FFF2-40B4-BE49-F238E27FC236}">
                    <a16:creationId xmlns:a16="http://schemas.microsoft.com/office/drawing/2014/main" id="{591F4237-305B-8B6F-3FF5-7F7615FB24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3219938"/>
                <a:ext cx="591946" cy="442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C:\Users\HALAL\Downloads\kisspng-flag-of-cambodia-national-flag-khmer-cambodia-5b18fc1704d058.1426684315283640550197.png">
                <a:extLst>
                  <a:ext uri="{FF2B5EF4-FFF2-40B4-BE49-F238E27FC236}">
                    <a16:creationId xmlns:a16="http://schemas.microsoft.com/office/drawing/2014/main" id="{43712B70-C46D-823C-ED8E-FD7B17F7A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4163" y="3562350"/>
                <a:ext cx="682048" cy="760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>
            <a:spLocks noGrp="1"/>
          </p:cNvSpPr>
          <p:nvPr>
            <p:ph type="title" idx="5"/>
          </p:nvPr>
        </p:nvSpPr>
        <p:spPr>
          <a:xfrm>
            <a:off x="931322" y="195486"/>
            <a:ext cx="5025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LATAR BELAKANG</a:t>
            </a:r>
            <a:endParaRPr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347C1F-E21F-DA5F-5E9F-ABDA1DC718BE}"/>
              </a:ext>
            </a:extLst>
          </p:cNvPr>
          <p:cNvGrpSpPr/>
          <p:nvPr/>
        </p:nvGrpSpPr>
        <p:grpSpPr>
          <a:xfrm>
            <a:off x="-86819" y="0"/>
            <a:ext cx="982677" cy="5143500"/>
            <a:chOff x="0" y="0"/>
            <a:chExt cx="982677" cy="5143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EC541E-BB6F-1B1A-3079-910CC056F883}"/>
                </a:ext>
              </a:extLst>
            </p:cNvPr>
            <p:cNvSpPr/>
            <p:nvPr/>
          </p:nvSpPr>
          <p:spPr>
            <a:xfrm>
              <a:off x="0" y="0"/>
              <a:ext cx="982677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1AFE1B-3828-E046-B5EA-E62CE329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32" y="250897"/>
              <a:ext cx="674966" cy="67496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355501-A046-F756-A229-CB5F4C0817A7}"/>
                </a:ext>
              </a:extLst>
            </p:cNvPr>
            <p:cNvGrpSpPr/>
            <p:nvPr/>
          </p:nvGrpSpPr>
          <p:grpSpPr>
            <a:xfrm>
              <a:off x="192690" y="1093695"/>
              <a:ext cx="720411" cy="3906649"/>
              <a:chOff x="8336817" y="1020209"/>
              <a:chExt cx="720411" cy="3906649"/>
            </a:xfrm>
          </p:grpSpPr>
          <p:pic>
            <p:nvPicPr>
              <p:cNvPr id="6" name="Picture 5" descr="C:\Users\HALAL\Downloads\kisspng-emblem-of-the-association-of-southeast-asian-natio-southeast-asia-5b207f3b0729d0.2226737715288563790294.png">
                <a:extLst>
                  <a:ext uri="{FF2B5EF4-FFF2-40B4-BE49-F238E27FC236}">
                    <a16:creationId xmlns:a16="http://schemas.microsoft.com/office/drawing/2014/main" id="{C07B0E3A-0C87-7B3A-8490-1599720BA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1020209"/>
                <a:ext cx="689394" cy="689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C:\Users\HALAL\Downloads\pngfind.com-indonesia-flag-png-1947112.png">
                <a:extLst>
                  <a:ext uri="{FF2B5EF4-FFF2-40B4-BE49-F238E27FC236}">
                    <a16:creationId xmlns:a16="http://schemas.microsoft.com/office/drawing/2014/main" id="{508F8421-38F1-4C1F-5D29-972EF4B3F7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1795791"/>
                <a:ext cx="591946" cy="39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C:\Users\HALAL\Downloads\kisspng-flag-of-malaysia-flag-of-indonesia-flag-patch-malisya-5b3ccadd87f2f6.2612039715307107495569.png">
                <a:extLst>
                  <a:ext uri="{FF2B5EF4-FFF2-40B4-BE49-F238E27FC236}">
                    <a16:creationId xmlns:a16="http://schemas.microsoft.com/office/drawing/2014/main" id="{0F0004A6-F0BB-22E5-E87B-6253E9E0DE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2038350"/>
                <a:ext cx="682312" cy="8215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C:\Users\HALAL\Downloads\favpng_flag-of-thailand-thai-language-national-flag.png">
                <a:extLst>
                  <a:ext uri="{FF2B5EF4-FFF2-40B4-BE49-F238E27FC236}">
                    <a16:creationId xmlns:a16="http://schemas.microsoft.com/office/drawing/2014/main" id="{EC057E07-9AA6-060B-7536-BF4F735F2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2647950"/>
                <a:ext cx="591946" cy="591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C:\Users\HALAL\Downloads\pngwing.com (2).png">
                <a:extLst>
                  <a:ext uri="{FF2B5EF4-FFF2-40B4-BE49-F238E27FC236}">
                    <a16:creationId xmlns:a16="http://schemas.microsoft.com/office/drawing/2014/main" id="{F3A55FA4-863A-0B02-979E-C04A439C6F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17" y="3996246"/>
                <a:ext cx="720411" cy="930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C:\Users\HALAL\Downloads\pngwing.com (3).png">
                <a:extLst>
                  <a:ext uri="{FF2B5EF4-FFF2-40B4-BE49-F238E27FC236}">
                    <a16:creationId xmlns:a16="http://schemas.microsoft.com/office/drawing/2014/main" id="{68A3AAD6-420A-E8C4-7A2D-05659E0211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0" y="3219938"/>
                <a:ext cx="591946" cy="442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C:\Users\HALAL\Downloads\kisspng-flag-of-cambodia-national-flag-khmer-cambodia-5b18fc1704d058.1426684315283640550197.png">
                <a:extLst>
                  <a:ext uri="{FF2B5EF4-FFF2-40B4-BE49-F238E27FC236}">
                    <a16:creationId xmlns:a16="http://schemas.microsoft.com/office/drawing/2014/main" id="{06166B54-BF28-F770-67EF-5D0E39E724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4163" y="3562350"/>
                <a:ext cx="682048" cy="760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FDA53019-88E9-C00A-95DC-9FA2C3E82FE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75679" y="989078"/>
            <a:ext cx="2860217" cy="1235692"/>
          </a:xfrm>
        </p:spPr>
        <p:txBody>
          <a:bodyPr/>
          <a:lstStyle/>
          <a:p>
            <a:pPr algn="l"/>
            <a:r>
              <a:rPr lang="en-US" sz="1200" dirty="0" err="1"/>
              <a:t>Globalisasi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pergerakan</a:t>
            </a:r>
            <a:endParaRPr lang="en-US" sz="1200" dirty="0"/>
          </a:p>
          <a:p>
            <a:pPr algn="l"/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masyarakat</a:t>
            </a:r>
            <a:r>
              <a:rPr lang="en-US" sz="1200" dirty="0"/>
              <a:t> global yang </a:t>
            </a:r>
          </a:p>
          <a:p>
            <a:pPr algn="l"/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berkembang</a:t>
            </a:r>
            <a:r>
              <a:rPr lang="en-US" sz="1200" dirty="0"/>
              <a:t> dan </a:t>
            </a:r>
            <a:r>
              <a:rPr lang="en-US" sz="1200" dirty="0" err="1"/>
              <a:t>terhubung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 err="1"/>
              <a:t>Dengan</a:t>
            </a:r>
            <a:r>
              <a:rPr lang="en-US" sz="1200" dirty="0"/>
              <a:t> kata lain,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 err="1"/>
              <a:t>globalisasi</a:t>
            </a:r>
            <a:r>
              <a:rPr lang="en-US" sz="1200" dirty="0"/>
              <a:t> yang </a:t>
            </a:r>
            <a:r>
              <a:rPr lang="en-US" sz="1200" dirty="0" err="1"/>
              <a:t>bergerak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 err="1"/>
              <a:t>menimbulkan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tantangan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perihal</a:t>
            </a:r>
            <a:r>
              <a:rPr lang="en-US" sz="1200" dirty="0"/>
              <a:t> </a:t>
            </a:r>
            <a:r>
              <a:rPr lang="en-US" sz="1200" dirty="0" err="1"/>
              <a:t>persangan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negara  </a:t>
            </a:r>
            <a:endParaRPr lang="en-ID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794E1A-316A-10C1-1379-BF87CC0356ED}"/>
              </a:ext>
            </a:extLst>
          </p:cNvPr>
          <p:cNvGrpSpPr/>
          <p:nvPr/>
        </p:nvGrpSpPr>
        <p:grpSpPr>
          <a:xfrm>
            <a:off x="1133731" y="2268329"/>
            <a:ext cx="7463574" cy="1143707"/>
            <a:chOff x="762000" y="2190043"/>
            <a:chExt cx="7463574" cy="11437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F1172C-188E-84CB-A204-C46735391D96}"/>
                </a:ext>
              </a:extLst>
            </p:cNvPr>
            <p:cNvGrpSpPr/>
            <p:nvPr/>
          </p:nvGrpSpPr>
          <p:grpSpPr>
            <a:xfrm>
              <a:off x="762000" y="2190043"/>
              <a:ext cx="6239253" cy="1143707"/>
              <a:chOff x="1075947" y="2038293"/>
              <a:chExt cx="6239253" cy="1143707"/>
            </a:xfrm>
          </p:grpSpPr>
          <p:grpSp>
            <p:nvGrpSpPr>
              <p:cNvPr id="23" name="Google Shape;4016;p62">
                <a:extLst>
                  <a:ext uri="{FF2B5EF4-FFF2-40B4-BE49-F238E27FC236}">
                    <a16:creationId xmlns:a16="http://schemas.microsoft.com/office/drawing/2014/main" id="{88C23EFF-7941-4D93-F027-8F0523364E8E}"/>
                  </a:ext>
                </a:extLst>
              </p:cNvPr>
              <p:cNvGrpSpPr/>
              <p:nvPr/>
            </p:nvGrpSpPr>
            <p:grpSpPr>
              <a:xfrm>
                <a:off x="1075947" y="2038293"/>
                <a:ext cx="4826359" cy="1143707"/>
                <a:chOff x="3512551" y="2358270"/>
                <a:chExt cx="1597383" cy="378533"/>
              </a:xfrm>
            </p:grpSpPr>
            <p:cxnSp>
              <p:nvCxnSpPr>
                <p:cNvPr id="28" name="Google Shape;4017;p62">
                  <a:extLst>
                    <a:ext uri="{FF2B5EF4-FFF2-40B4-BE49-F238E27FC236}">
                      <a16:creationId xmlns:a16="http://schemas.microsoft.com/office/drawing/2014/main" id="{497062BA-C892-F1A1-55B4-02B3FA055356}"/>
                    </a:ext>
                  </a:extLst>
                </p:cNvPr>
                <p:cNvCxnSpPr>
                  <a:stCxn id="43" idx="6"/>
                  <a:endCxn id="34" idx="2"/>
                </p:cNvCxnSpPr>
                <p:nvPr/>
              </p:nvCxnSpPr>
              <p:spPr>
                <a:xfrm>
                  <a:off x="3738198" y="2553118"/>
                  <a:ext cx="114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35D7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9" name="Google Shape;4020;p62">
                  <a:extLst>
                    <a:ext uri="{FF2B5EF4-FFF2-40B4-BE49-F238E27FC236}">
                      <a16:creationId xmlns:a16="http://schemas.microsoft.com/office/drawing/2014/main" id="{A79686F1-9901-FC8A-605A-5BA5280382D3}"/>
                    </a:ext>
                  </a:extLst>
                </p:cNvPr>
                <p:cNvGrpSpPr/>
                <p:nvPr/>
              </p:nvGrpSpPr>
              <p:grpSpPr>
                <a:xfrm>
                  <a:off x="3512551" y="2358270"/>
                  <a:ext cx="225647" cy="307714"/>
                  <a:chOff x="2182679" y="2004714"/>
                  <a:chExt cx="792300" cy="1080458"/>
                </a:xfrm>
              </p:grpSpPr>
              <p:cxnSp>
                <p:nvCxnSpPr>
                  <p:cNvPr id="42" name="Google Shape;4021;p62">
                    <a:extLst>
                      <a:ext uri="{FF2B5EF4-FFF2-40B4-BE49-F238E27FC236}">
                        <a16:creationId xmlns:a16="http://schemas.microsoft.com/office/drawing/2014/main" id="{51CCB1DD-6C3A-2779-EA56-C8F0C06AF681}"/>
                      </a:ext>
                    </a:extLst>
                  </p:cNvPr>
                  <p:cNvCxnSpPr>
                    <a:stCxn id="44" idx="0"/>
                  </p:cNvCxnSpPr>
                  <p:nvPr/>
                </p:nvCxnSpPr>
                <p:spPr>
                  <a:xfrm rot="10800000">
                    <a:off x="2578961" y="2004714"/>
                    <a:ext cx="0" cy="389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435D7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" name="Google Shape;4018;p62">
                    <a:extLst>
                      <a:ext uri="{FF2B5EF4-FFF2-40B4-BE49-F238E27FC236}">
                        <a16:creationId xmlns:a16="http://schemas.microsoft.com/office/drawing/2014/main" id="{F88C8C42-F5DF-9979-B79E-931DFEC8583B}"/>
                      </a:ext>
                    </a:extLst>
                  </p:cNvPr>
                  <p:cNvSpPr/>
                  <p:nvPr/>
                </p:nvSpPr>
                <p:spPr>
                  <a:xfrm>
                    <a:off x="2182679" y="2292572"/>
                    <a:ext cx="792300" cy="7926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BAC8D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022;p62">
                    <a:extLst>
                      <a:ext uri="{FF2B5EF4-FFF2-40B4-BE49-F238E27FC236}">
                        <a16:creationId xmlns:a16="http://schemas.microsoft.com/office/drawing/2014/main" id="{AFD2A81B-82C2-AFD6-4DF1-814DFCC36B3E}"/>
                      </a:ext>
                    </a:extLst>
                  </p:cNvPr>
                  <p:cNvSpPr/>
                  <p:nvPr/>
                </p:nvSpPr>
                <p:spPr>
                  <a:xfrm>
                    <a:off x="2283911" y="2393814"/>
                    <a:ext cx="590100" cy="590100"/>
                  </a:xfrm>
                  <a:prstGeom prst="ellipse">
                    <a:avLst/>
                  </a:pr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" name="Google Shape;4023;p62">
                  <a:extLst>
                    <a:ext uri="{FF2B5EF4-FFF2-40B4-BE49-F238E27FC236}">
                      <a16:creationId xmlns:a16="http://schemas.microsoft.com/office/drawing/2014/main" id="{DDC933B1-6113-2B21-AA8D-2ABE97030FCB}"/>
                    </a:ext>
                  </a:extLst>
                </p:cNvPr>
                <p:cNvGrpSpPr/>
                <p:nvPr/>
              </p:nvGrpSpPr>
              <p:grpSpPr>
                <a:xfrm>
                  <a:off x="3969644" y="2440153"/>
                  <a:ext cx="225853" cy="296651"/>
                  <a:chOff x="3775710" y="1729289"/>
                  <a:chExt cx="136500" cy="179289"/>
                </a:xfrm>
              </p:grpSpPr>
              <p:cxnSp>
                <p:nvCxnSpPr>
                  <p:cNvPr id="39" name="Google Shape;4024;p62">
                    <a:extLst>
                      <a:ext uri="{FF2B5EF4-FFF2-40B4-BE49-F238E27FC236}">
                        <a16:creationId xmlns:a16="http://schemas.microsoft.com/office/drawing/2014/main" id="{0914CED5-1DAA-E330-8B02-FB08A9B679C6}"/>
                      </a:ext>
                    </a:extLst>
                  </p:cNvPr>
                  <p:cNvCxnSpPr/>
                  <p:nvPr/>
                </p:nvCxnSpPr>
                <p:spPr>
                  <a:xfrm>
                    <a:off x="3843851" y="1848278"/>
                    <a:ext cx="0" cy="60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435D7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0" name="Google Shape;4025;p62">
                    <a:extLst>
                      <a:ext uri="{FF2B5EF4-FFF2-40B4-BE49-F238E27FC236}">
                        <a16:creationId xmlns:a16="http://schemas.microsoft.com/office/drawing/2014/main" id="{15E2A280-25A0-BE7D-977B-759F63DA2B53}"/>
                      </a:ext>
                    </a:extLst>
                  </p:cNvPr>
                  <p:cNvSpPr/>
                  <p:nvPr/>
                </p:nvSpPr>
                <p:spPr>
                  <a:xfrm>
                    <a:off x="3775710" y="1729289"/>
                    <a:ext cx="136500" cy="136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BAC8D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026;p62">
                    <a:extLst>
                      <a:ext uri="{FF2B5EF4-FFF2-40B4-BE49-F238E27FC236}">
                        <a16:creationId xmlns:a16="http://schemas.microsoft.com/office/drawing/2014/main" id="{80152A8E-FAA0-CC16-CD2D-E44CDF645BB0}"/>
                      </a:ext>
                    </a:extLst>
                  </p:cNvPr>
                  <p:cNvSpPr/>
                  <p:nvPr/>
                </p:nvSpPr>
                <p:spPr>
                  <a:xfrm>
                    <a:off x="3793133" y="1746713"/>
                    <a:ext cx="101700" cy="101700"/>
                  </a:xfrm>
                  <a:prstGeom prst="ellipse">
                    <a:avLst/>
                  </a:pr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4027;p62">
                  <a:extLst>
                    <a:ext uri="{FF2B5EF4-FFF2-40B4-BE49-F238E27FC236}">
                      <a16:creationId xmlns:a16="http://schemas.microsoft.com/office/drawing/2014/main" id="{3C8D63DA-7A84-8626-4024-2AE1659F1D2E}"/>
                    </a:ext>
                  </a:extLst>
                </p:cNvPr>
                <p:cNvGrpSpPr/>
                <p:nvPr/>
              </p:nvGrpSpPr>
              <p:grpSpPr>
                <a:xfrm>
                  <a:off x="4427051" y="2358270"/>
                  <a:ext cx="225647" cy="307714"/>
                  <a:chOff x="5393704" y="2004714"/>
                  <a:chExt cx="792300" cy="1080458"/>
                </a:xfrm>
              </p:grpSpPr>
              <p:cxnSp>
                <p:nvCxnSpPr>
                  <p:cNvPr id="36" name="Google Shape;4028;p62">
                    <a:extLst>
                      <a:ext uri="{FF2B5EF4-FFF2-40B4-BE49-F238E27FC236}">
                        <a16:creationId xmlns:a16="http://schemas.microsoft.com/office/drawing/2014/main" id="{BADB43FB-385D-2D58-D28A-EA1603F5B24D}"/>
                      </a:ext>
                    </a:extLst>
                  </p:cNvPr>
                  <p:cNvCxnSpPr>
                    <a:stCxn id="38" idx="0"/>
                  </p:cNvCxnSpPr>
                  <p:nvPr/>
                </p:nvCxnSpPr>
                <p:spPr>
                  <a:xfrm rot="10800000">
                    <a:off x="5789986" y="2004714"/>
                    <a:ext cx="0" cy="389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435D7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7" name="Google Shape;4030;p62">
                    <a:extLst>
                      <a:ext uri="{FF2B5EF4-FFF2-40B4-BE49-F238E27FC236}">
                        <a16:creationId xmlns:a16="http://schemas.microsoft.com/office/drawing/2014/main" id="{947D3FD2-9B36-89F9-30BC-9B5649860FF0}"/>
                      </a:ext>
                    </a:extLst>
                  </p:cNvPr>
                  <p:cNvSpPr/>
                  <p:nvPr/>
                </p:nvSpPr>
                <p:spPr>
                  <a:xfrm>
                    <a:off x="5393704" y="2292572"/>
                    <a:ext cx="792300" cy="7926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BAC8D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029;p62">
                    <a:extLst>
                      <a:ext uri="{FF2B5EF4-FFF2-40B4-BE49-F238E27FC236}">
                        <a16:creationId xmlns:a16="http://schemas.microsoft.com/office/drawing/2014/main" id="{E9EC00AF-3482-0DBA-1584-9F815D2B05C5}"/>
                      </a:ext>
                    </a:extLst>
                  </p:cNvPr>
                  <p:cNvSpPr/>
                  <p:nvPr/>
                </p:nvSpPr>
                <p:spPr>
                  <a:xfrm>
                    <a:off x="5494936" y="2393814"/>
                    <a:ext cx="590100" cy="590100"/>
                  </a:xfrm>
                  <a:prstGeom prst="ellipse">
                    <a:avLst/>
                  </a:pr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" name="Google Shape;4031;p62">
                  <a:extLst>
                    <a:ext uri="{FF2B5EF4-FFF2-40B4-BE49-F238E27FC236}">
                      <a16:creationId xmlns:a16="http://schemas.microsoft.com/office/drawing/2014/main" id="{36CE3DB7-5140-DDA9-655E-047CE946F1D9}"/>
                    </a:ext>
                  </a:extLst>
                </p:cNvPr>
                <p:cNvGrpSpPr/>
                <p:nvPr/>
              </p:nvGrpSpPr>
              <p:grpSpPr>
                <a:xfrm>
                  <a:off x="4884287" y="2440252"/>
                  <a:ext cx="225647" cy="296532"/>
                  <a:chOff x="6999166" y="2292572"/>
                  <a:chExt cx="792300" cy="1041192"/>
                </a:xfrm>
              </p:grpSpPr>
              <p:cxnSp>
                <p:nvCxnSpPr>
                  <p:cNvPr id="33" name="Google Shape;4032;p62">
                    <a:extLst>
                      <a:ext uri="{FF2B5EF4-FFF2-40B4-BE49-F238E27FC236}">
                        <a16:creationId xmlns:a16="http://schemas.microsoft.com/office/drawing/2014/main" id="{27EBFEB0-DA89-F3F0-869F-AC99E35006D3}"/>
                      </a:ext>
                    </a:extLst>
                  </p:cNvPr>
                  <p:cNvCxnSpPr/>
                  <p:nvPr/>
                </p:nvCxnSpPr>
                <p:spPr>
                  <a:xfrm>
                    <a:off x="7395553" y="2983964"/>
                    <a:ext cx="0" cy="349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435D7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4" name="Google Shape;4019;p62">
                    <a:extLst>
                      <a:ext uri="{FF2B5EF4-FFF2-40B4-BE49-F238E27FC236}">
                        <a16:creationId xmlns:a16="http://schemas.microsoft.com/office/drawing/2014/main" id="{ED15ED08-4B9F-D074-A40F-516F30035EFA}"/>
                      </a:ext>
                    </a:extLst>
                  </p:cNvPr>
                  <p:cNvSpPr/>
                  <p:nvPr/>
                </p:nvSpPr>
                <p:spPr>
                  <a:xfrm>
                    <a:off x="6999166" y="2292572"/>
                    <a:ext cx="792300" cy="7926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BAC8D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033;p62">
                    <a:extLst>
                      <a:ext uri="{FF2B5EF4-FFF2-40B4-BE49-F238E27FC236}">
                        <a16:creationId xmlns:a16="http://schemas.microsoft.com/office/drawing/2014/main" id="{6E3831DE-8C27-31D7-8461-8C01F69F5749}"/>
                      </a:ext>
                    </a:extLst>
                  </p:cNvPr>
                  <p:cNvSpPr/>
                  <p:nvPr/>
                </p:nvSpPr>
                <p:spPr>
                  <a:xfrm>
                    <a:off x="7100398" y="2393814"/>
                    <a:ext cx="590100" cy="590100"/>
                  </a:xfrm>
                  <a:prstGeom prst="ellipse">
                    <a:avLst/>
                  </a:pr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cxnSp>
            <p:nvCxnSpPr>
              <p:cNvPr id="24" name="Google Shape;4017;p62">
                <a:extLst>
                  <a:ext uri="{FF2B5EF4-FFF2-40B4-BE49-F238E27FC236}">
                    <a16:creationId xmlns:a16="http://schemas.microsoft.com/office/drawing/2014/main" id="{1C4F9657-1934-5AE6-EABA-4D8664F2B0B2}"/>
                  </a:ext>
                </a:extLst>
              </p:cNvPr>
              <p:cNvCxnSpPr/>
              <p:nvPr/>
            </p:nvCxnSpPr>
            <p:spPr>
              <a:xfrm>
                <a:off x="5902306" y="2627014"/>
                <a:ext cx="727094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3193077-A877-9B37-E2B8-674576000B51}"/>
                  </a:ext>
                </a:extLst>
              </p:cNvPr>
              <p:cNvGrpSpPr/>
              <p:nvPr/>
            </p:nvGrpSpPr>
            <p:grpSpPr>
              <a:xfrm>
                <a:off x="6633426" y="2270985"/>
                <a:ext cx="681774" cy="682031"/>
                <a:chOff x="6542290" y="2270985"/>
                <a:chExt cx="681774" cy="682031"/>
              </a:xfrm>
            </p:grpSpPr>
            <p:sp>
              <p:nvSpPr>
                <p:cNvPr id="26" name="Google Shape;4030;p62">
                  <a:extLst>
                    <a:ext uri="{FF2B5EF4-FFF2-40B4-BE49-F238E27FC236}">
                      <a16:creationId xmlns:a16="http://schemas.microsoft.com/office/drawing/2014/main" id="{5889CBB4-4091-D967-6391-548BB6EA6553}"/>
                    </a:ext>
                  </a:extLst>
                </p:cNvPr>
                <p:cNvSpPr/>
                <p:nvPr/>
              </p:nvSpPr>
              <p:spPr>
                <a:xfrm>
                  <a:off x="6542290" y="2270985"/>
                  <a:ext cx="681774" cy="682031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BAC8D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029;p62">
                  <a:extLst>
                    <a:ext uri="{FF2B5EF4-FFF2-40B4-BE49-F238E27FC236}">
                      <a16:creationId xmlns:a16="http://schemas.microsoft.com/office/drawing/2014/main" id="{EABF423E-385C-7EAF-0056-D3C1E8B35615}"/>
                    </a:ext>
                  </a:extLst>
                </p:cNvPr>
                <p:cNvSpPr/>
                <p:nvPr/>
              </p:nvSpPr>
              <p:spPr>
                <a:xfrm>
                  <a:off x="6629400" y="2358103"/>
                  <a:ext cx="507781" cy="507780"/>
                </a:xfrm>
                <a:prstGeom prst="ellipse">
                  <a:avLst/>
                </a:pr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8" name="Google Shape;4017;p62">
              <a:extLst>
                <a:ext uri="{FF2B5EF4-FFF2-40B4-BE49-F238E27FC236}">
                  <a16:creationId xmlns:a16="http://schemas.microsoft.com/office/drawing/2014/main" id="{0906C827-817E-E733-2325-703A0A802B46}"/>
                </a:ext>
              </a:extLst>
            </p:cNvPr>
            <p:cNvCxnSpPr/>
            <p:nvPr/>
          </p:nvCxnSpPr>
          <p:spPr>
            <a:xfrm>
              <a:off x="6934200" y="2779441"/>
              <a:ext cx="727094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D0AC8DF-D5BE-B8CA-EB0D-B4DB05C1B6DD}"/>
                </a:ext>
              </a:extLst>
            </p:cNvPr>
            <p:cNvGrpSpPr/>
            <p:nvPr/>
          </p:nvGrpSpPr>
          <p:grpSpPr>
            <a:xfrm>
              <a:off x="7543800" y="2422735"/>
              <a:ext cx="681774" cy="911015"/>
              <a:chOff x="7736369" y="2422735"/>
              <a:chExt cx="681774" cy="911015"/>
            </a:xfrm>
          </p:grpSpPr>
          <p:cxnSp>
            <p:nvCxnSpPr>
              <p:cNvPr id="20" name="Google Shape;4032;p62">
                <a:extLst>
                  <a:ext uri="{FF2B5EF4-FFF2-40B4-BE49-F238E27FC236}">
                    <a16:creationId xmlns:a16="http://schemas.microsoft.com/office/drawing/2014/main" id="{D4C887BB-58FA-C577-5B54-43E866A22933}"/>
                  </a:ext>
                </a:extLst>
              </p:cNvPr>
              <p:cNvCxnSpPr/>
              <p:nvPr/>
            </p:nvCxnSpPr>
            <p:spPr>
              <a:xfrm>
                <a:off x="8077256" y="3032746"/>
                <a:ext cx="0" cy="301004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4030;p62">
                <a:extLst>
                  <a:ext uri="{FF2B5EF4-FFF2-40B4-BE49-F238E27FC236}">
                    <a16:creationId xmlns:a16="http://schemas.microsoft.com/office/drawing/2014/main" id="{D5151D6F-003E-3D73-B7A4-5A4D057D0D0C}"/>
                  </a:ext>
                </a:extLst>
              </p:cNvPr>
              <p:cNvSpPr/>
              <p:nvPr/>
            </p:nvSpPr>
            <p:spPr>
              <a:xfrm>
                <a:off x="7736369" y="2422735"/>
                <a:ext cx="681774" cy="682031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29;p62">
                <a:extLst>
                  <a:ext uri="{FF2B5EF4-FFF2-40B4-BE49-F238E27FC236}">
                    <a16:creationId xmlns:a16="http://schemas.microsoft.com/office/drawing/2014/main" id="{D4555FF4-AE1C-2292-1798-0F4110C74DD6}"/>
                  </a:ext>
                </a:extLst>
              </p:cNvPr>
              <p:cNvSpPr/>
              <p:nvPr/>
            </p:nvSpPr>
            <p:spPr>
              <a:xfrm>
                <a:off x="7823479" y="2509853"/>
                <a:ext cx="507781" cy="50778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Subtitle 14">
            <a:extLst>
              <a:ext uri="{FF2B5EF4-FFF2-40B4-BE49-F238E27FC236}">
                <a16:creationId xmlns:a16="http://schemas.microsoft.com/office/drawing/2014/main" id="{76CA8105-8456-B6B7-0BEE-39F9109CFD4C}"/>
              </a:ext>
            </a:extLst>
          </p:cNvPr>
          <p:cNvSpPr txBox="1">
            <a:spLocks/>
          </p:cNvSpPr>
          <p:nvPr/>
        </p:nvSpPr>
        <p:spPr>
          <a:xfrm>
            <a:off x="895858" y="3543852"/>
            <a:ext cx="2595926" cy="123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Forum ASEAN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terbentuk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mendorong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pemerataan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dan MEA </a:t>
            </a: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terbentuk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salah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satunya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mendorong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daya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saing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ekonomi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</a:t>
            </a:r>
          </a:p>
          <a:p>
            <a:pPr algn="l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2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negara </a:t>
            </a:r>
            <a:r>
              <a:rPr lang="en-US" sz="1200" dirty="0" err="1">
                <a:solidFill>
                  <a:schemeClr val="tx1"/>
                </a:solidFill>
                <a:latin typeface="+mn-lt"/>
                <a:cs typeface="+mn-ea"/>
                <a:sym typeface="+mn-lt"/>
              </a:rPr>
              <a:t>anggotanya</a:t>
            </a:r>
            <a:endParaRPr lang="en-US" altLang="zh-CN" sz="1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6" name="Subtitle 14">
            <a:extLst>
              <a:ext uri="{FF2B5EF4-FFF2-40B4-BE49-F238E27FC236}">
                <a16:creationId xmlns:a16="http://schemas.microsoft.com/office/drawing/2014/main" id="{1EBA8544-A5A9-E73A-5514-F851DEB41927}"/>
              </a:ext>
            </a:extLst>
          </p:cNvPr>
          <p:cNvSpPr txBox="1">
            <a:spLocks/>
          </p:cNvSpPr>
          <p:nvPr/>
        </p:nvSpPr>
        <p:spPr>
          <a:xfrm>
            <a:off x="3222232" y="931590"/>
            <a:ext cx="3556088" cy="123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defTabSz="412750" hangingPunct="0"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ID" sz="1100" dirty="0" err="1"/>
              <a:t>Seiring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globalisasi</a:t>
            </a:r>
            <a:r>
              <a:rPr lang="en-ID" sz="1100" dirty="0"/>
              <a:t>, </a:t>
            </a:r>
            <a:r>
              <a:rPr lang="en-ID" sz="1100" dirty="0" err="1"/>
              <a:t>isu</a:t>
            </a:r>
            <a:r>
              <a:rPr lang="en-ID" sz="1100" dirty="0"/>
              <a:t> </a:t>
            </a:r>
            <a:r>
              <a:rPr lang="en-ID" sz="1100" dirty="0" err="1"/>
              <a:t>kesetaraan</a:t>
            </a:r>
            <a:r>
              <a:rPr lang="en-ID" sz="1100" dirty="0"/>
              <a:t> gender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isu</a:t>
            </a:r>
            <a:r>
              <a:rPr lang="en-ID" sz="1100" dirty="0"/>
              <a:t> yang </a:t>
            </a:r>
            <a:r>
              <a:rPr lang="en-ID" sz="1100" dirty="0" err="1"/>
              <a:t>relevan</a:t>
            </a:r>
            <a:r>
              <a:rPr lang="en-ID" sz="1100" dirty="0"/>
              <a:t> </a:t>
            </a:r>
            <a:r>
              <a:rPr lang="en-ID" sz="1100" dirty="0" err="1"/>
              <a:t>menyangkut</a:t>
            </a:r>
            <a:r>
              <a:rPr lang="en-ID" sz="1100" dirty="0"/>
              <a:t> </a:t>
            </a:r>
            <a:r>
              <a:rPr lang="en-ID" sz="1100" dirty="0" err="1"/>
              <a:t>keterpaduan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</a:t>
            </a:r>
            <a:r>
              <a:rPr lang="en-ID" sz="1100" dirty="0" err="1"/>
              <a:t>kerjasama</a:t>
            </a:r>
            <a:r>
              <a:rPr lang="en-ID" sz="1100" dirty="0"/>
              <a:t> </a:t>
            </a:r>
            <a:r>
              <a:rPr lang="en-ID" sz="1100" dirty="0" err="1"/>
              <a:t>laki-laki</a:t>
            </a:r>
            <a:r>
              <a:rPr lang="en-ID" sz="1100" dirty="0"/>
              <a:t> dan </a:t>
            </a:r>
            <a:r>
              <a:rPr lang="en-ID" sz="1100" dirty="0" err="1"/>
              <a:t>perempuan</a:t>
            </a:r>
            <a:r>
              <a:rPr lang="en-ID" sz="1100" dirty="0"/>
              <a:t> di </a:t>
            </a:r>
            <a:r>
              <a:rPr lang="en-ID" sz="1100" dirty="0" err="1"/>
              <a:t>segala</a:t>
            </a:r>
            <a:r>
              <a:rPr lang="en-ID" sz="1100" dirty="0"/>
              <a:t> </a:t>
            </a:r>
            <a:r>
              <a:rPr lang="en-ID" sz="1100" dirty="0" err="1"/>
              <a:t>bidang</a:t>
            </a:r>
            <a:r>
              <a:rPr lang="en-ID" sz="1100" dirty="0"/>
              <a:t>. Masih </a:t>
            </a:r>
            <a:r>
              <a:rPr lang="en-ID" sz="1100" dirty="0" err="1"/>
              <a:t>terdapat</a:t>
            </a:r>
            <a:r>
              <a:rPr lang="en-ID" sz="1100" dirty="0"/>
              <a:t> gap </a:t>
            </a:r>
            <a:r>
              <a:rPr lang="en-ID" sz="1100" dirty="0" err="1"/>
              <a:t>capaian</a:t>
            </a:r>
            <a:r>
              <a:rPr lang="en-ID" sz="1100" dirty="0"/>
              <a:t> </a:t>
            </a:r>
            <a:r>
              <a:rPr lang="en-ID" sz="1100" dirty="0" err="1"/>
              <a:t>manfaat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</a:t>
            </a:r>
            <a:r>
              <a:rPr lang="en-ID" sz="1100" dirty="0" err="1"/>
              <a:t>pembangunan</a:t>
            </a:r>
            <a:r>
              <a:rPr lang="en-ID" sz="1100" dirty="0"/>
              <a:t> pada </a:t>
            </a:r>
            <a:r>
              <a:rPr lang="en-ID" sz="1100" dirty="0" err="1"/>
              <a:t>perempuan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laki-laki</a:t>
            </a:r>
            <a:r>
              <a:rPr lang="en-ID" sz="1100" dirty="0"/>
              <a:t> yang </a:t>
            </a:r>
            <a:r>
              <a:rPr lang="en-ID" sz="1100" dirty="0" err="1"/>
              <a:t>terkait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kebutuhan</a:t>
            </a:r>
            <a:r>
              <a:rPr lang="en-ID" sz="1100" dirty="0"/>
              <a:t> </a:t>
            </a:r>
            <a:r>
              <a:rPr lang="en-ID" sz="1100" dirty="0" err="1"/>
              <a:t>dasar</a:t>
            </a:r>
            <a:r>
              <a:rPr lang="en-ID" sz="1100" dirty="0"/>
              <a:t> </a:t>
            </a:r>
            <a:r>
              <a:rPr lang="en-ID" sz="1100" dirty="0" err="1"/>
              <a:t>manusia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memperoleh</a:t>
            </a:r>
            <a:r>
              <a:rPr lang="en-ID" sz="1100" dirty="0"/>
              <a:t> </a:t>
            </a:r>
            <a:r>
              <a:rPr lang="en-ID" sz="1100" dirty="0" err="1"/>
              <a:t>pekerjaan</a:t>
            </a:r>
            <a:r>
              <a:rPr lang="en-ID" sz="1100" dirty="0"/>
              <a:t>.</a:t>
            </a:r>
            <a:endParaRPr lang="en-US" altLang="zh-CN" sz="1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Subtitle 14">
            <a:extLst>
              <a:ext uri="{FF2B5EF4-FFF2-40B4-BE49-F238E27FC236}">
                <a16:creationId xmlns:a16="http://schemas.microsoft.com/office/drawing/2014/main" id="{603402E3-5FCC-5299-24A2-E05450EFBADB}"/>
              </a:ext>
            </a:extLst>
          </p:cNvPr>
          <p:cNvSpPr txBox="1">
            <a:spLocks/>
          </p:cNvSpPr>
          <p:nvPr/>
        </p:nvSpPr>
        <p:spPr>
          <a:xfrm>
            <a:off x="3222232" y="3546811"/>
            <a:ext cx="3556088" cy="123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defTabSz="412750" hangingPunct="0"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ID" sz="1100" dirty="0"/>
              <a:t>Pada </a:t>
            </a:r>
            <a:r>
              <a:rPr lang="en-ID" sz="1100" dirty="0" err="1"/>
              <a:t>dasarnya</a:t>
            </a:r>
            <a:r>
              <a:rPr lang="en-ID" sz="1100" dirty="0"/>
              <a:t>, </a:t>
            </a:r>
            <a:r>
              <a:rPr lang="en-ID" sz="1100" dirty="0" err="1"/>
              <a:t>Kebebasan</a:t>
            </a:r>
            <a:r>
              <a:rPr lang="en-ID" sz="1100" dirty="0"/>
              <a:t> </a:t>
            </a:r>
            <a:r>
              <a:rPr lang="en-ID" sz="1100" dirty="0" err="1"/>
              <a:t>ekonomi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dan </a:t>
            </a:r>
            <a:r>
              <a:rPr lang="en-ID" sz="1100" dirty="0" err="1"/>
              <a:t>merupakan</a:t>
            </a:r>
            <a:r>
              <a:rPr lang="en-ID" sz="1100" dirty="0"/>
              <a:t> </a:t>
            </a:r>
            <a:r>
              <a:rPr lang="en-ID" sz="1100" dirty="0" err="1"/>
              <a:t>komponen</a:t>
            </a:r>
            <a:r>
              <a:rPr lang="en-ID" sz="1100" dirty="0"/>
              <a:t> </a:t>
            </a:r>
            <a:r>
              <a:rPr lang="en-ID" sz="1100" dirty="0" err="1"/>
              <a:t>penting</a:t>
            </a:r>
            <a:r>
              <a:rPr lang="en-ID" sz="1100" dirty="0"/>
              <a:t> </a:t>
            </a:r>
            <a:r>
              <a:rPr lang="en-ID" sz="1100" dirty="0" err="1"/>
              <a:t>berkehidupan</a:t>
            </a:r>
            <a:r>
              <a:rPr lang="en-ID" sz="1100" dirty="0"/>
              <a:t> </a:t>
            </a:r>
            <a:r>
              <a:rPr lang="en-ID" sz="1100" dirty="0" err="1"/>
              <a:t>manusia</a:t>
            </a:r>
            <a:r>
              <a:rPr lang="en-ID" sz="1100" dirty="0"/>
              <a:t>, </a:t>
            </a:r>
            <a:r>
              <a:rPr lang="en-ID" sz="1100" dirty="0" err="1"/>
              <a:t>otonom</a:t>
            </a:r>
            <a:r>
              <a:rPr lang="en-ID" sz="1100" dirty="0"/>
              <a:t>, dan </a:t>
            </a:r>
            <a:r>
              <a:rPr lang="en-ID" sz="1100" dirty="0" err="1"/>
              <a:t>pemberdayaan</a:t>
            </a:r>
            <a:r>
              <a:rPr lang="en-ID" sz="1100" dirty="0"/>
              <a:t> </a:t>
            </a:r>
            <a:r>
              <a:rPr lang="en-ID" sz="1100" dirty="0" err="1"/>
              <a:t>pribadi</a:t>
            </a:r>
            <a:r>
              <a:rPr lang="en-ID" sz="1100" dirty="0"/>
              <a:t>. </a:t>
            </a:r>
            <a:r>
              <a:rPr lang="en-ID" sz="1100" dirty="0" err="1"/>
              <a:t>Kebebasan</a:t>
            </a:r>
            <a:r>
              <a:rPr lang="en-ID" sz="1100" dirty="0"/>
              <a:t> </a:t>
            </a:r>
            <a:r>
              <a:rPr lang="en-ID" sz="1100" dirty="0" err="1"/>
              <a:t>ekonomi</a:t>
            </a:r>
            <a:r>
              <a:rPr lang="en-ID" sz="1100" dirty="0"/>
              <a:t> juga </a:t>
            </a:r>
            <a:r>
              <a:rPr lang="en-ID" sz="1100" dirty="0" err="1"/>
              <a:t>memberikan</a:t>
            </a:r>
            <a:r>
              <a:rPr lang="en-ID" sz="1100" dirty="0"/>
              <a:t> </a:t>
            </a:r>
            <a:r>
              <a:rPr lang="en-ID" sz="1100" dirty="0" err="1"/>
              <a:t>dampak</a:t>
            </a:r>
            <a:r>
              <a:rPr lang="en-ID" sz="1100" dirty="0"/>
              <a:t> </a:t>
            </a:r>
            <a:r>
              <a:rPr lang="en-ID" sz="1100" dirty="0" err="1"/>
              <a:t>positif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kemajuan</a:t>
            </a:r>
            <a:r>
              <a:rPr lang="en-ID" sz="1100" dirty="0"/>
              <a:t> dan </a:t>
            </a:r>
            <a:r>
              <a:rPr lang="en-ID" sz="1100" dirty="0" err="1"/>
              <a:t>kesuksesan</a:t>
            </a:r>
            <a:r>
              <a:rPr lang="en-ID" sz="1100" dirty="0"/>
              <a:t> </a:t>
            </a:r>
            <a:r>
              <a:rPr lang="en-ID" sz="1100" dirty="0" err="1"/>
              <a:t>ekonomi</a:t>
            </a:r>
            <a:r>
              <a:rPr lang="en-ID" sz="1100" dirty="0"/>
              <a:t>.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aspek</a:t>
            </a:r>
            <a:r>
              <a:rPr lang="en-ID" sz="1100" dirty="0"/>
              <a:t> </a:t>
            </a:r>
            <a:r>
              <a:rPr lang="en-ID" sz="1100" dirty="0" err="1"/>
              <a:t>terukur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kebebasan</a:t>
            </a:r>
            <a:r>
              <a:rPr lang="en-ID" sz="1100" dirty="0"/>
              <a:t> </a:t>
            </a:r>
            <a:r>
              <a:rPr lang="en-ID" sz="1100" dirty="0" err="1"/>
              <a:t>ekonomi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pengaruh</a:t>
            </a:r>
            <a:r>
              <a:rPr lang="en-ID" sz="1100" dirty="0"/>
              <a:t> yang </a:t>
            </a:r>
            <a:r>
              <a:rPr lang="en-ID" sz="1100" dirty="0" err="1"/>
              <a:t>signifikan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pertumbuhan</a:t>
            </a:r>
            <a:r>
              <a:rPr lang="en-ID" sz="1100" dirty="0"/>
              <a:t> </a:t>
            </a:r>
            <a:r>
              <a:rPr lang="en-ID" sz="1100" dirty="0" err="1"/>
              <a:t>ekonomi</a:t>
            </a:r>
            <a:r>
              <a:rPr lang="en-ID" sz="1100" dirty="0"/>
              <a:t> dan </a:t>
            </a:r>
            <a:r>
              <a:rPr lang="en-ID" sz="1100" dirty="0" err="1"/>
              <a:t>kemakmuran</a:t>
            </a:r>
            <a:r>
              <a:rPr lang="en-ID" sz="1100" dirty="0"/>
              <a:t>. </a:t>
            </a:r>
            <a:endParaRPr lang="en-US" altLang="zh-CN" sz="1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8" name="Subtitle 14">
            <a:extLst>
              <a:ext uri="{FF2B5EF4-FFF2-40B4-BE49-F238E27FC236}">
                <a16:creationId xmlns:a16="http://schemas.microsoft.com/office/drawing/2014/main" id="{981B1842-0FFC-C6F9-3ACC-6C39D0D3F1A4}"/>
              </a:ext>
            </a:extLst>
          </p:cNvPr>
          <p:cNvSpPr txBox="1">
            <a:spLocks/>
          </p:cNvSpPr>
          <p:nvPr/>
        </p:nvSpPr>
        <p:spPr>
          <a:xfrm>
            <a:off x="6412192" y="607115"/>
            <a:ext cx="2514572" cy="123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defTabSz="412750" hangingPunct="0"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ID" sz="1050" dirty="0" err="1"/>
              <a:t>Korupsi</a:t>
            </a:r>
            <a:r>
              <a:rPr lang="en-ID" sz="1050" dirty="0"/>
              <a:t> </a:t>
            </a:r>
            <a:r>
              <a:rPr lang="en-ID" sz="1050" dirty="0" err="1"/>
              <a:t>biasa</a:t>
            </a:r>
            <a:r>
              <a:rPr lang="en-ID" sz="1050" dirty="0"/>
              <a:t> </a:t>
            </a:r>
            <a:r>
              <a:rPr lang="en-ID" sz="1050" dirty="0" err="1"/>
              <a:t>terjadi</a:t>
            </a:r>
            <a:r>
              <a:rPr lang="en-ID" sz="1050" dirty="0"/>
              <a:t> </a:t>
            </a:r>
            <a:r>
              <a:rPr lang="en-ID" sz="1050" dirty="0" err="1"/>
              <a:t>ketika</a:t>
            </a:r>
            <a:r>
              <a:rPr lang="en-ID" sz="1050" dirty="0"/>
              <a:t> </a:t>
            </a:r>
            <a:r>
              <a:rPr lang="en-ID" sz="1050" dirty="0" err="1"/>
              <a:t>atasan</a:t>
            </a:r>
            <a:r>
              <a:rPr lang="en-ID" sz="1050" dirty="0"/>
              <a:t> </a:t>
            </a:r>
            <a:r>
              <a:rPr lang="en-ID" sz="1050" dirty="0" err="1"/>
              <a:t>berbagi</a:t>
            </a:r>
            <a:r>
              <a:rPr lang="en-ID" sz="1050" dirty="0"/>
              <a:t> </a:t>
            </a:r>
            <a:r>
              <a:rPr lang="en-ID" sz="1050" dirty="0" err="1"/>
              <a:t>suap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bawahan</a:t>
            </a:r>
            <a:r>
              <a:rPr lang="en-ID" sz="1050" dirty="0"/>
              <a:t> </a:t>
            </a:r>
            <a:r>
              <a:rPr lang="en-ID" sz="1050" dirty="0" err="1"/>
              <a:t>supaya</a:t>
            </a:r>
            <a:r>
              <a:rPr lang="en-ID" sz="1050" dirty="0"/>
              <a:t>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mengkritik</a:t>
            </a:r>
            <a:r>
              <a:rPr lang="en-ID" sz="1050" dirty="0"/>
              <a:t> </a:t>
            </a:r>
            <a:r>
              <a:rPr lang="en-ID" sz="1050" dirty="0" err="1"/>
              <a:t>mereka</a:t>
            </a:r>
            <a:r>
              <a:rPr lang="en-ID" sz="1050" dirty="0"/>
              <a:t> dan </a:t>
            </a:r>
            <a:r>
              <a:rPr lang="en-ID" sz="1050" dirty="0" err="1"/>
              <a:t>setuju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melakukan</a:t>
            </a:r>
            <a:r>
              <a:rPr lang="en-ID" sz="1050" dirty="0"/>
              <a:t> </a:t>
            </a:r>
            <a:r>
              <a:rPr lang="en-ID" sz="1050" dirty="0" err="1"/>
              <a:t>kontrak</a:t>
            </a:r>
            <a:r>
              <a:rPr lang="en-ID" sz="1050" dirty="0"/>
              <a:t> </a:t>
            </a:r>
            <a:r>
              <a:rPr lang="en-ID" sz="1050" dirty="0" err="1"/>
              <a:t>diluar</a:t>
            </a:r>
            <a:r>
              <a:rPr lang="en-ID" sz="1050" dirty="0"/>
              <a:t> </a:t>
            </a:r>
            <a:r>
              <a:rPr lang="en-ID" sz="1050" dirty="0" err="1"/>
              <a:t>prosuder</a:t>
            </a:r>
            <a:r>
              <a:rPr lang="en-ID" sz="1050" dirty="0"/>
              <a:t> </a:t>
            </a:r>
            <a:r>
              <a:rPr lang="en-ID" sz="1050" dirty="0" err="1"/>
              <a:t>hukum</a:t>
            </a:r>
            <a:r>
              <a:rPr lang="en-ID" sz="1050" dirty="0"/>
              <a:t> yang </a:t>
            </a:r>
            <a:r>
              <a:rPr lang="en-ID" sz="1050" dirty="0" err="1"/>
              <a:t>tepat</a:t>
            </a:r>
            <a:r>
              <a:rPr lang="en-ID" sz="1050" dirty="0"/>
              <a:t>. </a:t>
            </a:r>
            <a:r>
              <a:rPr lang="en-ID" sz="1050" dirty="0" err="1"/>
              <a:t>Korupsi</a:t>
            </a:r>
            <a:r>
              <a:rPr lang="en-ID" sz="1050" dirty="0"/>
              <a:t> di </a:t>
            </a:r>
            <a:r>
              <a:rPr lang="en-ID" sz="1050" dirty="0" err="1"/>
              <a:t>suatu</a:t>
            </a:r>
            <a:r>
              <a:rPr lang="en-ID" sz="1050" dirty="0"/>
              <a:t> </a:t>
            </a:r>
            <a:r>
              <a:rPr lang="en-ID" sz="1050" dirty="0" err="1"/>
              <a:t>perusahaan</a:t>
            </a:r>
            <a:r>
              <a:rPr lang="en-ID" sz="1050" dirty="0"/>
              <a:t> </a:t>
            </a:r>
            <a:r>
              <a:rPr lang="en-ID" sz="1050" dirty="0" err="1"/>
              <a:t>terjadi</a:t>
            </a:r>
            <a:r>
              <a:rPr lang="en-ID" sz="1050" dirty="0"/>
              <a:t> </a:t>
            </a:r>
            <a:r>
              <a:rPr lang="en-ID" sz="1050" dirty="0" err="1"/>
              <a:t>dimana</a:t>
            </a:r>
            <a:r>
              <a:rPr lang="en-ID" sz="1050" dirty="0"/>
              <a:t> </a:t>
            </a:r>
            <a:r>
              <a:rPr lang="en-ID" sz="1050" dirty="0" err="1"/>
              <a:t>pejabat</a:t>
            </a:r>
            <a:r>
              <a:rPr lang="en-ID" sz="1050" dirty="0"/>
              <a:t> </a:t>
            </a:r>
            <a:r>
              <a:rPr lang="en-ID" sz="1050" dirty="0" err="1"/>
              <a:t>menerima</a:t>
            </a:r>
            <a:r>
              <a:rPr lang="en-ID" sz="1050" dirty="0"/>
              <a:t> </a:t>
            </a:r>
            <a:r>
              <a:rPr lang="en-ID" sz="1050" dirty="0" err="1"/>
              <a:t>suap</a:t>
            </a:r>
            <a:r>
              <a:rPr lang="en-ID" sz="1050" dirty="0"/>
              <a:t> </a:t>
            </a:r>
            <a:r>
              <a:rPr lang="en-ID" sz="1050" dirty="0" err="1"/>
              <a:t>untuk</a:t>
            </a:r>
            <a:r>
              <a:rPr lang="en-ID" sz="1050" dirty="0"/>
              <a:t> </a:t>
            </a:r>
            <a:r>
              <a:rPr lang="en-ID" sz="1050" dirty="0" err="1"/>
              <a:t>mengungkap</a:t>
            </a:r>
            <a:r>
              <a:rPr lang="en-ID" sz="1050" dirty="0"/>
              <a:t> </a:t>
            </a:r>
            <a:r>
              <a:rPr lang="en-ID" sz="1050" dirty="0" err="1"/>
              <a:t>rahasia</a:t>
            </a:r>
            <a:r>
              <a:rPr lang="en-ID" sz="1050" dirty="0"/>
              <a:t> </a:t>
            </a:r>
            <a:r>
              <a:rPr lang="en-ID" sz="1050" dirty="0" err="1"/>
              <a:t>perusahaan</a:t>
            </a:r>
            <a:r>
              <a:rPr lang="en-ID" sz="1050" dirty="0"/>
              <a:t>/</a:t>
            </a:r>
            <a:r>
              <a:rPr lang="en-ID" sz="1050" dirty="0" err="1"/>
              <a:t>organisasi</a:t>
            </a:r>
            <a:r>
              <a:rPr lang="en-ID" sz="1050" dirty="0"/>
              <a:t> </a:t>
            </a:r>
            <a:r>
              <a:rPr lang="en-ID" sz="1050" dirty="0" err="1"/>
              <a:t>pesaingnya</a:t>
            </a:r>
            <a:r>
              <a:rPr lang="en-ID" sz="1050" dirty="0"/>
              <a:t>.</a:t>
            </a:r>
            <a:endParaRPr lang="en-US" altLang="zh-CN" sz="1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9" name="Subtitle 14">
            <a:extLst>
              <a:ext uri="{FF2B5EF4-FFF2-40B4-BE49-F238E27FC236}">
                <a16:creationId xmlns:a16="http://schemas.microsoft.com/office/drawing/2014/main" id="{0D54F11B-E573-42CF-E88F-AF56CDA97E3B}"/>
              </a:ext>
            </a:extLst>
          </p:cNvPr>
          <p:cNvSpPr txBox="1">
            <a:spLocks/>
          </p:cNvSpPr>
          <p:nvPr/>
        </p:nvSpPr>
        <p:spPr>
          <a:xfrm>
            <a:off x="7399001" y="3466933"/>
            <a:ext cx="1744999" cy="40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defTabSz="412750" hangingPunct="0"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ID" sz="1050" dirty="0" err="1"/>
              <a:t>Muncul</a:t>
            </a:r>
            <a:r>
              <a:rPr lang="en-ID" sz="1050" dirty="0"/>
              <a:t> </a:t>
            </a:r>
            <a:r>
              <a:rPr lang="en-ID" sz="1050" dirty="0" err="1"/>
              <a:t>Objek</a:t>
            </a:r>
            <a:r>
              <a:rPr lang="en-ID" sz="1050" dirty="0"/>
              <a:t> </a:t>
            </a:r>
            <a:r>
              <a:rPr lang="en-ID" sz="1050" dirty="0" err="1"/>
              <a:t>Penelitian</a:t>
            </a:r>
            <a:endParaRPr lang="en-US" altLang="zh-CN" sz="12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3"/>
          <p:cNvSpPr txBox="1">
            <a:spLocks noGrp="1"/>
          </p:cNvSpPr>
          <p:nvPr>
            <p:ph type="title" idx="4"/>
          </p:nvPr>
        </p:nvSpPr>
        <p:spPr>
          <a:xfrm>
            <a:off x="4620852" y="407827"/>
            <a:ext cx="3387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  <p:sp>
        <p:nvSpPr>
          <p:cNvPr id="752" name="Google Shape;752;p43"/>
          <p:cNvSpPr txBox="1">
            <a:spLocks noGrp="1"/>
          </p:cNvSpPr>
          <p:nvPr>
            <p:ph type="subTitle" idx="1"/>
          </p:nvPr>
        </p:nvSpPr>
        <p:spPr>
          <a:xfrm>
            <a:off x="1562021" y="1767605"/>
            <a:ext cx="4509343" cy="3069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270510" algn="justLow"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uraian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belakang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teridentifikasi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berikut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Minimnya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kontribusi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ekonomi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ASEAN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Kurangnya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pemahaman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masyarakat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terkait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pentingnya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meningkatkan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53" name="Google Shape;753;p43"/>
          <p:cNvGrpSpPr/>
          <p:nvPr/>
        </p:nvGrpSpPr>
        <p:grpSpPr>
          <a:xfrm>
            <a:off x="43609" y="1101206"/>
            <a:ext cx="3272507" cy="4041088"/>
            <a:chOff x="1002400" y="1100012"/>
            <a:chExt cx="3272507" cy="4041088"/>
          </a:xfrm>
        </p:grpSpPr>
        <p:sp>
          <p:nvSpPr>
            <p:cNvPr id="754" name="Google Shape;754;p43"/>
            <p:cNvSpPr/>
            <p:nvPr/>
          </p:nvSpPr>
          <p:spPr>
            <a:xfrm>
              <a:off x="1583066" y="1418921"/>
              <a:ext cx="2205073" cy="176771"/>
            </a:xfrm>
            <a:custGeom>
              <a:avLst/>
              <a:gdLst/>
              <a:ahLst/>
              <a:cxnLst/>
              <a:rect l="l" t="t" r="r" b="b"/>
              <a:pathLst>
                <a:path w="55747" h="4469" extrusionOk="0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462867" y="1595640"/>
              <a:ext cx="189983" cy="2724430"/>
            </a:xfrm>
            <a:custGeom>
              <a:avLst/>
              <a:gdLst/>
              <a:ahLst/>
              <a:cxnLst/>
              <a:rect l="l" t="t" r="r" b="b"/>
              <a:pathLst>
                <a:path w="4803" h="68877" extrusionOk="0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333017" y="3603304"/>
              <a:ext cx="438863" cy="438902"/>
            </a:xfrm>
            <a:custGeom>
              <a:avLst/>
              <a:gdLst/>
              <a:ahLst/>
              <a:cxnLst/>
              <a:rect l="l" t="t" r="r" b="b"/>
              <a:pathLst>
                <a:path w="11095" h="11096" extrusionOk="0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2901896" y="1287845"/>
              <a:ext cx="438902" cy="438902"/>
            </a:xfrm>
            <a:custGeom>
              <a:avLst/>
              <a:gdLst/>
              <a:ahLst/>
              <a:cxnLst/>
              <a:rect l="l" t="t" r="r" b="b"/>
              <a:pathLst>
                <a:path w="11096" h="11096" extrusionOk="0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3787945" y="1507873"/>
              <a:ext cx="486962" cy="88999"/>
            </a:xfrm>
            <a:custGeom>
              <a:avLst/>
              <a:gdLst/>
              <a:ahLst/>
              <a:cxnLst/>
              <a:rect l="l" t="t" r="r" b="b"/>
              <a:pathLst>
                <a:path w="1231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002400" y="1100012"/>
              <a:ext cx="556697" cy="540163"/>
            </a:xfrm>
            <a:custGeom>
              <a:avLst/>
              <a:gdLst/>
              <a:ahLst/>
              <a:cxnLst/>
              <a:rect l="l" t="t" r="r" b="b"/>
              <a:pathLst>
                <a:path w="14074" h="13656" extrusionOk="0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509736" y="4319830"/>
              <a:ext cx="143110" cy="515837"/>
            </a:xfrm>
            <a:custGeom>
              <a:avLst/>
              <a:gdLst/>
              <a:ahLst/>
              <a:cxnLst/>
              <a:rect l="l" t="t" r="r" b="b"/>
              <a:pathLst>
                <a:path w="3618" h="13041" extrusionOk="0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253675" y="1267436"/>
              <a:ext cx="658907" cy="657681"/>
            </a:xfrm>
            <a:custGeom>
              <a:avLst/>
              <a:gdLst/>
              <a:ahLst/>
              <a:cxnLst/>
              <a:rect l="l" t="t" r="r" b="b"/>
              <a:pathLst>
                <a:path w="16658" h="16627" extrusionOk="0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412358" y="1424933"/>
              <a:ext cx="341478" cy="341478"/>
            </a:xfrm>
            <a:custGeom>
              <a:avLst/>
              <a:gdLst/>
              <a:ahLst/>
              <a:cxnLst/>
              <a:rect l="l" t="t" r="r" b="b"/>
              <a:pathLst>
                <a:path w="8633" h="8633" extrusionOk="0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3" name="Google Shape;763;p43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w="28575" cap="flat" cmpd="sng">
              <a:solidFill>
                <a:srgbClr val="352A5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4" name="Google Shape;764;p43"/>
          <p:cNvGrpSpPr/>
          <p:nvPr/>
        </p:nvGrpSpPr>
        <p:grpSpPr>
          <a:xfrm rot="10800000">
            <a:off x="5827884" y="1206"/>
            <a:ext cx="3272507" cy="4041088"/>
            <a:chOff x="1002400" y="1100012"/>
            <a:chExt cx="3272507" cy="4041088"/>
          </a:xfrm>
        </p:grpSpPr>
        <p:sp>
          <p:nvSpPr>
            <p:cNvPr id="765" name="Google Shape;765;p43"/>
            <p:cNvSpPr/>
            <p:nvPr/>
          </p:nvSpPr>
          <p:spPr>
            <a:xfrm>
              <a:off x="1583066" y="1418921"/>
              <a:ext cx="2205073" cy="176771"/>
            </a:xfrm>
            <a:custGeom>
              <a:avLst/>
              <a:gdLst/>
              <a:ahLst/>
              <a:cxnLst/>
              <a:rect l="l" t="t" r="r" b="b"/>
              <a:pathLst>
                <a:path w="55747" h="4469" extrusionOk="0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1462867" y="1595640"/>
              <a:ext cx="189983" cy="2724430"/>
            </a:xfrm>
            <a:custGeom>
              <a:avLst/>
              <a:gdLst/>
              <a:ahLst/>
              <a:cxnLst/>
              <a:rect l="l" t="t" r="r" b="b"/>
              <a:pathLst>
                <a:path w="4803" h="68877" extrusionOk="0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1333017" y="3603304"/>
              <a:ext cx="438863" cy="438902"/>
            </a:xfrm>
            <a:custGeom>
              <a:avLst/>
              <a:gdLst/>
              <a:ahLst/>
              <a:cxnLst/>
              <a:rect l="l" t="t" r="r" b="b"/>
              <a:pathLst>
                <a:path w="11095" h="11096" extrusionOk="0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901896" y="1287845"/>
              <a:ext cx="438902" cy="438902"/>
            </a:xfrm>
            <a:custGeom>
              <a:avLst/>
              <a:gdLst/>
              <a:ahLst/>
              <a:cxnLst/>
              <a:rect l="l" t="t" r="r" b="b"/>
              <a:pathLst>
                <a:path w="11096" h="11096" extrusionOk="0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787945" y="1507873"/>
              <a:ext cx="486962" cy="88999"/>
            </a:xfrm>
            <a:custGeom>
              <a:avLst/>
              <a:gdLst/>
              <a:ahLst/>
              <a:cxnLst/>
              <a:rect l="l" t="t" r="r" b="b"/>
              <a:pathLst>
                <a:path w="1231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002400" y="1100012"/>
              <a:ext cx="556697" cy="540163"/>
            </a:xfrm>
            <a:custGeom>
              <a:avLst/>
              <a:gdLst/>
              <a:ahLst/>
              <a:cxnLst/>
              <a:rect l="l" t="t" r="r" b="b"/>
              <a:pathLst>
                <a:path w="14074" h="13656" extrusionOk="0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509736" y="4319830"/>
              <a:ext cx="143110" cy="515837"/>
            </a:xfrm>
            <a:custGeom>
              <a:avLst/>
              <a:gdLst/>
              <a:ahLst/>
              <a:cxnLst/>
              <a:rect l="l" t="t" r="r" b="b"/>
              <a:pathLst>
                <a:path w="3618" h="13041" extrusionOk="0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253675" y="1267436"/>
              <a:ext cx="658907" cy="657681"/>
            </a:xfrm>
            <a:custGeom>
              <a:avLst/>
              <a:gdLst/>
              <a:ahLst/>
              <a:cxnLst/>
              <a:rect l="l" t="t" r="r" b="b"/>
              <a:pathLst>
                <a:path w="16658" h="16627" extrusionOk="0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412358" y="1424933"/>
              <a:ext cx="341478" cy="341478"/>
            </a:xfrm>
            <a:custGeom>
              <a:avLst/>
              <a:gdLst/>
              <a:ahLst/>
              <a:cxnLst/>
              <a:rect l="l" t="t" r="r" b="b"/>
              <a:pathLst>
                <a:path w="8633" h="8633" extrusionOk="0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4" name="Google Shape;774;p43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w="28575" cap="flat" cmpd="sng">
              <a:solidFill>
                <a:srgbClr val="352A5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8"/>
          <p:cNvSpPr txBox="1">
            <a:spLocks noGrp="1"/>
          </p:cNvSpPr>
          <p:nvPr>
            <p:ph type="subTitle" idx="1"/>
          </p:nvPr>
        </p:nvSpPr>
        <p:spPr>
          <a:xfrm>
            <a:off x="339363" y="2176461"/>
            <a:ext cx="4330500" cy="22493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justLow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kontribusi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2010-2019?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kontribusi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2010-2019?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kontribusi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2010-2019?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kontribusi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Ekonomi,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simultan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2010-2019?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Google Shape;996;p48"/>
          <p:cNvSpPr txBox="1">
            <a:spLocks noGrp="1"/>
          </p:cNvSpPr>
          <p:nvPr>
            <p:ph type="title"/>
          </p:nvPr>
        </p:nvSpPr>
        <p:spPr>
          <a:xfrm>
            <a:off x="626416" y="801187"/>
            <a:ext cx="40896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  <p:grpSp>
        <p:nvGrpSpPr>
          <p:cNvPr id="997" name="Google Shape;997;p48"/>
          <p:cNvGrpSpPr/>
          <p:nvPr/>
        </p:nvGrpSpPr>
        <p:grpSpPr>
          <a:xfrm flipH="1">
            <a:off x="6275902" y="1089187"/>
            <a:ext cx="2061789" cy="3164110"/>
            <a:chOff x="6275892" y="1089187"/>
            <a:chExt cx="2061789" cy="3164110"/>
          </a:xfrm>
        </p:grpSpPr>
        <p:sp>
          <p:nvSpPr>
            <p:cNvPr id="998" name="Google Shape;998;p48"/>
            <p:cNvSpPr/>
            <p:nvPr/>
          </p:nvSpPr>
          <p:spPr>
            <a:xfrm>
              <a:off x="7342389" y="3630695"/>
              <a:ext cx="995292" cy="622602"/>
            </a:xfrm>
            <a:custGeom>
              <a:avLst/>
              <a:gdLst/>
              <a:ahLst/>
              <a:cxnLst/>
              <a:rect l="l" t="t" r="r" b="b"/>
              <a:pathLst>
                <a:path w="8374" h="5238" fill="none" extrusionOk="0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275892" y="1239072"/>
              <a:ext cx="2026002" cy="2284656"/>
            </a:xfrm>
            <a:custGeom>
              <a:avLst/>
              <a:gdLst/>
              <a:ahLst/>
              <a:cxnLst/>
              <a:rect l="l" t="t" r="r" b="b"/>
              <a:pathLst>
                <a:path w="17046" h="19221" extrusionOk="0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7378046" y="1513049"/>
              <a:ext cx="495744" cy="385471"/>
            </a:xfrm>
            <a:custGeom>
              <a:avLst/>
              <a:gdLst/>
              <a:ahLst/>
              <a:cxnLst/>
              <a:rect l="l" t="t" r="r" b="b"/>
              <a:pathLst>
                <a:path w="4171" h="3243" extrusionOk="0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75892" y="1089187"/>
              <a:ext cx="2026002" cy="2434542"/>
            </a:xfrm>
            <a:custGeom>
              <a:avLst/>
              <a:gdLst/>
              <a:ahLst/>
              <a:cxnLst/>
              <a:rect l="l" t="t" r="r" b="b"/>
              <a:pathLst>
                <a:path w="17046" h="20482" fill="none" extrusionOk="0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7219492" y="3246058"/>
              <a:ext cx="1022985" cy="662302"/>
            </a:xfrm>
            <a:custGeom>
              <a:avLst/>
              <a:gdLst/>
              <a:ahLst/>
              <a:cxnLst/>
              <a:rect l="l" t="t" r="r" b="b"/>
              <a:pathLst>
                <a:path w="8607" h="5572" fill="none" extrusionOk="0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54722" y="2302412"/>
              <a:ext cx="816890" cy="1082600"/>
            </a:xfrm>
            <a:custGeom>
              <a:avLst/>
              <a:gdLst/>
              <a:ahLst/>
              <a:cxnLst/>
              <a:rect l="l" t="t" r="r" b="b"/>
              <a:pathLst>
                <a:path w="6873" h="9108" fill="none" extrusionOk="0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7429629" y="2024869"/>
              <a:ext cx="309380" cy="583021"/>
            </a:xfrm>
            <a:custGeom>
              <a:avLst/>
              <a:gdLst/>
              <a:ahLst/>
              <a:cxnLst/>
              <a:rect l="l" t="t" r="r" b="b"/>
              <a:pathLst>
                <a:path w="2603" h="4905" fill="none" extrusionOk="0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50"/>
          <p:cNvPicPr preferRelativeResize="0"/>
          <p:nvPr/>
        </p:nvPicPr>
        <p:blipFill rotWithShape="1">
          <a:blip r:embed="rId3">
            <a:alphaModFix/>
          </a:blip>
          <a:srcRect l="23064" t="-18638" r="25022" b="-18611"/>
          <a:stretch/>
        </p:blipFill>
        <p:spPr>
          <a:xfrm>
            <a:off x="5220072" y="-1219200"/>
            <a:ext cx="7052102" cy="7582200"/>
          </a:xfrm>
          <a:prstGeom prst="chord">
            <a:avLst>
              <a:gd name="adj1" fmla="val 4624149"/>
              <a:gd name="adj2" fmla="val 16970070"/>
            </a:avLst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1A1C6-28EC-975C-C5F0-D1369FF85628}"/>
              </a:ext>
            </a:extLst>
          </p:cNvPr>
          <p:cNvSpPr/>
          <p:nvPr/>
        </p:nvSpPr>
        <p:spPr>
          <a:xfrm>
            <a:off x="5409392" y="-10266"/>
            <a:ext cx="4203168" cy="12138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5" name="Google Shape;1035;p50"/>
          <p:cNvSpPr txBox="1">
            <a:spLocks noGrp="1"/>
          </p:cNvSpPr>
          <p:nvPr>
            <p:ph type="title"/>
          </p:nvPr>
        </p:nvSpPr>
        <p:spPr>
          <a:xfrm>
            <a:off x="5538247" y="-10266"/>
            <a:ext cx="3497835" cy="1106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4" name="Google Shape;995;p48"/>
          <p:cNvSpPr txBox="1">
            <a:spLocks/>
          </p:cNvSpPr>
          <p:nvPr/>
        </p:nvSpPr>
        <p:spPr>
          <a:xfrm>
            <a:off x="435089" y="2003952"/>
            <a:ext cx="4752528" cy="15759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2010-2019?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parsial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Low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pengaruh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Ekonomi,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Korupsi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simultan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nasional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negara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berkembang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ASEAN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2010-2019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608612" y="2108729"/>
            <a:ext cx="3965921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METODOLOGI PENELITIAN</a:t>
            </a:r>
            <a:endParaRPr sz="3600"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title" idx="2"/>
          </p:nvPr>
        </p:nvSpPr>
        <p:spPr>
          <a:xfrm>
            <a:off x="708003" y="1422851"/>
            <a:ext cx="3353819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III.</a:t>
            </a:r>
            <a:endParaRPr dirty="0"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65" name="Google Shape;565;p36"/>
            <p:cNvSpPr/>
            <p:nvPr/>
          </p:nvSpPr>
          <p:spPr>
            <a:xfrm>
              <a:off x="5169700" y="601682"/>
              <a:ext cx="476868" cy="2152217"/>
            </a:xfrm>
            <a:custGeom>
              <a:avLst/>
              <a:gdLst/>
              <a:ahLst/>
              <a:cxnLst/>
              <a:rect l="l" t="t" r="r" b="b"/>
              <a:pathLst>
                <a:path w="11375" h="51338" fill="none" extrusionOk="0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169700" y="601682"/>
              <a:ext cx="472676" cy="2152217"/>
            </a:xfrm>
            <a:custGeom>
              <a:avLst/>
              <a:gdLst/>
              <a:ahLst/>
              <a:cxnLst/>
              <a:rect l="l" t="t" r="r" b="b"/>
              <a:pathLst>
                <a:path w="11275" h="51338" extrusionOk="0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489643" y="2579012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extrusionOk="0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02518" y="2497893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fill="none" extrusionOk="0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224240" y="440870"/>
              <a:ext cx="964930" cy="861465"/>
            </a:xfrm>
            <a:custGeom>
              <a:avLst/>
              <a:gdLst/>
              <a:ahLst/>
              <a:cxnLst/>
              <a:rect l="l" t="t" r="r" b="b"/>
              <a:pathLst>
                <a:path w="23017" h="20549" fill="none" extrusionOk="0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 cap="flat" cmpd="sng">
              <a:solidFill>
                <a:srgbClr val="352A5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2518" y="2579012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fill="none" extrusionOk="0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89643" y="2497893"/>
              <a:ext cx="981699" cy="293709"/>
            </a:xfrm>
            <a:custGeom>
              <a:avLst/>
              <a:gdLst/>
              <a:ahLst/>
              <a:cxnLst/>
              <a:rect l="l" t="t" r="r" b="b"/>
              <a:pathLst>
                <a:path w="23417" h="7006" extrusionOk="0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24240" y="440870"/>
              <a:ext cx="964930" cy="861465"/>
            </a:xfrm>
            <a:custGeom>
              <a:avLst/>
              <a:gdLst/>
              <a:ahLst/>
              <a:cxnLst/>
              <a:rect l="l" t="t" r="r" b="b"/>
              <a:pathLst>
                <a:path w="23017" h="20549" extrusionOk="0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881450" y="430096"/>
              <a:ext cx="683882" cy="895548"/>
            </a:xfrm>
            <a:custGeom>
              <a:avLst/>
              <a:gdLst/>
              <a:ahLst/>
              <a:cxnLst/>
              <a:rect l="l" t="t" r="r" b="b"/>
              <a:pathLst>
                <a:path w="16313" h="21362" extrusionOk="0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881450" y="407291"/>
              <a:ext cx="683882" cy="941202"/>
            </a:xfrm>
            <a:custGeom>
              <a:avLst/>
              <a:gdLst/>
              <a:ahLst/>
              <a:cxnLst/>
              <a:rect l="l" t="t" r="r" b="b"/>
              <a:pathLst>
                <a:path w="16313" h="22451" fill="none" extrusionOk="0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52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76" name="Google Shape;576;p36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avLst/>
                <a:gdLst/>
                <a:ahLst/>
                <a:cxnLst/>
                <a:rect l="l" t="t" r="r" b="b"/>
                <a:pathLst>
                  <a:path w="144426" h="77041" extrusionOk="0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6" h="27253" extrusionOk="0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avLst/>
                <a:gdLst/>
                <a:ahLst/>
                <a:cxnLst/>
                <a:rect l="l" t="t" r="r" b="b"/>
                <a:pathLst>
                  <a:path w="62145" h="27253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7948" extrusionOk="0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avLst/>
                <a:gdLst/>
                <a:ahLst/>
                <a:cxnLst/>
                <a:rect l="l" t="t" r="r" b="b"/>
                <a:pathLst>
                  <a:path w="74554" h="18147" fill="none" extrusionOk="0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74473" extrusionOk="0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avLst/>
                <a:gdLst/>
                <a:ahLst/>
                <a:cxnLst/>
                <a:rect l="l" t="t" r="r" b="b"/>
                <a:pathLst>
                  <a:path w="66148" h="81993" fill="none" extrusionOk="0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66327" extrusionOk="0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16" h="72420" fill="none" extrusionOk="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0073" extrusionOk="0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avLst/>
                <a:gdLst/>
                <a:ahLst/>
                <a:cxnLst/>
                <a:rect l="l" t="t" r="r" b="b"/>
                <a:pathLst>
                  <a:path w="66982" h="76989" fill="none" extrusionOk="0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66327" extrusionOk="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352A5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avLst/>
                <a:gdLst/>
                <a:ahLst/>
                <a:cxnLst/>
                <a:rect l="l" t="t" r="r" b="b"/>
                <a:pathLst>
                  <a:path w="68250" h="72420" fill="none" extrusionOk="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52A5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36"/>
            <p:cNvSpPr/>
            <p:nvPr/>
          </p:nvSpPr>
          <p:spPr>
            <a:xfrm>
              <a:off x="2152500" y="1757375"/>
              <a:ext cx="199025" cy="1679073"/>
            </a:xfrm>
            <a:custGeom>
              <a:avLst/>
              <a:gdLst/>
              <a:ahLst/>
              <a:cxnLst/>
              <a:rect l="l" t="t" r="r" b="b"/>
              <a:pathLst>
                <a:path w="7473" h="63046" extrusionOk="0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8"/>
          <p:cNvSpPr txBox="1">
            <a:spLocks noGrp="1"/>
          </p:cNvSpPr>
          <p:nvPr>
            <p:ph type="subTitle" idx="4"/>
          </p:nvPr>
        </p:nvSpPr>
        <p:spPr>
          <a:xfrm>
            <a:off x="405331" y="771550"/>
            <a:ext cx="4320480" cy="36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ID" sz="1400" b="1" dirty="0"/>
              <a:t>Data dan </a:t>
            </a:r>
            <a:r>
              <a:rPr lang="en-ID" sz="1400" b="1" dirty="0" err="1"/>
              <a:t>Sumber</a:t>
            </a:r>
            <a:r>
              <a:rPr lang="en-ID" sz="1400" b="1" dirty="0"/>
              <a:t> Data</a:t>
            </a:r>
          </a:p>
          <a:p>
            <a:pPr marL="0" indent="0" algn="just"/>
            <a:endParaRPr lang="en-ID" sz="1400" dirty="0"/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Global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Competitiveness (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World Economic Forum)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Ketimpangan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Gender (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United Nation Development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Progamme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Kebebasan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Ekonomi (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Heritage)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Corruption </a:t>
            </a:r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Perseption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(Index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Transparency International)</a:t>
            </a:r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Deskripsi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Kuantitatif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Periode</a:t>
            </a:r>
            <a:r>
              <a:rPr lang="en-US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2010-2019 di 6 Negara </a:t>
            </a:r>
            <a:r>
              <a:rPr lang="en-US" altLang="zh-CN" sz="1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Berkembang</a:t>
            </a:r>
            <a:r>
              <a:rPr lang="en-US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Asia Tenggara (Indonesia, Malaysia, Thailand, Vietnam, </a:t>
            </a:r>
            <a:r>
              <a:rPr lang="en-US" altLang="zh-CN" sz="14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Kamboja</a:t>
            </a:r>
            <a:r>
              <a:rPr lang="en-US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dan Filipina</a:t>
            </a:r>
            <a:r>
              <a:rPr lang="en-US" altLang="zh-CN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+mn-lt"/>
              </a:rPr>
              <a:t>)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/>
            <a:endParaRPr lang="en-ID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" y="77713"/>
            <a:ext cx="606965" cy="606965"/>
          </a:xfrm>
          <a:prstGeom prst="rect">
            <a:avLst/>
          </a:prstGeom>
        </p:spPr>
      </p:pic>
      <p:sp>
        <p:nvSpPr>
          <p:cNvPr id="7" name="Google Shape;615;p38"/>
          <p:cNvSpPr txBox="1">
            <a:spLocks noGrp="1"/>
          </p:cNvSpPr>
          <p:nvPr>
            <p:ph type="subTitle" idx="4"/>
          </p:nvPr>
        </p:nvSpPr>
        <p:spPr>
          <a:xfrm>
            <a:off x="4716016" y="771550"/>
            <a:ext cx="4320480" cy="36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D" sz="1400" b="1" dirty="0" err="1"/>
              <a:t>Metode</a:t>
            </a:r>
            <a:r>
              <a:rPr lang="en-ID" sz="1400" b="1" dirty="0"/>
              <a:t> </a:t>
            </a:r>
            <a:r>
              <a:rPr lang="en-ID" sz="1400" b="1" dirty="0" err="1"/>
              <a:t>Pengumpulan</a:t>
            </a:r>
            <a:r>
              <a:rPr lang="en-ID" sz="1400" b="1" dirty="0"/>
              <a:t> Data</a:t>
            </a:r>
          </a:p>
          <a:p>
            <a:pPr marL="0" indent="0" algn="l"/>
            <a:endParaRPr lang="en-ID" sz="1400" b="1" dirty="0"/>
          </a:p>
          <a:p>
            <a:pPr marL="109538" indent="0" algn="just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Studi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Kepustakaan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dan Data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Sekunder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didapat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lembaga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terkait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antara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lain,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World Bank,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United Nation Development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Progamme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+mn-lt"/>
              </a:rPr>
              <a:t> Transparency International, The Heritage</a:t>
            </a:r>
            <a:endParaRPr lang="en-US" altLang="zh-CN" sz="1800" i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  <a:sym typeface="+mn-lt"/>
            </a:endParaRPr>
          </a:p>
          <a:p>
            <a:pPr marL="0" indent="0" algn="l"/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374023059"/>
      </p:ext>
    </p:extLst>
  </p:cSld>
  <p:clrMapOvr>
    <a:masterClrMapping/>
  </p:clrMapOvr>
</p:sld>
</file>

<file path=ppt/theme/theme1.xml><?xml version="1.0" encoding="utf-8"?>
<a:theme xmlns:a="http://schemas.openxmlformats.org/drawingml/2006/main" name="Arithmetic Lesson by Slidesgo">
  <a:themeElements>
    <a:clrScheme name="Simple Light">
      <a:dk1>
        <a:srgbClr val="352A53"/>
      </a:dk1>
      <a:lt1>
        <a:srgbClr val="80A4E7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1699</Words>
  <Application>Microsoft Office PowerPoint</Application>
  <PresentationFormat>On-screen Show (16:9)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DM Serif Display</vt:lpstr>
      <vt:lpstr>Montserrat</vt:lpstr>
      <vt:lpstr>Montserrat Medium</vt:lpstr>
      <vt:lpstr>Raleway Thin</vt:lpstr>
      <vt:lpstr>Roboto Bold</vt:lpstr>
      <vt:lpstr>Times New Roman</vt:lpstr>
      <vt:lpstr>Arithmetic Lesson by Slidesgo</vt:lpstr>
      <vt:lpstr>ANALISIS KONTRIBUSI KETIMPANGAN GENDER, KEBEBASAN EKONOMI, DAN PERSEPSI KORUPSI TERHADAP DAYA SAING NASIONAL NEGARA BERKEMBANG DI ASEAN TAHUN 2010-2019 </vt:lpstr>
      <vt:lpstr>AGENDA</vt:lpstr>
      <vt:lpstr>PENDAHULUAN</vt:lpstr>
      <vt:lpstr>LATAR BELAKANG</vt:lpstr>
      <vt:lpstr>IDENTIFIKASI MASALAH</vt:lpstr>
      <vt:lpstr>RUMUSAN MASALAH</vt:lpstr>
      <vt:lpstr>TUJUAN PENELITIAN</vt:lpstr>
      <vt:lpstr>METODOLOGI PENELITIAN</vt:lpstr>
      <vt:lpstr>PowerPoint Presentation</vt:lpstr>
      <vt:lpstr>Metode Analisis Data</vt:lpstr>
      <vt:lpstr>TEMUAN PENELITIAN DAN PEMBAHASAN</vt:lpstr>
      <vt:lpstr>GambaranUmum Objek Penelitian</vt:lpstr>
      <vt:lpstr>GambaranUmum Objek Penelitian</vt:lpstr>
      <vt:lpstr>Temuan Hasil Penelitian</vt:lpstr>
      <vt:lpstr>Temuan Hasil Penelitian</vt:lpstr>
      <vt:lpstr>Temuan Hasil Penelitian</vt:lpstr>
      <vt:lpstr>Uji Asumsi Klasik</vt:lpstr>
      <vt:lpstr>Uji Asumsi Klasik</vt:lpstr>
      <vt:lpstr>PowerPoint Presentation</vt:lpstr>
      <vt:lpstr>Penutup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SPATIAL ERROR MODEL (SEM) UNTUK INDEKS PEMBANGUNAN MANUSIA (IPM) DI PROVINSI JAWA TENGAH</dc:title>
  <dc:creator>MATIUS</dc:creator>
  <cp:lastModifiedBy>Muhammad Rizkiyanto</cp:lastModifiedBy>
  <cp:revision>13</cp:revision>
  <dcterms:modified xsi:type="dcterms:W3CDTF">2023-03-30T15:08:48Z</dcterms:modified>
</cp:coreProperties>
</file>