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5" r:id="rId7"/>
    <p:sldId id="263" r:id="rId8"/>
    <p:sldId id="261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335" autoAdjust="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6BE8-9C8C-44DE-B3C7-B3C458821898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833AC-CD25-4992-9E20-44431FDFA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3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Growing problem worldwide</a:t>
            </a:r>
          </a:p>
          <a:p>
            <a:r>
              <a:rPr lang="en-US" dirty="0"/>
              <a:t>Costs more than billions of dollars every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833AC-CD25-4992-9E20-44431FDFA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7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confidentiality, dataset has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833AC-CD25-4992-9E20-44431FDFA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9FDF2F-44D7-450A-826D-146CF944625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192233-DE76-439B-840A-CD1C4048ADB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45291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DF2F-44D7-450A-826D-146CF944625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2233-DE76-439B-840A-CD1C4048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DF2F-44D7-450A-826D-146CF944625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2233-DE76-439B-840A-CD1C4048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0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DF2F-44D7-450A-826D-146CF944625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2233-DE76-439B-840A-CD1C4048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5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FDF2F-44D7-450A-826D-146CF944625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192233-DE76-439B-840A-CD1C4048AD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650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DF2F-44D7-450A-826D-146CF944625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2233-DE76-439B-840A-CD1C4048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DF2F-44D7-450A-826D-146CF944625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2233-DE76-439B-840A-CD1C4048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DF2F-44D7-450A-826D-146CF944625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2233-DE76-439B-840A-CD1C4048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6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DF2F-44D7-450A-826D-146CF944625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2233-DE76-439B-840A-CD1C4048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FDF2F-44D7-450A-826D-146CF944625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192233-DE76-439B-840A-CD1C4048AD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3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FDF2F-44D7-450A-826D-146CF944625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192233-DE76-439B-840A-CD1C4048AD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296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9FDF2F-44D7-450A-826D-146CF9446250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192233-DE76-439B-840A-CD1C4048AD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519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3BB-95FF-491C-A7C1-9225AC1A5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8AE1C-50AC-4FD9-9176-579918A86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8" y="5313257"/>
            <a:ext cx="1720351" cy="1363418"/>
          </a:xfrm>
        </p:spPr>
        <p:txBody>
          <a:bodyPr>
            <a:normAutofit/>
          </a:bodyPr>
          <a:lstStyle/>
          <a:p>
            <a:r>
              <a:rPr lang="en-US" dirty="0" err="1"/>
              <a:t>Harshini</a:t>
            </a:r>
            <a:endParaRPr lang="en-US" dirty="0"/>
          </a:p>
          <a:p>
            <a:r>
              <a:rPr lang="en-US" dirty="0"/>
              <a:t>Shreya</a:t>
            </a:r>
          </a:p>
          <a:p>
            <a:r>
              <a:rPr lang="en-US" dirty="0" err="1"/>
              <a:t>Aarjav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710F1-32F4-4CF2-9A17-88D069E2C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171" y="3956279"/>
            <a:ext cx="2952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5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37D3-CF85-4367-887A-C850E9BA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25B2-48D4-4F9C-B895-11B1AFA9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r>
              <a:rPr lang="en-US" dirty="0"/>
              <a:t>PCA</a:t>
            </a:r>
          </a:p>
          <a:p>
            <a:r>
              <a:rPr lang="en-US" dirty="0"/>
              <a:t>Threshold Calibration</a:t>
            </a:r>
          </a:p>
        </p:txBody>
      </p:sp>
    </p:spTree>
    <p:extLst>
      <p:ext uri="{BB962C8B-B14F-4D97-AF65-F5344CB8AC3E}">
        <p14:creationId xmlns:p14="http://schemas.microsoft.com/office/powerpoint/2010/main" val="131242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4962A-0D61-4B0B-A2FF-5580383C3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EA2A61-B75F-4859-A79E-63058B800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9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3823-76B7-405F-993E-7D742E9F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5037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8423-4541-403B-8F81-983B643D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the features in the given data set and use this model to examine a credit card transaction and classify it to be fraudulent or otherwise and achieve 100% Credit Card Fraud Detection while minimizing the incorrect Fraud predictions.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CFAC4-3CD1-45A8-9098-E5EC1C667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1" t="53528" r="1140" b="29006"/>
          <a:stretch/>
        </p:blipFill>
        <p:spPr>
          <a:xfrm>
            <a:off x="597916" y="3358896"/>
            <a:ext cx="11231800" cy="23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2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05AA-A551-4083-86AC-42AC1A0F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7119"/>
            <a:ext cx="10688425" cy="16093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Credit card Fraud Detection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3F17-0A6D-42C8-AB91-47C49518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datasets contains transactions made by credit cards in September 2013 by European cardholders, where there are 492 frauds out of 284,807 transactions.</a:t>
            </a:r>
          </a:p>
          <a:p>
            <a:r>
              <a:rPr lang="en-US" i="1" dirty="0"/>
              <a:t>Note: </a:t>
            </a:r>
            <a:r>
              <a:rPr lang="en-US" i="1" dirty="0">
                <a:solidFill>
                  <a:srgbClr val="FF0000"/>
                </a:solidFill>
              </a:rPr>
              <a:t>Dataset provided was already pre processed and PCA transformed due to confidentiality issues.</a:t>
            </a:r>
            <a:endParaRPr lang="en-US" dirty="0"/>
          </a:p>
          <a:p>
            <a:r>
              <a:rPr lang="en-US" b="1" dirty="0"/>
              <a:t>Target Variable: </a:t>
            </a: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/>
              <a:t>	0 </a:t>
            </a:r>
            <a:r>
              <a:rPr lang="en-US" dirty="0">
                <a:sym typeface="Wingdings" panose="05000000000000000000" pitchFamily="2" charset="2"/>
              </a:rPr>
              <a:t> Normal Transactions (Non-Fraud)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1  Fraud Transactions (Fraud)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2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FD8C-5CC7-4232-9A75-B055AAD7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Unbalanced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B5F55A-B156-4B39-B486-9ACD58097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50" t="39849" r="49664" b="29844"/>
          <a:stretch/>
        </p:blipFill>
        <p:spPr>
          <a:xfrm>
            <a:off x="1219199" y="1998852"/>
            <a:ext cx="5024811" cy="2949068"/>
          </a:xfrm>
          <a:prstGeom prst="rect">
            <a:avLst/>
          </a:prstGeom>
        </p:spPr>
      </p:pic>
      <p:pic>
        <p:nvPicPr>
          <p:cNvPr id="1026" name="Picture 2" descr="https://scontent.fbed1-2.fna.fbcdn.net/v/t1.0-0/29136550_1645359832219188_5086893470778392576_o.jpg?oh=cd2468e96913e3cbb3adaa5792e3ff35&amp;oe=5B35C21A">
            <a:extLst>
              <a:ext uri="{FF2B5EF4-FFF2-40B4-BE49-F238E27FC236}">
                <a16:creationId xmlns:a16="http://schemas.microsoft.com/office/drawing/2014/main" id="{F2EF95EE-EE63-4DF4-86DF-3DBF0F18F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52741" r="46293" b="3555"/>
          <a:stretch/>
        </p:blipFill>
        <p:spPr bwMode="auto">
          <a:xfrm>
            <a:off x="6676103" y="2036965"/>
            <a:ext cx="5151071" cy="29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65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D7BC-9BC5-4F34-B7F7-C29DE60E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Imbalanced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FB4C-C8D2-40D9-A38D-A947942D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SMOTE</a:t>
            </a:r>
          </a:p>
          <a:p>
            <a:r>
              <a:rPr lang="en-US" dirty="0"/>
              <a:t>RANDOM FOREST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957CB5-303A-4BB5-A8A5-93890C8DF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9" t="7450" r="8847" b="-5784"/>
          <a:stretch/>
        </p:blipFill>
        <p:spPr>
          <a:xfrm>
            <a:off x="5074072" y="1901386"/>
            <a:ext cx="5800732" cy="485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71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217A-F7E2-4482-9AE2-DC87408D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47CAF2-E27A-4ACC-8910-E1C328621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86" t="31915" r="37313" b="16028"/>
          <a:stretch/>
        </p:blipFill>
        <p:spPr>
          <a:xfrm>
            <a:off x="1524000" y="1529079"/>
            <a:ext cx="7498080" cy="48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0302-93FB-4D94-B6EB-7D7D075C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Applying smote to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8F30D8-6015-4160-A224-58CD7E135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88" t="28401" r="12944" b="38245"/>
          <a:stretch/>
        </p:blipFill>
        <p:spPr>
          <a:xfrm>
            <a:off x="1130433" y="1656080"/>
            <a:ext cx="10495509" cy="28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9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1587-26F3-41B5-93A4-3A2245E6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Perform training of the random forest using the (over sampled) train set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348BE5-0D18-4948-A797-06BCC6FA3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41" t="23635" r="35373" b="7650"/>
          <a:stretch/>
        </p:blipFill>
        <p:spPr>
          <a:xfrm>
            <a:off x="914400" y="2336799"/>
            <a:ext cx="5323840" cy="4252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64E5C5-3AAA-4BC3-A0F6-E50FB00F89CB}"/>
              </a:ext>
            </a:extLst>
          </p:cNvPr>
          <p:cNvSpPr txBox="1"/>
          <p:nvPr/>
        </p:nvSpPr>
        <p:spPr>
          <a:xfrm>
            <a:off x="7138186" y="2228671"/>
            <a:ext cx="383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Performed </a:t>
            </a:r>
            <a:r>
              <a:rPr lang="en-US" b="1" dirty="0"/>
              <a:t>Random forest </a:t>
            </a:r>
            <a:r>
              <a:rPr lang="en-US" dirty="0"/>
              <a:t>using Oversampled train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AUC: 0.90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8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92A6-ADBE-49A7-923B-7FC608DE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Undersampling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48B9BE-0BC2-4D18-BC21-A48C591A3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41" t="36677" r="34386" b="12915"/>
          <a:stretch/>
        </p:blipFill>
        <p:spPr>
          <a:xfrm>
            <a:off x="924560" y="1820831"/>
            <a:ext cx="6488980" cy="3726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6E2F5-7950-455D-8C74-ACB6C86FEA1A}"/>
              </a:ext>
            </a:extLst>
          </p:cNvPr>
          <p:cNvSpPr txBox="1"/>
          <p:nvPr/>
        </p:nvSpPr>
        <p:spPr>
          <a:xfrm>
            <a:off x="7609840" y="2529840"/>
            <a:ext cx="383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Performed </a:t>
            </a:r>
            <a:r>
              <a:rPr lang="en-US" b="1" dirty="0"/>
              <a:t>Random forest</a:t>
            </a:r>
            <a:r>
              <a:rPr lang="en-US" dirty="0"/>
              <a:t> using Oversampled train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AUC: 0.92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520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256</TotalTime>
  <Words>175</Words>
  <Application>Microsoft Office PowerPoint</Application>
  <PresentationFormat>Widescreen</PresentationFormat>
  <Paragraphs>34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Wingdings</vt:lpstr>
      <vt:lpstr>Crop</vt:lpstr>
      <vt:lpstr>Credit card fraud detection</vt:lpstr>
      <vt:lpstr>PROBLEM STATEMENT</vt:lpstr>
      <vt:lpstr>Credit card Fraud Detection   </vt:lpstr>
      <vt:lpstr>Unbalanced Dataset</vt:lpstr>
      <vt:lpstr>Handling Imbalanced Dataset</vt:lpstr>
      <vt:lpstr>Logistic Regression</vt:lpstr>
      <vt:lpstr>Applying smote to dataset</vt:lpstr>
      <vt:lpstr>Perform training of the random forest using the (over sampled) train set </vt:lpstr>
      <vt:lpstr>Undersampling</vt:lpstr>
      <vt:lpstr>Future implementations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Shreya Rajeev Jain</dc:creator>
  <cp:lastModifiedBy>Aarjav Dutt</cp:lastModifiedBy>
  <cp:revision>19</cp:revision>
  <dcterms:created xsi:type="dcterms:W3CDTF">2018-03-14T05:57:26Z</dcterms:created>
  <dcterms:modified xsi:type="dcterms:W3CDTF">2018-03-16T16:17:43Z</dcterms:modified>
</cp:coreProperties>
</file>