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85" d="100"/>
          <a:sy n="85" d="100"/>
        </p:scale>
        <p:origin x="-376" y="-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DB6CB-D4C7-7943-8FC2-1D8604716D3B}" type="datetimeFigureOut">
              <a:rPr lang="en-US" smtClean="0"/>
              <a:t>3/20/16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1A463-2C4A-784F-A49A-89D1CC457A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DB6CB-D4C7-7943-8FC2-1D8604716D3B}" type="datetimeFigureOut">
              <a:rPr lang="en-US" smtClean="0"/>
              <a:t>3/20/16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1A463-2C4A-784F-A49A-89D1CC457AE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DB6CB-D4C7-7943-8FC2-1D8604716D3B}" type="datetimeFigureOut">
              <a:rPr lang="en-US" smtClean="0"/>
              <a:t>3/20/16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1A463-2C4A-784F-A49A-89D1CC457A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DB6CB-D4C7-7943-8FC2-1D8604716D3B}" type="datetimeFigureOut">
              <a:rPr lang="en-US" smtClean="0"/>
              <a:t>3/20/16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1A463-2C4A-784F-A49A-89D1CC457A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DB6CB-D4C7-7943-8FC2-1D8604716D3B}" type="datetimeFigureOut">
              <a:rPr lang="en-US" smtClean="0"/>
              <a:t>3/20/16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1A463-2C4A-784F-A49A-89D1CC457A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DB6CB-D4C7-7943-8FC2-1D8604716D3B}" type="datetimeFigureOut">
              <a:rPr lang="en-US" smtClean="0"/>
              <a:t>3/20/16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1A463-2C4A-784F-A49A-89D1CC457AE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DB6CB-D4C7-7943-8FC2-1D8604716D3B}" type="datetimeFigureOut">
              <a:rPr lang="en-US" smtClean="0"/>
              <a:t>3/20/16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1A463-2C4A-784F-A49A-89D1CC457A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DB6CB-D4C7-7943-8FC2-1D8604716D3B}" type="datetimeFigureOut">
              <a:rPr lang="en-US" smtClean="0"/>
              <a:t>3/20/16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1A463-2C4A-784F-A49A-89D1CC457A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DB6CB-D4C7-7943-8FC2-1D8604716D3B}" type="datetimeFigureOut">
              <a:rPr lang="en-US" smtClean="0"/>
              <a:t>3/20/16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1A463-2C4A-784F-A49A-89D1CC457A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DB6CB-D4C7-7943-8FC2-1D8604716D3B}" type="datetimeFigureOut">
              <a:rPr lang="en-US" smtClean="0"/>
              <a:t>3/20/16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1A463-2C4A-784F-A49A-89D1CC457A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DB6CB-D4C7-7943-8FC2-1D8604716D3B}" type="datetimeFigureOut">
              <a:rPr lang="en-US" smtClean="0"/>
              <a:t>3/20/16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1A463-2C4A-784F-A49A-89D1CC457A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DB6CB-D4C7-7943-8FC2-1D8604716D3B}" type="datetimeFigureOut">
              <a:rPr lang="en-US" smtClean="0"/>
              <a:t>3/20/16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1A463-2C4A-784F-A49A-89D1CC457A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0C2DB6CB-D4C7-7943-8FC2-1D8604716D3B}" type="datetimeFigureOut">
              <a:rPr lang="en-US" smtClean="0"/>
              <a:t>3/20/16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C441A463-2C4A-784F-A49A-89D1CC457AE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Dropbox</a:t>
            </a:r>
            <a:r>
              <a:rPr lang="en-US" dirty="0" smtClean="0"/>
              <a:t>: “It Just Works”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Nicole Talerman</a:t>
            </a:r>
          </a:p>
          <a:p>
            <a:r>
              <a:rPr lang="en-US" dirty="0" smtClean="0">
                <a:latin typeface="Times New Roman"/>
                <a:cs typeface="Times New Roman"/>
              </a:rPr>
              <a:t>I&amp;E 352</a:t>
            </a:r>
          </a:p>
          <a:p>
            <a:r>
              <a:rPr lang="en-US" dirty="0" smtClean="0">
                <a:latin typeface="Times New Roman"/>
                <a:cs typeface="Times New Roman"/>
              </a:rPr>
              <a:t>3/22/16</a:t>
            </a:r>
            <a:endParaRPr lang="en-US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58318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931" y="107576"/>
            <a:ext cx="8789315" cy="766685"/>
          </a:xfrm>
        </p:spPr>
        <p:txBody>
          <a:bodyPr/>
          <a:lstStyle/>
          <a:p>
            <a:r>
              <a:rPr lang="en-US" dirty="0" err="1" smtClean="0"/>
              <a:t>Dropbox</a:t>
            </a:r>
            <a:r>
              <a:rPr lang="en-US" dirty="0" smtClean="0"/>
              <a:t>: Qualitative Analysis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74262"/>
            <a:ext cx="8987246" cy="5967664"/>
          </a:xfrm>
        </p:spPr>
        <p:txBody>
          <a:bodyPr>
            <a:noAutofit/>
          </a:bodyPr>
          <a:lstStyle/>
          <a:p>
            <a:r>
              <a:rPr lang="en-US" sz="1400" b="1" dirty="0" smtClean="0">
                <a:latin typeface="Times New Roman"/>
                <a:cs typeface="Times New Roman"/>
              </a:rPr>
              <a:t>Customer Value Proposition: </a:t>
            </a:r>
            <a:r>
              <a:rPr lang="en-US" sz="1400" dirty="0" smtClean="0">
                <a:latin typeface="Times New Roman"/>
                <a:cs typeface="Times New Roman"/>
              </a:rPr>
              <a:t>new, integrated solution </a:t>
            </a:r>
            <a:r>
              <a:rPr lang="en-US" sz="1400" dirty="0">
                <a:latin typeface="Times New Roman"/>
                <a:cs typeface="Times New Roman"/>
              </a:rPr>
              <a:t>for </a:t>
            </a:r>
            <a:r>
              <a:rPr lang="en-US" sz="1400" dirty="0" smtClean="0">
                <a:latin typeface="Times New Roman"/>
                <a:cs typeface="Times New Roman"/>
              </a:rPr>
              <a:t>syncing &amp; sharing </a:t>
            </a:r>
            <a:r>
              <a:rPr lang="en-US" sz="1400" dirty="0">
                <a:latin typeface="Times New Roman"/>
                <a:cs typeface="Times New Roman"/>
              </a:rPr>
              <a:t>files between personal </a:t>
            </a:r>
            <a:r>
              <a:rPr lang="en-US" sz="1400" dirty="0" smtClean="0">
                <a:latin typeface="Times New Roman"/>
                <a:cs typeface="Times New Roman"/>
              </a:rPr>
              <a:t>computers</a:t>
            </a:r>
          </a:p>
          <a:p>
            <a:pPr lvl="1"/>
            <a:r>
              <a:rPr lang="en-US" sz="1400" b="1" dirty="0" smtClean="0">
                <a:latin typeface="Times New Roman"/>
                <a:cs typeface="Times New Roman"/>
              </a:rPr>
              <a:t>Competitive advantage: </a:t>
            </a:r>
            <a:r>
              <a:rPr lang="en-US" sz="1400" dirty="0" smtClean="0">
                <a:latin typeface="Times New Roman"/>
                <a:cs typeface="Times New Roman"/>
              </a:rPr>
              <a:t>combines sync, backup, and publishing tools, for average users, “it just works”</a:t>
            </a:r>
          </a:p>
          <a:p>
            <a:pPr lvl="1"/>
            <a:r>
              <a:rPr lang="en-US" sz="1400" b="1" dirty="0" smtClean="0">
                <a:latin typeface="Times New Roman"/>
                <a:cs typeface="Times New Roman"/>
              </a:rPr>
              <a:t>MVP:</a:t>
            </a:r>
            <a:r>
              <a:rPr lang="en-US" sz="1400" dirty="0" smtClean="0">
                <a:latin typeface="Times New Roman"/>
                <a:cs typeface="Times New Roman"/>
              </a:rPr>
              <a:t> prototype of </a:t>
            </a:r>
            <a:r>
              <a:rPr lang="en-US" sz="1400" dirty="0" err="1" smtClean="0">
                <a:latin typeface="Times New Roman"/>
                <a:cs typeface="Times New Roman"/>
              </a:rPr>
              <a:t>Dropbox</a:t>
            </a:r>
            <a:r>
              <a:rPr lang="en-US" sz="1400" dirty="0" smtClean="0">
                <a:latin typeface="Times New Roman"/>
                <a:cs typeface="Times New Roman"/>
              </a:rPr>
              <a:t> system, limited </a:t>
            </a:r>
            <a:r>
              <a:rPr lang="en-US" sz="1400" b="1" dirty="0" smtClean="0">
                <a:latin typeface="Times New Roman"/>
                <a:cs typeface="Times New Roman"/>
              </a:rPr>
              <a:t>beta testing</a:t>
            </a:r>
            <a:r>
              <a:rPr lang="en-US" sz="1400" dirty="0" smtClean="0">
                <a:latin typeface="Times New Roman"/>
                <a:cs typeface="Times New Roman"/>
                <a:sym typeface="Wingdings"/>
              </a:rPr>
              <a:t> little feedback users struggled in usability test</a:t>
            </a:r>
          </a:p>
          <a:p>
            <a:pPr lvl="1"/>
            <a:r>
              <a:rPr lang="en-US" sz="1400" b="1" dirty="0" smtClean="0">
                <a:latin typeface="Times New Roman"/>
                <a:cs typeface="Times New Roman"/>
                <a:sym typeface="Wingdings"/>
              </a:rPr>
              <a:t>A/B testing and “</a:t>
            </a:r>
            <a:r>
              <a:rPr lang="en-US" sz="1400" b="1" dirty="0" err="1" smtClean="0">
                <a:latin typeface="Times New Roman"/>
                <a:cs typeface="Times New Roman"/>
                <a:sym typeface="Wingdings"/>
              </a:rPr>
              <a:t>Votebox</a:t>
            </a:r>
            <a:r>
              <a:rPr lang="en-US" sz="1400" b="1" dirty="0" smtClean="0">
                <a:latin typeface="Times New Roman"/>
                <a:cs typeface="Times New Roman"/>
                <a:sym typeface="Wingdings"/>
              </a:rPr>
              <a:t>”</a:t>
            </a:r>
            <a:r>
              <a:rPr lang="en-US" sz="1400" dirty="0" smtClean="0">
                <a:latin typeface="Times New Roman"/>
                <a:cs typeface="Times New Roman"/>
                <a:sym typeface="Wingdings"/>
              </a:rPr>
              <a:t>-</a:t>
            </a:r>
            <a:r>
              <a:rPr lang="en-US" sz="1400" b="1" dirty="0" smtClean="0">
                <a:latin typeface="Times New Roman"/>
                <a:cs typeface="Times New Roman"/>
                <a:sym typeface="Wingdings"/>
              </a:rPr>
              <a:t> </a:t>
            </a:r>
            <a:r>
              <a:rPr lang="en-US" sz="1400" dirty="0" smtClean="0">
                <a:latin typeface="Times New Roman"/>
                <a:cs typeface="Times New Roman"/>
                <a:sym typeface="Wingdings"/>
              </a:rPr>
              <a:t>more effective: pivot to decrease free storage, add Pack-Rat</a:t>
            </a:r>
            <a:endParaRPr lang="en-US" sz="1400" dirty="0" smtClean="0">
              <a:latin typeface="Times New Roman"/>
              <a:cs typeface="Times New Roman"/>
            </a:endParaRPr>
          </a:p>
          <a:p>
            <a:r>
              <a:rPr lang="en-US" sz="1400" b="1" dirty="0" smtClean="0">
                <a:latin typeface="Times New Roman"/>
                <a:cs typeface="Times New Roman"/>
              </a:rPr>
              <a:t>Go-to-Market Plan: </a:t>
            </a:r>
            <a:r>
              <a:rPr lang="en-US" sz="1400" dirty="0" smtClean="0">
                <a:latin typeface="Times New Roman"/>
                <a:cs typeface="Times New Roman"/>
              </a:rPr>
              <a:t>target individual users, not enterprises (avoid IT permission), </a:t>
            </a:r>
            <a:r>
              <a:rPr lang="en-US" sz="1400" dirty="0" err="1" smtClean="0">
                <a:latin typeface="Times New Roman"/>
                <a:cs typeface="Times New Roman"/>
              </a:rPr>
              <a:t>freemium</a:t>
            </a:r>
            <a:r>
              <a:rPr lang="en-US" sz="1400" dirty="0" smtClean="0">
                <a:latin typeface="Times New Roman"/>
                <a:cs typeface="Times New Roman"/>
              </a:rPr>
              <a:t> business model </a:t>
            </a:r>
          </a:p>
          <a:p>
            <a:pPr lvl="1"/>
            <a:r>
              <a:rPr lang="en-US" sz="1400" b="1" dirty="0" smtClean="0">
                <a:latin typeface="Times New Roman"/>
                <a:cs typeface="Times New Roman"/>
              </a:rPr>
              <a:t>Effective Pivots</a:t>
            </a:r>
            <a:r>
              <a:rPr lang="en-US" sz="1400" dirty="0" smtClean="0">
                <a:latin typeface="Times New Roman"/>
                <a:cs typeface="Times New Roman"/>
              </a:rPr>
              <a:t>: from paid search advertising to organic growth, introducing referral program and shared folders</a:t>
            </a:r>
            <a:r>
              <a:rPr lang="en-US" sz="1400" dirty="0" smtClean="0">
                <a:latin typeface="Times New Roman"/>
                <a:cs typeface="Times New Roman"/>
                <a:sym typeface="Wingdings"/>
              </a:rPr>
              <a:t> effective: 2.8 M direct referrals in 2010, 20% new users from shared folders </a:t>
            </a:r>
          </a:p>
          <a:p>
            <a:pPr lvl="1"/>
            <a:r>
              <a:rPr lang="en-US" sz="1400" b="1" dirty="0" smtClean="0">
                <a:latin typeface="Times New Roman"/>
                <a:cs typeface="Times New Roman"/>
                <a:sym typeface="Wingdings"/>
              </a:rPr>
              <a:t>Breakthrough: </a:t>
            </a:r>
            <a:r>
              <a:rPr lang="en-US" sz="1400" dirty="0" smtClean="0">
                <a:latin typeface="Times New Roman"/>
                <a:cs typeface="Times New Roman"/>
                <a:sym typeface="Wingdings"/>
              </a:rPr>
              <a:t>2010- </a:t>
            </a:r>
            <a:r>
              <a:rPr lang="en-US" sz="1400" dirty="0" err="1" smtClean="0">
                <a:latin typeface="Times New Roman"/>
                <a:cs typeface="Times New Roman"/>
                <a:sym typeface="Wingdings"/>
              </a:rPr>
              <a:t>iPad</a:t>
            </a:r>
            <a:r>
              <a:rPr lang="en-US" sz="1400" dirty="0">
                <a:latin typeface="Times New Roman"/>
                <a:cs typeface="Times New Roman"/>
                <a:sym typeface="Wingdings"/>
              </a:rPr>
              <a:t>/</a:t>
            </a:r>
            <a:r>
              <a:rPr lang="en-US" sz="1400" dirty="0" smtClean="0">
                <a:latin typeface="Times New Roman"/>
                <a:cs typeface="Times New Roman"/>
                <a:sym typeface="Wingdings"/>
              </a:rPr>
              <a:t>Android apps pre-installed on devices: </a:t>
            </a:r>
            <a:r>
              <a:rPr lang="en-US" sz="1400" dirty="0" smtClean="0">
                <a:latin typeface="Times New Roman"/>
                <a:ea typeface="Wingdings"/>
                <a:cs typeface="Times New Roman"/>
                <a:sym typeface="Wingdings"/>
              </a:rPr>
              <a:t></a:t>
            </a:r>
            <a:r>
              <a:rPr lang="en-US" sz="1400" dirty="0" smtClean="0">
                <a:latin typeface="Times New Roman"/>
                <a:cs typeface="Times New Roman"/>
                <a:sym typeface="Wingdings"/>
              </a:rPr>
              <a:t>customer acquisition</a:t>
            </a:r>
            <a:endParaRPr lang="en-US" sz="1400" b="1" dirty="0" smtClean="0">
              <a:latin typeface="Times New Roman"/>
              <a:cs typeface="Times New Roman"/>
            </a:endParaRPr>
          </a:p>
          <a:p>
            <a:r>
              <a:rPr lang="en-US" sz="1400" b="1" dirty="0" smtClean="0">
                <a:latin typeface="Times New Roman"/>
                <a:cs typeface="Times New Roman"/>
              </a:rPr>
              <a:t>Technology and Operations Management: </a:t>
            </a:r>
          </a:p>
          <a:p>
            <a:pPr lvl="1"/>
            <a:r>
              <a:rPr lang="en-US" sz="1400" dirty="0">
                <a:latin typeface="Times New Roman"/>
                <a:cs typeface="Times New Roman"/>
              </a:rPr>
              <a:t>Q</a:t>
            </a:r>
            <a:r>
              <a:rPr lang="en-US" sz="1400" dirty="0" smtClean="0">
                <a:latin typeface="Times New Roman"/>
                <a:cs typeface="Times New Roman"/>
              </a:rPr>
              <a:t>ualified engineering team to build proprietary product, but struggle to find product managers and VP of business development </a:t>
            </a:r>
            <a:r>
              <a:rPr lang="en-US" sz="1400" dirty="0" smtClean="0">
                <a:latin typeface="Times New Roman"/>
                <a:cs typeface="Times New Roman"/>
                <a:sym typeface="Wingdings"/>
              </a:rPr>
              <a:t> slow development, bad PR, unpredictable growth</a:t>
            </a:r>
          </a:p>
          <a:p>
            <a:pPr lvl="1"/>
            <a:r>
              <a:rPr lang="en-US" sz="1400" dirty="0" smtClean="0">
                <a:latin typeface="Times New Roman"/>
                <a:cs typeface="Times New Roman"/>
                <a:sym typeface="Wingdings"/>
              </a:rPr>
              <a:t>Breakthrough: hire analytics engineer to track conversion funnel pivot in advertising/strategy </a:t>
            </a:r>
            <a:endParaRPr lang="en-US" sz="1400" dirty="0" smtClean="0">
              <a:latin typeface="Times New Roman"/>
              <a:cs typeface="Times New Roman"/>
            </a:endParaRPr>
          </a:p>
          <a:p>
            <a:pPr lvl="1"/>
            <a:r>
              <a:rPr lang="en-US" sz="1400" dirty="0" smtClean="0">
                <a:latin typeface="Times New Roman"/>
                <a:cs typeface="Times New Roman"/>
              </a:rPr>
              <a:t>Amazon S3 cloud storage</a:t>
            </a:r>
            <a:r>
              <a:rPr lang="en-US" sz="1400" dirty="0" smtClean="0">
                <a:latin typeface="Times New Roman"/>
                <a:cs typeface="Times New Roman"/>
                <a:sym typeface="Wingdings"/>
              </a:rPr>
              <a:t>: avoid infrastructure investments/helps scale (G-Drive struggles here)</a:t>
            </a:r>
          </a:p>
          <a:p>
            <a:r>
              <a:rPr lang="en-US" sz="1400" b="1" dirty="0" smtClean="0">
                <a:latin typeface="Times New Roman"/>
                <a:cs typeface="Times New Roman"/>
              </a:rPr>
              <a:t>Main Consideration</a:t>
            </a:r>
            <a:r>
              <a:rPr lang="en-US" sz="1400" b="1" dirty="0">
                <a:latin typeface="Times New Roman"/>
                <a:cs typeface="Times New Roman"/>
              </a:rPr>
              <a:t>: Continue offering a single product for all users or </a:t>
            </a:r>
            <a:r>
              <a:rPr lang="en-US" sz="1400" b="1" dirty="0" smtClean="0">
                <a:latin typeface="Times New Roman"/>
                <a:cs typeface="Times New Roman"/>
              </a:rPr>
              <a:t>segment diverse and growing user </a:t>
            </a:r>
            <a:r>
              <a:rPr lang="en-US" sz="1400" b="1" dirty="0">
                <a:latin typeface="Times New Roman"/>
                <a:cs typeface="Times New Roman"/>
              </a:rPr>
              <a:t>base </a:t>
            </a:r>
          </a:p>
          <a:p>
            <a:pPr lvl="1"/>
            <a:r>
              <a:rPr lang="en-US" sz="1400" dirty="0" smtClean="0">
                <a:latin typeface="Times New Roman"/>
                <a:cs typeface="Times New Roman"/>
              </a:rPr>
              <a:t>Launched one product to all users without much </a:t>
            </a:r>
            <a:r>
              <a:rPr lang="en-US" sz="1400" dirty="0">
                <a:latin typeface="Times New Roman"/>
                <a:cs typeface="Times New Roman"/>
              </a:rPr>
              <a:t>formal market </a:t>
            </a:r>
            <a:r>
              <a:rPr lang="en-US" sz="1400" dirty="0" smtClean="0">
                <a:latin typeface="Times New Roman"/>
                <a:cs typeface="Times New Roman"/>
              </a:rPr>
              <a:t>research </a:t>
            </a:r>
            <a:r>
              <a:rPr lang="en-US" sz="1400" dirty="0">
                <a:latin typeface="Times New Roman"/>
                <a:cs typeface="Times New Roman"/>
                <a:sym typeface="Wingdings"/>
              </a:rPr>
              <a:t> </a:t>
            </a:r>
            <a:r>
              <a:rPr lang="en-US" sz="1400" dirty="0" smtClean="0">
                <a:latin typeface="Times New Roman"/>
                <a:cs typeface="Times New Roman"/>
                <a:sym typeface="Wingdings"/>
              </a:rPr>
              <a:t>u</a:t>
            </a:r>
            <a:r>
              <a:rPr lang="en-US" sz="1400" dirty="0" smtClean="0">
                <a:latin typeface="Times New Roman"/>
                <a:cs typeface="Times New Roman"/>
              </a:rPr>
              <a:t>sers want </a:t>
            </a:r>
            <a:r>
              <a:rPr lang="en-US" sz="1400" dirty="0">
                <a:latin typeface="Times New Roman"/>
                <a:cs typeface="Times New Roman"/>
              </a:rPr>
              <a:t>new </a:t>
            </a:r>
            <a:r>
              <a:rPr lang="en-US" sz="1400" dirty="0" smtClean="0">
                <a:latin typeface="Times New Roman"/>
                <a:cs typeface="Times New Roman"/>
              </a:rPr>
              <a:t>features </a:t>
            </a:r>
            <a:r>
              <a:rPr lang="en-US" sz="1400" dirty="0">
                <a:latin typeface="Times New Roman"/>
                <a:cs typeface="Times New Roman"/>
              </a:rPr>
              <a:t>that </a:t>
            </a:r>
            <a:r>
              <a:rPr lang="en-US" sz="1400" dirty="0" smtClean="0">
                <a:latin typeface="Times New Roman"/>
                <a:cs typeface="Times New Roman"/>
              </a:rPr>
              <a:t>violate company’s </a:t>
            </a:r>
            <a:r>
              <a:rPr lang="en-US" sz="1400" dirty="0">
                <a:latin typeface="Times New Roman"/>
                <a:cs typeface="Times New Roman"/>
              </a:rPr>
              <a:t>commitment </a:t>
            </a:r>
            <a:r>
              <a:rPr lang="en-US" sz="1400" dirty="0" smtClean="0">
                <a:latin typeface="Times New Roman"/>
                <a:cs typeface="Times New Roman"/>
              </a:rPr>
              <a:t>to </a:t>
            </a:r>
            <a:r>
              <a:rPr lang="en-US" sz="1400" dirty="0">
                <a:latin typeface="Times New Roman"/>
                <a:cs typeface="Times New Roman"/>
              </a:rPr>
              <a:t>a </a:t>
            </a:r>
            <a:r>
              <a:rPr lang="en-US" sz="1400" dirty="0" smtClean="0">
                <a:latin typeface="Times New Roman"/>
                <a:cs typeface="Times New Roman"/>
              </a:rPr>
              <a:t>simple product- bad “build it and they will come” strategy  </a:t>
            </a:r>
            <a:endParaRPr lang="en-US" sz="1400" dirty="0">
              <a:latin typeface="Times New Roman"/>
              <a:cs typeface="Times New Roman"/>
            </a:endParaRPr>
          </a:p>
          <a:p>
            <a:pPr lvl="1"/>
            <a:r>
              <a:rPr lang="en-US" sz="1400" dirty="0" smtClean="0">
                <a:latin typeface="Times New Roman"/>
                <a:cs typeface="Times New Roman"/>
              </a:rPr>
              <a:t>Other Problems: </a:t>
            </a:r>
            <a:r>
              <a:rPr lang="en-US" sz="1400" dirty="0">
                <a:latin typeface="Times New Roman"/>
                <a:cs typeface="Times New Roman"/>
              </a:rPr>
              <a:t>fear </a:t>
            </a:r>
            <a:r>
              <a:rPr lang="en-US" sz="1400" dirty="0" smtClean="0">
                <a:latin typeface="Times New Roman"/>
                <a:cs typeface="Times New Roman"/>
              </a:rPr>
              <a:t>of competitors creating </a:t>
            </a:r>
            <a:r>
              <a:rPr lang="en-US" sz="1400" dirty="0">
                <a:latin typeface="Times New Roman"/>
                <a:cs typeface="Times New Roman"/>
              </a:rPr>
              <a:t>similar products (</a:t>
            </a:r>
            <a:r>
              <a:rPr lang="en-US" sz="1400" dirty="0" smtClean="0">
                <a:latin typeface="Times New Roman"/>
                <a:cs typeface="Times New Roman"/>
              </a:rPr>
              <a:t>Google</a:t>
            </a:r>
            <a:r>
              <a:rPr lang="en-US" sz="1400" dirty="0">
                <a:latin typeface="Times New Roman"/>
                <a:cs typeface="Times New Roman"/>
              </a:rPr>
              <a:t> </a:t>
            </a:r>
            <a:r>
              <a:rPr lang="en-US" sz="1400" dirty="0" smtClean="0">
                <a:latin typeface="Times New Roman"/>
                <a:cs typeface="Times New Roman"/>
              </a:rPr>
              <a:t>would move everything to cloud services/web making </a:t>
            </a:r>
            <a:r>
              <a:rPr lang="en-US" sz="1400" dirty="0" err="1" smtClean="0">
                <a:latin typeface="Times New Roman"/>
                <a:cs typeface="Times New Roman"/>
              </a:rPr>
              <a:t>Dropbox’s</a:t>
            </a:r>
            <a:r>
              <a:rPr lang="en-US" sz="1400" dirty="0" smtClean="0">
                <a:latin typeface="Times New Roman"/>
                <a:cs typeface="Times New Roman"/>
              </a:rPr>
              <a:t> engineering efforts for PC platforms irrelevant)</a:t>
            </a:r>
            <a:r>
              <a:rPr lang="en-US" sz="1400" dirty="0" smtClean="0">
                <a:latin typeface="Times New Roman"/>
                <a:cs typeface="Times New Roman"/>
                <a:sym typeface="Wingdings"/>
              </a:rPr>
              <a:t> get big fast/lock in users</a:t>
            </a:r>
            <a:endParaRPr lang="en-US" sz="14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31293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931640"/>
          </a:xfrm>
        </p:spPr>
        <p:txBody>
          <a:bodyPr/>
          <a:lstStyle/>
          <a:p>
            <a:r>
              <a:rPr lang="en-US" dirty="0" smtClean="0"/>
              <a:t>Quantitative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920" y="1220666"/>
            <a:ext cx="8725457" cy="5245565"/>
          </a:xfrm>
        </p:spPr>
        <p:txBody>
          <a:bodyPr>
            <a:normAutofit fontScale="32500" lnSpcReduction="20000"/>
          </a:bodyPr>
          <a:lstStyle/>
          <a:p>
            <a:r>
              <a:rPr lang="en-US" sz="4300" dirty="0" err="1" smtClean="0">
                <a:latin typeface="Times New Roman"/>
                <a:cs typeface="Times New Roman"/>
                <a:sym typeface="Wingdings"/>
              </a:rPr>
              <a:t>Freemium</a:t>
            </a:r>
            <a:r>
              <a:rPr lang="en-US" sz="4300" dirty="0" smtClean="0">
                <a:latin typeface="Times New Roman"/>
                <a:cs typeface="Times New Roman"/>
                <a:sym typeface="Wingdings"/>
              </a:rPr>
              <a:t> </a:t>
            </a:r>
            <a:r>
              <a:rPr lang="en-US" sz="4300" dirty="0">
                <a:latin typeface="Times New Roman"/>
                <a:cs typeface="Times New Roman"/>
                <a:sym typeface="Wingdings"/>
              </a:rPr>
              <a:t>approach: Free 2GB accounts, paid 50 GB and 100GB options monthly and yearly</a:t>
            </a:r>
          </a:p>
          <a:p>
            <a:pPr lvl="1"/>
            <a:r>
              <a:rPr lang="en-US" sz="4300" b="1" dirty="0" smtClean="0">
                <a:latin typeface="Times New Roman"/>
                <a:cs typeface="Times New Roman"/>
                <a:sym typeface="Wingdings"/>
              </a:rPr>
              <a:t>2-3% </a:t>
            </a:r>
            <a:r>
              <a:rPr lang="en-US" sz="4300" dirty="0" smtClean="0">
                <a:latin typeface="Times New Roman"/>
                <a:cs typeface="Times New Roman"/>
                <a:sym typeface="Wingdings"/>
              </a:rPr>
              <a:t>of </a:t>
            </a:r>
            <a:r>
              <a:rPr lang="en-US" sz="4300" dirty="0" err="1" smtClean="0">
                <a:latin typeface="Times New Roman"/>
                <a:cs typeface="Times New Roman"/>
                <a:sym typeface="Wingdings"/>
              </a:rPr>
              <a:t>Dropbox</a:t>
            </a:r>
            <a:r>
              <a:rPr lang="en-US" sz="4300" dirty="0" smtClean="0">
                <a:latin typeface="Times New Roman"/>
                <a:cs typeface="Times New Roman"/>
                <a:sym typeface="Wingdings"/>
              </a:rPr>
              <a:t> users were paying customers </a:t>
            </a:r>
            <a:r>
              <a:rPr lang="en-US" sz="4300" b="1" dirty="0" smtClean="0">
                <a:latin typeface="Times New Roman"/>
                <a:cs typeface="Times New Roman"/>
                <a:sym typeface="Wingdings"/>
              </a:rPr>
              <a:t>$10-$15 million annual revenue run rate </a:t>
            </a:r>
            <a:r>
              <a:rPr lang="en-US" sz="4300" dirty="0" smtClean="0">
                <a:latin typeface="Times New Roman"/>
                <a:cs typeface="Times New Roman"/>
                <a:sym typeface="Wingdings"/>
              </a:rPr>
              <a:t>in 2010</a:t>
            </a:r>
          </a:p>
          <a:p>
            <a:pPr lvl="1"/>
            <a:r>
              <a:rPr lang="en-US" sz="4300" dirty="0" smtClean="0">
                <a:latin typeface="Times New Roman"/>
                <a:cs typeface="Times New Roman"/>
                <a:sym typeface="Wingdings"/>
              </a:rPr>
              <a:t>Monthly spending for storage and bandwidth was </a:t>
            </a:r>
            <a:r>
              <a:rPr lang="en-US" sz="4300" b="1" dirty="0" smtClean="0">
                <a:latin typeface="Times New Roman"/>
                <a:cs typeface="Times New Roman"/>
                <a:sym typeface="Wingdings"/>
              </a:rPr>
              <a:t>$0.11 per free user and $3.18 per paid user</a:t>
            </a:r>
            <a:r>
              <a:rPr lang="en-US" sz="4300" dirty="0" smtClean="0">
                <a:latin typeface="Times New Roman"/>
                <a:cs typeface="Times New Roman"/>
                <a:sym typeface="Wingdings"/>
              </a:rPr>
              <a:t> </a:t>
            </a:r>
          </a:p>
          <a:p>
            <a:pPr lvl="1"/>
            <a:r>
              <a:rPr lang="en-US" sz="4400" dirty="0" err="1">
                <a:latin typeface="Times New Roman"/>
                <a:cs typeface="Times New Roman"/>
                <a:sym typeface="Wingdings"/>
              </a:rPr>
              <a:t>Dropbox</a:t>
            </a:r>
            <a:r>
              <a:rPr lang="en-US" sz="4400" dirty="0">
                <a:latin typeface="Times New Roman"/>
                <a:cs typeface="Times New Roman"/>
                <a:sym typeface="Wingdings"/>
              </a:rPr>
              <a:t> in 2010 had over </a:t>
            </a:r>
            <a:r>
              <a:rPr lang="en-US" sz="4400" b="1" dirty="0">
                <a:latin typeface="Times New Roman"/>
                <a:cs typeface="Times New Roman"/>
                <a:sym typeface="Wingdings"/>
              </a:rPr>
              <a:t>6.8 million </a:t>
            </a:r>
            <a:r>
              <a:rPr lang="en-US" sz="4400" b="1" dirty="0" smtClean="0">
                <a:latin typeface="Times New Roman"/>
                <a:cs typeface="Times New Roman"/>
                <a:sym typeface="Wingdings"/>
              </a:rPr>
              <a:t>users</a:t>
            </a:r>
            <a:r>
              <a:rPr lang="en-US" sz="4400" dirty="0" smtClean="0">
                <a:latin typeface="Times New Roman"/>
                <a:cs typeface="Times New Roman"/>
                <a:sym typeface="Wingdings"/>
              </a:rPr>
              <a:t>, </a:t>
            </a:r>
            <a:r>
              <a:rPr lang="en-US" sz="4400" dirty="0">
                <a:latin typeface="Times New Roman"/>
                <a:cs typeface="Times New Roman"/>
                <a:sym typeface="Wingdings"/>
              </a:rPr>
              <a:t>making </a:t>
            </a:r>
            <a:r>
              <a:rPr lang="en-US" sz="4400" dirty="0" smtClean="0">
                <a:latin typeface="Times New Roman"/>
                <a:cs typeface="Times New Roman"/>
                <a:sym typeface="Wingdings"/>
              </a:rPr>
              <a:t>over 204,000 </a:t>
            </a:r>
            <a:r>
              <a:rPr lang="en-US" sz="4400" dirty="0">
                <a:latin typeface="Times New Roman"/>
                <a:cs typeface="Times New Roman"/>
                <a:sym typeface="Wingdings"/>
              </a:rPr>
              <a:t>paid </a:t>
            </a:r>
            <a:r>
              <a:rPr lang="en-US" sz="4400" dirty="0" smtClean="0">
                <a:latin typeface="Times New Roman"/>
                <a:cs typeface="Times New Roman"/>
                <a:sym typeface="Wingdings"/>
              </a:rPr>
              <a:t>users: </a:t>
            </a:r>
          </a:p>
          <a:p>
            <a:pPr lvl="2"/>
            <a:r>
              <a:rPr lang="en-US" sz="4200" b="1" dirty="0" smtClean="0">
                <a:latin typeface="Times New Roman"/>
                <a:cs typeface="Times New Roman"/>
                <a:sym typeface="Wingdings"/>
              </a:rPr>
              <a:t>COGS</a:t>
            </a:r>
            <a:r>
              <a:rPr lang="en-US" sz="4200" dirty="0" smtClean="0">
                <a:latin typeface="Times New Roman"/>
                <a:cs typeface="Times New Roman"/>
                <a:sym typeface="Wingdings"/>
              </a:rPr>
              <a:t>= 204,000 (3.18) * 6,596,000(.11)= $1,374,280 </a:t>
            </a:r>
            <a:r>
              <a:rPr lang="en-US" sz="4200" b="1" dirty="0" smtClean="0">
                <a:latin typeface="Times New Roman"/>
                <a:cs typeface="Times New Roman"/>
                <a:sym typeface="Wingdings"/>
              </a:rPr>
              <a:t>Gross Profit</a:t>
            </a:r>
            <a:r>
              <a:rPr lang="en-US" sz="4200" dirty="0" smtClean="0">
                <a:latin typeface="Times New Roman"/>
                <a:cs typeface="Times New Roman"/>
                <a:sym typeface="Wingdings"/>
              </a:rPr>
              <a:t>~ $8,625,730- $13,625,730</a:t>
            </a:r>
            <a:endParaRPr lang="en-US" sz="4100" dirty="0" smtClean="0">
              <a:latin typeface="Times New Roman"/>
              <a:cs typeface="Times New Roman"/>
              <a:sym typeface="Wingdings"/>
            </a:endParaRPr>
          </a:p>
          <a:p>
            <a:r>
              <a:rPr lang="en-US" sz="4300" dirty="0" err="1" smtClean="0">
                <a:latin typeface="Times New Roman"/>
                <a:cs typeface="Times New Roman"/>
                <a:sym typeface="Wingdings"/>
              </a:rPr>
              <a:t>Dropbox</a:t>
            </a:r>
            <a:r>
              <a:rPr lang="en-US" sz="4300" dirty="0" smtClean="0">
                <a:latin typeface="Times New Roman"/>
                <a:cs typeface="Times New Roman"/>
                <a:sym typeface="Wingdings"/>
              </a:rPr>
              <a:t> eliminated many costs that contributed to </a:t>
            </a:r>
            <a:r>
              <a:rPr lang="en-US" sz="4300" dirty="0" err="1" smtClean="0">
                <a:latin typeface="Times New Roman"/>
                <a:cs typeface="Times New Roman"/>
                <a:sym typeface="Wingdings"/>
              </a:rPr>
              <a:t>Carbonite’s</a:t>
            </a:r>
            <a:r>
              <a:rPr lang="en-US" sz="4300" dirty="0" smtClean="0">
                <a:latin typeface="Times New Roman"/>
                <a:cs typeface="Times New Roman"/>
                <a:sym typeface="Wingdings"/>
              </a:rPr>
              <a:t> operating losses in 2010: </a:t>
            </a:r>
          </a:p>
          <a:p>
            <a:pPr lvl="1"/>
            <a:r>
              <a:rPr lang="en-US" sz="4300" dirty="0" smtClean="0">
                <a:latin typeface="Times New Roman"/>
                <a:cs typeface="Times New Roman"/>
                <a:sym typeface="Wingdings"/>
              </a:rPr>
              <a:t>60% of </a:t>
            </a:r>
            <a:r>
              <a:rPr lang="en-US" sz="4300" dirty="0" err="1" smtClean="0">
                <a:latin typeface="Times New Roman"/>
                <a:cs typeface="Times New Roman"/>
                <a:sym typeface="Wingdings"/>
              </a:rPr>
              <a:t>Carbonite’s</a:t>
            </a:r>
            <a:r>
              <a:rPr lang="en-US" sz="4300" dirty="0" smtClean="0">
                <a:latin typeface="Times New Roman"/>
                <a:cs typeface="Times New Roman"/>
                <a:sym typeface="Wingdings"/>
              </a:rPr>
              <a:t> total cost of revenue ($7,449) included costs for data storage servers that </a:t>
            </a:r>
            <a:r>
              <a:rPr lang="en-US" sz="4300" dirty="0" err="1" smtClean="0">
                <a:latin typeface="Times New Roman"/>
                <a:cs typeface="Times New Roman"/>
                <a:sym typeface="Wingdings"/>
              </a:rPr>
              <a:t>Dropbox</a:t>
            </a:r>
            <a:r>
              <a:rPr lang="en-US" sz="4300" dirty="0" smtClean="0">
                <a:latin typeface="Times New Roman"/>
                <a:cs typeface="Times New Roman"/>
                <a:sym typeface="Wingdings"/>
              </a:rPr>
              <a:t> does not </a:t>
            </a:r>
            <a:r>
              <a:rPr lang="en-US" sz="4300" dirty="0">
                <a:latin typeface="Times New Roman"/>
                <a:cs typeface="Times New Roman"/>
                <a:sym typeface="Wingdings"/>
              </a:rPr>
              <a:t>i</a:t>
            </a:r>
            <a:r>
              <a:rPr lang="en-US" sz="4300" dirty="0" smtClean="0">
                <a:latin typeface="Times New Roman"/>
                <a:cs typeface="Times New Roman"/>
                <a:sym typeface="Wingdings"/>
              </a:rPr>
              <a:t>ncur because of its partnership with Amazon </a:t>
            </a:r>
          </a:p>
          <a:p>
            <a:pPr lvl="1"/>
            <a:r>
              <a:rPr lang="en-US" sz="4300" dirty="0" err="1" smtClean="0">
                <a:latin typeface="Times New Roman"/>
                <a:cs typeface="Times New Roman"/>
                <a:sym typeface="Wingdings"/>
              </a:rPr>
              <a:t>Carbonite’s</a:t>
            </a:r>
            <a:r>
              <a:rPr lang="en-US" sz="4300" dirty="0" smtClean="0">
                <a:latin typeface="Times New Roman"/>
                <a:cs typeface="Times New Roman"/>
                <a:sym typeface="Wingdings"/>
              </a:rPr>
              <a:t> marketing expenses in 2010 were $16,464, much of which </a:t>
            </a:r>
            <a:r>
              <a:rPr lang="en-US" sz="4300" dirty="0" err="1" smtClean="0">
                <a:latin typeface="Times New Roman"/>
                <a:cs typeface="Times New Roman"/>
                <a:sym typeface="Wingdings"/>
              </a:rPr>
              <a:t>Dropbox</a:t>
            </a:r>
            <a:r>
              <a:rPr lang="en-US" sz="4300" dirty="0" smtClean="0">
                <a:latin typeface="Times New Roman"/>
                <a:cs typeface="Times New Roman"/>
                <a:sym typeface="Wingdings"/>
              </a:rPr>
              <a:t> does not spend because it shifted from using paid advertising methods </a:t>
            </a:r>
          </a:p>
          <a:p>
            <a:pPr lvl="1"/>
            <a:r>
              <a:rPr lang="en-US" sz="4300" b="1" dirty="0" err="1" smtClean="0">
                <a:latin typeface="Times New Roman"/>
                <a:cs typeface="Times New Roman"/>
                <a:sym typeface="Wingdings"/>
              </a:rPr>
              <a:t>Dropbox’s</a:t>
            </a:r>
            <a:r>
              <a:rPr lang="en-US" sz="4300" b="1" dirty="0" smtClean="0">
                <a:latin typeface="Times New Roman"/>
                <a:cs typeface="Times New Roman"/>
                <a:sym typeface="Wingdings"/>
              </a:rPr>
              <a:t> fixed costs: (</a:t>
            </a:r>
            <a:r>
              <a:rPr lang="en-US" sz="4300" dirty="0" smtClean="0">
                <a:latin typeface="Times New Roman"/>
                <a:cs typeface="Times New Roman"/>
                <a:sym typeface="Wingdings"/>
              </a:rPr>
              <a:t>modeled off of </a:t>
            </a:r>
            <a:r>
              <a:rPr lang="en-US" sz="4300" dirty="0" err="1" smtClean="0">
                <a:latin typeface="Times New Roman"/>
                <a:cs typeface="Times New Roman"/>
                <a:sym typeface="Wingdings"/>
              </a:rPr>
              <a:t>Carbonite’s</a:t>
            </a:r>
            <a:r>
              <a:rPr lang="en-US" sz="4300" dirty="0" smtClean="0">
                <a:latin typeface="Times New Roman"/>
                <a:cs typeface="Times New Roman"/>
                <a:sym typeface="Wingdings"/>
              </a:rPr>
              <a:t> 2010 financials): R&amp;D (4,973,000)+ G&amp;A (2,033,000) +Sales and Marketing (much less than </a:t>
            </a:r>
            <a:r>
              <a:rPr lang="en-US" sz="4300" dirty="0" err="1" smtClean="0">
                <a:latin typeface="Times New Roman"/>
                <a:cs typeface="Times New Roman"/>
                <a:sym typeface="Wingdings"/>
              </a:rPr>
              <a:t>Carbonites</a:t>
            </a:r>
            <a:r>
              <a:rPr lang="en-US" sz="4300" dirty="0">
                <a:latin typeface="Times New Roman"/>
                <a:cs typeface="Times New Roman"/>
                <a:sym typeface="Wingdings"/>
              </a:rPr>
              <a:t> </a:t>
            </a:r>
            <a:r>
              <a:rPr lang="en-US" sz="4300" dirty="0" smtClean="0">
                <a:latin typeface="Times New Roman"/>
                <a:cs typeface="Times New Roman"/>
                <a:sym typeface="Wingdings"/>
              </a:rPr>
              <a:t>~estimate at 5,000,000)= $12,006,000 </a:t>
            </a:r>
          </a:p>
          <a:p>
            <a:pPr lvl="2"/>
            <a:r>
              <a:rPr lang="en-US" sz="4100" dirty="0" smtClean="0">
                <a:latin typeface="Times New Roman"/>
                <a:cs typeface="Times New Roman"/>
                <a:sym typeface="Wingdings"/>
              </a:rPr>
              <a:t>Fixed costs per month (1/6)= $2,001,000</a:t>
            </a:r>
          </a:p>
          <a:p>
            <a:r>
              <a:rPr lang="en-US" sz="4300" b="1" dirty="0" smtClean="0">
                <a:latin typeface="Times New Roman"/>
                <a:cs typeface="Times New Roman"/>
              </a:rPr>
              <a:t>Breakeven: </a:t>
            </a:r>
            <a:r>
              <a:rPr lang="en-US" sz="4300" dirty="0" smtClean="0">
                <a:latin typeface="Times New Roman"/>
                <a:cs typeface="Times New Roman"/>
              </a:rPr>
              <a:t>for 50 GB monthly plan- price: $9.99, cost of storage/bandwidth= $3.18, Margin= 68%- Breakeven volume in units= $2,001,000 (Fixed costs)/ 68%= 2,942,647 units </a:t>
            </a:r>
            <a:r>
              <a:rPr lang="en-US" sz="4300" dirty="0" smtClean="0">
                <a:latin typeface="Times New Roman"/>
                <a:cs typeface="Times New Roman"/>
                <a:sym typeface="Wingdings"/>
              </a:rPr>
              <a:t> unrealistic with 2-3% paying users</a:t>
            </a:r>
            <a:endParaRPr lang="en-US" sz="4300" dirty="0" smtClean="0">
              <a:latin typeface="Times New Roman"/>
              <a:cs typeface="Times New Roman"/>
            </a:endParaRPr>
          </a:p>
          <a:p>
            <a:pPr lvl="1"/>
            <a:r>
              <a:rPr lang="en-US" sz="4300" b="1" dirty="0" smtClean="0">
                <a:latin typeface="Times New Roman"/>
                <a:cs typeface="Times New Roman"/>
              </a:rPr>
              <a:t>Customer Life </a:t>
            </a:r>
            <a:r>
              <a:rPr lang="en-US" sz="4300" dirty="0" smtClean="0">
                <a:latin typeface="Times New Roman"/>
                <a:cs typeface="Times New Roman"/>
              </a:rPr>
              <a:t>(SYNC):= 1/(1- .83 [CR])= 5.88 years </a:t>
            </a:r>
          </a:p>
          <a:p>
            <a:pPr lvl="1"/>
            <a:r>
              <a:rPr lang="en-US" sz="4300" b="1" dirty="0" smtClean="0">
                <a:latin typeface="Times New Roman"/>
                <a:cs typeface="Times New Roman"/>
              </a:rPr>
              <a:t>Average conversion costs </a:t>
            </a:r>
            <a:r>
              <a:rPr lang="en-US" sz="4300" dirty="0" smtClean="0">
                <a:latin typeface="Times New Roman"/>
                <a:cs typeface="Times New Roman"/>
              </a:rPr>
              <a:t>(SYNC): 2,333.11 (cost of campaign)/12 (conversions)=  $194.43</a:t>
            </a:r>
          </a:p>
          <a:p>
            <a:pPr marL="349250" lvl="2" indent="-349250">
              <a:spcBef>
                <a:spcPts val="2000"/>
              </a:spcBef>
            </a:pPr>
            <a:r>
              <a:rPr lang="en-US" sz="4300" dirty="0" err="1" smtClean="0">
                <a:latin typeface="Times New Roman"/>
                <a:cs typeface="Times New Roman"/>
              </a:rPr>
              <a:t>Dropbox</a:t>
            </a:r>
            <a:r>
              <a:rPr lang="en-US" sz="4300" dirty="0" smtClean="0">
                <a:latin typeface="Times New Roman"/>
                <a:cs typeface="Times New Roman"/>
              </a:rPr>
              <a:t> has annual gross profits between </a:t>
            </a:r>
            <a:r>
              <a:rPr lang="en-US" sz="4200" dirty="0">
                <a:latin typeface="Times New Roman"/>
                <a:cs typeface="Times New Roman"/>
                <a:sym typeface="Wingdings"/>
              </a:rPr>
              <a:t>$8,625,730- $</a:t>
            </a:r>
            <a:r>
              <a:rPr lang="en-US" sz="4300" dirty="0" smtClean="0">
                <a:latin typeface="Times New Roman"/>
                <a:cs typeface="Times New Roman"/>
                <a:sym typeface="Wingdings"/>
              </a:rPr>
              <a:t>13,625,730 and estimated annual operating costs of </a:t>
            </a:r>
            <a:r>
              <a:rPr lang="en-US" sz="4300" dirty="0">
                <a:latin typeface="Times New Roman"/>
                <a:cs typeface="Times New Roman"/>
                <a:sym typeface="Wingdings"/>
              </a:rPr>
              <a:t>$</a:t>
            </a:r>
            <a:r>
              <a:rPr lang="en-US" sz="4300" dirty="0" smtClean="0">
                <a:latin typeface="Times New Roman"/>
                <a:cs typeface="Times New Roman"/>
                <a:sym typeface="Wingdings"/>
              </a:rPr>
              <a:t>12,006,000</a:t>
            </a:r>
            <a:r>
              <a:rPr lang="en-US" sz="4300" dirty="0" smtClean="0">
                <a:latin typeface="Times New Roman"/>
                <a:cs typeface="Times New Roman"/>
              </a:rPr>
              <a:t>, showing that it is most likely not profitable by June 2010. As only 2-3% of users are paying and there is continuous market growth, I am optimistic about its prospects</a:t>
            </a:r>
            <a:r>
              <a:rPr lang="en-US" sz="4300" dirty="0" smtClean="0">
                <a:latin typeface="Times New Roman"/>
                <a:cs typeface="Times New Roman"/>
                <a:sym typeface="Wingdings"/>
              </a:rPr>
              <a:t> need to pivot to take in more revenue and offset fixed costs</a:t>
            </a:r>
            <a:endParaRPr lang="en-US" sz="4300" dirty="0" smtClean="0">
              <a:latin typeface="Times New Roman"/>
              <a:cs typeface="Times New Roman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9533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7549402" cy="981126"/>
          </a:xfrm>
        </p:spPr>
        <p:txBody>
          <a:bodyPr/>
          <a:lstStyle/>
          <a:p>
            <a:r>
              <a:rPr lang="en-US" dirty="0" smtClean="0"/>
              <a:t>Recommendations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48" y="1138188"/>
            <a:ext cx="8995551" cy="534453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 smtClean="0">
                <a:latin typeface="Times New Roman"/>
                <a:cs typeface="Times New Roman"/>
              </a:rPr>
              <a:t>PIVOT: Begin product segmentation and introduce version for SMB customers</a:t>
            </a:r>
          </a:p>
          <a:p>
            <a:pPr lvl="1"/>
            <a:r>
              <a:rPr lang="en-US" dirty="0" smtClean="0">
                <a:latin typeface="Times New Roman"/>
                <a:cs typeface="Times New Roman"/>
              </a:rPr>
              <a:t>Many ways that </a:t>
            </a:r>
            <a:r>
              <a:rPr lang="en-US" dirty="0" err="1" smtClean="0">
                <a:latin typeface="Times New Roman"/>
                <a:cs typeface="Times New Roman"/>
              </a:rPr>
              <a:t>Dropbox</a:t>
            </a:r>
            <a:r>
              <a:rPr lang="en-US" dirty="0" smtClean="0">
                <a:latin typeface="Times New Roman"/>
                <a:cs typeface="Times New Roman"/>
              </a:rPr>
              <a:t> could segment user base:</a:t>
            </a:r>
          </a:p>
          <a:p>
            <a:pPr lvl="2"/>
            <a:r>
              <a:rPr lang="en-US" dirty="0" smtClean="0">
                <a:latin typeface="Times New Roman"/>
                <a:cs typeface="Times New Roman"/>
              </a:rPr>
              <a:t>2 </a:t>
            </a:r>
            <a:r>
              <a:rPr lang="en-US" dirty="0">
                <a:latin typeface="Times New Roman"/>
                <a:cs typeface="Times New Roman"/>
              </a:rPr>
              <a:t>dimensions of users: share files with others, use application for business</a:t>
            </a:r>
            <a:r>
              <a:rPr lang="en-US" dirty="0">
                <a:latin typeface="Times New Roman"/>
                <a:cs typeface="Times New Roman"/>
                <a:sym typeface="Wingdings"/>
              </a:rPr>
              <a:t> lots of each </a:t>
            </a:r>
            <a:r>
              <a:rPr lang="en-US" dirty="0" smtClean="0">
                <a:latin typeface="Times New Roman"/>
                <a:cs typeface="Times New Roman"/>
                <a:sym typeface="Wingdings"/>
              </a:rPr>
              <a:t>type</a:t>
            </a:r>
            <a:endParaRPr lang="en-US" dirty="0" smtClean="0">
              <a:latin typeface="Times New Roman"/>
              <a:cs typeface="Times New Roman"/>
            </a:endParaRPr>
          </a:p>
          <a:p>
            <a:pPr lvl="2"/>
            <a:r>
              <a:rPr lang="en-US" dirty="0" smtClean="0">
                <a:latin typeface="Times New Roman"/>
                <a:cs typeface="Times New Roman"/>
              </a:rPr>
              <a:t>Offer at least </a:t>
            </a:r>
            <a:r>
              <a:rPr lang="en-US" b="1" dirty="0" smtClean="0">
                <a:latin typeface="Times New Roman"/>
                <a:cs typeface="Times New Roman"/>
              </a:rPr>
              <a:t>2 different services </a:t>
            </a:r>
            <a:r>
              <a:rPr lang="en-US" dirty="0" smtClean="0">
                <a:latin typeface="Times New Roman"/>
                <a:cs typeface="Times New Roman"/>
              </a:rPr>
              <a:t>for individual customers where one is easier-to-use, and one has more advanced technologies (i.e. letting users sync folders outside of the My </a:t>
            </a:r>
            <a:r>
              <a:rPr lang="en-US" dirty="0" err="1" smtClean="0">
                <a:latin typeface="Times New Roman"/>
                <a:cs typeface="Times New Roman"/>
              </a:rPr>
              <a:t>Dropbox</a:t>
            </a:r>
            <a:r>
              <a:rPr lang="en-US" dirty="0" smtClean="0">
                <a:latin typeface="Times New Roman"/>
                <a:cs typeface="Times New Roman"/>
              </a:rPr>
              <a:t> folder)</a:t>
            </a:r>
          </a:p>
          <a:p>
            <a:pPr lvl="3"/>
            <a:r>
              <a:rPr lang="en-US" sz="2100" b="1" dirty="0" smtClean="0">
                <a:latin typeface="Times New Roman"/>
                <a:cs typeface="Times New Roman"/>
              </a:rPr>
              <a:t>Keep </a:t>
            </a:r>
            <a:r>
              <a:rPr lang="en-US" sz="2100" b="1" dirty="0" err="1" smtClean="0">
                <a:latin typeface="Times New Roman"/>
                <a:cs typeface="Times New Roman"/>
              </a:rPr>
              <a:t>freemium</a:t>
            </a:r>
            <a:r>
              <a:rPr lang="en-US" sz="2100" b="1" dirty="0" smtClean="0">
                <a:latin typeface="Times New Roman"/>
                <a:cs typeface="Times New Roman"/>
              </a:rPr>
              <a:t> strategy </a:t>
            </a:r>
            <a:r>
              <a:rPr lang="en-US" sz="2100" dirty="0" smtClean="0">
                <a:latin typeface="Times New Roman"/>
                <a:cs typeface="Times New Roman"/>
              </a:rPr>
              <a:t>with the different options on individual services- working well </a:t>
            </a:r>
          </a:p>
          <a:p>
            <a:pPr lvl="2"/>
            <a:r>
              <a:rPr lang="en-US" dirty="0" smtClean="0">
                <a:latin typeface="Times New Roman"/>
                <a:cs typeface="Times New Roman"/>
              </a:rPr>
              <a:t>Consider offering other </a:t>
            </a:r>
            <a:r>
              <a:rPr lang="en-US" b="1" dirty="0" smtClean="0">
                <a:latin typeface="Times New Roman"/>
                <a:cs typeface="Times New Roman"/>
              </a:rPr>
              <a:t>languages</a:t>
            </a:r>
            <a:r>
              <a:rPr lang="en-US" dirty="0" smtClean="0">
                <a:latin typeface="Times New Roman"/>
                <a:cs typeface="Times New Roman"/>
              </a:rPr>
              <a:t> (over 67% of users are international) </a:t>
            </a:r>
          </a:p>
          <a:p>
            <a:pPr lvl="1"/>
            <a:r>
              <a:rPr lang="en-US" dirty="0" smtClean="0">
                <a:latin typeface="Times New Roman"/>
                <a:cs typeface="Times New Roman"/>
              </a:rPr>
              <a:t>Users constantly asking for improvements that violate </a:t>
            </a:r>
            <a:r>
              <a:rPr lang="en-US" dirty="0" err="1" smtClean="0">
                <a:latin typeface="Times New Roman"/>
                <a:cs typeface="Times New Roman"/>
              </a:rPr>
              <a:t>Dropbox’s</a:t>
            </a:r>
            <a:r>
              <a:rPr lang="en-US" dirty="0" smtClean="0">
                <a:latin typeface="Times New Roman"/>
                <a:cs typeface="Times New Roman"/>
              </a:rPr>
              <a:t> initial simplistic strategy</a:t>
            </a:r>
            <a:r>
              <a:rPr lang="en-US" dirty="0" smtClean="0">
                <a:latin typeface="Times New Roman"/>
                <a:cs typeface="Times New Roman"/>
                <a:sym typeface="Wingdings"/>
              </a:rPr>
              <a:t> </a:t>
            </a:r>
            <a:r>
              <a:rPr lang="en-US" b="1" dirty="0" smtClean="0">
                <a:latin typeface="Times New Roman"/>
                <a:cs typeface="Times New Roman"/>
                <a:sym typeface="Wingdings"/>
              </a:rPr>
              <a:t>many competitors</a:t>
            </a:r>
            <a:r>
              <a:rPr lang="en-US" dirty="0" smtClean="0">
                <a:latin typeface="Times New Roman"/>
                <a:cs typeface="Times New Roman"/>
                <a:sym typeface="Wingdings"/>
              </a:rPr>
              <a:t> in the space and new start-ups threatening </a:t>
            </a:r>
            <a:r>
              <a:rPr lang="en-US" dirty="0" err="1" smtClean="0">
                <a:latin typeface="Times New Roman"/>
                <a:cs typeface="Times New Roman"/>
                <a:sym typeface="Wingdings"/>
              </a:rPr>
              <a:t>Dropbox’s</a:t>
            </a:r>
            <a:r>
              <a:rPr lang="en-US" dirty="0" smtClean="0">
                <a:latin typeface="Times New Roman"/>
                <a:cs typeface="Times New Roman"/>
                <a:sym typeface="Wingdings"/>
              </a:rPr>
              <a:t> distinct offerings</a:t>
            </a:r>
          </a:p>
          <a:p>
            <a:pPr lvl="2"/>
            <a:r>
              <a:rPr lang="en-US" dirty="0" smtClean="0">
                <a:latin typeface="Times New Roman"/>
                <a:cs typeface="Times New Roman"/>
                <a:sym typeface="Wingdings"/>
              </a:rPr>
              <a:t>If they don</a:t>
            </a:r>
            <a:r>
              <a:rPr lang="uk-UA" dirty="0" smtClean="0">
                <a:latin typeface="Times New Roman"/>
                <a:cs typeface="Times New Roman"/>
                <a:sym typeface="Wingdings"/>
              </a:rPr>
              <a:t>’</a:t>
            </a:r>
            <a:r>
              <a:rPr lang="en-US" dirty="0" smtClean="0">
                <a:latin typeface="Times New Roman"/>
                <a:cs typeface="Times New Roman"/>
                <a:sym typeface="Wingdings"/>
              </a:rPr>
              <a:t>t satisfy these customers, someone else will- ex: startups such as </a:t>
            </a:r>
            <a:r>
              <a:rPr lang="en-US" dirty="0" err="1" smtClean="0">
                <a:latin typeface="Times New Roman"/>
                <a:cs typeface="Times New Roman"/>
                <a:sym typeface="Wingdings"/>
              </a:rPr>
              <a:t>SugarSync</a:t>
            </a:r>
            <a:endParaRPr lang="en-US" dirty="0" smtClean="0">
              <a:latin typeface="Times New Roman"/>
              <a:cs typeface="Times New Roman"/>
              <a:sym typeface="Wingdings"/>
            </a:endParaRPr>
          </a:p>
          <a:p>
            <a:pPr lvl="2"/>
            <a:r>
              <a:rPr lang="en-US" dirty="0" smtClean="0">
                <a:latin typeface="Times New Roman"/>
                <a:cs typeface="Times New Roman"/>
                <a:sym typeface="Wingdings"/>
              </a:rPr>
              <a:t>Need to lock down customers and grow big fast </a:t>
            </a:r>
          </a:p>
          <a:p>
            <a:pPr lvl="1"/>
            <a:r>
              <a:rPr lang="en-US" dirty="0" smtClean="0">
                <a:latin typeface="Times New Roman"/>
                <a:cs typeface="Times New Roman"/>
              </a:rPr>
              <a:t>Even with its easy-to-use services, </a:t>
            </a:r>
            <a:r>
              <a:rPr lang="en-US" dirty="0" err="1" smtClean="0">
                <a:latin typeface="Times New Roman"/>
                <a:cs typeface="Times New Roman"/>
              </a:rPr>
              <a:t>Dropbox</a:t>
            </a:r>
            <a:r>
              <a:rPr lang="en-US" dirty="0" smtClean="0">
                <a:latin typeface="Times New Roman"/>
                <a:cs typeface="Times New Roman"/>
              </a:rPr>
              <a:t> ranked 6</a:t>
            </a:r>
            <a:r>
              <a:rPr lang="en-US" baseline="30000" dirty="0" smtClean="0">
                <a:latin typeface="Times New Roman"/>
                <a:cs typeface="Times New Roman"/>
              </a:rPr>
              <a:t>th</a:t>
            </a:r>
            <a:r>
              <a:rPr lang="en-US" dirty="0" smtClean="0">
                <a:latin typeface="Times New Roman"/>
                <a:cs typeface="Times New Roman"/>
              </a:rPr>
              <a:t> in consumer segment in a review of 25 and did not rank in either the SMB or enterprise segments</a:t>
            </a:r>
            <a:r>
              <a:rPr lang="en-US" dirty="0" smtClean="0">
                <a:latin typeface="Times New Roman"/>
                <a:cs typeface="Times New Roman"/>
                <a:sym typeface="Wingdings"/>
              </a:rPr>
              <a:t> need to enter that space by </a:t>
            </a:r>
            <a:r>
              <a:rPr lang="en-US" b="1" dirty="0" smtClean="0">
                <a:latin typeface="Times New Roman"/>
                <a:cs typeface="Times New Roman"/>
                <a:sym typeface="Wingdings"/>
              </a:rPr>
              <a:t>offering services for business people </a:t>
            </a:r>
          </a:p>
          <a:p>
            <a:pPr lvl="2"/>
            <a:r>
              <a:rPr lang="en-US" dirty="0" smtClean="0">
                <a:latin typeface="Times New Roman"/>
                <a:cs typeface="Times New Roman"/>
                <a:sym typeface="Wingdings"/>
              </a:rPr>
              <a:t>Follow rivals and offer a version specifically designed for small businesses bring in more revenues with rates ranging from $10/month-$250/month depending on volume of data storage</a:t>
            </a:r>
          </a:p>
          <a:p>
            <a:pPr lvl="2"/>
            <a:r>
              <a:rPr lang="en-US" dirty="0" smtClean="0">
                <a:latin typeface="Times New Roman"/>
                <a:cs typeface="Times New Roman"/>
                <a:sym typeface="Wingdings"/>
              </a:rPr>
              <a:t>Businesses are willing to pay more- already pay for these services</a:t>
            </a:r>
          </a:p>
          <a:p>
            <a:r>
              <a:rPr lang="en-US" dirty="0" err="1" smtClean="0">
                <a:latin typeface="Times New Roman"/>
                <a:cs typeface="Times New Roman"/>
              </a:rPr>
              <a:t>Dropbox</a:t>
            </a:r>
            <a:r>
              <a:rPr lang="en-US" dirty="0" smtClean="0">
                <a:latin typeface="Times New Roman"/>
                <a:cs typeface="Times New Roman"/>
              </a:rPr>
              <a:t> already has cash, but will need to secure more funding from investors to provide these features and expand marketing efforts now that they have credibility  </a:t>
            </a:r>
          </a:p>
          <a:p>
            <a:pPr marL="349250" lvl="1" indent="0">
              <a:buNone/>
            </a:pPr>
            <a:endParaRPr lang="en-US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371176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1802</TotalTime>
  <Words>984</Words>
  <Application>Microsoft Macintosh PowerPoint</Application>
  <PresentationFormat>On-screen Show (4:3)</PresentationFormat>
  <Paragraphs>48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Breeze</vt:lpstr>
      <vt:lpstr>Dropbox: “It Just Works”</vt:lpstr>
      <vt:lpstr>Dropbox: Qualitative Analysis </vt:lpstr>
      <vt:lpstr>Quantitative Analysis</vt:lpstr>
      <vt:lpstr>Recommendations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Dropbox: “It Just Works”</dc:title>
  <dc:creator>Nikki Talerman</dc:creator>
  <cp:lastModifiedBy>Nikki Talerman</cp:lastModifiedBy>
  <cp:revision>94</cp:revision>
  <cp:lastPrinted>2016-03-20T20:16:03Z</cp:lastPrinted>
  <dcterms:created xsi:type="dcterms:W3CDTF">2016-03-20T20:00:19Z</dcterms:created>
  <dcterms:modified xsi:type="dcterms:W3CDTF">2016-03-22T02:02:55Z</dcterms:modified>
</cp:coreProperties>
</file>